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ncode Sans ExtraLight"/>
      <p:regular r:id="rId25"/>
      <p:bold r:id="rId26"/>
    </p:embeddedFont>
    <p:embeddedFont>
      <p:font typeface="Encode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F8B31C-5C32-4C18-9343-4B2530CF6D36}">
  <a:tblStyle styleId="{F1F8B31C-5C32-4C18-9343-4B2530CF6D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ncodeSansExtraLight-bold.fntdata"/><Relationship Id="rId25" Type="http://schemas.openxmlformats.org/officeDocument/2006/relationships/font" Target="fonts/EncodeSansExtraLight-regular.fntdata"/><Relationship Id="rId28" Type="http://schemas.openxmlformats.org/officeDocument/2006/relationships/font" Target="fonts/EncodeSans-bold.fntdata"/><Relationship Id="rId27" Type="http://schemas.openxmlformats.org/officeDocument/2006/relationships/font" Target="fonts/Encode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563ddfe8e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563ddfe8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5737c50b4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5737c50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5737c50b4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5737c50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Priscilla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5737c50b4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5737c50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5737c50b4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5737c50b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5b1a23522_4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5b1a23522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5737c50b4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5737c50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5b1a23522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5b1a2352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Priscilla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Priscilla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63ddfe8e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63ddfe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63ddfe8e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63ddfe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Priscilla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63ddfe8e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63ddfe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63ddfe8e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63ddfe8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63ddfe8e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63ddfe8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Priscilla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BA3B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BA3B2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BA3B2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ort + 1 column + image">
  <p:cSld name="TITLE_AND_BOD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Vélo en Loire-Atlantique</a:t>
            </a:r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975" y="3493800"/>
            <a:ext cx="2286550" cy="16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Critiques des données au regard des préceptes Open Data</a:t>
            </a:r>
            <a:endParaRPr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7" name="Google Shape;187;p22"/>
          <p:cNvGraphicFramePr/>
          <p:nvPr/>
        </p:nvGraphicFramePr>
        <p:xfrm>
          <a:off x="934900" y="9650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{F1F8B31C-5C32-4C18-9343-4B2530CF6D36}</a:tableStyleId>
              </a:tblPr>
              <a:tblGrid>
                <a:gridCol w="2266800"/>
                <a:gridCol w="2259400"/>
                <a:gridCol w="2259400"/>
              </a:tblGrid>
              <a:tr h="3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Loire à vélo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Etablissements vélo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Complètes</a:t>
                      </a:r>
                      <a:endParaRPr sz="1100">
                        <a:solidFill>
                          <a:schemeClr val="lt1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+++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+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</a:tr>
              <a:tr h="295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B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rutes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27272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+++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27272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+++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27272D"/>
                    </a:solidFill>
                  </a:tcPr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 A jour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+++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+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</a:tr>
              <a:tr h="4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ccessibles à tous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27272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+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27272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+++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27272D"/>
                    </a:solidFill>
                  </a:tcPr>
                </a:tc>
              </a:tr>
              <a:tr h="4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D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ont le traitement peut être automatisé</a:t>
                      </a:r>
                      <a:endParaRPr sz="1100">
                        <a:solidFill>
                          <a:schemeClr val="lt1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+++</a:t>
                      </a:r>
                      <a:endParaRPr b="1" sz="12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+++</a:t>
                      </a:r>
                      <a:endParaRPr b="1" sz="12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</a:tr>
              <a:tr h="30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D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ans un format non-propriétaire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27272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++</a:t>
                      </a:r>
                      <a:endParaRPr b="1" sz="12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27272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++</a:t>
                      </a:r>
                      <a:endParaRPr b="1" sz="12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27272D"/>
                    </a:solidFill>
                  </a:tcPr>
                </a:tc>
              </a:tr>
              <a:tr h="30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E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n accès non discriminant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+</a:t>
                      </a:r>
                      <a:endParaRPr b="1" sz="12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+++</a:t>
                      </a:r>
                      <a:endParaRPr b="1" sz="12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</a:tr>
              <a:tr h="30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E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n licence libre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272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+++</a:t>
                      </a:r>
                      <a:endParaRPr b="1" sz="12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272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+++</a:t>
                      </a:r>
                      <a:endParaRPr b="1" sz="12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272D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22"/>
          <p:cNvSpPr txBox="1"/>
          <p:nvPr/>
        </p:nvSpPr>
        <p:spPr>
          <a:xfrm rot="10800000">
            <a:off x="8428000" y="1080050"/>
            <a:ext cx="5511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+</a:t>
            </a:r>
            <a:endParaRPr>
              <a:solidFill>
                <a:schemeClr val="lt1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++</a:t>
            </a:r>
            <a:endParaRPr>
              <a:solidFill>
                <a:schemeClr val="lt1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+++</a:t>
            </a:r>
            <a:endParaRPr>
              <a:solidFill>
                <a:schemeClr val="lt1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cxnSp>
        <p:nvCxnSpPr>
          <p:cNvPr id="189" name="Google Shape;189;p22"/>
          <p:cNvCxnSpPr/>
          <p:nvPr/>
        </p:nvCxnSpPr>
        <p:spPr>
          <a:xfrm rot="10800000">
            <a:off x="8325125" y="1197650"/>
            <a:ext cx="0" cy="66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applications</a:t>
            </a:r>
            <a:endParaRPr/>
          </a:p>
        </p:txBody>
      </p:sp>
      <p:sp>
        <p:nvSpPr>
          <p:cNvPr id="195" name="Google Shape;195;p23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applications existantes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applications existantes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401600" y="1207550"/>
            <a:ext cx="74283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Applications cartographiques : visualisation du circuit et des des établissements vélo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Uniquement sites 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w</a:t>
            </a:r>
            <a:r>
              <a:rPr lang="en" sz="1600"/>
              <a:t>eb</a:t>
            </a:r>
            <a:endParaRPr sz="1600"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450" y="1750274"/>
            <a:ext cx="6335025" cy="2514100"/>
          </a:xfrm>
          <a:prstGeom prst="rect">
            <a:avLst/>
          </a:prstGeom>
          <a:noFill/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24"/>
          <p:cNvSpPr txBox="1"/>
          <p:nvPr/>
        </p:nvSpPr>
        <p:spPr>
          <a:xfrm>
            <a:off x="2745675" y="4264375"/>
            <a:ext cx="6002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Aperçu</a:t>
            </a:r>
            <a:r>
              <a:rPr i="1" lang="en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 de l’application sur le site “France Vélo Tourisme”</a:t>
            </a:r>
            <a:endParaRPr i="1">
              <a:solidFill>
                <a:schemeClr val="lt1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applications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application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application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01600" y="1207550"/>
            <a:ext cx="37353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Encode Sans"/>
                <a:ea typeface="Encode Sans"/>
                <a:cs typeface="Encode Sans"/>
                <a:sym typeface="Encode Sans"/>
              </a:rPr>
              <a:t>FONCTIONNEL</a:t>
            </a:r>
            <a:endParaRPr b="1" sz="1600">
              <a:latin typeface="Encode Sans"/>
              <a:ea typeface="Encode Sans"/>
              <a:cs typeface="Encode Sans"/>
              <a:sym typeface="Encode San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Application similaire mais centrée sur le département Loire Atlantique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Visualiser uniquement les établissements accueil vélo dans un périmètre défini autour du circuit (cinq kilomètres)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Afficher les détails des établissements pour </a:t>
            </a:r>
            <a:r>
              <a:rPr lang="en" sz="1600"/>
              <a:t>accéder</a:t>
            </a:r>
            <a:r>
              <a:rPr lang="en" sz="1600"/>
              <a:t> aux informations complémentaires</a:t>
            </a:r>
            <a:endParaRPr sz="1600"/>
          </a:p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4454200" y="1239663"/>
            <a:ext cx="37353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Encode Sans"/>
                <a:ea typeface="Encode Sans"/>
                <a:cs typeface="Encode Sans"/>
                <a:sym typeface="Encode Sans"/>
              </a:rPr>
              <a:t>TECHNIQUE</a:t>
            </a:r>
            <a:endParaRPr b="1" sz="1600">
              <a:latin typeface="Encode Sans"/>
              <a:ea typeface="Encode Sans"/>
              <a:cs typeface="Encode Sans"/>
              <a:sym typeface="Encode San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Page web html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Affichage de la carte avec un API de cartographie Javascript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Utilisation des données sous format JSON et GeoJson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Pas de </a:t>
            </a:r>
            <a:r>
              <a:rPr lang="en" sz="1600"/>
              <a:t>formatage</a:t>
            </a:r>
            <a:r>
              <a:rPr lang="en" sz="1600"/>
              <a:t> des données supplémentaire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Utilisation que de partie des données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6850" y="348502"/>
            <a:ext cx="4944887" cy="384965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7"/>
          <p:cNvSpPr txBox="1"/>
          <p:nvPr>
            <p:ph idx="4294967295" type="body"/>
          </p:nvPr>
        </p:nvSpPr>
        <p:spPr>
          <a:xfrm>
            <a:off x="5593650" y="29400"/>
            <a:ext cx="31254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Carte de l’application</a:t>
            </a:r>
            <a:endParaRPr sz="2400"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87" y="501299"/>
            <a:ext cx="4740999" cy="293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8"/>
          <p:cNvSpPr txBox="1"/>
          <p:nvPr>
            <p:ph idx="4294967295" type="body"/>
          </p:nvPr>
        </p:nvSpPr>
        <p:spPr>
          <a:xfrm>
            <a:off x="2815950" y="0"/>
            <a:ext cx="31254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Démonstration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Retour sur le projet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Retour sur projet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401600" y="1207550"/>
            <a:ext cx="37353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Mise en pratique de nos connaissances en open data avec un exemple concret.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Constat que les préceptes sont rarement respectés dans leurs intégralités</a:t>
            </a:r>
            <a:endParaRPr sz="1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4454200" y="1239663"/>
            <a:ext cx="37353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Point d’amélioration de l’application :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>
                <a:solidFill>
                  <a:schemeClr val="lt1"/>
                </a:solidFill>
              </a:rPr>
              <a:t>Lien vers une page plus détaillée sur l’établissement dans la pop-up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46" name="Google Shape;246;p30"/>
          <p:cNvCxnSpPr/>
          <p:nvPr/>
        </p:nvCxnSpPr>
        <p:spPr>
          <a:xfrm>
            <a:off x="4364400" y="1444725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1"/>
          <p:cNvSpPr txBox="1"/>
          <p:nvPr>
            <p:ph idx="4294967295" type="ctrTitle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Merci </a:t>
            </a:r>
            <a:r>
              <a:rPr lang="en" sz="6000">
                <a:solidFill>
                  <a:srgbClr val="F55C21"/>
                </a:solidFill>
              </a:rPr>
              <a:t>!</a:t>
            </a:r>
            <a:endParaRPr sz="6000">
              <a:solidFill>
                <a:srgbClr val="F55C21"/>
              </a:solidFill>
            </a:endParaRPr>
          </a:p>
        </p:txBody>
      </p:sp>
      <p:sp>
        <p:nvSpPr>
          <p:cNvPr id="253" name="Google Shape;253;p31"/>
          <p:cNvSpPr txBox="1"/>
          <p:nvPr>
            <p:ph idx="4294967295" type="subTitle"/>
          </p:nvPr>
        </p:nvSpPr>
        <p:spPr>
          <a:xfrm>
            <a:off x="887425" y="1932675"/>
            <a:ext cx="43737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DES QUESTIONS?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Sommaire</a:t>
            </a:r>
            <a:endParaRPr sz="2400"/>
          </a:p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902300" y="1322625"/>
            <a:ext cx="53067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Introduction du thème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Les données : modèle, analyse et critique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Les applications : notre choix et les applications existantes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Retour sur le projet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thème</a:t>
            </a:r>
            <a:endParaRPr/>
          </a:p>
        </p:txBody>
      </p:sp>
      <p:sp>
        <p:nvSpPr>
          <p:cNvPr id="114" name="Google Shape;114;p15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établissements Accueil vélo et la Loire à vélo</a:t>
            </a:r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16" name="Google Shape;116;p1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thème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349775" y="117590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Valoriser des données publiques brutes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Mettre en relations deux jeux de données arbitraires 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Etablissements “Accueil vélo”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Circuit de la Loire à vélo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175" y="2824897"/>
            <a:ext cx="1211450" cy="1617650"/>
          </a:xfrm>
          <a:prstGeom prst="rect">
            <a:avLst/>
          </a:prstGeom>
          <a:noFill/>
          <a:ln cap="flat" cmpd="sng" w="9525">
            <a:solidFill>
              <a:srgbClr val="BA3B2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16"/>
          <p:cNvSpPr txBox="1"/>
          <p:nvPr/>
        </p:nvSpPr>
        <p:spPr>
          <a:xfrm>
            <a:off x="1813175" y="3071300"/>
            <a:ext cx="8511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625" y="2227625"/>
            <a:ext cx="3921175" cy="2289000"/>
          </a:xfrm>
          <a:prstGeom prst="rect">
            <a:avLst/>
          </a:prstGeom>
          <a:noFill/>
          <a:ln cap="flat" cmpd="sng" w="9525">
            <a:solidFill>
              <a:srgbClr val="BA3B2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données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et modèle de données</a:t>
            </a:r>
            <a:endParaRPr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38" name="Google Shape;138;p1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Présentation et modèles des données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386775" y="1200150"/>
            <a:ext cx="39573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Circuit </a:t>
            </a: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Loire à vélo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Sous forme de tracé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Suite de données de localisation et métadonnées associées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Distribuées par la région Pays de la Loire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073" y="1060935"/>
            <a:ext cx="4647349" cy="2444325"/>
          </a:xfrm>
          <a:prstGeom prst="rect">
            <a:avLst/>
          </a:prstGeom>
          <a:noFill/>
          <a:ln cap="flat" cmpd="sng" w="9525">
            <a:solidFill>
              <a:srgbClr val="BA3B2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188" y="3995525"/>
            <a:ext cx="6315825" cy="389675"/>
          </a:xfrm>
          <a:prstGeom prst="rect">
            <a:avLst/>
          </a:prstGeom>
          <a:noFill/>
          <a:ln cap="flat" cmpd="sng" w="9525">
            <a:solidFill>
              <a:srgbClr val="BA3B2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Présentation et modèles des données</a:t>
            </a:r>
            <a:endParaRPr/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9"/>
          <p:cNvSpPr txBox="1"/>
          <p:nvPr>
            <p:ph idx="2" type="body"/>
          </p:nvPr>
        </p:nvSpPr>
        <p:spPr>
          <a:xfrm>
            <a:off x="334200" y="1174950"/>
            <a:ext cx="43623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Etablissements </a:t>
            </a: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Accueil vélo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Données “classiques”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Informations usuelles : ID, nom, </a:t>
            </a:r>
            <a:r>
              <a:rPr lang="en"/>
              <a:t>adresses</a:t>
            </a:r>
            <a:r>
              <a:rPr lang="en"/>
              <a:t>, coordonnées…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Informations de localisations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Distribuées par le département Loire-Atlantique</a:t>
            </a:r>
            <a:endParaRPr/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496" y="1629675"/>
            <a:ext cx="4362300" cy="2008151"/>
          </a:xfrm>
          <a:prstGeom prst="rect">
            <a:avLst/>
          </a:prstGeom>
          <a:noFill/>
          <a:ln cap="flat" cmpd="sng" w="9525">
            <a:solidFill>
              <a:srgbClr val="BA3B2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données</a:t>
            </a:r>
            <a:endParaRPr/>
          </a:p>
        </p:txBody>
      </p:sp>
      <p:sp>
        <p:nvSpPr>
          <p:cNvPr id="165" name="Google Shape;165;p20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et critique</a:t>
            </a:r>
            <a:endParaRPr/>
          </a:p>
        </p:txBody>
      </p:sp>
      <p:grpSp>
        <p:nvGrpSpPr>
          <p:cNvPr id="166" name="Google Shape;166;p20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67" name="Google Shape;167;p2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Analyse : typologie des données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325625" y="1074325"/>
            <a:ext cx="38778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Circuit Loire à vélo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Données de géolocalisation : complexes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Nécessitent un pré traitement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 Mises à jour fréquemment (au moins une fois par semaine)</a:t>
            </a:r>
            <a:endParaRPr sz="1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525999" y="1074325"/>
            <a:ext cx="4155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Etablissements Accueil vélo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>
                <a:solidFill>
                  <a:schemeClr val="lt1"/>
                </a:solidFill>
              </a:rPr>
              <a:t>Données textuelles : </a:t>
            </a:r>
            <a:r>
              <a:rPr lang="en" sz="1600"/>
              <a:t>compréhensibles dès le premier abord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Exploitables en l’état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Dernier traitement : 2018, dernière modification : 2012</a:t>
            </a:r>
            <a:endParaRPr sz="1600"/>
          </a:p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2124000" y="3216075"/>
            <a:ext cx="52323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F55C21"/>
              </a:buClr>
              <a:buSzPts val="1600"/>
              <a:buFont typeface="Encode Sans ExtraLight"/>
              <a:buChar char="▪"/>
            </a:pPr>
            <a:r>
              <a:rPr lang="en" sz="16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Dans les deux cas :</a:t>
            </a:r>
            <a:endParaRPr sz="1600">
              <a:solidFill>
                <a:schemeClr val="lt1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600"/>
              <a:buFont typeface="Encode Sans ExtraLight"/>
              <a:buChar char="▫"/>
            </a:pPr>
            <a:r>
              <a:rPr lang="en" sz="16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Données statiques</a:t>
            </a:r>
            <a:endParaRPr sz="1600">
              <a:solidFill>
                <a:schemeClr val="lt1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600"/>
              <a:buFont typeface="Encode Sans ExtraLight"/>
              <a:buChar char="▫"/>
            </a:pPr>
            <a:r>
              <a:rPr lang="en" sz="16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Licence Open Database License</a:t>
            </a:r>
            <a:endParaRPr sz="1600">
              <a:solidFill>
                <a:schemeClr val="lt1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600"/>
              <a:buFont typeface="Encode Sans ExtraLight"/>
              <a:buChar char="▫"/>
            </a:pPr>
            <a:r>
              <a:rPr lang="en" sz="16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Format CSV, JSON, Excel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