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handoutMasterIdLst>
    <p:handoutMasterId r:id="rId23"/>
  </p:handoutMasterIdLst>
  <p:sldIdLst>
    <p:sldId id="283" r:id="rId4"/>
    <p:sldId id="272" r:id="rId5"/>
    <p:sldId id="289" r:id="rId6"/>
    <p:sldId id="308" r:id="rId7"/>
    <p:sldId id="309" r:id="rId8"/>
    <p:sldId id="292" r:id="rId9"/>
    <p:sldId id="310" r:id="rId10"/>
    <p:sldId id="312" r:id="rId11"/>
    <p:sldId id="307" r:id="rId12"/>
    <p:sldId id="313" r:id="rId13"/>
    <p:sldId id="314" r:id="rId14"/>
    <p:sldId id="315" r:id="rId15"/>
    <p:sldId id="316" r:id="rId16"/>
    <p:sldId id="317" r:id="rId17"/>
    <p:sldId id="318" r:id="rId18"/>
    <p:sldId id="298" r:id="rId19"/>
    <p:sldId id="305"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7E0F43-A248-4C2D-B5FF-A08E296F886F}">
          <p14:sldIdLst>
            <p14:sldId id="283"/>
            <p14:sldId id="272"/>
            <p14:sldId id="289"/>
            <p14:sldId id="308"/>
            <p14:sldId id="309"/>
            <p14:sldId id="292"/>
            <p14:sldId id="310"/>
            <p14:sldId id="312"/>
            <p14:sldId id="307"/>
            <p14:sldId id="313"/>
            <p14:sldId id="314"/>
            <p14:sldId id="315"/>
            <p14:sldId id="316"/>
            <p14:sldId id="317"/>
            <p14:sldId id="318"/>
            <p14:sldId id="298"/>
            <p14:sldId id="305"/>
            <p14:sldId id="30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6196" autoAdjust="0"/>
  </p:normalViewPr>
  <p:slideViewPr>
    <p:cSldViewPr snapToGrid="0" showGuides="1">
      <p:cViewPr varScale="1">
        <p:scale>
          <a:sx n="86" d="100"/>
          <a:sy n="86" d="100"/>
        </p:scale>
        <p:origin x="586" y="67"/>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1/16/2022</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9"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172789" y="2796272"/>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334691" y="114178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3" name="TextBox 82">
            <a:extLst>
              <a:ext uri="{FF2B5EF4-FFF2-40B4-BE49-F238E27FC236}">
                <a16:creationId xmlns:a16="http://schemas.microsoft.com/office/drawing/2014/main" id="{9EA42F33-EEC5-4AE1-9F85-264882282CAB}"/>
              </a:ext>
            </a:extLst>
          </p:cNvPr>
          <p:cNvSpPr txBox="1"/>
          <p:nvPr/>
        </p:nvSpPr>
        <p:spPr>
          <a:xfrm>
            <a:off x="402472" y="4173740"/>
            <a:ext cx="3365883" cy="2739211"/>
          </a:xfrm>
          <a:prstGeom prst="rect">
            <a:avLst/>
          </a:prstGeom>
          <a:noFill/>
        </p:spPr>
        <p:txBody>
          <a:bodyPr wrap="square" rtlCol="0" anchor="ctr">
            <a:spAutoFit/>
          </a:bodyPr>
          <a:lstStyle/>
          <a:p>
            <a:pPr marL="0" marR="0">
              <a:spcBef>
                <a:spcPts val="0"/>
              </a:spcBef>
              <a:spcAft>
                <a:spcPts val="0"/>
              </a:spcAft>
            </a:pPr>
            <a:r>
              <a:rPr lang="en-US"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Presented by:</a:t>
            </a:r>
            <a:endParaRPr lang="en-US"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Shrouk Hesham 19106271</a:t>
            </a: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Hussin Fekry 19105777</a:t>
            </a: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Seifeldin Mohamed Hashem 19105145</a:t>
            </a: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Abdelrahman Mahmoud Mari 19104609</a:t>
            </a: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Toka Hamdy 19105665</a:t>
            </a:r>
          </a:p>
          <a:p>
            <a:pPr marL="0" marR="0" algn="ctr">
              <a:spcBef>
                <a:spcPts val="0"/>
              </a:spcBef>
              <a:spcAft>
                <a:spcPts val="0"/>
              </a:spcAft>
            </a:pPr>
            <a:r>
              <a:rPr lang="en-US" sz="1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Asmaa Mohamed 19200036</a:t>
            </a:r>
          </a:p>
          <a:p>
            <a:pPr marL="0" marR="0">
              <a:spcBef>
                <a:spcPts val="0"/>
              </a:spcBef>
              <a:spcAft>
                <a:spcPts val="0"/>
              </a:spcAft>
            </a:pPr>
            <a:r>
              <a:rPr lang="en-US" sz="140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Presented to:</a:t>
            </a:r>
            <a:endParaRPr lang="en-US"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4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Dr. Passant</a:t>
            </a:r>
          </a:p>
          <a:p>
            <a:pPr marL="0" marR="0" algn="ctr">
              <a:spcBef>
                <a:spcPts val="0"/>
              </a:spcBef>
              <a:spcAft>
                <a:spcPts val="0"/>
              </a:spcAft>
            </a:pPr>
            <a:r>
              <a:rPr lang="en-US" sz="14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Eng. Zeyad Ezzat</a:t>
            </a:r>
            <a:endParaRPr lang="en-US" sz="18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ko-KR" altLang="en-US" dirty="0">
              <a:solidFill>
                <a:schemeClr val="bg1"/>
              </a:solidFill>
              <a:cs typeface="Arial" pitchFamily="34" charset="0"/>
            </a:endParaRPr>
          </a:p>
        </p:txBody>
      </p:sp>
      <p:sp>
        <p:nvSpPr>
          <p:cNvPr id="85" name="TextBox 84">
            <a:extLst>
              <a:ext uri="{FF2B5EF4-FFF2-40B4-BE49-F238E27FC236}">
                <a16:creationId xmlns:a16="http://schemas.microsoft.com/office/drawing/2014/main" id="{73926F20-DE46-48FA-9510-FF7D1ABD2A85}"/>
              </a:ext>
            </a:extLst>
          </p:cNvPr>
          <p:cNvSpPr txBox="1"/>
          <p:nvPr/>
        </p:nvSpPr>
        <p:spPr>
          <a:xfrm>
            <a:off x="225734" y="314036"/>
            <a:ext cx="5623022" cy="461665"/>
          </a:xfrm>
          <a:prstGeom prst="rect">
            <a:avLst/>
          </a:prstGeom>
          <a:noFill/>
        </p:spPr>
        <p:txBody>
          <a:bodyPr wrap="square" rtlCol="0" anchor="ctr">
            <a:spAutoFit/>
          </a:bodyPr>
          <a:lstStyle/>
          <a:p>
            <a:r>
              <a:rPr lang="en-US" sz="2400" b="1" dirty="0">
                <a:solidFill>
                  <a:schemeClr val="accent2">
                    <a:lumMod val="50000"/>
                  </a:schemeClr>
                </a:solidFill>
                <a:effectLst/>
                <a:latin typeface="Times New Roman" panose="02020603050405020304" pitchFamily="18" charset="0"/>
                <a:ea typeface="Times New Roman" panose="02020603050405020304" pitchFamily="18" charset="0"/>
              </a:rPr>
              <a:t>Hospital Management System</a:t>
            </a:r>
            <a:endParaRPr lang="ko-KR" altLang="en-US" sz="2400" b="1" dirty="0">
              <a:solidFill>
                <a:schemeClr val="accent2">
                  <a:lumMod val="50000"/>
                </a:schemeClr>
              </a:solidFill>
              <a:cs typeface="Arial" pitchFamily="34" charset="0"/>
            </a:endParaRPr>
          </a:p>
        </p:txBody>
      </p:sp>
      <p:pic>
        <p:nvPicPr>
          <p:cNvPr id="89" name="Picture 88">
            <a:extLst>
              <a:ext uri="{FF2B5EF4-FFF2-40B4-BE49-F238E27FC236}">
                <a16:creationId xmlns:a16="http://schemas.microsoft.com/office/drawing/2014/main" id="{CFB56D4C-2DA3-4692-AEFE-7D65F8D2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8074" y="95999"/>
            <a:ext cx="2582279" cy="1364176"/>
          </a:xfrm>
          <a:prstGeom prst="rect">
            <a:avLst/>
          </a:prstGeom>
        </p:spPr>
      </p:pic>
    </p:spTree>
    <p:extLst>
      <p:ext uri="{BB962C8B-B14F-4D97-AF65-F5344CB8AC3E}">
        <p14:creationId xmlns:p14="http://schemas.microsoft.com/office/powerpoint/2010/main" val="41824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63315"/>
            <a:chOff x="671199" y="5261221"/>
            <a:chExt cx="9053089" cy="1063315"/>
          </a:xfrm>
        </p:grpSpPr>
        <p:sp>
          <p:nvSpPr>
            <p:cNvPr id="23" name="TextBox 22">
              <a:extLst>
                <a:ext uri="{FF2B5EF4-FFF2-40B4-BE49-F238E27FC236}">
                  <a16:creationId xmlns:a16="http://schemas.microsoft.com/office/drawing/2014/main" id="{DC6BE619-9896-4DA5-B151-994A5AA0B04B}"/>
                </a:ext>
              </a:extLst>
            </p:cNvPr>
            <p:cNvSpPr txBox="1"/>
            <p:nvPr/>
          </p:nvSpPr>
          <p:spPr>
            <a:xfrm>
              <a:off x="1190892" y="5370429"/>
              <a:ext cx="8217476" cy="954107"/>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Figure (3&amp;4) shows: After the user chooses Main Menu, he/she then have 4 options after he chooses the number corresponding to his/her choice, he then starts to enter personal data like ID, First Name, Age, City and other details as shown</a:t>
              </a:r>
            </a:p>
            <a:p>
              <a:pPr algn="ctr"/>
              <a:endParaRPr lang="en-US" sz="14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pic>
        <p:nvPicPr>
          <p:cNvPr id="17" name="Picture 16">
            <a:extLst>
              <a:ext uri="{FF2B5EF4-FFF2-40B4-BE49-F238E27FC236}">
                <a16:creationId xmlns:a16="http://schemas.microsoft.com/office/drawing/2014/main" id="{5E9B2E5F-FA24-4A4A-AA43-B7862954F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1298008"/>
            <a:ext cx="5379867" cy="3380524"/>
          </a:xfrm>
          <a:prstGeom prst="rect">
            <a:avLst/>
          </a:prstGeom>
        </p:spPr>
      </p:pic>
      <p:pic>
        <p:nvPicPr>
          <p:cNvPr id="19" name="Picture 18">
            <a:extLst>
              <a:ext uri="{FF2B5EF4-FFF2-40B4-BE49-F238E27FC236}">
                <a16:creationId xmlns:a16="http://schemas.microsoft.com/office/drawing/2014/main" id="{56B2BCDA-AE2E-4D1E-AFD6-9509D2E95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649" y="1298008"/>
            <a:ext cx="5610689" cy="3388786"/>
          </a:xfrm>
          <a:prstGeom prst="rect">
            <a:avLst/>
          </a:prstGeom>
        </p:spPr>
      </p:pic>
    </p:spTree>
    <p:extLst>
      <p:ext uri="{BB962C8B-B14F-4D97-AF65-F5344CB8AC3E}">
        <p14:creationId xmlns:p14="http://schemas.microsoft.com/office/powerpoint/2010/main" val="296551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90892" y="5370429"/>
              <a:ext cx="8217476" cy="307777"/>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rPr>
                <a:t>Figure (5) shows: After the user enters personal data, two options appear to return to his/her database or to exit.</a:t>
              </a:r>
              <a:endParaRPr lang="en-US" sz="14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pic>
        <p:nvPicPr>
          <p:cNvPr id="16" name="Picture 15">
            <a:extLst>
              <a:ext uri="{FF2B5EF4-FFF2-40B4-BE49-F238E27FC236}">
                <a16:creationId xmlns:a16="http://schemas.microsoft.com/office/drawing/2014/main" id="{723D1835-ECED-4DE3-AE54-7EEB8FFC1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849" y="1341311"/>
            <a:ext cx="7226423" cy="3212933"/>
          </a:xfrm>
          <a:prstGeom prst="rect">
            <a:avLst/>
          </a:prstGeom>
        </p:spPr>
      </p:pic>
    </p:spTree>
    <p:extLst>
      <p:ext uri="{BB962C8B-B14F-4D97-AF65-F5344CB8AC3E}">
        <p14:creationId xmlns:p14="http://schemas.microsoft.com/office/powerpoint/2010/main" val="183007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90892" y="5370429"/>
              <a:ext cx="8217476" cy="738664"/>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Figure (6 &amp;7) shows: If the user chooses patient’s database, he/she then have many options to choose like add new patient, Edit, display, and other details. In the second figure, the patient profile I want to display profile for.</a:t>
              </a:r>
            </a:p>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pic>
        <p:nvPicPr>
          <p:cNvPr id="15" name="Picture 14">
            <a:extLst>
              <a:ext uri="{FF2B5EF4-FFF2-40B4-BE49-F238E27FC236}">
                <a16:creationId xmlns:a16="http://schemas.microsoft.com/office/drawing/2014/main" id="{C67D0A39-39AE-405F-962E-E2832659B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53" y="941034"/>
            <a:ext cx="5044921" cy="3737498"/>
          </a:xfrm>
          <a:prstGeom prst="rect">
            <a:avLst/>
          </a:prstGeom>
        </p:spPr>
      </p:pic>
      <p:pic>
        <p:nvPicPr>
          <p:cNvPr id="17" name="Picture 16">
            <a:extLst>
              <a:ext uri="{FF2B5EF4-FFF2-40B4-BE49-F238E27FC236}">
                <a16:creationId xmlns:a16="http://schemas.microsoft.com/office/drawing/2014/main" id="{3CAB1C60-CC09-4185-B692-21D7189F7DE8}"/>
              </a:ext>
            </a:extLst>
          </p:cNvPr>
          <p:cNvPicPr>
            <a:picLocks noChangeAspect="1"/>
          </p:cNvPicPr>
          <p:nvPr/>
        </p:nvPicPr>
        <p:blipFill rotWithShape="1">
          <a:blip r:embed="rId3">
            <a:extLst>
              <a:ext uri="{28A0092B-C50C-407E-A947-70E740481C1C}">
                <a14:useLocalDpi xmlns:a14="http://schemas.microsoft.com/office/drawing/2010/main" val="0"/>
              </a:ext>
            </a:extLst>
          </a:blip>
          <a:srcRect r="24808" b="4250"/>
          <a:stretch/>
        </p:blipFill>
        <p:spPr bwMode="auto">
          <a:xfrm>
            <a:off x="5850384" y="869865"/>
            <a:ext cx="5791767" cy="38086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24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74587" y="5419428"/>
              <a:ext cx="8217476" cy="738664"/>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Figure (8&amp;9) shows:  in HR management system the user has many options after he enter the number of option wanted, then the user begins to enter his/her data.</a:t>
              </a:r>
            </a:p>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8" name="TextBox 17">
            <a:extLst>
              <a:ext uri="{FF2B5EF4-FFF2-40B4-BE49-F238E27FC236}">
                <a16:creationId xmlns:a16="http://schemas.microsoft.com/office/drawing/2014/main" id="{2AB32183-E5B6-46F2-B9E6-B36C4C4DDFA9}"/>
              </a:ext>
            </a:extLst>
          </p:cNvPr>
          <p:cNvSpPr txBox="1"/>
          <p:nvPr/>
        </p:nvSpPr>
        <p:spPr>
          <a:xfrm>
            <a:off x="1480" y="908671"/>
            <a:ext cx="6094520" cy="342786"/>
          </a:xfrm>
          <a:prstGeom prst="rect">
            <a:avLst/>
          </a:prstGeom>
          <a:noFill/>
        </p:spPr>
        <p:txBody>
          <a:bodyPr wrap="square">
            <a:spAutoFit/>
          </a:bodyPr>
          <a:lstStyle/>
          <a:p>
            <a:pPr marL="342900" marR="0" lvl="0" indent="-342900" rtl="0">
              <a:lnSpc>
                <a:spcPct val="107000"/>
              </a:lnSpc>
              <a:spcBef>
                <a:spcPts val="0"/>
              </a:spcBef>
              <a:spcAft>
                <a:spcPts val="800"/>
              </a:spcAft>
              <a:buFont typeface="Symbol" panose="05050102010706020507" pitchFamily="18" charset="2"/>
              <a:buChar char=""/>
            </a:pPr>
            <a:r>
              <a:rPr lang="en-US" sz="1600" b="1"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rPr>
              <a:t>In HR Management System:</a:t>
            </a:r>
            <a:endParaRPr lang="en-US" sz="1600" b="1"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677D6693-9C05-4F0A-8768-184A319434A3}"/>
              </a:ext>
            </a:extLst>
          </p:cNvPr>
          <p:cNvPicPr>
            <a:picLocks noChangeAspect="1"/>
          </p:cNvPicPr>
          <p:nvPr/>
        </p:nvPicPr>
        <p:blipFill rotWithShape="1">
          <a:blip r:embed="rId2">
            <a:extLst>
              <a:ext uri="{28A0092B-C50C-407E-A947-70E740481C1C}">
                <a14:useLocalDpi xmlns:a14="http://schemas.microsoft.com/office/drawing/2010/main" val="0"/>
              </a:ext>
            </a:extLst>
          </a:blip>
          <a:srcRect r="5256" b="20645"/>
          <a:stretch/>
        </p:blipFill>
        <p:spPr bwMode="auto">
          <a:xfrm>
            <a:off x="93214" y="1251457"/>
            <a:ext cx="5233388" cy="3356054"/>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B0D1736E-1D38-47AD-B679-D70D2CE17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602" y="1251457"/>
            <a:ext cx="6772184" cy="3382344"/>
          </a:xfrm>
          <a:prstGeom prst="rect">
            <a:avLst/>
          </a:prstGeom>
        </p:spPr>
      </p:pic>
    </p:spTree>
    <p:extLst>
      <p:ext uri="{BB962C8B-B14F-4D97-AF65-F5344CB8AC3E}">
        <p14:creationId xmlns:p14="http://schemas.microsoft.com/office/powerpoint/2010/main" val="286223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74587" y="5419428"/>
              <a:ext cx="8217476" cy="738664"/>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Figure (10 &amp;11) shows: The user first enters personal information then choose the department he want to get treatment after that he chooses what specific treatment he want then a bill with cost was generated.</a:t>
              </a:r>
            </a:p>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8" name="TextBox 17">
            <a:extLst>
              <a:ext uri="{FF2B5EF4-FFF2-40B4-BE49-F238E27FC236}">
                <a16:creationId xmlns:a16="http://schemas.microsoft.com/office/drawing/2014/main" id="{2AB32183-E5B6-46F2-B9E6-B36C4C4DDFA9}"/>
              </a:ext>
            </a:extLst>
          </p:cNvPr>
          <p:cNvSpPr txBox="1"/>
          <p:nvPr/>
        </p:nvSpPr>
        <p:spPr>
          <a:xfrm>
            <a:off x="1480" y="908671"/>
            <a:ext cx="5618085" cy="710131"/>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US" sz="16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 Departments of our hospital Management system:</a:t>
            </a:r>
          </a:p>
          <a:p>
            <a:pPr marL="342900" marR="0" lvl="0" indent="-342900" rtl="0">
              <a:lnSpc>
                <a:spcPct val="107000"/>
              </a:lnSpc>
              <a:spcBef>
                <a:spcPts val="0"/>
              </a:spcBef>
              <a:spcAft>
                <a:spcPts val="800"/>
              </a:spcAft>
              <a:buFont typeface="Symbol" panose="05050102010706020507" pitchFamily="18" charset="2"/>
              <a:buChar char=""/>
            </a:pPr>
            <a:endParaRPr lang="en-US" sz="1600" b="1"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96F8778-A0ED-45BD-B562-F4C17814274D}"/>
              </a:ext>
            </a:extLst>
          </p:cNvPr>
          <p:cNvPicPr>
            <a:picLocks noChangeAspect="1"/>
          </p:cNvPicPr>
          <p:nvPr/>
        </p:nvPicPr>
        <p:blipFill rotWithShape="1">
          <a:blip r:embed="rId2">
            <a:extLst>
              <a:ext uri="{28A0092B-C50C-407E-A947-70E740481C1C}">
                <a14:useLocalDpi xmlns:a14="http://schemas.microsoft.com/office/drawing/2010/main" val="0"/>
              </a:ext>
            </a:extLst>
          </a:blip>
          <a:srcRect l="3332" t="5697" r="38334" b="37094"/>
          <a:stretch/>
        </p:blipFill>
        <p:spPr bwMode="auto">
          <a:xfrm>
            <a:off x="23856" y="1286106"/>
            <a:ext cx="6072144" cy="3348037"/>
          </a:xfrm>
          <a:prstGeom prst="rect">
            <a:avLst/>
          </a:prstGeom>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FE3B64B9-F858-45B8-8FF9-4EBAE93C193B}"/>
              </a:ext>
            </a:extLst>
          </p:cNvPr>
          <p:cNvPicPr>
            <a:picLocks noChangeAspect="1"/>
          </p:cNvPicPr>
          <p:nvPr/>
        </p:nvPicPr>
        <p:blipFill rotWithShape="1">
          <a:blip r:embed="rId3">
            <a:extLst>
              <a:ext uri="{28A0092B-C50C-407E-A947-70E740481C1C}">
                <a14:useLocalDpi xmlns:a14="http://schemas.microsoft.com/office/drawing/2010/main" val="0"/>
              </a:ext>
            </a:extLst>
          </a:blip>
          <a:srcRect b="6553"/>
          <a:stretch/>
        </p:blipFill>
        <p:spPr bwMode="auto">
          <a:xfrm>
            <a:off x="5991687" y="1189608"/>
            <a:ext cx="6072143" cy="35518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030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74587" y="5419428"/>
              <a:ext cx="8217476" cy="307777"/>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rPr>
                <a:t>Figure (12) shows: After user entering personal information, his/her information displayed on a file.</a:t>
              </a:r>
              <a:endParaRPr lang="en-US" sz="14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8" name="TextBox 17">
            <a:extLst>
              <a:ext uri="{FF2B5EF4-FFF2-40B4-BE49-F238E27FC236}">
                <a16:creationId xmlns:a16="http://schemas.microsoft.com/office/drawing/2014/main" id="{2AB32183-E5B6-46F2-B9E6-B36C4C4DDFA9}"/>
              </a:ext>
            </a:extLst>
          </p:cNvPr>
          <p:cNvSpPr txBox="1"/>
          <p:nvPr/>
        </p:nvSpPr>
        <p:spPr>
          <a:xfrm>
            <a:off x="1480" y="908671"/>
            <a:ext cx="5618085" cy="710131"/>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US" sz="16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 Departments of our hospital Management system:</a:t>
            </a:r>
          </a:p>
          <a:p>
            <a:pPr marL="342900" marR="0" lvl="0" indent="-342900" rtl="0">
              <a:lnSpc>
                <a:spcPct val="107000"/>
              </a:lnSpc>
              <a:spcBef>
                <a:spcPts val="0"/>
              </a:spcBef>
              <a:spcAft>
                <a:spcPts val="800"/>
              </a:spcAft>
              <a:buFont typeface="Symbol" panose="05050102010706020507" pitchFamily="18" charset="2"/>
              <a:buChar char=""/>
            </a:pPr>
            <a:endParaRPr lang="en-US" sz="1600" b="1"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5CC918E8-2B70-4E2C-83B0-C9D97999BEBD}"/>
              </a:ext>
            </a:extLst>
          </p:cNvPr>
          <p:cNvPicPr>
            <a:picLocks noChangeAspect="1"/>
          </p:cNvPicPr>
          <p:nvPr/>
        </p:nvPicPr>
        <p:blipFill rotWithShape="1">
          <a:blip r:embed="rId2">
            <a:extLst>
              <a:ext uri="{28A0092B-C50C-407E-A947-70E740481C1C}">
                <a14:useLocalDpi xmlns:a14="http://schemas.microsoft.com/office/drawing/2010/main" val="0"/>
              </a:ext>
            </a:extLst>
          </a:blip>
          <a:srcRect b="4502"/>
          <a:stretch/>
        </p:blipFill>
        <p:spPr bwMode="auto">
          <a:xfrm>
            <a:off x="1941917" y="1174813"/>
            <a:ext cx="9057516" cy="34842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571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60491" y="352198"/>
            <a:ext cx="5439626" cy="724247"/>
          </a:xfrm>
          <a:prstGeom prst="rect">
            <a:avLst/>
          </a:prstGeo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4. Discussion &amp; Conclusion</a:t>
            </a:r>
          </a:p>
        </p:txBody>
      </p:sp>
      <p:grpSp>
        <p:nvGrpSpPr>
          <p:cNvPr id="8" name="Group 7">
            <a:extLst>
              <a:ext uri="{FF2B5EF4-FFF2-40B4-BE49-F238E27FC236}">
                <a16:creationId xmlns:a16="http://schemas.microsoft.com/office/drawing/2014/main" id="{6ED9044D-6375-4EDB-80B2-93800ED43CCD}"/>
              </a:ext>
            </a:extLst>
          </p:cNvPr>
          <p:cNvGrpSpPr/>
          <p:nvPr/>
        </p:nvGrpSpPr>
        <p:grpSpPr>
          <a:xfrm>
            <a:off x="4721137" y="3316980"/>
            <a:ext cx="2759570" cy="2760716"/>
            <a:chOff x="9901415" y="3029291"/>
            <a:chExt cx="1598840" cy="1599503"/>
          </a:xfrm>
        </p:grpSpPr>
        <p:sp>
          <p:nvSpPr>
            <p:cNvPr id="4" name="Freeform: Shape 3">
              <a:extLst>
                <a:ext uri="{FF2B5EF4-FFF2-40B4-BE49-F238E27FC236}">
                  <a16:creationId xmlns:a16="http://schemas.microsoft.com/office/drawing/2014/main" id="{A779D915-4F8D-481D-B2CE-214D94EBA73E}"/>
                </a:ext>
              </a:extLst>
            </p:cNvPr>
            <p:cNvSpPr/>
            <p:nvPr/>
          </p:nvSpPr>
          <p:spPr>
            <a:xfrm>
              <a:off x="9901415" y="3029291"/>
              <a:ext cx="1598840" cy="1599503"/>
            </a:xfrm>
            <a:custGeom>
              <a:avLst/>
              <a:gdLst>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686716 w 4246481"/>
                <a:gd name="connsiteY490" fmla="*/ 2353928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801016 w 4246481"/>
                <a:gd name="connsiteY490" fmla="*/ 2579670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801016 w 4246481"/>
                <a:gd name="connsiteY489" fmla="*/ 257967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55296 w 4246481"/>
                <a:gd name="connsiteY489" fmla="*/ 252252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489424 w 4246481"/>
                <a:gd name="connsiteY51" fmla="*/ 2530435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03712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Lst>
              <a:rect l="l" t="t" r="r" b="b"/>
              <a:pathLst>
                <a:path w="4246481" h="4248240">
                  <a:moveTo>
                    <a:pt x="2118622" y="0"/>
                  </a:moveTo>
                  <a:cubicBezTo>
                    <a:pt x="2120380" y="0"/>
                    <a:pt x="2121260" y="0"/>
                    <a:pt x="2123020" y="440"/>
                  </a:cubicBezTo>
                  <a:cubicBezTo>
                    <a:pt x="2126978" y="7477"/>
                    <a:pt x="2131816" y="14514"/>
                    <a:pt x="2134456" y="22431"/>
                  </a:cubicBezTo>
                  <a:cubicBezTo>
                    <a:pt x="2146330" y="57177"/>
                    <a:pt x="2159086" y="91923"/>
                    <a:pt x="2168322" y="127548"/>
                  </a:cubicBezTo>
                  <a:cubicBezTo>
                    <a:pt x="2199110" y="244541"/>
                    <a:pt x="2222860" y="362413"/>
                    <a:pt x="2238694" y="482045"/>
                  </a:cubicBezTo>
                  <a:cubicBezTo>
                    <a:pt x="2240453" y="492600"/>
                    <a:pt x="2240893" y="503596"/>
                    <a:pt x="2242212" y="515911"/>
                  </a:cubicBezTo>
                  <a:cubicBezTo>
                    <a:pt x="2254087" y="503156"/>
                    <a:pt x="2264643" y="491281"/>
                    <a:pt x="2276958" y="478086"/>
                  </a:cubicBezTo>
                  <a:cubicBezTo>
                    <a:pt x="2282236" y="485563"/>
                    <a:pt x="2287074" y="492161"/>
                    <a:pt x="2290593" y="498758"/>
                  </a:cubicBezTo>
                  <a:cubicBezTo>
                    <a:pt x="2321380" y="560773"/>
                    <a:pt x="2335014" y="626746"/>
                    <a:pt x="2331496" y="696238"/>
                  </a:cubicBezTo>
                  <a:cubicBezTo>
                    <a:pt x="2331496" y="698437"/>
                    <a:pt x="2331056" y="701516"/>
                    <a:pt x="2330616" y="704595"/>
                  </a:cubicBezTo>
                  <a:cubicBezTo>
                    <a:pt x="2346890" y="694039"/>
                    <a:pt x="2362284" y="683483"/>
                    <a:pt x="2377677" y="673367"/>
                  </a:cubicBezTo>
                  <a:cubicBezTo>
                    <a:pt x="2398789" y="705034"/>
                    <a:pt x="2411544" y="877885"/>
                    <a:pt x="2398789" y="957053"/>
                  </a:cubicBezTo>
                  <a:cubicBezTo>
                    <a:pt x="2410664" y="948257"/>
                    <a:pt x="2421220" y="940340"/>
                    <a:pt x="2432215" y="932863"/>
                  </a:cubicBezTo>
                  <a:cubicBezTo>
                    <a:pt x="2444970" y="924507"/>
                    <a:pt x="2457285" y="915710"/>
                    <a:pt x="2470480" y="908673"/>
                  </a:cubicBezTo>
                  <a:cubicBezTo>
                    <a:pt x="2484114" y="901196"/>
                    <a:pt x="2488073" y="902515"/>
                    <a:pt x="2490712" y="918789"/>
                  </a:cubicBezTo>
                  <a:cubicBezTo>
                    <a:pt x="2492911" y="934622"/>
                    <a:pt x="2494230" y="950456"/>
                    <a:pt x="2494670" y="966290"/>
                  </a:cubicBezTo>
                  <a:cubicBezTo>
                    <a:pt x="2495110" y="1037101"/>
                    <a:pt x="2487193" y="1106593"/>
                    <a:pt x="2460364" y="1172566"/>
                  </a:cubicBezTo>
                  <a:cubicBezTo>
                    <a:pt x="2455966" y="1183122"/>
                    <a:pt x="2450688" y="1193238"/>
                    <a:pt x="2444091" y="1206432"/>
                  </a:cubicBezTo>
                  <a:cubicBezTo>
                    <a:pt x="2456405" y="1198955"/>
                    <a:pt x="2466082" y="1192798"/>
                    <a:pt x="2475757" y="1186640"/>
                  </a:cubicBezTo>
                  <a:cubicBezTo>
                    <a:pt x="2495989" y="1173446"/>
                    <a:pt x="2515781" y="1160251"/>
                    <a:pt x="2536013" y="1147936"/>
                  </a:cubicBezTo>
                  <a:cubicBezTo>
                    <a:pt x="2550967" y="1139140"/>
                    <a:pt x="2554486" y="1141339"/>
                    <a:pt x="2556245" y="1158052"/>
                  </a:cubicBezTo>
                  <a:cubicBezTo>
                    <a:pt x="2562402" y="1231062"/>
                    <a:pt x="2555805" y="1301874"/>
                    <a:pt x="2527217" y="1370046"/>
                  </a:cubicBezTo>
                  <a:cubicBezTo>
                    <a:pt x="2524138" y="1377963"/>
                    <a:pt x="2519740" y="1385440"/>
                    <a:pt x="2515341" y="1392477"/>
                  </a:cubicBezTo>
                  <a:cubicBezTo>
                    <a:pt x="2511383" y="1399074"/>
                    <a:pt x="2506105" y="1406112"/>
                    <a:pt x="2503026" y="1414468"/>
                  </a:cubicBezTo>
                  <a:cubicBezTo>
                    <a:pt x="2512703" y="1410949"/>
                    <a:pt x="2522379" y="1408311"/>
                    <a:pt x="2531615" y="1404352"/>
                  </a:cubicBezTo>
                  <a:cubicBezTo>
                    <a:pt x="2545689" y="1397315"/>
                    <a:pt x="2558884" y="1388079"/>
                    <a:pt x="2572518" y="1380602"/>
                  </a:cubicBezTo>
                  <a:cubicBezTo>
                    <a:pt x="2598908" y="1366528"/>
                    <a:pt x="2607704" y="1370926"/>
                    <a:pt x="2606385" y="1401273"/>
                  </a:cubicBezTo>
                  <a:cubicBezTo>
                    <a:pt x="2604626" y="1447455"/>
                    <a:pt x="2591431" y="1491437"/>
                    <a:pt x="2576477" y="1534539"/>
                  </a:cubicBezTo>
                  <a:cubicBezTo>
                    <a:pt x="2561963" y="1578082"/>
                    <a:pt x="2543930" y="1619865"/>
                    <a:pt x="2518420" y="1658569"/>
                  </a:cubicBezTo>
                  <a:cubicBezTo>
                    <a:pt x="2517541" y="1659889"/>
                    <a:pt x="2517101" y="1661208"/>
                    <a:pt x="2517981" y="1665167"/>
                  </a:cubicBezTo>
                  <a:cubicBezTo>
                    <a:pt x="2527217" y="1661648"/>
                    <a:pt x="2536893" y="1658569"/>
                    <a:pt x="2545689" y="1653731"/>
                  </a:cubicBezTo>
                  <a:cubicBezTo>
                    <a:pt x="2563282" y="1644055"/>
                    <a:pt x="2580875" y="1633060"/>
                    <a:pt x="2598028" y="1623384"/>
                  </a:cubicBezTo>
                  <a:cubicBezTo>
                    <a:pt x="2610783" y="1616346"/>
                    <a:pt x="2615181" y="1617666"/>
                    <a:pt x="2619579" y="1632180"/>
                  </a:cubicBezTo>
                  <a:cubicBezTo>
                    <a:pt x="2625737" y="1652851"/>
                    <a:pt x="2623978" y="1673963"/>
                    <a:pt x="2620019" y="1694635"/>
                  </a:cubicBezTo>
                  <a:cubicBezTo>
                    <a:pt x="2606825" y="1764127"/>
                    <a:pt x="2572518" y="1821303"/>
                    <a:pt x="2525018" y="1871003"/>
                  </a:cubicBezTo>
                  <a:cubicBezTo>
                    <a:pt x="2522818" y="1873642"/>
                    <a:pt x="2520180" y="1876281"/>
                    <a:pt x="2518860" y="1881559"/>
                  </a:cubicBezTo>
                  <a:cubicBezTo>
                    <a:pt x="2529416" y="1879800"/>
                    <a:pt x="2539972" y="1879360"/>
                    <a:pt x="2550527" y="1877161"/>
                  </a:cubicBezTo>
                  <a:cubicBezTo>
                    <a:pt x="2561523" y="1875401"/>
                    <a:pt x="2572518" y="1871443"/>
                    <a:pt x="2583954" y="1869684"/>
                  </a:cubicBezTo>
                  <a:cubicBezTo>
                    <a:pt x="2602426" y="1866165"/>
                    <a:pt x="2610343" y="1871883"/>
                    <a:pt x="2607704" y="1891235"/>
                  </a:cubicBezTo>
                  <a:cubicBezTo>
                    <a:pt x="2605505" y="1909268"/>
                    <a:pt x="2601107" y="1927740"/>
                    <a:pt x="2595389" y="1944893"/>
                  </a:cubicBezTo>
                  <a:cubicBezTo>
                    <a:pt x="2579116" y="1994593"/>
                    <a:pt x="2554925" y="2040774"/>
                    <a:pt x="2528536" y="2085636"/>
                  </a:cubicBezTo>
                  <a:cubicBezTo>
                    <a:pt x="2526337" y="2089595"/>
                    <a:pt x="2523698" y="2093993"/>
                    <a:pt x="2521499" y="2097951"/>
                  </a:cubicBezTo>
                  <a:cubicBezTo>
                    <a:pt x="2521939" y="2098831"/>
                    <a:pt x="2522379" y="2100150"/>
                    <a:pt x="2523258" y="2100590"/>
                  </a:cubicBezTo>
                  <a:cubicBezTo>
                    <a:pt x="2529856" y="2098391"/>
                    <a:pt x="2536893" y="2096192"/>
                    <a:pt x="2543490" y="2093113"/>
                  </a:cubicBezTo>
                  <a:cubicBezTo>
                    <a:pt x="2553166" y="2088275"/>
                    <a:pt x="2561523" y="2082118"/>
                    <a:pt x="2571199" y="2077280"/>
                  </a:cubicBezTo>
                  <a:cubicBezTo>
                    <a:pt x="2587472" y="2068923"/>
                    <a:pt x="2598908" y="2075960"/>
                    <a:pt x="2599787" y="2094433"/>
                  </a:cubicBezTo>
                  <a:cubicBezTo>
                    <a:pt x="2601107" y="2124341"/>
                    <a:pt x="2592750" y="2152049"/>
                    <a:pt x="2582634" y="2179758"/>
                  </a:cubicBezTo>
                  <a:cubicBezTo>
                    <a:pt x="2564602" y="2230778"/>
                    <a:pt x="2537773" y="2277399"/>
                    <a:pt x="2502587" y="2319182"/>
                  </a:cubicBezTo>
                  <a:cubicBezTo>
                    <a:pt x="2500827" y="2321381"/>
                    <a:pt x="2499068" y="2324020"/>
                    <a:pt x="2495549" y="2328418"/>
                  </a:cubicBezTo>
                  <a:cubicBezTo>
                    <a:pt x="2504786" y="2329297"/>
                    <a:pt x="2511823" y="2329297"/>
                    <a:pt x="2518860" y="2330177"/>
                  </a:cubicBezTo>
                  <a:cubicBezTo>
                    <a:pt x="2528096" y="2331497"/>
                    <a:pt x="2537333" y="2331937"/>
                    <a:pt x="2546129" y="2334136"/>
                  </a:cubicBezTo>
                  <a:cubicBezTo>
                    <a:pt x="2558444" y="2337654"/>
                    <a:pt x="2508110" y="2501415"/>
                    <a:pt x="2503712" y="2513290"/>
                  </a:cubicBezTo>
                  <a:lnTo>
                    <a:pt x="2646408" y="2347769"/>
                  </a:lnTo>
                  <a:cubicBezTo>
                    <a:pt x="2652126" y="2341612"/>
                    <a:pt x="2662243" y="2335014"/>
                    <a:pt x="2667960" y="2336334"/>
                  </a:cubicBezTo>
                  <a:cubicBezTo>
                    <a:pt x="2673678" y="2337653"/>
                    <a:pt x="2678076" y="2349088"/>
                    <a:pt x="2681595" y="2357005"/>
                  </a:cubicBezTo>
                  <a:cubicBezTo>
                    <a:pt x="2685993" y="2368441"/>
                    <a:pt x="2688632" y="2380316"/>
                    <a:pt x="2691711" y="2392191"/>
                  </a:cubicBezTo>
                  <a:cubicBezTo>
                    <a:pt x="2693030" y="2392191"/>
                    <a:pt x="2693910" y="2391751"/>
                    <a:pt x="2695229" y="2391751"/>
                  </a:cubicBezTo>
                  <a:cubicBezTo>
                    <a:pt x="2698748" y="2381196"/>
                    <a:pt x="2701827" y="2370200"/>
                    <a:pt x="2705785" y="2359644"/>
                  </a:cubicBezTo>
                  <a:cubicBezTo>
                    <a:pt x="2719420" y="2320060"/>
                    <a:pt x="2734374" y="2281356"/>
                    <a:pt x="2756804" y="2245730"/>
                  </a:cubicBezTo>
                  <a:cubicBezTo>
                    <a:pt x="2763402" y="2235175"/>
                    <a:pt x="2771758" y="2224619"/>
                    <a:pt x="2780995" y="2215822"/>
                  </a:cubicBezTo>
                  <a:cubicBezTo>
                    <a:pt x="2789351" y="2207466"/>
                    <a:pt x="2795069" y="2208785"/>
                    <a:pt x="2801666" y="2218461"/>
                  </a:cubicBezTo>
                  <a:cubicBezTo>
                    <a:pt x="2810023" y="2231216"/>
                    <a:pt x="2817060" y="2244411"/>
                    <a:pt x="2824977" y="2257166"/>
                  </a:cubicBezTo>
                  <a:cubicBezTo>
                    <a:pt x="2827616" y="2261564"/>
                    <a:pt x="2831134" y="2265083"/>
                    <a:pt x="2834653" y="2269041"/>
                  </a:cubicBezTo>
                  <a:cubicBezTo>
                    <a:pt x="2839051" y="2243531"/>
                    <a:pt x="2842130" y="2218901"/>
                    <a:pt x="2848287" y="2194711"/>
                  </a:cubicBezTo>
                  <a:cubicBezTo>
                    <a:pt x="2860602" y="2147210"/>
                    <a:pt x="2881714" y="2104987"/>
                    <a:pt x="2919539" y="2072880"/>
                  </a:cubicBezTo>
                  <a:cubicBezTo>
                    <a:pt x="2924816" y="2068482"/>
                    <a:pt x="2930974" y="2064964"/>
                    <a:pt x="2937131" y="2062325"/>
                  </a:cubicBezTo>
                  <a:cubicBezTo>
                    <a:pt x="2944608" y="2058806"/>
                    <a:pt x="2949886" y="2061005"/>
                    <a:pt x="2951206" y="2069802"/>
                  </a:cubicBezTo>
                  <a:cubicBezTo>
                    <a:pt x="2954724" y="2087834"/>
                    <a:pt x="2958243" y="2105427"/>
                    <a:pt x="2962641" y="2123020"/>
                  </a:cubicBezTo>
                  <a:cubicBezTo>
                    <a:pt x="2964400" y="2130497"/>
                    <a:pt x="2967919" y="2137974"/>
                    <a:pt x="2972757" y="2145011"/>
                  </a:cubicBezTo>
                  <a:cubicBezTo>
                    <a:pt x="2973637" y="2143252"/>
                    <a:pt x="2974516" y="2141053"/>
                    <a:pt x="2975396" y="2138854"/>
                  </a:cubicBezTo>
                  <a:cubicBezTo>
                    <a:pt x="2996507" y="2068482"/>
                    <a:pt x="3031253" y="2004708"/>
                    <a:pt x="3078314" y="1948411"/>
                  </a:cubicBezTo>
                  <a:cubicBezTo>
                    <a:pt x="3082712" y="1943133"/>
                    <a:pt x="3087990" y="1938295"/>
                    <a:pt x="3093268" y="1933897"/>
                  </a:cubicBezTo>
                  <a:cubicBezTo>
                    <a:pt x="3103384" y="1925540"/>
                    <a:pt x="3110421" y="1926860"/>
                    <a:pt x="3115259" y="1939614"/>
                  </a:cubicBezTo>
                  <a:cubicBezTo>
                    <a:pt x="3119218" y="1949730"/>
                    <a:pt x="3120537" y="1961166"/>
                    <a:pt x="3123176" y="1971721"/>
                  </a:cubicBezTo>
                  <a:cubicBezTo>
                    <a:pt x="3126694" y="1985796"/>
                    <a:pt x="3131093" y="1998990"/>
                    <a:pt x="3135051" y="2013065"/>
                  </a:cubicBezTo>
                  <a:cubicBezTo>
                    <a:pt x="3138130" y="2011305"/>
                    <a:pt x="3139449" y="2010866"/>
                    <a:pt x="3139449" y="2010866"/>
                  </a:cubicBezTo>
                  <a:cubicBezTo>
                    <a:pt x="3153084" y="1947971"/>
                    <a:pt x="3193108" y="1901790"/>
                    <a:pt x="3237530" y="1859127"/>
                  </a:cubicBezTo>
                  <a:cubicBezTo>
                    <a:pt x="3247646" y="1849011"/>
                    <a:pt x="3259521" y="1840654"/>
                    <a:pt x="3270956" y="1832298"/>
                  </a:cubicBezTo>
                  <a:cubicBezTo>
                    <a:pt x="3274915" y="1829659"/>
                    <a:pt x="3280632" y="1829659"/>
                    <a:pt x="3284591" y="1828779"/>
                  </a:cubicBezTo>
                  <a:cubicBezTo>
                    <a:pt x="3290308" y="1864405"/>
                    <a:pt x="3295146" y="1897391"/>
                    <a:pt x="3301304" y="1933457"/>
                  </a:cubicBezTo>
                  <a:cubicBezTo>
                    <a:pt x="3329453" y="1858247"/>
                    <a:pt x="3378713" y="1803270"/>
                    <a:pt x="3435889" y="1754449"/>
                  </a:cubicBezTo>
                  <a:cubicBezTo>
                    <a:pt x="3440727" y="1750491"/>
                    <a:pt x="3445565" y="1746972"/>
                    <a:pt x="3451283" y="1743454"/>
                  </a:cubicBezTo>
                  <a:cubicBezTo>
                    <a:pt x="3466677" y="1733338"/>
                    <a:pt x="3470635" y="1734218"/>
                    <a:pt x="3474154" y="1752250"/>
                  </a:cubicBezTo>
                  <a:cubicBezTo>
                    <a:pt x="3477673" y="1769843"/>
                    <a:pt x="3479432" y="1787436"/>
                    <a:pt x="3481631" y="1805029"/>
                  </a:cubicBezTo>
                  <a:cubicBezTo>
                    <a:pt x="3482510" y="1809867"/>
                    <a:pt x="3482950" y="1814265"/>
                    <a:pt x="3483390" y="1819983"/>
                  </a:cubicBezTo>
                  <a:cubicBezTo>
                    <a:pt x="3531331" y="1763686"/>
                    <a:pt x="3636888" y="1681439"/>
                    <a:pt x="3674273" y="1672203"/>
                  </a:cubicBezTo>
                  <a:cubicBezTo>
                    <a:pt x="3676472" y="1687157"/>
                    <a:pt x="3679551" y="1702111"/>
                    <a:pt x="3682190" y="1718384"/>
                  </a:cubicBezTo>
                  <a:cubicBezTo>
                    <a:pt x="3731010" y="1671763"/>
                    <a:pt x="3786427" y="1637017"/>
                    <a:pt x="3855919" y="1624262"/>
                  </a:cubicBezTo>
                  <a:cubicBezTo>
                    <a:pt x="3854160" y="1640096"/>
                    <a:pt x="3853280" y="1652850"/>
                    <a:pt x="3851521" y="1666485"/>
                  </a:cubicBezTo>
                  <a:cubicBezTo>
                    <a:pt x="3853720" y="1665605"/>
                    <a:pt x="3855479" y="1664726"/>
                    <a:pt x="3856799" y="1664286"/>
                  </a:cubicBezTo>
                  <a:cubicBezTo>
                    <a:pt x="3961916" y="1589516"/>
                    <a:pt x="4072311" y="1524423"/>
                    <a:pt x="4189304" y="1469445"/>
                  </a:cubicBezTo>
                  <a:cubicBezTo>
                    <a:pt x="4203379" y="1462848"/>
                    <a:pt x="4218772" y="1458449"/>
                    <a:pt x="4233726" y="1452732"/>
                  </a:cubicBezTo>
                  <a:cubicBezTo>
                    <a:pt x="4236805" y="1451412"/>
                    <a:pt x="4240764" y="1451412"/>
                    <a:pt x="4244282" y="1450972"/>
                  </a:cubicBezTo>
                  <a:lnTo>
                    <a:pt x="4246481" y="1453171"/>
                  </a:lnTo>
                  <a:cubicBezTo>
                    <a:pt x="4237245" y="1471204"/>
                    <a:pt x="4229328" y="1490556"/>
                    <a:pt x="4218332" y="1507709"/>
                  </a:cubicBezTo>
                  <a:cubicBezTo>
                    <a:pt x="4151919" y="1617225"/>
                    <a:pt x="4076710" y="1720143"/>
                    <a:pt x="3991824" y="1816024"/>
                  </a:cubicBezTo>
                  <a:cubicBezTo>
                    <a:pt x="3990944" y="1817344"/>
                    <a:pt x="3990065" y="1818224"/>
                    <a:pt x="3988306" y="1821302"/>
                  </a:cubicBezTo>
                  <a:lnTo>
                    <a:pt x="4033167" y="1821302"/>
                  </a:lnTo>
                  <a:cubicBezTo>
                    <a:pt x="4012496" y="1889475"/>
                    <a:pt x="3973352" y="1940934"/>
                    <a:pt x="3920133" y="1984476"/>
                  </a:cubicBezTo>
                  <a:lnTo>
                    <a:pt x="3965435" y="1995472"/>
                  </a:lnTo>
                  <a:cubicBezTo>
                    <a:pt x="3959717" y="2024940"/>
                    <a:pt x="3850641" y="2138854"/>
                    <a:pt x="3798303" y="2169201"/>
                  </a:cubicBezTo>
                  <a:cubicBezTo>
                    <a:pt x="3803580" y="2170521"/>
                    <a:pt x="3807099" y="2171401"/>
                    <a:pt x="3810617" y="2171840"/>
                  </a:cubicBezTo>
                  <a:cubicBezTo>
                    <a:pt x="3830849" y="2177118"/>
                    <a:pt x="3850641" y="2181956"/>
                    <a:pt x="3870433" y="2187674"/>
                  </a:cubicBezTo>
                  <a:cubicBezTo>
                    <a:pt x="3881429" y="2191193"/>
                    <a:pt x="3882748" y="2194711"/>
                    <a:pt x="3875271" y="2203507"/>
                  </a:cubicBezTo>
                  <a:cubicBezTo>
                    <a:pt x="3861637" y="2218461"/>
                    <a:pt x="3848002" y="2233415"/>
                    <a:pt x="3833049" y="2247050"/>
                  </a:cubicBezTo>
                  <a:cubicBezTo>
                    <a:pt x="3801381" y="2275638"/>
                    <a:pt x="3766196" y="2299829"/>
                    <a:pt x="3727931" y="2317861"/>
                  </a:cubicBezTo>
                  <a:cubicBezTo>
                    <a:pt x="3709898" y="2326658"/>
                    <a:pt x="3690546" y="2332375"/>
                    <a:pt x="3670754" y="2339852"/>
                  </a:cubicBezTo>
                  <a:cubicBezTo>
                    <a:pt x="3674713" y="2341612"/>
                    <a:pt x="3679111" y="2342931"/>
                    <a:pt x="3683949" y="2344250"/>
                  </a:cubicBezTo>
                  <a:cubicBezTo>
                    <a:pt x="3707699" y="2350848"/>
                    <a:pt x="3731890" y="2357005"/>
                    <a:pt x="3755200" y="2364042"/>
                  </a:cubicBezTo>
                  <a:cubicBezTo>
                    <a:pt x="3770154" y="2368441"/>
                    <a:pt x="3771033" y="2372399"/>
                    <a:pt x="3760918" y="2383395"/>
                  </a:cubicBezTo>
                  <a:cubicBezTo>
                    <a:pt x="3720894" y="2425619"/>
                    <a:pt x="3674713" y="2459925"/>
                    <a:pt x="3620175" y="2481036"/>
                  </a:cubicBezTo>
                  <a:cubicBezTo>
                    <a:pt x="3604781" y="2487194"/>
                    <a:pt x="3588068" y="2489832"/>
                    <a:pt x="3570475" y="2494231"/>
                  </a:cubicBezTo>
                  <a:cubicBezTo>
                    <a:pt x="3576192" y="2497749"/>
                    <a:pt x="3580591" y="2501268"/>
                    <a:pt x="3585869" y="2503907"/>
                  </a:cubicBezTo>
                  <a:cubicBezTo>
                    <a:pt x="3596424" y="2508305"/>
                    <a:pt x="3606980" y="2511384"/>
                    <a:pt x="3618416" y="2514902"/>
                  </a:cubicBezTo>
                  <a:cubicBezTo>
                    <a:pt x="3623693" y="2516662"/>
                    <a:pt x="3628971" y="2517981"/>
                    <a:pt x="3634249" y="2520180"/>
                  </a:cubicBezTo>
                  <a:cubicBezTo>
                    <a:pt x="3653601" y="2528097"/>
                    <a:pt x="3656240" y="2538213"/>
                    <a:pt x="3639527" y="2550088"/>
                  </a:cubicBezTo>
                  <a:cubicBezTo>
                    <a:pt x="3613138" y="2568121"/>
                    <a:pt x="3585869" y="2584834"/>
                    <a:pt x="3557280" y="2599788"/>
                  </a:cubicBezTo>
                  <a:cubicBezTo>
                    <a:pt x="3516817" y="2620460"/>
                    <a:pt x="3473274" y="2635414"/>
                    <a:pt x="3427972" y="2642891"/>
                  </a:cubicBezTo>
                  <a:cubicBezTo>
                    <a:pt x="3426213" y="2643330"/>
                    <a:pt x="3424454" y="2644210"/>
                    <a:pt x="3419616" y="2645090"/>
                  </a:cubicBezTo>
                  <a:cubicBezTo>
                    <a:pt x="3426653" y="2649048"/>
                    <a:pt x="3431931" y="2653006"/>
                    <a:pt x="3436769" y="2655206"/>
                  </a:cubicBezTo>
                  <a:cubicBezTo>
                    <a:pt x="3454802" y="2661803"/>
                    <a:pt x="3473714" y="2667521"/>
                    <a:pt x="3492187" y="2673678"/>
                  </a:cubicBezTo>
                  <a:cubicBezTo>
                    <a:pt x="3504941" y="2678076"/>
                    <a:pt x="3507580" y="2683794"/>
                    <a:pt x="3497904" y="2693470"/>
                  </a:cubicBezTo>
                  <a:cubicBezTo>
                    <a:pt x="3484270" y="2707544"/>
                    <a:pt x="3469756" y="2722059"/>
                    <a:pt x="3453042" y="2732174"/>
                  </a:cubicBezTo>
                  <a:cubicBezTo>
                    <a:pt x="3404662" y="2761643"/>
                    <a:pt x="3351444" y="2770439"/>
                    <a:pt x="3296026" y="2769119"/>
                  </a:cubicBezTo>
                  <a:cubicBezTo>
                    <a:pt x="3293387" y="2769119"/>
                    <a:pt x="3290308" y="2768680"/>
                    <a:pt x="3287229" y="2768680"/>
                  </a:cubicBezTo>
                  <a:cubicBezTo>
                    <a:pt x="3286350" y="2768680"/>
                    <a:pt x="3285910" y="2769119"/>
                    <a:pt x="3283271" y="2770439"/>
                  </a:cubicBezTo>
                  <a:cubicBezTo>
                    <a:pt x="3288989" y="2776157"/>
                    <a:pt x="3293827" y="2780555"/>
                    <a:pt x="3299545" y="2784953"/>
                  </a:cubicBezTo>
                  <a:cubicBezTo>
                    <a:pt x="3309221" y="2791990"/>
                    <a:pt x="3318457" y="2799027"/>
                    <a:pt x="3328133" y="2806064"/>
                  </a:cubicBezTo>
                  <a:cubicBezTo>
                    <a:pt x="3341328" y="2816180"/>
                    <a:pt x="3341767" y="2824097"/>
                    <a:pt x="3328133" y="2832893"/>
                  </a:cubicBezTo>
                  <a:cubicBezTo>
                    <a:pt x="3310980" y="2843889"/>
                    <a:pt x="3293827" y="2854885"/>
                    <a:pt x="3274915" y="2861042"/>
                  </a:cubicBezTo>
                  <a:cubicBezTo>
                    <a:pt x="3236650" y="2873797"/>
                    <a:pt x="3197066" y="2883473"/>
                    <a:pt x="3158362" y="2894909"/>
                  </a:cubicBezTo>
                  <a:cubicBezTo>
                    <a:pt x="3155723" y="2895788"/>
                    <a:pt x="3152644" y="2896668"/>
                    <a:pt x="3148686" y="2899746"/>
                  </a:cubicBezTo>
                  <a:cubicBezTo>
                    <a:pt x="3154403" y="2902825"/>
                    <a:pt x="3160121" y="2905904"/>
                    <a:pt x="3166278" y="2908983"/>
                  </a:cubicBezTo>
                  <a:cubicBezTo>
                    <a:pt x="3173755" y="2912061"/>
                    <a:pt x="3181672" y="2913821"/>
                    <a:pt x="3189149" y="2916460"/>
                  </a:cubicBezTo>
                  <a:cubicBezTo>
                    <a:pt x="3205423" y="2922617"/>
                    <a:pt x="3208502" y="2934492"/>
                    <a:pt x="3194867" y="2945488"/>
                  </a:cubicBezTo>
                  <a:cubicBezTo>
                    <a:pt x="3179913" y="2957363"/>
                    <a:pt x="3163200" y="2968359"/>
                    <a:pt x="3146047" y="2976715"/>
                  </a:cubicBezTo>
                  <a:cubicBezTo>
                    <a:pt x="3097666" y="2999586"/>
                    <a:pt x="3047087" y="3011021"/>
                    <a:pt x="2990790" y="3011021"/>
                  </a:cubicBezTo>
                  <a:cubicBezTo>
                    <a:pt x="2993869" y="3016299"/>
                    <a:pt x="2996507" y="3020697"/>
                    <a:pt x="2999586" y="3024656"/>
                  </a:cubicBezTo>
                  <a:cubicBezTo>
                    <a:pt x="3004864" y="3031693"/>
                    <a:pt x="3010582" y="3038730"/>
                    <a:pt x="3014540" y="3046647"/>
                  </a:cubicBezTo>
                  <a:cubicBezTo>
                    <a:pt x="3020258" y="3057203"/>
                    <a:pt x="3018938" y="3063360"/>
                    <a:pt x="3007503" y="3068198"/>
                  </a:cubicBezTo>
                  <a:cubicBezTo>
                    <a:pt x="2991669" y="3074795"/>
                    <a:pt x="2975396" y="3080953"/>
                    <a:pt x="2959122" y="3086231"/>
                  </a:cubicBezTo>
                  <a:cubicBezTo>
                    <a:pt x="2935372" y="3093708"/>
                    <a:pt x="2912061" y="3100745"/>
                    <a:pt x="2887871" y="3106903"/>
                  </a:cubicBezTo>
                  <a:cubicBezTo>
                    <a:pt x="2870278" y="3111301"/>
                    <a:pt x="2856204" y="3119218"/>
                    <a:pt x="2851366" y="3139010"/>
                  </a:cubicBezTo>
                  <a:cubicBezTo>
                    <a:pt x="2854885" y="3145167"/>
                    <a:pt x="2860163" y="3145167"/>
                    <a:pt x="2867200" y="3141209"/>
                  </a:cubicBezTo>
                  <a:cubicBezTo>
                    <a:pt x="2895788" y="3125815"/>
                    <a:pt x="2924816" y="3111301"/>
                    <a:pt x="2957363" y="3105583"/>
                  </a:cubicBezTo>
                  <a:cubicBezTo>
                    <a:pt x="2960442" y="3105143"/>
                    <a:pt x="2963960" y="3104264"/>
                    <a:pt x="2967039" y="3104704"/>
                  </a:cubicBezTo>
                  <a:cubicBezTo>
                    <a:pt x="2975836" y="3105143"/>
                    <a:pt x="2979794" y="3109102"/>
                    <a:pt x="2977155" y="3118338"/>
                  </a:cubicBezTo>
                  <a:cubicBezTo>
                    <a:pt x="2974077" y="3130213"/>
                    <a:pt x="2971437" y="3142528"/>
                    <a:pt x="2971437" y="3156163"/>
                  </a:cubicBezTo>
                  <a:cubicBezTo>
                    <a:pt x="2974077" y="3153963"/>
                    <a:pt x="2977155" y="3150885"/>
                    <a:pt x="2980234" y="3148686"/>
                  </a:cubicBezTo>
                  <a:cubicBezTo>
                    <a:pt x="3010582" y="3122296"/>
                    <a:pt x="3044448" y="3102944"/>
                    <a:pt x="3085791" y="3098986"/>
                  </a:cubicBezTo>
                  <a:cubicBezTo>
                    <a:pt x="3093708" y="3098106"/>
                    <a:pt x="3102065" y="3098546"/>
                    <a:pt x="3109981" y="3100305"/>
                  </a:cubicBezTo>
                  <a:cubicBezTo>
                    <a:pt x="3120977" y="3102064"/>
                    <a:pt x="3122296" y="3106023"/>
                    <a:pt x="3116579" y="3115259"/>
                  </a:cubicBezTo>
                  <a:cubicBezTo>
                    <a:pt x="3110861" y="3124496"/>
                    <a:pt x="3105583" y="3133292"/>
                    <a:pt x="3100305" y="3142968"/>
                  </a:cubicBezTo>
                  <a:cubicBezTo>
                    <a:pt x="3098106" y="3147366"/>
                    <a:pt x="3096347" y="3152204"/>
                    <a:pt x="3093268" y="3159681"/>
                  </a:cubicBezTo>
                  <a:cubicBezTo>
                    <a:pt x="3098546" y="3157482"/>
                    <a:pt x="3101185" y="3156163"/>
                    <a:pt x="3102944" y="3154843"/>
                  </a:cubicBezTo>
                  <a:cubicBezTo>
                    <a:pt x="3145167" y="3131093"/>
                    <a:pt x="3190029" y="3115699"/>
                    <a:pt x="3238849" y="3111301"/>
                  </a:cubicBezTo>
                  <a:cubicBezTo>
                    <a:pt x="3245007" y="3110421"/>
                    <a:pt x="3252484" y="3113060"/>
                    <a:pt x="3259081" y="3114379"/>
                  </a:cubicBezTo>
                  <a:cubicBezTo>
                    <a:pt x="3257322" y="3120977"/>
                    <a:pt x="3256442" y="3128454"/>
                    <a:pt x="3253363" y="3134611"/>
                  </a:cubicBezTo>
                  <a:cubicBezTo>
                    <a:pt x="3248085" y="3145607"/>
                    <a:pt x="3241488" y="3156163"/>
                    <a:pt x="3237090" y="3168478"/>
                  </a:cubicBezTo>
                  <a:cubicBezTo>
                    <a:pt x="3261280" y="3154403"/>
                    <a:pt x="3285910" y="3146926"/>
                    <a:pt x="3312299" y="3143848"/>
                  </a:cubicBezTo>
                  <a:cubicBezTo>
                    <a:pt x="3337809" y="3140769"/>
                    <a:pt x="3364198" y="3138130"/>
                    <a:pt x="3392787" y="3145167"/>
                  </a:cubicBezTo>
                  <a:cubicBezTo>
                    <a:pt x="3379152" y="3165839"/>
                    <a:pt x="3367717" y="3184311"/>
                    <a:pt x="3354082" y="3204543"/>
                  </a:cubicBezTo>
                  <a:cubicBezTo>
                    <a:pt x="3410380" y="3179913"/>
                    <a:pt x="3466677" y="3174195"/>
                    <a:pt x="3523854" y="3183872"/>
                  </a:cubicBezTo>
                  <a:cubicBezTo>
                    <a:pt x="3524733" y="3185191"/>
                    <a:pt x="3525613" y="3186510"/>
                    <a:pt x="3526053" y="3187830"/>
                  </a:cubicBezTo>
                  <a:cubicBezTo>
                    <a:pt x="3516377" y="3202344"/>
                    <a:pt x="3505821" y="3217738"/>
                    <a:pt x="3495705" y="3233131"/>
                  </a:cubicBezTo>
                  <a:cubicBezTo>
                    <a:pt x="3548923" y="3229173"/>
                    <a:pt x="3601262" y="3234011"/>
                    <a:pt x="3654921" y="3247206"/>
                  </a:cubicBezTo>
                  <a:cubicBezTo>
                    <a:pt x="3648323" y="3257322"/>
                    <a:pt x="3643045" y="3265678"/>
                    <a:pt x="3636888" y="3275354"/>
                  </a:cubicBezTo>
                  <a:cubicBezTo>
                    <a:pt x="3682190" y="3274475"/>
                    <a:pt x="3724852" y="3282391"/>
                    <a:pt x="3765316" y="3307901"/>
                  </a:cubicBezTo>
                  <a:cubicBezTo>
                    <a:pt x="3757839" y="3314938"/>
                    <a:pt x="3751681" y="3321096"/>
                    <a:pt x="3745524" y="3326374"/>
                  </a:cubicBezTo>
                  <a:cubicBezTo>
                    <a:pt x="3793904" y="3336489"/>
                    <a:pt x="3843604" y="3345286"/>
                    <a:pt x="3891985" y="3356281"/>
                  </a:cubicBezTo>
                  <a:cubicBezTo>
                    <a:pt x="3940365" y="3367277"/>
                    <a:pt x="3988745" y="3378273"/>
                    <a:pt x="4033607" y="3400264"/>
                  </a:cubicBezTo>
                  <a:cubicBezTo>
                    <a:pt x="4033607" y="3401583"/>
                    <a:pt x="4034047" y="3402463"/>
                    <a:pt x="4034047" y="3403782"/>
                  </a:cubicBezTo>
                  <a:cubicBezTo>
                    <a:pt x="4021292" y="3408620"/>
                    <a:pt x="4008977" y="3413898"/>
                    <a:pt x="3996222" y="3417857"/>
                  </a:cubicBezTo>
                  <a:cubicBezTo>
                    <a:pt x="3914855" y="3440727"/>
                    <a:pt x="3831729" y="3455681"/>
                    <a:pt x="3747723" y="3464478"/>
                  </a:cubicBezTo>
                  <a:cubicBezTo>
                    <a:pt x="3746404" y="3464478"/>
                    <a:pt x="3745084" y="3464918"/>
                    <a:pt x="3742005" y="3465357"/>
                  </a:cubicBezTo>
                  <a:cubicBezTo>
                    <a:pt x="3749042" y="3471955"/>
                    <a:pt x="3755200" y="3477672"/>
                    <a:pt x="3762677" y="3485149"/>
                  </a:cubicBezTo>
                  <a:cubicBezTo>
                    <a:pt x="3721774" y="3508900"/>
                    <a:pt x="3679111" y="3515497"/>
                    <a:pt x="3633369" y="3513738"/>
                  </a:cubicBezTo>
                  <a:cubicBezTo>
                    <a:pt x="3639087" y="3523414"/>
                    <a:pt x="3643925" y="3531770"/>
                    <a:pt x="3650522" y="3542326"/>
                  </a:cubicBezTo>
                  <a:cubicBezTo>
                    <a:pt x="3596864" y="3554641"/>
                    <a:pt x="3544525" y="3557280"/>
                    <a:pt x="3489988" y="3551123"/>
                  </a:cubicBezTo>
                  <a:cubicBezTo>
                    <a:pt x="3497025" y="3562118"/>
                    <a:pt x="3504502" y="3572674"/>
                    <a:pt x="3511099" y="3583230"/>
                  </a:cubicBezTo>
                  <a:cubicBezTo>
                    <a:pt x="3520775" y="3599063"/>
                    <a:pt x="3519456" y="3601262"/>
                    <a:pt x="3501423" y="3603461"/>
                  </a:cubicBezTo>
                  <a:cubicBezTo>
                    <a:pt x="3455241" y="3608300"/>
                    <a:pt x="3397625" y="3597304"/>
                    <a:pt x="3347485" y="3573993"/>
                  </a:cubicBezTo>
                  <a:lnTo>
                    <a:pt x="3383551" y="3633369"/>
                  </a:lnTo>
                  <a:lnTo>
                    <a:pt x="3380912" y="3637328"/>
                  </a:lnTo>
                  <a:cubicBezTo>
                    <a:pt x="3328133" y="3641286"/>
                    <a:pt x="3276674" y="3636448"/>
                    <a:pt x="3228733" y="3606540"/>
                  </a:cubicBezTo>
                  <a:cubicBezTo>
                    <a:pt x="3231812" y="3614017"/>
                    <a:pt x="3234451" y="3621054"/>
                    <a:pt x="3238409" y="3628531"/>
                  </a:cubicBezTo>
                  <a:cubicBezTo>
                    <a:pt x="3242368" y="3636448"/>
                    <a:pt x="3247206" y="3643925"/>
                    <a:pt x="3250724" y="3651842"/>
                  </a:cubicBezTo>
                  <a:cubicBezTo>
                    <a:pt x="3253803" y="3659319"/>
                    <a:pt x="3251164" y="3664597"/>
                    <a:pt x="3242368" y="3664157"/>
                  </a:cubicBezTo>
                  <a:cubicBezTo>
                    <a:pt x="3232252" y="3663717"/>
                    <a:pt x="3221696" y="3662837"/>
                    <a:pt x="3211580" y="3661078"/>
                  </a:cubicBezTo>
                  <a:cubicBezTo>
                    <a:pt x="3168038" y="3651842"/>
                    <a:pt x="3127134" y="3636008"/>
                    <a:pt x="3089310" y="3611378"/>
                  </a:cubicBezTo>
                  <a:cubicBezTo>
                    <a:pt x="3087990" y="3612258"/>
                    <a:pt x="3087551" y="3612698"/>
                    <a:pt x="3086231" y="3613138"/>
                  </a:cubicBezTo>
                  <a:cubicBezTo>
                    <a:pt x="3095028" y="3630291"/>
                    <a:pt x="3103384" y="3647004"/>
                    <a:pt x="3113940" y="3666796"/>
                  </a:cubicBezTo>
                  <a:cubicBezTo>
                    <a:pt x="3104703" y="3668555"/>
                    <a:pt x="3097227" y="3671194"/>
                    <a:pt x="3089750" y="3671194"/>
                  </a:cubicBezTo>
                  <a:cubicBezTo>
                    <a:pt x="3049726" y="3670314"/>
                    <a:pt x="3016739" y="3653161"/>
                    <a:pt x="2986391" y="3628971"/>
                  </a:cubicBezTo>
                  <a:cubicBezTo>
                    <a:pt x="2979354" y="3623253"/>
                    <a:pt x="2972757" y="3616656"/>
                    <a:pt x="2963081" y="3610938"/>
                  </a:cubicBezTo>
                  <a:cubicBezTo>
                    <a:pt x="2964840" y="3620615"/>
                    <a:pt x="2965280" y="3629851"/>
                    <a:pt x="2967479" y="3639087"/>
                  </a:cubicBezTo>
                  <a:cubicBezTo>
                    <a:pt x="2971437" y="3658879"/>
                    <a:pt x="2967479" y="3663277"/>
                    <a:pt x="2948127" y="3658879"/>
                  </a:cubicBezTo>
                  <a:cubicBezTo>
                    <a:pt x="2912061" y="3650962"/>
                    <a:pt x="2880834" y="3632930"/>
                    <a:pt x="2849607" y="3614897"/>
                  </a:cubicBezTo>
                  <a:cubicBezTo>
                    <a:pt x="2846968" y="3613138"/>
                    <a:pt x="2843889" y="3611378"/>
                    <a:pt x="2840810" y="3609619"/>
                  </a:cubicBezTo>
                  <a:cubicBezTo>
                    <a:pt x="2840371" y="3609179"/>
                    <a:pt x="2839491" y="3609619"/>
                    <a:pt x="2835972" y="3609619"/>
                  </a:cubicBezTo>
                  <a:cubicBezTo>
                    <a:pt x="2840371" y="3617976"/>
                    <a:pt x="2843889" y="3625453"/>
                    <a:pt x="2847848" y="3632490"/>
                  </a:cubicBezTo>
                  <a:cubicBezTo>
                    <a:pt x="2855325" y="3646564"/>
                    <a:pt x="2851366" y="3654481"/>
                    <a:pt x="2835533" y="3652722"/>
                  </a:cubicBezTo>
                  <a:cubicBezTo>
                    <a:pt x="2818379" y="3650522"/>
                    <a:pt x="2801666" y="3646124"/>
                    <a:pt x="2785393" y="3639967"/>
                  </a:cubicBezTo>
                  <a:cubicBezTo>
                    <a:pt x="2759883" y="3630291"/>
                    <a:pt x="2736573" y="3615776"/>
                    <a:pt x="2715901" y="3597744"/>
                  </a:cubicBezTo>
                  <a:cubicBezTo>
                    <a:pt x="2714142" y="3595984"/>
                    <a:pt x="2711943" y="3595105"/>
                    <a:pt x="2708864" y="3592466"/>
                  </a:cubicBezTo>
                  <a:cubicBezTo>
                    <a:pt x="2707544" y="3602142"/>
                    <a:pt x="2707105" y="3610499"/>
                    <a:pt x="2705345" y="3618416"/>
                  </a:cubicBezTo>
                  <a:cubicBezTo>
                    <a:pt x="2704026" y="3625013"/>
                    <a:pt x="2699628" y="3630291"/>
                    <a:pt x="2693030" y="3627212"/>
                  </a:cubicBezTo>
                  <a:cubicBezTo>
                    <a:pt x="2675877" y="3619735"/>
                    <a:pt x="2669280" y="3633809"/>
                    <a:pt x="2656525" y="3641726"/>
                  </a:cubicBezTo>
                  <a:cubicBezTo>
                    <a:pt x="2670159" y="3643045"/>
                    <a:pt x="2681595" y="3643485"/>
                    <a:pt x="2692151" y="3644805"/>
                  </a:cubicBezTo>
                  <a:cubicBezTo>
                    <a:pt x="2713262" y="3647884"/>
                    <a:pt x="2732614" y="3654921"/>
                    <a:pt x="2748888" y="3669875"/>
                  </a:cubicBezTo>
                  <a:cubicBezTo>
                    <a:pt x="2752406" y="3672953"/>
                    <a:pt x="2754605" y="3678231"/>
                    <a:pt x="2757244" y="3682629"/>
                  </a:cubicBezTo>
                  <a:cubicBezTo>
                    <a:pt x="2753286" y="3684828"/>
                    <a:pt x="2749767" y="3687907"/>
                    <a:pt x="2745369" y="3689227"/>
                  </a:cubicBezTo>
                  <a:cubicBezTo>
                    <a:pt x="2737892" y="3692306"/>
                    <a:pt x="2729975" y="3694944"/>
                    <a:pt x="2723378" y="3697143"/>
                  </a:cubicBezTo>
                  <a:cubicBezTo>
                    <a:pt x="2748448" y="3707260"/>
                    <a:pt x="2773518" y="3716935"/>
                    <a:pt x="2798148" y="3727491"/>
                  </a:cubicBezTo>
                  <a:cubicBezTo>
                    <a:pt x="2806065" y="3731010"/>
                    <a:pt x="2813542" y="3736727"/>
                    <a:pt x="2820139" y="3741566"/>
                  </a:cubicBezTo>
                  <a:cubicBezTo>
                    <a:pt x="2828935" y="3748163"/>
                    <a:pt x="2828056" y="3752561"/>
                    <a:pt x="2817500" y="3756519"/>
                  </a:cubicBezTo>
                  <a:cubicBezTo>
                    <a:pt x="2808703" y="3759598"/>
                    <a:pt x="2799907" y="3762677"/>
                    <a:pt x="2791110" y="3767075"/>
                  </a:cubicBezTo>
                  <a:cubicBezTo>
                    <a:pt x="2828495" y="3775432"/>
                    <a:pt x="2856204" y="3796983"/>
                    <a:pt x="2883033" y="3825571"/>
                  </a:cubicBezTo>
                  <a:cubicBezTo>
                    <a:pt x="2866320" y="3830410"/>
                    <a:pt x="2852686" y="3834808"/>
                    <a:pt x="2836412" y="3839646"/>
                  </a:cubicBezTo>
                  <a:cubicBezTo>
                    <a:pt x="2875996" y="3853280"/>
                    <a:pt x="2907663" y="3874392"/>
                    <a:pt x="2934493" y="3908258"/>
                  </a:cubicBezTo>
                  <a:lnTo>
                    <a:pt x="2896228" y="3918374"/>
                  </a:lnTo>
                  <a:cubicBezTo>
                    <a:pt x="2925256" y="3940805"/>
                    <a:pt x="2951206" y="3966314"/>
                    <a:pt x="2971877" y="3997542"/>
                  </a:cubicBezTo>
                  <a:cubicBezTo>
                    <a:pt x="2964400" y="3999741"/>
                    <a:pt x="2958243" y="4001940"/>
                    <a:pt x="2950766" y="4003699"/>
                  </a:cubicBezTo>
                  <a:cubicBezTo>
                    <a:pt x="2974077" y="4024371"/>
                    <a:pt x="2992549" y="4047242"/>
                    <a:pt x="3000906" y="4078029"/>
                  </a:cubicBezTo>
                  <a:cubicBezTo>
                    <a:pt x="2994308" y="4078469"/>
                    <a:pt x="2988591" y="4078469"/>
                    <a:pt x="2981993" y="4078909"/>
                  </a:cubicBezTo>
                  <a:cubicBezTo>
                    <a:pt x="3025096" y="4132567"/>
                    <a:pt x="3068638" y="4185346"/>
                    <a:pt x="3098106" y="4248240"/>
                  </a:cubicBezTo>
                  <a:cubicBezTo>
                    <a:pt x="3032573" y="4225809"/>
                    <a:pt x="2975836" y="4187545"/>
                    <a:pt x="2918219" y="4150600"/>
                  </a:cubicBezTo>
                  <a:cubicBezTo>
                    <a:pt x="2918659" y="4156757"/>
                    <a:pt x="2919539" y="4162915"/>
                    <a:pt x="2919978" y="4169952"/>
                  </a:cubicBezTo>
                  <a:cubicBezTo>
                    <a:pt x="2888311" y="4164234"/>
                    <a:pt x="2864121" y="4148401"/>
                    <a:pt x="2840810" y="4127289"/>
                  </a:cubicBezTo>
                  <a:cubicBezTo>
                    <a:pt x="2839491" y="4134766"/>
                    <a:pt x="2838611" y="4141364"/>
                    <a:pt x="2837292" y="4148841"/>
                  </a:cubicBezTo>
                  <a:cubicBezTo>
                    <a:pt x="2804745" y="4129928"/>
                    <a:pt x="2775717" y="4110136"/>
                    <a:pt x="2751087" y="4081988"/>
                  </a:cubicBezTo>
                  <a:cubicBezTo>
                    <a:pt x="2749327" y="4094743"/>
                    <a:pt x="2747128" y="4106618"/>
                    <a:pt x="2744489" y="4121572"/>
                  </a:cubicBezTo>
                  <a:cubicBezTo>
                    <a:pt x="2708864" y="4097381"/>
                    <a:pt x="2683794" y="4068353"/>
                    <a:pt x="2666201" y="4029649"/>
                  </a:cubicBezTo>
                  <a:cubicBezTo>
                    <a:pt x="2663562" y="4046802"/>
                    <a:pt x="2660483" y="4061316"/>
                    <a:pt x="2657845" y="4078469"/>
                  </a:cubicBezTo>
                  <a:cubicBezTo>
                    <a:pt x="2625738" y="4055598"/>
                    <a:pt x="2602426" y="4028769"/>
                    <a:pt x="2590552" y="3990065"/>
                  </a:cubicBezTo>
                  <a:cubicBezTo>
                    <a:pt x="2586154" y="4005019"/>
                    <a:pt x="2582634" y="4017334"/>
                    <a:pt x="2579116" y="4029649"/>
                  </a:cubicBezTo>
                  <a:lnTo>
                    <a:pt x="2575158" y="4030968"/>
                  </a:lnTo>
                  <a:cubicBezTo>
                    <a:pt x="2546130" y="4003699"/>
                    <a:pt x="2528976" y="3968954"/>
                    <a:pt x="2513142" y="3931129"/>
                  </a:cubicBezTo>
                  <a:cubicBezTo>
                    <a:pt x="2511384" y="3939925"/>
                    <a:pt x="2508744" y="3949162"/>
                    <a:pt x="2506986" y="3957518"/>
                  </a:cubicBezTo>
                  <a:cubicBezTo>
                    <a:pt x="2504346" y="3970273"/>
                    <a:pt x="2501268" y="3971592"/>
                    <a:pt x="2490712" y="3962796"/>
                  </a:cubicBezTo>
                  <a:cubicBezTo>
                    <a:pt x="2470040" y="3944763"/>
                    <a:pt x="2459924" y="3921013"/>
                    <a:pt x="2454646" y="3894624"/>
                  </a:cubicBezTo>
                  <a:cubicBezTo>
                    <a:pt x="2453326" y="3888466"/>
                    <a:pt x="2452888" y="3881429"/>
                    <a:pt x="2451568" y="3871753"/>
                  </a:cubicBezTo>
                  <a:lnTo>
                    <a:pt x="2439692" y="3891105"/>
                  </a:lnTo>
                  <a:cubicBezTo>
                    <a:pt x="2433534" y="3902101"/>
                    <a:pt x="2428256" y="3902980"/>
                    <a:pt x="2421660" y="3892424"/>
                  </a:cubicBezTo>
                  <a:cubicBezTo>
                    <a:pt x="2412864" y="3878350"/>
                    <a:pt x="2405826" y="3863836"/>
                    <a:pt x="2399228" y="3849322"/>
                  </a:cubicBezTo>
                  <a:cubicBezTo>
                    <a:pt x="2394390" y="3839206"/>
                    <a:pt x="2391752" y="3828650"/>
                    <a:pt x="2386914" y="3815895"/>
                  </a:cubicBezTo>
                  <a:cubicBezTo>
                    <a:pt x="2384274" y="3824252"/>
                    <a:pt x="2382516" y="3829970"/>
                    <a:pt x="2380756" y="3836127"/>
                  </a:cubicBezTo>
                  <a:cubicBezTo>
                    <a:pt x="2378118" y="3844484"/>
                    <a:pt x="2372840" y="3845803"/>
                    <a:pt x="2367122" y="3839206"/>
                  </a:cubicBezTo>
                  <a:cubicBezTo>
                    <a:pt x="2362284" y="3833928"/>
                    <a:pt x="2357446" y="3829090"/>
                    <a:pt x="2353928" y="3822933"/>
                  </a:cubicBezTo>
                  <a:cubicBezTo>
                    <a:pt x="2340732" y="3800942"/>
                    <a:pt x="2331496" y="3777191"/>
                    <a:pt x="2328418" y="3750362"/>
                  </a:cubicBezTo>
                  <a:cubicBezTo>
                    <a:pt x="2325778" y="3752561"/>
                    <a:pt x="2323580" y="3753441"/>
                    <a:pt x="2322260" y="3755200"/>
                  </a:cubicBezTo>
                  <a:cubicBezTo>
                    <a:pt x="2309506" y="3766636"/>
                    <a:pt x="2303788" y="3765756"/>
                    <a:pt x="2296750" y="3749482"/>
                  </a:cubicBezTo>
                  <a:cubicBezTo>
                    <a:pt x="2291032" y="3736288"/>
                    <a:pt x="2286634" y="3722653"/>
                    <a:pt x="2280916" y="3709019"/>
                  </a:cubicBezTo>
                  <a:cubicBezTo>
                    <a:pt x="2277838" y="3701102"/>
                    <a:pt x="2273880" y="3693185"/>
                    <a:pt x="2270362" y="3685268"/>
                  </a:cubicBezTo>
                  <a:cubicBezTo>
                    <a:pt x="2268602" y="3686148"/>
                    <a:pt x="2267722" y="3686148"/>
                    <a:pt x="2267282" y="3686588"/>
                  </a:cubicBezTo>
                  <a:cubicBezTo>
                    <a:pt x="2263324" y="3690106"/>
                    <a:pt x="2257606" y="3697143"/>
                    <a:pt x="2255846" y="3696704"/>
                  </a:cubicBezTo>
                  <a:cubicBezTo>
                    <a:pt x="2250568" y="3694505"/>
                    <a:pt x="2245292" y="3689227"/>
                    <a:pt x="2243972" y="3683949"/>
                  </a:cubicBezTo>
                  <a:cubicBezTo>
                    <a:pt x="2238254" y="3658439"/>
                    <a:pt x="2233416" y="3632930"/>
                    <a:pt x="2228138" y="3606980"/>
                  </a:cubicBezTo>
                  <a:cubicBezTo>
                    <a:pt x="2227258" y="3603022"/>
                    <a:pt x="2226818" y="3599063"/>
                    <a:pt x="2225938" y="3592906"/>
                  </a:cubicBezTo>
                  <a:cubicBezTo>
                    <a:pt x="2221100" y="3598624"/>
                    <a:pt x="2218022" y="3602582"/>
                    <a:pt x="2214944" y="3606540"/>
                  </a:cubicBezTo>
                  <a:cubicBezTo>
                    <a:pt x="2211424" y="3610938"/>
                    <a:pt x="2207026" y="3611378"/>
                    <a:pt x="2204388" y="3606101"/>
                  </a:cubicBezTo>
                  <a:cubicBezTo>
                    <a:pt x="2199550" y="3597304"/>
                    <a:pt x="2194272" y="3588947"/>
                    <a:pt x="2190754" y="3579711"/>
                  </a:cubicBezTo>
                  <a:cubicBezTo>
                    <a:pt x="2174480" y="3526053"/>
                    <a:pt x="2159086" y="3471955"/>
                    <a:pt x="2143252" y="3418297"/>
                  </a:cubicBezTo>
                  <a:cubicBezTo>
                    <a:pt x="2142812" y="3416977"/>
                    <a:pt x="2141934" y="3416097"/>
                    <a:pt x="2139734" y="3412139"/>
                  </a:cubicBezTo>
                  <a:cubicBezTo>
                    <a:pt x="2137974" y="3425334"/>
                    <a:pt x="2137094" y="3435010"/>
                    <a:pt x="2135776" y="3445126"/>
                  </a:cubicBezTo>
                  <a:cubicBezTo>
                    <a:pt x="2123900" y="3552002"/>
                    <a:pt x="2114224" y="3659319"/>
                    <a:pt x="2120822" y="3767075"/>
                  </a:cubicBezTo>
                  <a:cubicBezTo>
                    <a:pt x="2124340" y="3823812"/>
                    <a:pt x="2131378" y="3880110"/>
                    <a:pt x="2137974" y="3936846"/>
                  </a:cubicBezTo>
                  <a:cubicBezTo>
                    <a:pt x="2147210" y="4015575"/>
                    <a:pt x="2149410" y="4094303"/>
                    <a:pt x="2145452" y="4173471"/>
                  </a:cubicBezTo>
                  <a:cubicBezTo>
                    <a:pt x="2145012" y="4181827"/>
                    <a:pt x="2143252" y="4185346"/>
                    <a:pt x="2134016" y="4184466"/>
                  </a:cubicBezTo>
                  <a:cubicBezTo>
                    <a:pt x="2124340" y="4183587"/>
                    <a:pt x="2114224" y="4184466"/>
                    <a:pt x="2104108" y="4184466"/>
                  </a:cubicBezTo>
                  <a:cubicBezTo>
                    <a:pt x="2103668" y="4181387"/>
                    <a:pt x="2103228" y="4179628"/>
                    <a:pt x="2103228" y="4177869"/>
                  </a:cubicBezTo>
                  <a:cubicBezTo>
                    <a:pt x="2108946" y="4070992"/>
                    <a:pt x="2101470" y="3964995"/>
                    <a:pt x="2086076" y="3859438"/>
                  </a:cubicBezTo>
                  <a:cubicBezTo>
                    <a:pt x="2068042" y="3731450"/>
                    <a:pt x="2075520" y="3604781"/>
                    <a:pt x="2090034" y="3478112"/>
                  </a:cubicBezTo>
                  <a:cubicBezTo>
                    <a:pt x="2091794" y="3463598"/>
                    <a:pt x="2093112" y="3448204"/>
                    <a:pt x="2094872" y="3433690"/>
                  </a:cubicBezTo>
                  <a:cubicBezTo>
                    <a:pt x="2093992" y="3433250"/>
                    <a:pt x="2093112" y="3433250"/>
                    <a:pt x="2092234" y="3432811"/>
                  </a:cubicBezTo>
                  <a:cubicBezTo>
                    <a:pt x="2086076" y="3453922"/>
                    <a:pt x="2079038" y="3474594"/>
                    <a:pt x="2073760" y="3496145"/>
                  </a:cubicBezTo>
                  <a:cubicBezTo>
                    <a:pt x="2065844" y="3526053"/>
                    <a:pt x="2058806" y="3555521"/>
                    <a:pt x="2051770" y="3585429"/>
                  </a:cubicBezTo>
                  <a:cubicBezTo>
                    <a:pt x="2051330" y="3587628"/>
                    <a:pt x="2050890" y="3588947"/>
                    <a:pt x="2050010" y="3590707"/>
                  </a:cubicBezTo>
                  <a:cubicBezTo>
                    <a:pt x="2046492" y="3596864"/>
                    <a:pt x="2042974" y="3602582"/>
                    <a:pt x="2039894" y="3608300"/>
                  </a:cubicBezTo>
                  <a:lnTo>
                    <a:pt x="2027140" y="3595545"/>
                  </a:lnTo>
                  <a:cubicBezTo>
                    <a:pt x="2026260" y="3594665"/>
                    <a:pt x="2025380" y="3594225"/>
                    <a:pt x="2023182" y="3592906"/>
                  </a:cubicBezTo>
                  <a:cubicBezTo>
                    <a:pt x="2020982" y="3608739"/>
                    <a:pt x="2019222" y="3623253"/>
                    <a:pt x="2016584" y="3638207"/>
                  </a:cubicBezTo>
                  <a:cubicBezTo>
                    <a:pt x="2013944" y="3652282"/>
                    <a:pt x="2010866" y="3666796"/>
                    <a:pt x="2006468" y="3679991"/>
                  </a:cubicBezTo>
                  <a:cubicBezTo>
                    <a:pt x="2000310" y="3698903"/>
                    <a:pt x="1992834" y="3699783"/>
                    <a:pt x="1980078" y="3683069"/>
                  </a:cubicBezTo>
                  <a:cubicBezTo>
                    <a:pt x="1977440" y="3688347"/>
                    <a:pt x="1974360" y="3692745"/>
                    <a:pt x="1972162" y="3697143"/>
                  </a:cubicBezTo>
                  <a:cubicBezTo>
                    <a:pt x="1966004" y="3712977"/>
                    <a:pt x="1959846" y="3728811"/>
                    <a:pt x="1953250" y="3744204"/>
                  </a:cubicBezTo>
                  <a:cubicBezTo>
                    <a:pt x="1944892" y="3763557"/>
                    <a:pt x="1940934" y="3764436"/>
                    <a:pt x="1925540" y="3751242"/>
                  </a:cubicBezTo>
                  <a:cubicBezTo>
                    <a:pt x="1924222" y="3750362"/>
                    <a:pt x="1923342" y="3749922"/>
                    <a:pt x="1923342" y="3749922"/>
                  </a:cubicBezTo>
                  <a:cubicBezTo>
                    <a:pt x="1916304" y="3769714"/>
                    <a:pt x="1909706" y="3789946"/>
                    <a:pt x="1901790" y="3808858"/>
                  </a:cubicBezTo>
                  <a:cubicBezTo>
                    <a:pt x="1897392" y="3818974"/>
                    <a:pt x="1890354" y="3827771"/>
                    <a:pt x="1883318" y="3835687"/>
                  </a:cubicBezTo>
                  <a:cubicBezTo>
                    <a:pt x="1876280" y="3843604"/>
                    <a:pt x="1871002" y="3841845"/>
                    <a:pt x="1868364" y="3831289"/>
                  </a:cubicBezTo>
                  <a:cubicBezTo>
                    <a:pt x="1866604" y="3825571"/>
                    <a:pt x="1865284" y="3820734"/>
                    <a:pt x="1862646" y="3812377"/>
                  </a:cubicBezTo>
                  <a:cubicBezTo>
                    <a:pt x="1854729" y="3830849"/>
                    <a:pt x="1849011" y="3846243"/>
                    <a:pt x="1841974" y="3861197"/>
                  </a:cubicBezTo>
                  <a:cubicBezTo>
                    <a:pt x="1836696" y="3872193"/>
                    <a:pt x="1830539" y="3882748"/>
                    <a:pt x="1823501" y="3892424"/>
                  </a:cubicBezTo>
                  <a:cubicBezTo>
                    <a:pt x="1816904" y="3901661"/>
                    <a:pt x="1812946" y="3900781"/>
                    <a:pt x="1807228" y="3891105"/>
                  </a:cubicBezTo>
                  <a:cubicBezTo>
                    <a:pt x="1803709" y="3884947"/>
                    <a:pt x="1800191" y="3879230"/>
                    <a:pt x="1795353" y="3871753"/>
                  </a:cubicBezTo>
                  <a:cubicBezTo>
                    <a:pt x="1793154" y="3884508"/>
                    <a:pt x="1791834" y="3894624"/>
                    <a:pt x="1789635" y="3905179"/>
                  </a:cubicBezTo>
                  <a:cubicBezTo>
                    <a:pt x="1783917" y="3927170"/>
                    <a:pt x="1774681" y="3947402"/>
                    <a:pt x="1756649" y="3962796"/>
                  </a:cubicBezTo>
                  <a:cubicBezTo>
                    <a:pt x="1746533" y="3971153"/>
                    <a:pt x="1743014" y="3969833"/>
                    <a:pt x="1740375" y="3957078"/>
                  </a:cubicBezTo>
                  <a:cubicBezTo>
                    <a:pt x="1738616" y="3948282"/>
                    <a:pt x="1736417" y="3939485"/>
                    <a:pt x="1734218" y="3929370"/>
                  </a:cubicBezTo>
                  <a:cubicBezTo>
                    <a:pt x="1724542" y="3949162"/>
                    <a:pt x="1717066" y="3967194"/>
                    <a:pt x="1707829" y="3984787"/>
                  </a:cubicBezTo>
                  <a:cubicBezTo>
                    <a:pt x="1698153" y="4001940"/>
                    <a:pt x="1688917" y="4018653"/>
                    <a:pt x="1669125" y="4031848"/>
                  </a:cubicBezTo>
                  <a:cubicBezTo>
                    <a:pt x="1665167" y="4017774"/>
                    <a:pt x="1661648" y="4005019"/>
                    <a:pt x="1657250" y="3989625"/>
                  </a:cubicBezTo>
                  <a:cubicBezTo>
                    <a:pt x="1645814" y="4028330"/>
                    <a:pt x="1621624" y="4054279"/>
                    <a:pt x="1589956" y="4078909"/>
                  </a:cubicBezTo>
                  <a:cubicBezTo>
                    <a:pt x="1586877" y="4061756"/>
                    <a:pt x="1584238" y="4047242"/>
                    <a:pt x="1581160" y="4030968"/>
                  </a:cubicBezTo>
                  <a:cubicBezTo>
                    <a:pt x="1564006" y="4068353"/>
                    <a:pt x="1539377" y="4097381"/>
                    <a:pt x="1503311" y="4121132"/>
                  </a:cubicBezTo>
                  <a:cubicBezTo>
                    <a:pt x="1501112" y="4106618"/>
                    <a:pt x="1498913" y="4095182"/>
                    <a:pt x="1497154" y="4082428"/>
                  </a:cubicBezTo>
                  <a:cubicBezTo>
                    <a:pt x="1472084" y="4108817"/>
                    <a:pt x="1443935" y="4131248"/>
                    <a:pt x="1410509" y="4149281"/>
                  </a:cubicBezTo>
                  <a:cubicBezTo>
                    <a:pt x="1409189" y="4140924"/>
                    <a:pt x="1408749" y="4134766"/>
                    <a:pt x="1407430" y="4127289"/>
                  </a:cubicBezTo>
                  <a:cubicBezTo>
                    <a:pt x="1384559" y="4147961"/>
                    <a:pt x="1359929" y="4164234"/>
                    <a:pt x="1328262" y="4169952"/>
                  </a:cubicBezTo>
                  <a:cubicBezTo>
                    <a:pt x="1329142" y="4162915"/>
                    <a:pt x="1329581" y="4156757"/>
                    <a:pt x="1330021" y="4150160"/>
                  </a:cubicBezTo>
                  <a:cubicBezTo>
                    <a:pt x="1271965" y="4187545"/>
                    <a:pt x="1215228" y="4225370"/>
                    <a:pt x="1149255" y="4248240"/>
                  </a:cubicBezTo>
                  <a:cubicBezTo>
                    <a:pt x="1183121" y="4188425"/>
                    <a:pt x="1218746" y="4130808"/>
                    <a:pt x="1266687" y="4078909"/>
                  </a:cubicBezTo>
                  <a:lnTo>
                    <a:pt x="1245575" y="4078909"/>
                  </a:lnTo>
                  <a:cubicBezTo>
                    <a:pt x="1255691" y="4048122"/>
                    <a:pt x="1273724" y="4024811"/>
                    <a:pt x="1297475" y="4003260"/>
                  </a:cubicBezTo>
                  <a:cubicBezTo>
                    <a:pt x="1289998" y="4001061"/>
                    <a:pt x="1283840" y="3999741"/>
                    <a:pt x="1275923" y="3997542"/>
                  </a:cubicBezTo>
                  <a:cubicBezTo>
                    <a:pt x="1297035" y="3966754"/>
                    <a:pt x="1322544" y="3940805"/>
                    <a:pt x="1352452" y="3917934"/>
                  </a:cubicBezTo>
                  <a:cubicBezTo>
                    <a:pt x="1340137" y="3914855"/>
                    <a:pt x="1328702" y="3911777"/>
                    <a:pt x="1314188" y="3907818"/>
                  </a:cubicBezTo>
                  <a:cubicBezTo>
                    <a:pt x="1341896" y="3874832"/>
                    <a:pt x="1373124" y="3852840"/>
                    <a:pt x="1412708" y="3839646"/>
                  </a:cubicBezTo>
                  <a:lnTo>
                    <a:pt x="1366087" y="3825571"/>
                  </a:lnTo>
                  <a:cubicBezTo>
                    <a:pt x="1392476" y="3796543"/>
                    <a:pt x="1421064" y="3775872"/>
                    <a:pt x="1461088" y="3767515"/>
                  </a:cubicBezTo>
                  <a:cubicBezTo>
                    <a:pt x="1446134" y="3761358"/>
                    <a:pt x="1433819" y="3756959"/>
                    <a:pt x="1421944" y="3751681"/>
                  </a:cubicBezTo>
                  <a:cubicBezTo>
                    <a:pt x="1421504" y="3749922"/>
                    <a:pt x="1421504" y="3749043"/>
                    <a:pt x="1421064" y="3747283"/>
                  </a:cubicBezTo>
                  <a:cubicBezTo>
                    <a:pt x="1450532" y="3720894"/>
                    <a:pt x="1487038" y="3708139"/>
                    <a:pt x="1528821" y="3698023"/>
                  </a:cubicBezTo>
                  <a:lnTo>
                    <a:pt x="1487478" y="3682190"/>
                  </a:lnTo>
                  <a:cubicBezTo>
                    <a:pt x="1493195" y="3675592"/>
                    <a:pt x="1497154" y="3668995"/>
                    <a:pt x="1503311" y="3664597"/>
                  </a:cubicBezTo>
                  <a:cubicBezTo>
                    <a:pt x="1524862" y="3647884"/>
                    <a:pt x="1550372" y="3642166"/>
                    <a:pt x="1577201" y="3641726"/>
                  </a:cubicBezTo>
                  <a:cubicBezTo>
                    <a:pt x="1580720" y="3641726"/>
                    <a:pt x="1584678" y="3641286"/>
                    <a:pt x="1588197" y="3641286"/>
                  </a:cubicBezTo>
                  <a:cubicBezTo>
                    <a:pt x="1588637" y="3641286"/>
                    <a:pt x="1588637" y="3640846"/>
                    <a:pt x="1589956" y="3639087"/>
                  </a:cubicBezTo>
                  <a:cubicBezTo>
                    <a:pt x="1582919" y="3633809"/>
                    <a:pt x="1576322" y="3627652"/>
                    <a:pt x="1568845" y="3623253"/>
                  </a:cubicBezTo>
                  <a:cubicBezTo>
                    <a:pt x="1566645" y="3621494"/>
                    <a:pt x="1561368" y="3624573"/>
                    <a:pt x="1557409" y="3625453"/>
                  </a:cubicBezTo>
                  <a:cubicBezTo>
                    <a:pt x="1547293" y="3628092"/>
                    <a:pt x="1543335" y="3626332"/>
                    <a:pt x="1540696" y="3615337"/>
                  </a:cubicBezTo>
                  <a:cubicBezTo>
                    <a:pt x="1539816" y="3611378"/>
                    <a:pt x="1539377" y="3607420"/>
                    <a:pt x="1538937" y="3603461"/>
                  </a:cubicBezTo>
                  <a:cubicBezTo>
                    <a:pt x="1538497" y="3599943"/>
                    <a:pt x="1538057" y="3596424"/>
                    <a:pt x="1537617" y="3590707"/>
                  </a:cubicBezTo>
                  <a:cubicBezTo>
                    <a:pt x="1533659" y="3593785"/>
                    <a:pt x="1531460" y="3595545"/>
                    <a:pt x="1528821" y="3597304"/>
                  </a:cubicBezTo>
                  <a:cubicBezTo>
                    <a:pt x="1497154" y="3623693"/>
                    <a:pt x="1461528" y="3642606"/>
                    <a:pt x="1421064" y="3650962"/>
                  </a:cubicBezTo>
                  <a:cubicBezTo>
                    <a:pt x="1418865" y="3651402"/>
                    <a:pt x="1415787" y="3652722"/>
                    <a:pt x="1413587" y="3652282"/>
                  </a:cubicBezTo>
                  <a:cubicBezTo>
                    <a:pt x="1407870" y="3650962"/>
                    <a:pt x="1399513" y="3650962"/>
                    <a:pt x="1396434" y="3647444"/>
                  </a:cubicBezTo>
                  <a:cubicBezTo>
                    <a:pt x="1394235" y="3644365"/>
                    <a:pt x="1397314" y="3636008"/>
                    <a:pt x="1399073" y="3630291"/>
                  </a:cubicBezTo>
                  <a:cubicBezTo>
                    <a:pt x="1401712" y="3623253"/>
                    <a:pt x="1405671" y="3616216"/>
                    <a:pt x="1409189" y="3609179"/>
                  </a:cubicBezTo>
                  <a:cubicBezTo>
                    <a:pt x="1408310" y="3608739"/>
                    <a:pt x="1407430" y="3607860"/>
                    <a:pt x="1406990" y="3607420"/>
                  </a:cubicBezTo>
                  <a:cubicBezTo>
                    <a:pt x="1392036" y="3615776"/>
                    <a:pt x="1377522" y="3625453"/>
                    <a:pt x="1361688" y="3632490"/>
                  </a:cubicBezTo>
                  <a:cubicBezTo>
                    <a:pt x="1341896" y="3641726"/>
                    <a:pt x="1321225" y="3649203"/>
                    <a:pt x="1301433" y="3656680"/>
                  </a:cubicBezTo>
                  <a:cubicBezTo>
                    <a:pt x="1297475" y="3658439"/>
                    <a:pt x="1292636" y="3658439"/>
                    <a:pt x="1288238" y="3658879"/>
                  </a:cubicBezTo>
                  <a:cubicBezTo>
                    <a:pt x="1279442" y="3659319"/>
                    <a:pt x="1275044" y="3655800"/>
                    <a:pt x="1276803" y="3646124"/>
                  </a:cubicBezTo>
                  <a:cubicBezTo>
                    <a:pt x="1279002" y="3633809"/>
                    <a:pt x="1280761" y="3621934"/>
                    <a:pt x="1280321" y="3608300"/>
                  </a:cubicBezTo>
                  <a:lnTo>
                    <a:pt x="1263608" y="3623693"/>
                  </a:lnTo>
                  <a:cubicBezTo>
                    <a:pt x="1236339" y="3647444"/>
                    <a:pt x="1205552" y="3664157"/>
                    <a:pt x="1169047" y="3668995"/>
                  </a:cubicBezTo>
                  <a:cubicBezTo>
                    <a:pt x="1159810" y="3670314"/>
                    <a:pt x="1151014" y="3669435"/>
                    <a:pt x="1141778" y="3668115"/>
                  </a:cubicBezTo>
                  <a:cubicBezTo>
                    <a:pt x="1134301" y="3667236"/>
                    <a:pt x="1132102" y="3662837"/>
                    <a:pt x="1136060" y="3655360"/>
                  </a:cubicBezTo>
                  <a:cubicBezTo>
                    <a:pt x="1141778" y="3646124"/>
                    <a:pt x="1146616" y="3636888"/>
                    <a:pt x="1151893" y="3627212"/>
                  </a:cubicBezTo>
                  <a:cubicBezTo>
                    <a:pt x="1154532" y="3621934"/>
                    <a:pt x="1156292" y="3616656"/>
                    <a:pt x="1159810" y="3608739"/>
                  </a:cubicBezTo>
                  <a:cubicBezTo>
                    <a:pt x="1154532" y="3611378"/>
                    <a:pt x="1152333" y="3612258"/>
                    <a:pt x="1150134" y="3614017"/>
                  </a:cubicBezTo>
                  <a:cubicBezTo>
                    <a:pt x="1110110" y="3639087"/>
                    <a:pt x="1067008" y="3654921"/>
                    <a:pt x="1020387" y="3661958"/>
                  </a:cubicBezTo>
                  <a:cubicBezTo>
                    <a:pt x="1012470" y="3663277"/>
                    <a:pt x="1003234" y="3660199"/>
                    <a:pt x="995317" y="3659759"/>
                  </a:cubicBezTo>
                  <a:cubicBezTo>
                    <a:pt x="997516" y="3651842"/>
                    <a:pt x="999715" y="3643925"/>
                    <a:pt x="1002794" y="3636448"/>
                  </a:cubicBezTo>
                  <a:cubicBezTo>
                    <a:pt x="1007192" y="3626332"/>
                    <a:pt x="1012910" y="3616216"/>
                    <a:pt x="1016868" y="3605221"/>
                  </a:cubicBezTo>
                  <a:cubicBezTo>
                    <a:pt x="968928" y="3635129"/>
                    <a:pt x="918348" y="3639967"/>
                    <a:pt x="864690" y="3636008"/>
                  </a:cubicBezTo>
                  <a:cubicBezTo>
                    <a:pt x="863370" y="3634689"/>
                    <a:pt x="862930" y="3633369"/>
                    <a:pt x="861611" y="3632050"/>
                  </a:cubicBezTo>
                  <a:lnTo>
                    <a:pt x="897237" y="3573114"/>
                  </a:lnTo>
                  <a:cubicBezTo>
                    <a:pt x="893278" y="3574873"/>
                    <a:pt x="891519" y="3575313"/>
                    <a:pt x="889320" y="3576192"/>
                  </a:cubicBezTo>
                  <a:cubicBezTo>
                    <a:pt x="841819" y="3599063"/>
                    <a:pt x="791240" y="3605221"/>
                    <a:pt x="739780" y="3601262"/>
                  </a:cubicBezTo>
                  <a:cubicBezTo>
                    <a:pt x="726586" y="3600383"/>
                    <a:pt x="725266" y="3596864"/>
                    <a:pt x="731864" y="3586309"/>
                  </a:cubicBezTo>
                  <a:cubicBezTo>
                    <a:pt x="738901" y="3573993"/>
                    <a:pt x="747257" y="3562118"/>
                    <a:pt x="755614" y="3549803"/>
                  </a:cubicBezTo>
                  <a:cubicBezTo>
                    <a:pt x="701956" y="3556400"/>
                    <a:pt x="649617" y="3553322"/>
                    <a:pt x="595079" y="3541447"/>
                  </a:cubicBezTo>
                  <a:cubicBezTo>
                    <a:pt x="601236" y="3531331"/>
                    <a:pt x="606514" y="3522534"/>
                    <a:pt x="612232" y="3512418"/>
                  </a:cubicBezTo>
                  <a:cubicBezTo>
                    <a:pt x="566930" y="3514178"/>
                    <a:pt x="524268" y="3507141"/>
                    <a:pt x="482924" y="3483390"/>
                  </a:cubicBezTo>
                  <a:lnTo>
                    <a:pt x="503156" y="3464478"/>
                  </a:lnTo>
                  <a:cubicBezTo>
                    <a:pt x="404196" y="3450843"/>
                    <a:pt x="305676" y="3437649"/>
                    <a:pt x="211994" y="3403342"/>
                  </a:cubicBezTo>
                  <a:cubicBezTo>
                    <a:pt x="211994" y="3401583"/>
                    <a:pt x="211554" y="3400264"/>
                    <a:pt x="211554" y="3398505"/>
                  </a:cubicBezTo>
                  <a:cubicBezTo>
                    <a:pt x="221670" y="3394106"/>
                    <a:pt x="231346" y="3388389"/>
                    <a:pt x="241902" y="3385310"/>
                  </a:cubicBezTo>
                  <a:lnTo>
                    <a:pt x="425748" y="3338689"/>
                  </a:lnTo>
                  <a:cubicBezTo>
                    <a:pt x="449938" y="3332531"/>
                    <a:pt x="474568" y="3329892"/>
                    <a:pt x="500517" y="3325054"/>
                  </a:cubicBezTo>
                  <a:cubicBezTo>
                    <a:pt x="493920" y="3318897"/>
                    <a:pt x="487323" y="3312739"/>
                    <a:pt x="479846" y="3305262"/>
                  </a:cubicBezTo>
                  <a:cubicBezTo>
                    <a:pt x="519430" y="3279313"/>
                    <a:pt x="562092" y="3271836"/>
                    <a:pt x="607834" y="3272715"/>
                  </a:cubicBezTo>
                  <a:cubicBezTo>
                    <a:pt x="601676" y="3263039"/>
                    <a:pt x="596398" y="3255122"/>
                    <a:pt x="589801" y="3245007"/>
                  </a:cubicBezTo>
                  <a:cubicBezTo>
                    <a:pt x="643020" y="3230932"/>
                    <a:pt x="695358" y="3226974"/>
                    <a:pt x="748577" y="3230932"/>
                  </a:cubicBezTo>
                  <a:cubicBezTo>
                    <a:pt x="738901" y="3215978"/>
                    <a:pt x="728345" y="3201024"/>
                    <a:pt x="718669" y="3185631"/>
                  </a:cubicBezTo>
                  <a:cubicBezTo>
                    <a:pt x="719549" y="3184311"/>
                    <a:pt x="720428" y="3182992"/>
                    <a:pt x="720868" y="3181672"/>
                  </a:cubicBezTo>
                  <a:cubicBezTo>
                    <a:pt x="778045" y="3171996"/>
                    <a:pt x="834342" y="3178154"/>
                    <a:pt x="890639" y="3202784"/>
                  </a:cubicBezTo>
                  <a:cubicBezTo>
                    <a:pt x="877445" y="3182552"/>
                    <a:pt x="865569" y="3164080"/>
                    <a:pt x="852375" y="3143408"/>
                  </a:cubicBezTo>
                  <a:cubicBezTo>
                    <a:pt x="881843" y="3136371"/>
                    <a:pt x="908232" y="3138570"/>
                    <a:pt x="934182" y="3142088"/>
                  </a:cubicBezTo>
                  <a:cubicBezTo>
                    <a:pt x="960131" y="3145607"/>
                    <a:pt x="985201" y="3152644"/>
                    <a:pt x="1006752" y="3168038"/>
                  </a:cubicBezTo>
                  <a:cubicBezTo>
                    <a:pt x="1007632" y="3167158"/>
                    <a:pt x="1008512" y="3166718"/>
                    <a:pt x="1008951" y="3165839"/>
                  </a:cubicBezTo>
                  <a:cubicBezTo>
                    <a:pt x="1005433" y="3158802"/>
                    <a:pt x="1002354" y="3151764"/>
                    <a:pt x="998835" y="3144288"/>
                  </a:cubicBezTo>
                  <a:cubicBezTo>
                    <a:pt x="995317" y="3137690"/>
                    <a:pt x="990479" y="3131093"/>
                    <a:pt x="986960" y="3124056"/>
                  </a:cubicBezTo>
                  <a:cubicBezTo>
                    <a:pt x="981682" y="3113500"/>
                    <a:pt x="984761" y="3107342"/>
                    <a:pt x="996196" y="3109102"/>
                  </a:cubicBezTo>
                  <a:cubicBezTo>
                    <a:pt x="1017748" y="3111301"/>
                    <a:pt x="1040619" y="3113940"/>
                    <a:pt x="1061290" y="3120097"/>
                  </a:cubicBezTo>
                  <a:cubicBezTo>
                    <a:pt x="1091198" y="3129334"/>
                    <a:pt x="1120226" y="3142088"/>
                    <a:pt x="1149255" y="3153524"/>
                  </a:cubicBezTo>
                  <a:cubicBezTo>
                    <a:pt x="1148375" y="3151325"/>
                    <a:pt x="1147495" y="3146926"/>
                    <a:pt x="1145296" y="3142968"/>
                  </a:cubicBezTo>
                  <a:cubicBezTo>
                    <a:pt x="1139578" y="3133292"/>
                    <a:pt x="1133861" y="3124056"/>
                    <a:pt x="1128143" y="3114379"/>
                  </a:cubicBezTo>
                  <a:cubicBezTo>
                    <a:pt x="1121986" y="3104264"/>
                    <a:pt x="1123305" y="3098986"/>
                    <a:pt x="1135620" y="3098546"/>
                  </a:cubicBezTo>
                  <a:cubicBezTo>
                    <a:pt x="1151014" y="3098106"/>
                    <a:pt x="1167287" y="3098546"/>
                    <a:pt x="1182681" y="3102064"/>
                  </a:cubicBezTo>
                  <a:cubicBezTo>
                    <a:pt x="1212589" y="3108662"/>
                    <a:pt x="1238538" y="3124935"/>
                    <a:pt x="1261849" y="3144727"/>
                  </a:cubicBezTo>
                  <a:cubicBezTo>
                    <a:pt x="1265367" y="3147806"/>
                    <a:pt x="1268886" y="3150885"/>
                    <a:pt x="1275483" y="3152644"/>
                  </a:cubicBezTo>
                  <a:cubicBezTo>
                    <a:pt x="1273724" y="3142528"/>
                    <a:pt x="1271525" y="3132852"/>
                    <a:pt x="1269326" y="3123176"/>
                  </a:cubicBezTo>
                  <a:cubicBezTo>
                    <a:pt x="1264928" y="3104264"/>
                    <a:pt x="1270206" y="3097666"/>
                    <a:pt x="1288678" y="3103824"/>
                  </a:cubicBezTo>
                  <a:cubicBezTo>
                    <a:pt x="1318586" y="3113940"/>
                    <a:pt x="1347614" y="3126255"/>
                    <a:pt x="1376642" y="3138570"/>
                  </a:cubicBezTo>
                  <a:cubicBezTo>
                    <a:pt x="1384119" y="3141648"/>
                    <a:pt x="1388957" y="3142088"/>
                    <a:pt x="1393356" y="3135491"/>
                  </a:cubicBezTo>
                  <a:cubicBezTo>
                    <a:pt x="1388078" y="3119657"/>
                    <a:pt x="1379281" y="3109981"/>
                    <a:pt x="1361688" y="3105583"/>
                  </a:cubicBezTo>
                  <a:cubicBezTo>
                    <a:pt x="1325623" y="3095907"/>
                    <a:pt x="1290437" y="3084032"/>
                    <a:pt x="1255252" y="3073036"/>
                  </a:cubicBezTo>
                  <a:cubicBezTo>
                    <a:pt x="1249534" y="3070837"/>
                    <a:pt x="1243376" y="3068638"/>
                    <a:pt x="1238099" y="3065999"/>
                  </a:cubicBezTo>
                  <a:cubicBezTo>
                    <a:pt x="1226223" y="3059842"/>
                    <a:pt x="1224024" y="3053244"/>
                    <a:pt x="1231061" y="3041809"/>
                  </a:cubicBezTo>
                  <a:cubicBezTo>
                    <a:pt x="1237219" y="3031253"/>
                    <a:pt x="1245136" y="3021137"/>
                    <a:pt x="1253492" y="3009702"/>
                  </a:cubicBezTo>
                  <a:cubicBezTo>
                    <a:pt x="1240298" y="3008382"/>
                    <a:pt x="1228422" y="3007943"/>
                    <a:pt x="1216987" y="3006623"/>
                  </a:cubicBezTo>
                  <a:cubicBezTo>
                    <a:pt x="1162889" y="3000466"/>
                    <a:pt x="1111430" y="2985512"/>
                    <a:pt x="1065249" y="2956044"/>
                  </a:cubicBezTo>
                  <a:cubicBezTo>
                    <a:pt x="1059091" y="2952085"/>
                    <a:pt x="1052934" y="2947247"/>
                    <a:pt x="1048095" y="2941970"/>
                  </a:cubicBezTo>
                  <a:cubicBezTo>
                    <a:pt x="1037100" y="2930974"/>
                    <a:pt x="1039299" y="2919978"/>
                    <a:pt x="1053813" y="2914261"/>
                  </a:cubicBezTo>
                  <a:cubicBezTo>
                    <a:pt x="1062170" y="2911182"/>
                    <a:pt x="1070966" y="2908983"/>
                    <a:pt x="1078883" y="2905904"/>
                  </a:cubicBezTo>
                  <a:cubicBezTo>
                    <a:pt x="1084601" y="2903705"/>
                    <a:pt x="1089879" y="2899746"/>
                    <a:pt x="1098235" y="2895788"/>
                  </a:cubicBezTo>
                  <a:cubicBezTo>
                    <a:pt x="1071846" y="2889631"/>
                    <a:pt x="1048095" y="2883913"/>
                    <a:pt x="1024785" y="2877755"/>
                  </a:cubicBezTo>
                  <a:cubicBezTo>
                    <a:pt x="990479" y="2868519"/>
                    <a:pt x="957052" y="2857524"/>
                    <a:pt x="926705" y="2839051"/>
                  </a:cubicBezTo>
                  <a:cubicBezTo>
                    <a:pt x="900315" y="2822778"/>
                    <a:pt x="899876" y="2815741"/>
                    <a:pt x="924945" y="2797708"/>
                  </a:cubicBezTo>
                  <a:cubicBezTo>
                    <a:pt x="935061" y="2790231"/>
                    <a:pt x="945177" y="2782754"/>
                    <a:pt x="954853" y="2774837"/>
                  </a:cubicBezTo>
                  <a:cubicBezTo>
                    <a:pt x="956613" y="2773078"/>
                    <a:pt x="957932" y="2770879"/>
                    <a:pt x="961451" y="2767360"/>
                  </a:cubicBezTo>
                  <a:lnTo>
                    <a:pt x="946057" y="2767360"/>
                  </a:lnTo>
                  <a:cubicBezTo>
                    <a:pt x="893718" y="2768680"/>
                    <a:pt x="843138" y="2760323"/>
                    <a:pt x="797397" y="2733494"/>
                  </a:cubicBezTo>
                  <a:cubicBezTo>
                    <a:pt x="779804" y="2723378"/>
                    <a:pt x="763531" y="2708864"/>
                    <a:pt x="749017" y="2694350"/>
                  </a:cubicBezTo>
                  <a:cubicBezTo>
                    <a:pt x="737141" y="2682475"/>
                    <a:pt x="739780" y="2676317"/>
                    <a:pt x="755174" y="2671039"/>
                  </a:cubicBezTo>
                  <a:cubicBezTo>
                    <a:pt x="771887" y="2665321"/>
                    <a:pt x="788601" y="2660484"/>
                    <a:pt x="805314" y="2654326"/>
                  </a:cubicBezTo>
                  <a:cubicBezTo>
                    <a:pt x="811471" y="2652127"/>
                    <a:pt x="817629" y="2648168"/>
                    <a:pt x="822907" y="2642891"/>
                  </a:cubicBezTo>
                  <a:cubicBezTo>
                    <a:pt x="807953" y="2639372"/>
                    <a:pt x="792559" y="2636293"/>
                    <a:pt x="777605" y="2631895"/>
                  </a:cubicBezTo>
                  <a:cubicBezTo>
                    <a:pt x="716910" y="2613862"/>
                    <a:pt x="659293" y="2589672"/>
                    <a:pt x="608274" y="2550528"/>
                  </a:cubicBezTo>
                  <a:cubicBezTo>
                    <a:pt x="602556" y="2546130"/>
                    <a:pt x="594639" y="2536893"/>
                    <a:pt x="595959" y="2532055"/>
                  </a:cubicBezTo>
                  <a:cubicBezTo>
                    <a:pt x="597278" y="2526338"/>
                    <a:pt x="606954" y="2521060"/>
                    <a:pt x="613551" y="2517981"/>
                  </a:cubicBezTo>
                  <a:cubicBezTo>
                    <a:pt x="625867" y="2512703"/>
                    <a:pt x="638621" y="2510064"/>
                    <a:pt x="650936" y="2505226"/>
                  </a:cubicBezTo>
                  <a:cubicBezTo>
                    <a:pt x="658853" y="2502148"/>
                    <a:pt x="665890" y="2497309"/>
                    <a:pt x="676006" y="2492032"/>
                  </a:cubicBezTo>
                  <a:cubicBezTo>
                    <a:pt x="597718" y="2481036"/>
                    <a:pt x="541421" y="2438373"/>
                    <a:pt x="489082" y="2388233"/>
                  </a:cubicBezTo>
                  <a:cubicBezTo>
                    <a:pt x="470609" y="2370200"/>
                    <a:pt x="471929" y="2366681"/>
                    <a:pt x="496119" y="2359644"/>
                  </a:cubicBezTo>
                  <a:lnTo>
                    <a:pt x="562532" y="2341612"/>
                  </a:lnTo>
                  <a:cubicBezTo>
                    <a:pt x="566051" y="2340292"/>
                    <a:pt x="569569" y="2339413"/>
                    <a:pt x="573528" y="2336773"/>
                  </a:cubicBezTo>
                  <a:cubicBezTo>
                    <a:pt x="543180" y="2329736"/>
                    <a:pt x="515911" y="2316542"/>
                    <a:pt x="489522" y="2301148"/>
                  </a:cubicBezTo>
                  <a:cubicBezTo>
                    <a:pt x="447739" y="2276078"/>
                    <a:pt x="409474" y="2247490"/>
                    <a:pt x="376488" y="2211424"/>
                  </a:cubicBezTo>
                  <a:cubicBezTo>
                    <a:pt x="359334" y="2192952"/>
                    <a:pt x="360654" y="2188554"/>
                    <a:pt x="384844" y="2181516"/>
                  </a:cubicBezTo>
                  <a:cubicBezTo>
                    <a:pt x="404196" y="2175799"/>
                    <a:pt x="423988" y="2171840"/>
                    <a:pt x="444220" y="2167002"/>
                  </a:cubicBezTo>
                  <a:cubicBezTo>
                    <a:pt x="394960" y="2136215"/>
                    <a:pt x="356696" y="2093992"/>
                    <a:pt x="318871" y="2051769"/>
                  </a:cubicBezTo>
                  <a:cubicBezTo>
                    <a:pt x="305676" y="2036815"/>
                    <a:pt x="294241" y="2020102"/>
                    <a:pt x="282366" y="2004268"/>
                  </a:cubicBezTo>
                  <a:cubicBezTo>
                    <a:pt x="280606" y="2002069"/>
                    <a:pt x="279727" y="1998550"/>
                    <a:pt x="277088" y="1994152"/>
                  </a:cubicBezTo>
                  <a:cubicBezTo>
                    <a:pt x="292921" y="1989754"/>
                    <a:pt x="307435" y="1985796"/>
                    <a:pt x="323709" y="1981837"/>
                  </a:cubicBezTo>
                  <a:cubicBezTo>
                    <a:pt x="271810" y="1938735"/>
                    <a:pt x="232226" y="1886836"/>
                    <a:pt x="210675" y="1819103"/>
                  </a:cubicBezTo>
                  <a:lnTo>
                    <a:pt x="255976" y="1819103"/>
                  </a:lnTo>
                  <a:cubicBezTo>
                    <a:pt x="238823" y="1798871"/>
                    <a:pt x="223430" y="1781279"/>
                    <a:pt x="208036" y="1762366"/>
                  </a:cubicBezTo>
                  <a:cubicBezTo>
                    <a:pt x="144262" y="1683638"/>
                    <a:pt x="82687" y="1601391"/>
                    <a:pt x="29908" y="1512547"/>
                  </a:cubicBezTo>
                  <a:cubicBezTo>
                    <a:pt x="18473" y="1493635"/>
                    <a:pt x="9676" y="1473403"/>
                    <a:pt x="0" y="1453611"/>
                  </a:cubicBezTo>
                  <a:lnTo>
                    <a:pt x="0" y="1449213"/>
                  </a:lnTo>
                  <a:cubicBezTo>
                    <a:pt x="40464" y="1458009"/>
                    <a:pt x="76969" y="1476922"/>
                    <a:pt x="113034" y="1495834"/>
                  </a:cubicBezTo>
                  <a:cubicBezTo>
                    <a:pt x="204517" y="1543775"/>
                    <a:pt x="293361" y="1596113"/>
                    <a:pt x="377807" y="1655489"/>
                  </a:cubicBezTo>
                  <a:cubicBezTo>
                    <a:pt x="382645" y="1658568"/>
                    <a:pt x="387483" y="1662087"/>
                    <a:pt x="393641" y="1666925"/>
                  </a:cubicBezTo>
                  <a:cubicBezTo>
                    <a:pt x="392321" y="1652411"/>
                    <a:pt x="391002" y="1638776"/>
                    <a:pt x="389682" y="1622503"/>
                  </a:cubicBezTo>
                  <a:cubicBezTo>
                    <a:pt x="458734" y="1636137"/>
                    <a:pt x="514152" y="1670004"/>
                    <a:pt x="563412" y="1717504"/>
                  </a:cubicBezTo>
                  <a:cubicBezTo>
                    <a:pt x="566051" y="1701671"/>
                    <a:pt x="568690" y="1686717"/>
                    <a:pt x="571768" y="1668244"/>
                  </a:cubicBezTo>
                  <a:cubicBezTo>
                    <a:pt x="644779" y="1707828"/>
                    <a:pt x="707234" y="1756209"/>
                    <a:pt x="762211" y="1816904"/>
                  </a:cubicBezTo>
                  <a:cubicBezTo>
                    <a:pt x="762651" y="1813385"/>
                    <a:pt x="763091" y="1809427"/>
                    <a:pt x="763971" y="1805029"/>
                  </a:cubicBezTo>
                  <a:cubicBezTo>
                    <a:pt x="765730" y="1790955"/>
                    <a:pt x="767049" y="1776440"/>
                    <a:pt x="769688" y="1762366"/>
                  </a:cubicBezTo>
                  <a:cubicBezTo>
                    <a:pt x="774966" y="1731139"/>
                    <a:pt x="778925" y="1728940"/>
                    <a:pt x="803994" y="1749172"/>
                  </a:cubicBezTo>
                  <a:cubicBezTo>
                    <a:pt x="821587" y="1763246"/>
                    <a:pt x="838300" y="1778640"/>
                    <a:pt x="854134" y="1794473"/>
                  </a:cubicBezTo>
                  <a:cubicBezTo>
                    <a:pt x="885801" y="1827460"/>
                    <a:pt x="913950" y="1862646"/>
                    <a:pt x="933302" y="1903989"/>
                  </a:cubicBezTo>
                  <a:cubicBezTo>
                    <a:pt x="936821" y="1911906"/>
                    <a:pt x="939899" y="1920262"/>
                    <a:pt x="945617" y="1929059"/>
                  </a:cubicBezTo>
                  <a:cubicBezTo>
                    <a:pt x="947376" y="1919822"/>
                    <a:pt x="948696" y="1911026"/>
                    <a:pt x="950455" y="1902230"/>
                  </a:cubicBezTo>
                  <a:cubicBezTo>
                    <a:pt x="953974" y="1880678"/>
                    <a:pt x="957492" y="1859567"/>
                    <a:pt x="961451" y="1837576"/>
                  </a:cubicBezTo>
                  <a:cubicBezTo>
                    <a:pt x="962770" y="1830539"/>
                    <a:pt x="966728" y="1825261"/>
                    <a:pt x="974645" y="1831418"/>
                  </a:cubicBezTo>
                  <a:cubicBezTo>
                    <a:pt x="1032702" y="1874961"/>
                    <a:pt x="1080642" y="1926420"/>
                    <a:pt x="1103953" y="1996791"/>
                  </a:cubicBezTo>
                  <a:cubicBezTo>
                    <a:pt x="1105712" y="2001629"/>
                    <a:pt x="1106152" y="2006907"/>
                    <a:pt x="1109671" y="2012625"/>
                  </a:cubicBezTo>
                  <a:cubicBezTo>
                    <a:pt x="1113189" y="2004268"/>
                    <a:pt x="1117148" y="1995912"/>
                    <a:pt x="1119347" y="1987115"/>
                  </a:cubicBezTo>
                  <a:cubicBezTo>
                    <a:pt x="1122865" y="1973920"/>
                    <a:pt x="1125064" y="1960726"/>
                    <a:pt x="1128583" y="1947091"/>
                  </a:cubicBezTo>
                  <a:cubicBezTo>
                    <a:pt x="1129902" y="1942693"/>
                    <a:pt x="1131222" y="1938735"/>
                    <a:pt x="1133421" y="1934776"/>
                  </a:cubicBezTo>
                  <a:cubicBezTo>
                    <a:pt x="1137379" y="1927739"/>
                    <a:pt x="1143097" y="1925540"/>
                    <a:pt x="1149694" y="1931258"/>
                  </a:cubicBezTo>
                  <a:cubicBezTo>
                    <a:pt x="1159370" y="1940054"/>
                    <a:pt x="1169047" y="1948851"/>
                    <a:pt x="1176963" y="1958527"/>
                  </a:cubicBezTo>
                  <a:cubicBezTo>
                    <a:pt x="1219186" y="2012625"/>
                    <a:pt x="1252173" y="2072001"/>
                    <a:pt x="1271525" y="2138854"/>
                  </a:cubicBezTo>
                  <a:cubicBezTo>
                    <a:pt x="1271965" y="2140613"/>
                    <a:pt x="1272845" y="2142372"/>
                    <a:pt x="1274164" y="2147210"/>
                  </a:cubicBezTo>
                  <a:cubicBezTo>
                    <a:pt x="1277243" y="2140613"/>
                    <a:pt x="1279882" y="2136215"/>
                    <a:pt x="1281201" y="2131377"/>
                  </a:cubicBezTo>
                  <a:cubicBezTo>
                    <a:pt x="1286039" y="2111585"/>
                    <a:pt x="1289998" y="2091793"/>
                    <a:pt x="1294836" y="2072001"/>
                  </a:cubicBezTo>
                  <a:cubicBezTo>
                    <a:pt x="1297914" y="2058806"/>
                    <a:pt x="1303632" y="2055287"/>
                    <a:pt x="1313748" y="2063644"/>
                  </a:cubicBezTo>
                  <a:cubicBezTo>
                    <a:pt x="1330021" y="2076399"/>
                    <a:pt x="1346295" y="2089594"/>
                    <a:pt x="1358170" y="2105867"/>
                  </a:cubicBezTo>
                  <a:cubicBezTo>
                    <a:pt x="1390717" y="2149409"/>
                    <a:pt x="1405231" y="2200429"/>
                    <a:pt x="1409629" y="2254527"/>
                  </a:cubicBezTo>
                  <a:cubicBezTo>
                    <a:pt x="1410069" y="2258925"/>
                    <a:pt x="1410509" y="2263323"/>
                    <a:pt x="1412708" y="2268601"/>
                  </a:cubicBezTo>
                  <a:cubicBezTo>
                    <a:pt x="1416666" y="2263323"/>
                    <a:pt x="1421064" y="2258485"/>
                    <a:pt x="1424583" y="2252768"/>
                  </a:cubicBezTo>
                  <a:cubicBezTo>
                    <a:pt x="1431620" y="2241332"/>
                    <a:pt x="1437778" y="2229457"/>
                    <a:pt x="1444815" y="2218461"/>
                  </a:cubicBezTo>
                  <a:cubicBezTo>
                    <a:pt x="1451412" y="2207906"/>
                    <a:pt x="1457570" y="2206586"/>
                    <a:pt x="1465926" y="2215383"/>
                  </a:cubicBezTo>
                  <a:cubicBezTo>
                    <a:pt x="1475602" y="2225059"/>
                    <a:pt x="1483959" y="2236054"/>
                    <a:pt x="1490996" y="2247490"/>
                  </a:cubicBezTo>
                  <a:cubicBezTo>
                    <a:pt x="1516066" y="2287513"/>
                    <a:pt x="1531460" y="2331936"/>
                    <a:pt x="1546414" y="2376357"/>
                  </a:cubicBezTo>
                  <a:cubicBezTo>
                    <a:pt x="1547733" y="2380756"/>
                    <a:pt x="1549053" y="2384714"/>
                    <a:pt x="1550812" y="2389112"/>
                  </a:cubicBezTo>
                  <a:cubicBezTo>
                    <a:pt x="1551252" y="2389552"/>
                    <a:pt x="1551692" y="2390432"/>
                    <a:pt x="1553011" y="2391751"/>
                  </a:cubicBezTo>
                  <a:cubicBezTo>
                    <a:pt x="1555210" y="2386473"/>
                    <a:pt x="1558289" y="2382075"/>
                    <a:pt x="1559608" y="2377677"/>
                  </a:cubicBezTo>
                  <a:cubicBezTo>
                    <a:pt x="1561368" y="2371519"/>
                    <a:pt x="1562247" y="2364482"/>
                    <a:pt x="1564006" y="2358325"/>
                  </a:cubicBezTo>
                  <a:cubicBezTo>
                    <a:pt x="1566206" y="2349528"/>
                    <a:pt x="1565766" y="2338533"/>
                    <a:pt x="1575882" y="2335014"/>
                  </a:cubicBezTo>
                  <a:cubicBezTo>
                    <a:pt x="1587317" y="2331496"/>
                    <a:pt x="1594354" y="2340732"/>
                    <a:pt x="1600952" y="2347769"/>
                  </a:cubicBezTo>
                  <a:lnTo>
                    <a:pt x="1755296" y="2522520"/>
                  </a:lnTo>
                  <a:cubicBezTo>
                    <a:pt x="1742765" y="2461627"/>
                    <a:pt x="1686276" y="2335895"/>
                    <a:pt x="1698591" y="2332376"/>
                  </a:cubicBezTo>
                  <a:cubicBezTo>
                    <a:pt x="1708707" y="2330177"/>
                    <a:pt x="1719703" y="2330177"/>
                    <a:pt x="1730259" y="2328858"/>
                  </a:cubicBezTo>
                  <a:cubicBezTo>
                    <a:pt x="1735976" y="2328418"/>
                    <a:pt x="1740814" y="2327538"/>
                    <a:pt x="1748731" y="2326659"/>
                  </a:cubicBezTo>
                  <a:cubicBezTo>
                    <a:pt x="1744773" y="2321821"/>
                    <a:pt x="1742574" y="2319182"/>
                    <a:pt x="1739935" y="2316103"/>
                  </a:cubicBezTo>
                  <a:cubicBezTo>
                    <a:pt x="1695073" y="2262005"/>
                    <a:pt x="1663406" y="2200870"/>
                    <a:pt x="1648012" y="2131818"/>
                  </a:cubicBezTo>
                  <a:cubicBezTo>
                    <a:pt x="1645373" y="2119063"/>
                    <a:pt x="1644493" y="2105428"/>
                    <a:pt x="1644493" y="2092234"/>
                  </a:cubicBezTo>
                  <a:cubicBezTo>
                    <a:pt x="1644933" y="2075080"/>
                    <a:pt x="1656808" y="2068483"/>
                    <a:pt x="1671762" y="2076400"/>
                  </a:cubicBezTo>
                  <a:cubicBezTo>
                    <a:pt x="1680998" y="2081238"/>
                    <a:pt x="1688915" y="2087396"/>
                    <a:pt x="1698591" y="2092234"/>
                  </a:cubicBezTo>
                  <a:cubicBezTo>
                    <a:pt x="1705629" y="2095752"/>
                    <a:pt x="1713106" y="2097951"/>
                    <a:pt x="1720582" y="2100590"/>
                  </a:cubicBezTo>
                  <a:cubicBezTo>
                    <a:pt x="1721462" y="2099711"/>
                    <a:pt x="1722342" y="2098391"/>
                    <a:pt x="1722782" y="2097951"/>
                  </a:cubicBezTo>
                  <a:cubicBezTo>
                    <a:pt x="1720143" y="2093113"/>
                    <a:pt x="1717064" y="2087835"/>
                    <a:pt x="1713985" y="2083437"/>
                  </a:cubicBezTo>
                  <a:cubicBezTo>
                    <a:pt x="1684077" y="2031978"/>
                    <a:pt x="1656808" y="1979199"/>
                    <a:pt x="1640975" y="1921583"/>
                  </a:cubicBezTo>
                  <a:cubicBezTo>
                    <a:pt x="1637896" y="1910147"/>
                    <a:pt x="1636137" y="1897392"/>
                    <a:pt x="1635697" y="1885517"/>
                  </a:cubicBezTo>
                  <a:cubicBezTo>
                    <a:pt x="1635257" y="1871443"/>
                    <a:pt x="1640975" y="1867045"/>
                    <a:pt x="1655049" y="1869244"/>
                  </a:cubicBezTo>
                  <a:cubicBezTo>
                    <a:pt x="1670443" y="1871883"/>
                    <a:pt x="1685397" y="1875841"/>
                    <a:pt x="1700351" y="1878920"/>
                  </a:cubicBezTo>
                  <a:cubicBezTo>
                    <a:pt x="1708267" y="1880679"/>
                    <a:pt x="1716184" y="1880679"/>
                    <a:pt x="1725421" y="1878920"/>
                  </a:cubicBezTo>
                  <a:cubicBezTo>
                    <a:pt x="1723221" y="1876281"/>
                    <a:pt x="1720143" y="1873202"/>
                    <a:pt x="1717943" y="1870563"/>
                  </a:cubicBezTo>
                  <a:cubicBezTo>
                    <a:pt x="1670003" y="1820424"/>
                    <a:pt x="1635257" y="1762807"/>
                    <a:pt x="1623382" y="1693755"/>
                  </a:cubicBezTo>
                  <a:cubicBezTo>
                    <a:pt x="1620303" y="1675282"/>
                    <a:pt x="1620743" y="1655490"/>
                    <a:pt x="1622502" y="1636578"/>
                  </a:cubicBezTo>
                  <a:cubicBezTo>
                    <a:pt x="1624261" y="1617666"/>
                    <a:pt x="1632178" y="1614587"/>
                    <a:pt x="1648012" y="1623823"/>
                  </a:cubicBezTo>
                  <a:cubicBezTo>
                    <a:pt x="1667364" y="1634819"/>
                    <a:pt x="1686716" y="1646254"/>
                    <a:pt x="1706508" y="1657690"/>
                  </a:cubicBezTo>
                  <a:cubicBezTo>
                    <a:pt x="1712226" y="1660768"/>
                    <a:pt x="1718823" y="1662088"/>
                    <a:pt x="1727180" y="1664727"/>
                  </a:cubicBezTo>
                  <a:cubicBezTo>
                    <a:pt x="1725421" y="1660329"/>
                    <a:pt x="1724981" y="1658569"/>
                    <a:pt x="1724101" y="1656810"/>
                  </a:cubicBezTo>
                  <a:cubicBezTo>
                    <a:pt x="1679239" y="1583800"/>
                    <a:pt x="1651970" y="1504192"/>
                    <a:pt x="1638336" y="1420186"/>
                  </a:cubicBezTo>
                  <a:cubicBezTo>
                    <a:pt x="1636576" y="1409630"/>
                    <a:pt x="1636576" y="1398195"/>
                    <a:pt x="1637456" y="1386759"/>
                  </a:cubicBezTo>
                  <a:cubicBezTo>
                    <a:pt x="1638336" y="1373565"/>
                    <a:pt x="1644493" y="1369166"/>
                    <a:pt x="1656808" y="1373565"/>
                  </a:cubicBezTo>
                  <a:cubicBezTo>
                    <a:pt x="1666484" y="1376643"/>
                    <a:pt x="1674401" y="1382361"/>
                    <a:pt x="1683637" y="1386759"/>
                  </a:cubicBezTo>
                  <a:cubicBezTo>
                    <a:pt x="1699911" y="1394676"/>
                    <a:pt x="1715744" y="1403033"/>
                    <a:pt x="1732018" y="1410949"/>
                  </a:cubicBezTo>
                  <a:cubicBezTo>
                    <a:pt x="1734217" y="1412269"/>
                    <a:pt x="1737735" y="1412269"/>
                    <a:pt x="1742134" y="1412709"/>
                  </a:cubicBezTo>
                  <a:cubicBezTo>
                    <a:pt x="1740374" y="1409190"/>
                    <a:pt x="1739055" y="1406991"/>
                    <a:pt x="1737735" y="1405672"/>
                  </a:cubicBezTo>
                  <a:cubicBezTo>
                    <a:pt x="1715305" y="1375324"/>
                    <a:pt x="1703869" y="1340138"/>
                    <a:pt x="1696392" y="1304073"/>
                  </a:cubicBezTo>
                  <a:cubicBezTo>
                    <a:pt x="1686276" y="1254373"/>
                    <a:pt x="1682758" y="1204673"/>
                    <a:pt x="1688475" y="1154533"/>
                  </a:cubicBezTo>
                  <a:cubicBezTo>
                    <a:pt x="1690235" y="1140899"/>
                    <a:pt x="1693753" y="1138700"/>
                    <a:pt x="1704749" y="1145297"/>
                  </a:cubicBezTo>
                  <a:cubicBezTo>
                    <a:pt x="1730698" y="1161131"/>
                    <a:pt x="1756648" y="1178284"/>
                    <a:pt x="1782157" y="1194557"/>
                  </a:cubicBezTo>
                  <a:cubicBezTo>
                    <a:pt x="1787435" y="1197636"/>
                    <a:pt x="1792273" y="1200715"/>
                    <a:pt x="1796672" y="1203354"/>
                  </a:cubicBezTo>
                  <a:cubicBezTo>
                    <a:pt x="1787435" y="1179603"/>
                    <a:pt x="1776880" y="1156293"/>
                    <a:pt x="1770282" y="1131663"/>
                  </a:cubicBezTo>
                  <a:cubicBezTo>
                    <a:pt x="1752690" y="1069648"/>
                    <a:pt x="1746532" y="1005434"/>
                    <a:pt x="1750930" y="940780"/>
                  </a:cubicBezTo>
                  <a:cubicBezTo>
                    <a:pt x="1751370" y="931983"/>
                    <a:pt x="1753129" y="923187"/>
                    <a:pt x="1755328" y="914830"/>
                  </a:cubicBezTo>
                  <a:cubicBezTo>
                    <a:pt x="1757967" y="903835"/>
                    <a:pt x="1762366" y="901196"/>
                    <a:pt x="1772042" y="907354"/>
                  </a:cubicBezTo>
                  <a:cubicBezTo>
                    <a:pt x="1793153" y="920548"/>
                    <a:pt x="1813825" y="934622"/>
                    <a:pt x="1834936" y="948697"/>
                  </a:cubicBezTo>
                  <a:cubicBezTo>
                    <a:pt x="1838015" y="950896"/>
                    <a:pt x="1841094" y="953535"/>
                    <a:pt x="1844612" y="955294"/>
                  </a:cubicBezTo>
                  <a:cubicBezTo>
                    <a:pt x="1833177" y="859853"/>
                    <a:pt x="1841533" y="766610"/>
                    <a:pt x="1863525" y="670288"/>
                  </a:cubicBezTo>
                  <a:cubicBezTo>
                    <a:pt x="1881997" y="682604"/>
                    <a:pt x="1897391" y="692280"/>
                    <a:pt x="1913664" y="703715"/>
                  </a:cubicBezTo>
                  <a:cubicBezTo>
                    <a:pt x="1910586" y="663691"/>
                    <a:pt x="1913664" y="624547"/>
                    <a:pt x="1922900" y="586283"/>
                  </a:cubicBezTo>
                  <a:cubicBezTo>
                    <a:pt x="1932137" y="548458"/>
                    <a:pt x="1943132" y="511073"/>
                    <a:pt x="1967323" y="477207"/>
                  </a:cubicBezTo>
                  <a:cubicBezTo>
                    <a:pt x="1979637" y="490401"/>
                    <a:pt x="1990193" y="502277"/>
                    <a:pt x="2001189" y="514592"/>
                  </a:cubicBezTo>
                  <a:cubicBezTo>
                    <a:pt x="2005147" y="483804"/>
                    <a:pt x="2008666" y="453896"/>
                    <a:pt x="2013504" y="424428"/>
                  </a:cubicBezTo>
                  <a:cubicBezTo>
                    <a:pt x="2033296" y="303477"/>
                    <a:pt x="2057046" y="182966"/>
                    <a:pt x="2093551" y="65533"/>
                  </a:cubicBezTo>
                  <a:cubicBezTo>
                    <a:pt x="2100588" y="43542"/>
                    <a:pt x="2110266" y="21551"/>
                    <a:pt x="2118622" y="0"/>
                  </a:cubicBezTo>
                  <a:close/>
                </a:path>
              </a:pathLst>
            </a:custGeom>
            <a:solidFill>
              <a:srgbClr val="57C3A7"/>
            </a:solidFill>
            <a:ln w="4398" cap="flat">
              <a:noFill/>
              <a:prstDash val="solid"/>
              <a:miter/>
            </a:ln>
          </p:spPr>
          <p:txBody>
            <a:bodyPr rtlCol="0" anchor="ctr"/>
            <a:lstStyle/>
            <a:p>
              <a:endParaRPr lang="en-US"/>
            </a:p>
          </p:txBody>
        </p:sp>
        <p:sp>
          <p:nvSpPr>
            <p:cNvPr id="7" name="Rounded Rectangle 17">
              <a:extLst>
                <a:ext uri="{FF2B5EF4-FFF2-40B4-BE49-F238E27FC236}">
                  <a16:creationId xmlns:a16="http://schemas.microsoft.com/office/drawing/2014/main" id="{4C26C3DC-DEDA-41E6-B502-E1991CB55CF9}"/>
                </a:ext>
              </a:extLst>
            </p:cNvPr>
            <p:cNvSpPr>
              <a:spLocks noChangeAspect="1"/>
            </p:cNvSpPr>
            <p:nvPr/>
          </p:nvSpPr>
          <p:spPr>
            <a:xfrm>
              <a:off x="10576163" y="3887912"/>
              <a:ext cx="260009" cy="413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8">
            <a:extLst>
              <a:ext uri="{FF2B5EF4-FFF2-40B4-BE49-F238E27FC236}">
                <a16:creationId xmlns:a16="http://schemas.microsoft.com/office/drawing/2014/main" id="{6B7122A2-0927-4C30-816F-008E996388FE}"/>
              </a:ext>
            </a:extLst>
          </p:cNvPr>
          <p:cNvGrpSpPr/>
          <p:nvPr/>
        </p:nvGrpSpPr>
        <p:grpSpPr>
          <a:xfrm>
            <a:off x="1011186" y="5438792"/>
            <a:ext cx="3006000" cy="738664"/>
            <a:chOff x="6440400" y="2781881"/>
            <a:chExt cx="2092039" cy="738664"/>
          </a:xfrm>
        </p:grpSpPr>
        <p:sp>
          <p:nvSpPr>
            <p:cNvPr id="10" name="TextBox 9">
              <a:extLst>
                <a:ext uri="{FF2B5EF4-FFF2-40B4-BE49-F238E27FC236}">
                  <a16:creationId xmlns:a16="http://schemas.microsoft.com/office/drawing/2014/main" id="{73FE7B8E-239B-4641-AB37-3247B41F9286}"/>
                </a:ext>
              </a:extLst>
            </p:cNvPr>
            <p:cNvSpPr txBox="1"/>
            <p:nvPr/>
          </p:nvSpPr>
          <p:spPr>
            <a:xfrm>
              <a:off x="6440400" y="2985982"/>
              <a:ext cx="208424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6D61BD9B-9846-4534-855D-BE8B86ED9220}"/>
                </a:ext>
              </a:extLst>
            </p:cNvPr>
            <p:cNvSpPr txBox="1"/>
            <p:nvPr/>
          </p:nvSpPr>
          <p:spPr>
            <a:xfrm>
              <a:off x="6442000" y="2781881"/>
              <a:ext cx="2090439" cy="738664"/>
            </a:xfrm>
            <a:prstGeom prst="rect">
              <a:avLst/>
            </a:prstGeom>
            <a:noFill/>
          </p:spPr>
          <p:txBody>
            <a:bodyPr wrap="square" rtlCol="0">
              <a:spAutoFit/>
            </a:bodyPr>
            <a:lstStyle/>
            <a:p>
              <a:r>
                <a:rPr lang="en-US" sz="1400" dirty="0">
                  <a:effectLst/>
                  <a:latin typeface="Times New Roman" panose="02020603050405020304" pitchFamily="18" charset="0"/>
                  <a:ea typeface="Calibri" panose="020F0502020204030204" pitchFamily="34" charset="0"/>
                </a:rPr>
                <a:t>In addition, it enables you to develop your organization and improve its effectiveness and quality of work. </a:t>
              </a:r>
              <a:endParaRPr lang="ko-KR" altLang="en-US" sz="14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A89157DF-3D40-46E8-AB35-D77DB2674CE9}"/>
              </a:ext>
            </a:extLst>
          </p:cNvPr>
          <p:cNvGrpSpPr/>
          <p:nvPr/>
        </p:nvGrpSpPr>
        <p:grpSpPr>
          <a:xfrm>
            <a:off x="8615330" y="4878960"/>
            <a:ext cx="3006000" cy="738664"/>
            <a:chOff x="6914356" y="4008592"/>
            <a:chExt cx="2122139" cy="738664"/>
          </a:xfrm>
        </p:grpSpPr>
        <p:sp>
          <p:nvSpPr>
            <p:cNvPr id="13" name="TextBox 12">
              <a:extLst>
                <a:ext uri="{FF2B5EF4-FFF2-40B4-BE49-F238E27FC236}">
                  <a16:creationId xmlns:a16="http://schemas.microsoft.com/office/drawing/2014/main" id="{5CA70A3A-3EB2-4707-AC6E-F0B2F49D54D9}"/>
                </a:ext>
              </a:extLst>
            </p:cNvPr>
            <p:cNvSpPr txBox="1"/>
            <p:nvPr/>
          </p:nvSpPr>
          <p:spPr>
            <a:xfrm>
              <a:off x="6914356" y="4212693"/>
              <a:ext cx="211425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89FFD15-BFC8-4052-BD68-FAFA6A421069}"/>
                </a:ext>
              </a:extLst>
            </p:cNvPr>
            <p:cNvSpPr txBox="1"/>
            <p:nvPr/>
          </p:nvSpPr>
          <p:spPr>
            <a:xfrm>
              <a:off x="6915956" y="4008592"/>
              <a:ext cx="2120539" cy="738664"/>
            </a:xfrm>
            <a:prstGeom prst="rect">
              <a:avLst/>
            </a:prstGeom>
            <a:noFill/>
          </p:spPr>
          <p:txBody>
            <a:bodyPr wrap="square" rtlCol="0">
              <a:spAutoFit/>
            </a:bodyPr>
            <a:lstStyle/>
            <a:p>
              <a:r>
                <a:rPr lang="en-US" sz="1400" dirty="0">
                  <a:effectLst/>
                  <a:latin typeface="Times New Roman" panose="02020603050405020304" pitchFamily="18" charset="0"/>
                  <a:ea typeface="Calibri" panose="020F0502020204030204" pitchFamily="34" charset="0"/>
                  <a:cs typeface="Arial" panose="020B0604020202020204" pitchFamily="34" charset="0"/>
                </a:rPr>
                <a:t>In short, it is a comprehensive application that can efficiently record, maintain, and manage hospital affairs.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A4CF4BA5-D3F9-4AFD-B8E1-C52962250EEA}"/>
              </a:ext>
            </a:extLst>
          </p:cNvPr>
          <p:cNvGrpSpPr/>
          <p:nvPr/>
        </p:nvGrpSpPr>
        <p:grpSpPr>
          <a:xfrm>
            <a:off x="771800" y="3002531"/>
            <a:ext cx="3103716" cy="1815882"/>
            <a:chOff x="6364597" y="2781881"/>
            <a:chExt cx="2160045" cy="1815882"/>
          </a:xfrm>
        </p:grpSpPr>
        <p:sp>
          <p:nvSpPr>
            <p:cNvPr id="19" name="TextBox 18">
              <a:extLst>
                <a:ext uri="{FF2B5EF4-FFF2-40B4-BE49-F238E27FC236}">
                  <a16:creationId xmlns:a16="http://schemas.microsoft.com/office/drawing/2014/main" id="{DC773386-FCF9-4DF5-8B49-FD801AF9ABBA}"/>
                </a:ext>
              </a:extLst>
            </p:cNvPr>
            <p:cNvSpPr txBox="1"/>
            <p:nvPr/>
          </p:nvSpPr>
          <p:spPr>
            <a:xfrm>
              <a:off x="6440400" y="2985982"/>
              <a:ext cx="2084242"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DCEF8BC8-80BF-40C7-8DC4-42BC07C386FD}"/>
                </a:ext>
              </a:extLst>
            </p:cNvPr>
            <p:cNvSpPr txBox="1"/>
            <p:nvPr/>
          </p:nvSpPr>
          <p:spPr>
            <a:xfrm>
              <a:off x="6364597" y="2781881"/>
              <a:ext cx="2090439" cy="1815882"/>
            </a:xfrm>
            <a:prstGeom prst="rect">
              <a:avLst/>
            </a:prstGeom>
            <a:noFill/>
          </p:spPr>
          <p:txBody>
            <a:bodyPr wrap="square" rtlCol="0">
              <a:spAutoFit/>
            </a:bodyPr>
            <a:lstStyle/>
            <a:p>
              <a:pPr algn="r"/>
              <a:r>
                <a:rPr lang="en-US" sz="1400" dirty="0">
                  <a:effectLst/>
                  <a:latin typeface="Times New Roman" panose="02020603050405020304" pitchFamily="18" charset="0"/>
                  <a:ea typeface="Calibri" panose="020F0502020204030204" pitchFamily="34" charset="0"/>
                </a:rPr>
                <a:t>The Hospital Management System (HMS) project aims to computerize hospital operations. The software meets all of the needs of a typical hospital and is capable of storing information about patients who visit the facility in a simple and efficient approach. </a:t>
              </a:r>
              <a:endParaRPr lang="ko-KR" altLang="en-US" sz="1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FE8BF2F7-C2B3-46FC-8260-25FFDD9C3047}"/>
              </a:ext>
            </a:extLst>
          </p:cNvPr>
          <p:cNvGrpSpPr/>
          <p:nvPr/>
        </p:nvGrpSpPr>
        <p:grpSpPr>
          <a:xfrm>
            <a:off x="8232298" y="2769096"/>
            <a:ext cx="3016202" cy="1429069"/>
            <a:chOff x="6899267" y="4212693"/>
            <a:chExt cx="2129341" cy="1429069"/>
          </a:xfrm>
        </p:grpSpPr>
        <p:sp>
          <p:nvSpPr>
            <p:cNvPr id="22" name="TextBox 21">
              <a:extLst>
                <a:ext uri="{FF2B5EF4-FFF2-40B4-BE49-F238E27FC236}">
                  <a16:creationId xmlns:a16="http://schemas.microsoft.com/office/drawing/2014/main" id="{4FA6317E-BDA5-462B-9A5C-9CD52CFACF81}"/>
                </a:ext>
              </a:extLst>
            </p:cNvPr>
            <p:cNvSpPr txBox="1"/>
            <p:nvPr/>
          </p:nvSpPr>
          <p:spPr>
            <a:xfrm>
              <a:off x="6914356" y="4212693"/>
              <a:ext cx="211425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F3C7AEC2-239B-4E8B-9584-F8074EA07FF1}"/>
                </a:ext>
              </a:extLst>
            </p:cNvPr>
            <p:cNvSpPr txBox="1"/>
            <p:nvPr/>
          </p:nvSpPr>
          <p:spPr>
            <a:xfrm>
              <a:off x="6899267" y="4472211"/>
              <a:ext cx="2120539" cy="1169551"/>
            </a:xfrm>
            <a:prstGeom prst="rect">
              <a:avLst/>
            </a:prstGeom>
            <a:noFill/>
          </p:spPr>
          <p:txBody>
            <a:bodyPr wrap="square" rtlCol="0">
              <a:spAutoFit/>
            </a:bodyPr>
            <a:lstStyle/>
            <a:p>
              <a:pPr algn="r"/>
              <a:r>
                <a:rPr lang="en-US" sz="1400" dirty="0">
                  <a:effectLst/>
                  <a:latin typeface="Times New Roman" panose="02020603050405020304" pitchFamily="18" charset="0"/>
                  <a:ea typeface="Calibri" panose="020F0502020204030204" pitchFamily="34" charset="0"/>
                </a:rPr>
                <a:t>In addition, it was created in order to improve the quality and management of hospital systems. Furthermore, our project has been a rewarding experience in more than one way.</a:t>
              </a:r>
              <a:endParaRPr lang="ko-KR" altLang="en-US" sz="1400" b="1" dirty="0">
                <a:solidFill>
                  <a:schemeClr val="tx1">
                    <a:lumMod val="75000"/>
                    <a:lumOff val="25000"/>
                  </a:schemeClr>
                </a:solidFill>
                <a:cs typeface="Arial" pitchFamily="34" charset="0"/>
              </a:endParaRPr>
            </a:p>
          </p:txBody>
        </p:sp>
      </p:grpSp>
      <p:sp>
        <p:nvSpPr>
          <p:cNvPr id="25" name="Oval 24">
            <a:extLst>
              <a:ext uri="{FF2B5EF4-FFF2-40B4-BE49-F238E27FC236}">
                <a16:creationId xmlns:a16="http://schemas.microsoft.com/office/drawing/2014/main" id="{A417CBFA-3D8E-440C-AC38-A07B201495CF}"/>
              </a:ext>
            </a:extLst>
          </p:cNvPr>
          <p:cNvSpPr/>
          <p:nvPr/>
        </p:nvSpPr>
        <p:spPr>
          <a:xfrm>
            <a:off x="5981132" y="2975063"/>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8B70E8FF-32EA-4787-A556-67FBEE49200D}"/>
              </a:ext>
            </a:extLst>
          </p:cNvPr>
          <p:cNvSpPr/>
          <p:nvPr/>
        </p:nvSpPr>
        <p:spPr>
          <a:xfrm>
            <a:off x="7420541" y="5186524"/>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244BC010-859A-4A1F-9700-A6B9DAA542BA}"/>
              </a:ext>
            </a:extLst>
          </p:cNvPr>
          <p:cNvSpPr/>
          <p:nvPr/>
        </p:nvSpPr>
        <p:spPr>
          <a:xfrm>
            <a:off x="4535884" y="5186524"/>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Oval 27">
            <a:extLst>
              <a:ext uri="{FF2B5EF4-FFF2-40B4-BE49-F238E27FC236}">
                <a16:creationId xmlns:a16="http://schemas.microsoft.com/office/drawing/2014/main" id="{CA26653C-ADFF-4A36-805A-09CE78927CA6}"/>
              </a:ext>
            </a:extLst>
          </p:cNvPr>
          <p:cNvSpPr/>
          <p:nvPr/>
        </p:nvSpPr>
        <p:spPr>
          <a:xfrm>
            <a:off x="7261788" y="3690161"/>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9FC850B9-3D7D-4B1D-97F6-3ECEF5D8931C}"/>
              </a:ext>
            </a:extLst>
          </p:cNvPr>
          <p:cNvSpPr/>
          <p:nvPr/>
        </p:nvSpPr>
        <p:spPr>
          <a:xfrm>
            <a:off x="4653536" y="3690161"/>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30E79571-88CD-47E8-9696-A4938E45BD35}"/>
              </a:ext>
            </a:extLst>
          </p:cNvPr>
          <p:cNvSpPr/>
          <p:nvPr/>
        </p:nvSpPr>
        <p:spPr>
          <a:xfrm>
            <a:off x="5794822" y="2215283"/>
            <a:ext cx="602086" cy="602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AC0301B7-9136-4510-BA29-41A551D3EC5B}"/>
              </a:ext>
            </a:extLst>
          </p:cNvPr>
          <p:cNvSpPr/>
          <p:nvPr/>
        </p:nvSpPr>
        <p:spPr>
          <a:xfrm>
            <a:off x="3934174" y="3308386"/>
            <a:ext cx="602086" cy="6020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EF380E86-E3B7-41F3-AFAF-5D438D43F77C}"/>
              </a:ext>
            </a:extLst>
          </p:cNvPr>
          <p:cNvSpPr/>
          <p:nvPr/>
        </p:nvSpPr>
        <p:spPr>
          <a:xfrm>
            <a:off x="7650681" y="3308386"/>
            <a:ext cx="602086" cy="602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DD69911F-6D8E-447B-BFE9-606213782517}"/>
              </a:ext>
            </a:extLst>
          </p:cNvPr>
          <p:cNvSpPr/>
          <p:nvPr/>
        </p:nvSpPr>
        <p:spPr>
          <a:xfrm>
            <a:off x="3805186" y="5003133"/>
            <a:ext cx="602086" cy="6020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BC8DD59A-0717-4EF5-A6A0-845E680EA7DB}"/>
              </a:ext>
            </a:extLst>
          </p:cNvPr>
          <p:cNvSpPr/>
          <p:nvPr/>
        </p:nvSpPr>
        <p:spPr>
          <a:xfrm>
            <a:off x="7847111" y="5003133"/>
            <a:ext cx="602086" cy="602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Block Arc 35">
            <a:extLst>
              <a:ext uri="{FF2B5EF4-FFF2-40B4-BE49-F238E27FC236}">
                <a16:creationId xmlns:a16="http://schemas.microsoft.com/office/drawing/2014/main" id="{ABE481CD-4DEC-43D0-8C7C-CDA69AE7A4E5}"/>
              </a:ext>
            </a:extLst>
          </p:cNvPr>
          <p:cNvSpPr/>
          <p:nvPr/>
        </p:nvSpPr>
        <p:spPr>
          <a:xfrm>
            <a:off x="4483229" y="3088708"/>
            <a:ext cx="3200014" cy="3200014"/>
          </a:xfrm>
          <a:prstGeom prst="blockArc">
            <a:avLst>
              <a:gd name="adj1" fmla="val 9259919"/>
              <a:gd name="adj2" fmla="val 1520338"/>
              <a:gd name="adj3" fmla="val 137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eart 17">
            <a:extLst>
              <a:ext uri="{FF2B5EF4-FFF2-40B4-BE49-F238E27FC236}">
                <a16:creationId xmlns:a16="http://schemas.microsoft.com/office/drawing/2014/main" id="{40E3D145-70FA-4C90-9EFD-132BC5B06C77}"/>
              </a:ext>
            </a:extLst>
          </p:cNvPr>
          <p:cNvSpPr/>
          <p:nvPr/>
        </p:nvSpPr>
        <p:spPr>
          <a:xfrm>
            <a:off x="5921095" y="2352497"/>
            <a:ext cx="349809" cy="34297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25">
            <a:extLst>
              <a:ext uri="{FF2B5EF4-FFF2-40B4-BE49-F238E27FC236}">
                <a16:creationId xmlns:a16="http://schemas.microsoft.com/office/drawing/2014/main" id="{D593F7CA-4536-45DC-9CD5-5337007659ED}"/>
              </a:ext>
            </a:extLst>
          </p:cNvPr>
          <p:cNvSpPr/>
          <p:nvPr/>
        </p:nvSpPr>
        <p:spPr>
          <a:xfrm>
            <a:off x="4051491" y="3466409"/>
            <a:ext cx="347277" cy="29268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Chord 32">
            <a:extLst>
              <a:ext uri="{FF2B5EF4-FFF2-40B4-BE49-F238E27FC236}">
                <a16:creationId xmlns:a16="http://schemas.microsoft.com/office/drawing/2014/main" id="{276F75B9-0BE4-453D-B78D-5EC4EE5DED2E}"/>
              </a:ext>
            </a:extLst>
          </p:cNvPr>
          <p:cNvSpPr/>
          <p:nvPr/>
        </p:nvSpPr>
        <p:spPr>
          <a:xfrm>
            <a:off x="3934174" y="5136849"/>
            <a:ext cx="347277" cy="344230"/>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40">
            <a:extLst>
              <a:ext uri="{FF2B5EF4-FFF2-40B4-BE49-F238E27FC236}">
                <a16:creationId xmlns:a16="http://schemas.microsoft.com/office/drawing/2014/main" id="{23AB3423-915A-486F-A7DF-0215217506C0}"/>
              </a:ext>
            </a:extLst>
          </p:cNvPr>
          <p:cNvSpPr/>
          <p:nvPr/>
        </p:nvSpPr>
        <p:spPr>
          <a:xfrm rot="2942052">
            <a:off x="7999978" y="5157484"/>
            <a:ext cx="322807" cy="343418"/>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Rounded Rectangle 17">
            <a:extLst>
              <a:ext uri="{FF2B5EF4-FFF2-40B4-BE49-F238E27FC236}">
                <a16:creationId xmlns:a16="http://schemas.microsoft.com/office/drawing/2014/main" id="{366A580F-4C20-4930-9D49-06414456F38F}"/>
              </a:ext>
            </a:extLst>
          </p:cNvPr>
          <p:cNvSpPr>
            <a:spLocks noChangeAspect="1"/>
          </p:cNvSpPr>
          <p:nvPr/>
        </p:nvSpPr>
        <p:spPr>
          <a:xfrm>
            <a:off x="7835542" y="3424576"/>
            <a:ext cx="232363" cy="36970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24327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882088" y="321754"/>
            <a:ext cx="5930932" cy="724247"/>
          </a:xfrm>
          <a:prstGeom prst="rect">
            <a:avLst/>
          </a:prstGeo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Future Work &amp; Suggestions</a:t>
            </a:r>
          </a:p>
        </p:txBody>
      </p:sp>
      <p:sp>
        <p:nvSpPr>
          <p:cNvPr id="3" name="Rectangle 2">
            <a:extLst>
              <a:ext uri="{FF2B5EF4-FFF2-40B4-BE49-F238E27FC236}">
                <a16:creationId xmlns:a16="http://schemas.microsoft.com/office/drawing/2014/main" id="{14C5315A-56FF-4A47-BF8D-B760A75C200C}"/>
              </a:ext>
            </a:extLst>
          </p:cNvPr>
          <p:cNvSpPr/>
          <p:nvPr/>
        </p:nvSpPr>
        <p:spPr>
          <a:xfrm>
            <a:off x="9103587" y="1821583"/>
            <a:ext cx="2160000" cy="42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aphicFrame>
        <p:nvGraphicFramePr>
          <p:cNvPr id="4" name="Table 3">
            <a:extLst>
              <a:ext uri="{FF2B5EF4-FFF2-40B4-BE49-F238E27FC236}">
                <a16:creationId xmlns:a16="http://schemas.microsoft.com/office/drawing/2014/main" id="{9C0F305F-8031-4EFA-8BD4-84ACB1CAAD58}"/>
              </a:ext>
            </a:extLst>
          </p:cNvPr>
          <p:cNvGraphicFramePr>
            <a:graphicFrameLocks noGrp="1"/>
          </p:cNvGraphicFramePr>
          <p:nvPr>
            <p:extLst>
              <p:ext uri="{D42A27DB-BD31-4B8C-83A1-F6EECF244321}">
                <p14:modId xmlns:p14="http://schemas.microsoft.com/office/powerpoint/2010/main" val="4128720416"/>
              </p:ext>
            </p:extLst>
          </p:nvPr>
        </p:nvGraphicFramePr>
        <p:xfrm>
          <a:off x="9211587" y="1929655"/>
          <a:ext cx="1944000" cy="900000"/>
        </p:xfrm>
        <a:graphic>
          <a:graphicData uri="http://schemas.openxmlformats.org/drawingml/2006/table">
            <a:tbl>
              <a:tblPr firstRow="1" bandRow="1">
                <a:tableStyleId>{5C22544A-7EE6-4342-B048-85BDC9FD1C3A}</a:tableStyleId>
              </a:tblPr>
              <a:tblGrid>
                <a:gridCol w="727938">
                  <a:extLst>
                    <a:ext uri="{9D8B030D-6E8A-4147-A177-3AD203B41FA5}">
                      <a16:colId xmlns:a16="http://schemas.microsoft.com/office/drawing/2014/main" val="20000"/>
                    </a:ext>
                  </a:extLst>
                </a:gridCol>
                <a:gridCol w="1216062">
                  <a:extLst>
                    <a:ext uri="{9D8B030D-6E8A-4147-A177-3AD203B41FA5}">
                      <a16:colId xmlns:a16="http://schemas.microsoft.com/office/drawing/2014/main" val="20001"/>
                    </a:ext>
                  </a:extLst>
                </a:gridCol>
              </a:tblGrid>
              <a:tr h="900000">
                <a:tc>
                  <a:txBody>
                    <a:bodyPr/>
                    <a:lstStyle/>
                    <a:p>
                      <a:pPr latinLnBrk="1"/>
                      <a:endParaRPr lang="ko-KR" altLang="en-US" sz="2700" dirty="0">
                        <a:latin typeface="+mn-lt"/>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65000"/>
                              <a:lumOff val="35000"/>
                            </a:schemeClr>
                          </a:solidFill>
                          <a:latin typeface="+mn-lt"/>
                          <a:cs typeface="Arial" pitchFamily="34" charset="0"/>
                        </a:rPr>
                        <a:t>Your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65000"/>
                              <a:lumOff val="35000"/>
                            </a:schemeClr>
                          </a:solidFill>
                          <a:latin typeface="+mn-lt"/>
                          <a:cs typeface="Arial" pitchFamily="34" charset="0"/>
                        </a:rPr>
                        <a:t>Text Here</a:t>
                      </a:r>
                      <a:endParaRPr lang="ko-KR" altLang="en-US" sz="1800" b="1" dirty="0">
                        <a:solidFill>
                          <a:schemeClr val="tx1">
                            <a:lumMod val="65000"/>
                            <a:lumOff val="35000"/>
                          </a:schemeClr>
                        </a:solidFill>
                        <a:latin typeface="+mn-lt"/>
                        <a:cs typeface="Arial" pitchFamily="34"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Rectangle 4">
            <a:extLst>
              <a:ext uri="{FF2B5EF4-FFF2-40B4-BE49-F238E27FC236}">
                <a16:creationId xmlns:a16="http://schemas.microsoft.com/office/drawing/2014/main" id="{629DC718-8629-47D1-B2EF-6B185BBA17AB}"/>
              </a:ext>
            </a:extLst>
          </p:cNvPr>
          <p:cNvSpPr/>
          <p:nvPr/>
        </p:nvSpPr>
        <p:spPr>
          <a:xfrm>
            <a:off x="3253933" y="1821583"/>
            <a:ext cx="5666731" cy="421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aphicFrame>
        <p:nvGraphicFramePr>
          <p:cNvPr id="6" name="Table 5">
            <a:extLst>
              <a:ext uri="{FF2B5EF4-FFF2-40B4-BE49-F238E27FC236}">
                <a16:creationId xmlns:a16="http://schemas.microsoft.com/office/drawing/2014/main" id="{C68613FF-D516-4636-B88B-5997C48D3932}"/>
              </a:ext>
            </a:extLst>
          </p:cNvPr>
          <p:cNvGraphicFramePr>
            <a:graphicFrameLocks noGrp="1"/>
          </p:cNvGraphicFramePr>
          <p:nvPr>
            <p:extLst>
              <p:ext uri="{D42A27DB-BD31-4B8C-83A1-F6EECF244321}">
                <p14:modId xmlns:p14="http://schemas.microsoft.com/office/powerpoint/2010/main" val="427996200"/>
              </p:ext>
            </p:extLst>
          </p:nvPr>
        </p:nvGraphicFramePr>
        <p:xfrm>
          <a:off x="3291045" y="2027166"/>
          <a:ext cx="5451442" cy="3312043"/>
        </p:xfrm>
        <a:graphic>
          <a:graphicData uri="http://schemas.openxmlformats.org/drawingml/2006/table">
            <a:tbl>
              <a:tblPr firstRow="1" bandRow="1">
                <a:tableStyleId>{5C22544A-7EE6-4342-B048-85BDC9FD1C3A}</a:tableStyleId>
              </a:tblPr>
              <a:tblGrid>
                <a:gridCol w="1471024">
                  <a:extLst>
                    <a:ext uri="{9D8B030D-6E8A-4147-A177-3AD203B41FA5}">
                      <a16:colId xmlns:a16="http://schemas.microsoft.com/office/drawing/2014/main" val="20000"/>
                    </a:ext>
                  </a:extLst>
                </a:gridCol>
                <a:gridCol w="3980418">
                  <a:extLst>
                    <a:ext uri="{9D8B030D-6E8A-4147-A177-3AD203B41FA5}">
                      <a16:colId xmlns:a16="http://schemas.microsoft.com/office/drawing/2014/main" val="20001"/>
                    </a:ext>
                  </a:extLst>
                </a:gridCol>
              </a:tblGrid>
              <a:tr h="845844">
                <a:tc rowSpan="2">
                  <a:txBody>
                    <a:bodyPr/>
                    <a:lstStyle/>
                    <a:p>
                      <a:pPr latinLnBrk="1"/>
                      <a:endParaRPr lang="ko-KR" altLang="en-US" sz="2700" dirty="0">
                        <a:solidFill>
                          <a:schemeClr val="tx1">
                            <a:lumMod val="75000"/>
                            <a:lumOff val="25000"/>
                          </a:schemeClr>
                        </a:solidFill>
                        <a:latin typeface="+mn-lt"/>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kern="1200" dirty="0">
                          <a:solidFill>
                            <a:schemeClr val="tx1"/>
                          </a:solidFill>
                          <a:effectLst/>
                          <a:latin typeface="Times New Roman" panose="02020603050405020304" pitchFamily="18" charset="0"/>
                          <a:ea typeface="+mn-ea"/>
                          <a:cs typeface="Times New Roman" panose="02020603050405020304" pitchFamily="18" charset="0"/>
                        </a:rPr>
                        <a:t>In our project future work, we can update our system takes care of all the requirements of an average hospital and is capable to provide easy and effective storage of information related to patients that come up to the hospital.</a:t>
                      </a:r>
                      <a:endParaRPr lang="en-US" altLang="ko-KR" sz="1200" b="0" dirty="0">
                        <a:solidFill>
                          <a:schemeClr val="tx1"/>
                        </a:solidFill>
                        <a:latin typeface="Times New Roman" panose="02020603050405020304" pitchFamily="18" charset="0"/>
                        <a:cs typeface="Times New Roman" panose="02020603050405020304" pitchFamily="18" charset="0"/>
                      </a:endParaRPr>
                    </a:p>
                  </a:txBody>
                  <a:tcPr anchor="b">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71209">
                <a:tc vMerge="1">
                  <a:txBody>
                    <a:bodyPr/>
                    <a:lstStyle/>
                    <a:p>
                      <a:pPr latinLnBrk="1"/>
                      <a:endParaRPr lang="ko-KR" altLang="en-US"/>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019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Furthermore use, analysis of the consequences of the system and the number of employees. </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b">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2"/>
                  </a:ext>
                </a:extLst>
              </a:tr>
              <a:tr h="540295">
                <a:tc gridSpan="2">
                  <a:txBody>
                    <a:bodyPr/>
                    <a:lstStyle/>
                    <a:p>
                      <a:pPr algn="ctr"/>
                      <a:r>
                        <a:rPr lang="en-US" sz="1200" kern="1200" dirty="0">
                          <a:solidFill>
                            <a:schemeClr val="dk1"/>
                          </a:solidFill>
                          <a:effectLst/>
                          <a:latin typeface="Times New Roman" panose="02020603050405020304" pitchFamily="18" charset="0"/>
                          <a:ea typeface="+mn-ea"/>
                          <a:cs typeface="Times New Roman" panose="02020603050405020304" pitchFamily="18" charset="0"/>
                        </a:rPr>
                        <a:t>Develop more sections needed by human resource such as performance assessment, and vocational training.</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12700" cmpd="sng">
                      <a:noFill/>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3"/>
                  </a:ext>
                </a:extLst>
              </a:tr>
              <a:tr h="360197">
                <a:tc gridSpan="2">
                  <a:txBody>
                    <a:bodyPr/>
                    <a:lstStyle/>
                    <a:p>
                      <a:pPr algn="ctr"/>
                      <a:r>
                        <a:rPr lang="en-US" sz="1200" kern="1200" dirty="0">
                          <a:solidFill>
                            <a:schemeClr val="dk1"/>
                          </a:solidFill>
                          <a:effectLst/>
                          <a:latin typeface="Times New Roman" panose="02020603050405020304" pitchFamily="18" charset="0"/>
                          <a:ea typeface="+mn-ea"/>
                          <a:cs typeface="Times New Roman" panose="02020603050405020304" pitchFamily="18" charset="0"/>
                        </a:rPr>
                        <a:t>In the future we will work on developing this project to be better in all aspects to be further customized to work for large or small hospitals.</a:t>
                      </a:r>
                      <a:endParaRPr lang="ko-KR" alt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b">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4"/>
                  </a:ext>
                </a:extLst>
              </a:tr>
              <a:tr h="540295">
                <a:tc gridSpan="2">
                  <a:txBody>
                    <a:bodyPr/>
                    <a:lstStyle/>
                    <a:p>
                      <a:pPr algn="ctr"/>
                      <a:endParaRPr lang="ko-KR" altLang="en-US" sz="1200" dirty="0">
                        <a:solidFill>
                          <a:schemeClr val="tx1">
                            <a:lumMod val="75000"/>
                            <a:lumOff val="25000"/>
                          </a:schemeClr>
                        </a:solidFill>
                        <a:latin typeface="+mn-lt"/>
                        <a:cs typeface="Arial" pitchFamily="34" charset="0"/>
                      </a:endParaRP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12700" cmpd="sng">
                      <a:noFill/>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E6087CEF-3DCB-43A0-B897-25EB8B33B9A8}"/>
              </a:ext>
            </a:extLst>
          </p:cNvPr>
          <p:cNvSpPr/>
          <p:nvPr/>
        </p:nvSpPr>
        <p:spPr>
          <a:xfrm>
            <a:off x="911009" y="1821583"/>
            <a:ext cx="2160000" cy="42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aphicFrame>
        <p:nvGraphicFramePr>
          <p:cNvPr id="8" name="Table 7">
            <a:extLst>
              <a:ext uri="{FF2B5EF4-FFF2-40B4-BE49-F238E27FC236}">
                <a16:creationId xmlns:a16="http://schemas.microsoft.com/office/drawing/2014/main" id="{01DF13EC-9432-468C-909D-1DA85D1A4431}"/>
              </a:ext>
            </a:extLst>
          </p:cNvPr>
          <p:cNvGraphicFramePr>
            <a:graphicFrameLocks noGrp="1"/>
          </p:cNvGraphicFramePr>
          <p:nvPr>
            <p:extLst>
              <p:ext uri="{D42A27DB-BD31-4B8C-83A1-F6EECF244321}">
                <p14:modId xmlns:p14="http://schemas.microsoft.com/office/powerpoint/2010/main" val="1736624649"/>
              </p:ext>
            </p:extLst>
          </p:nvPr>
        </p:nvGraphicFramePr>
        <p:xfrm>
          <a:off x="1019009" y="1929655"/>
          <a:ext cx="1944000" cy="900000"/>
        </p:xfrm>
        <a:graphic>
          <a:graphicData uri="http://schemas.openxmlformats.org/drawingml/2006/table">
            <a:tbl>
              <a:tblPr firstRow="1" bandRow="1">
                <a:tableStyleId>{5C22544A-7EE6-4342-B048-85BDC9FD1C3A}</a:tableStyleId>
              </a:tblPr>
              <a:tblGrid>
                <a:gridCol w="727938">
                  <a:extLst>
                    <a:ext uri="{9D8B030D-6E8A-4147-A177-3AD203B41FA5}">
                      <a16:colId xmlns:a16="http://schemas.microsoft.com/office/drawing/2014/main" val="20000"/>
                    </a:ext>
                  </a:extLst>
                </a:gridCol>
                <a:gridCol w="1216062">
                  <a:extLst>
                    <a:ext uri="{9D8B030D-6E8A-4147-A177-3AD203B41FA5}">
                      <a16:colId xmlns:a16="http://schemas.microsoft.com/office/drawing/2014/main" val="20001"/>
                    </a:ext>
                  </a:extLst>
                </a:gridCol>
              </a:tblGrid>
              <a:tr h="900000">
                <a:tc>
                  <a:txBody>
                    <a:bodyPr/>
                    <a:lstStyle/>
                    <a:p>
                      <a:pPr latinLnBrk="1"/>
                      <a:endParaRPr lang="ko-KR" altLang="en-US" sz="2700" dirty="0">
                        <a:latin typeface="+mn-lt"/>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65000"/>
                              <a:lumOff val="35000"/>
                            </a:schemeClr>
                          </a:solidFill>
                          <a:latin typeface="+mn-lt"/>
                          <a:cs typeface="Arial" pitchFamily="34" charset="0"/>
                        </a:rPr>
                        <a:t>Your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tx1">
                              <a:lumMod val="65000"/>
                              <a:lumOff val="35000"/>
                            </a:schemeClr>
                          </a:solidFill>
                          <a:latin typeface="+mn-lt"/>
                          <a:cs typeface="Arial" pitchFamily="34" charset="0"/>
                        </a:rPr>
                        <a:t>Text Here</a:t>
                      </a:r>
                      <a:endParaRPr lang="ko-KR" altLang="en-US" sz="1800" b="1" dirty="0">
                        <a:solidFill>
                          <a:schemeClr val="tx1">
                            <a:lumMod val="65000"/>
                            <a:lumOff val="35000"/>
                          </a:schemeClr>
                        </a:solidFill>
                        <a:latin typeface="+mn-lt"/>
                        <a:cs typeface="Arial" pitchFamily="34"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2" name="Chord 32">
            <a:extLst>
              <a:ext uri="{FF2B5EF4-FFF2-40B4-BE49-F238E27FC236}">
                <a16:creationId xmlns:a16="http://schemas.microsoft.com/office/drawing/2014/main" id="{93FD99F1-68FF-497D-859A-C3F8257C78CE}"/>
              </a:ext>
            </a:extLst>
          </p:cNvPr>
          <p:cNvSpPr/>
          <p:nvPr/>
        </p:nvSpPr>
        <p:spPr>
          <a:xfrm>
            <a:off x="1239045" y="2145777"/>
            <a:ext cx="385474" cy="382093"/>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7">
            <a:extLst>
              <a:ext uri="{FF2B5EF4-FFF2-40B4-BE49-F238E27FC236}">
                <a16:creationId xmlns:a16="http://schemas.microsoft.com/office/drawing/2014/main" id="{5D5DEA9E-04CC-446D-9F65-5E0BAC339352}"/>
              </a:ext>
            </a:extLst>
          </p:cNvPr>
          <p:cNvSpPr>
            <a:spLocks noChangeAspect="1"/>
          </p:cNvSpPr>
          <p:nvPr/>
        </p:nvSpPr>
        <p:spPr>
          <a:xfrm rot="18924894" flipH="1">
            <a:off x="9549017" y="207424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Block Arc 20">
            <a:extLst>
              <a:ext uri="{FF2B5EF4-FFF2-40B4-BE49-F238E27FC236}">
                <a16:creationId xmlns:a16="http://schemas.microsoft.com/office/drawing/2014/main" id="{D26B3DB5-F122-45E3-A719-E907E59B888A}"/>
              </a:ext>
            </a:extLst>
          </p:cNvPr>
          <p:cNvSpPr>
            <a:spLocks noChangeAspect="1"/>
          </p:cNvSpPr>
          <p:nvPr/>
        </p:nvSpPr>
        <p:spPr>
          <a:xfrm rot="10800000">
            <a:off x="3897818" y="2145777"/>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36805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618701" y="3593430"/>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234361" y="4444066"/>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64E63277-5CB5-42BE-8237-0775F86A1D6F}"/>
              </a:ext>
            </a:extLst>
          </p:cNvPr>
          <p:cNvSpPr txBox="1"/>
          <p:nvPr/>
        </p:nvSpPr>
        <p:spPr>
          <a:xfrm>
            <a:off x="-9058" y="2828423"/>
            <a:ext cx="12192000" cy="995209"/>
          </a:xfrm>
          <a:prstGeom prst="rect">
            <a:avLst/>
          </a:prstGeom>
          <a:noFill/>
        </p:spPr>
        <p:txBody>
          <a:bodyPr wrap="square" rtlCol="0" anchor="ctr">
            <a:spAutoFit/>
          </a:bodyPr>
          <a:lstStyle/>
          <a:p>
            <a:pPr algn="ctr"/>
            <a:r>
              <a:rPr lang="en-US" altLang="ko-KR" sz="5867" dirty="0">
                <a:cs typeface="Arial" pitchFamily="34" charset="0"/>
              </a:rPr>
              <a:t>Thank You</a:t>
            </a:r>
            <a:endParaRPr lang="ko-KR" altLang="en-US" sz="5867"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31008"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16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3251020" y="0"/>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4205701" y="406154"/>
            <a:ext cx="6025744" cy="707886"/>
          </a:xfrm>
          <a:prstGeom prst="rect">
            <a:avLst/>
          </a:prstGeom>
          <a:noFill/>
        </p:spPr>
        <p:txBody>
          <a:bodyPr wrap="square" rtlCol="0" anchor="ctr">
            <a:spAutoFit/>
          </a:bodyPr>
          <a:lstStyle/>
          <a:p>
            <a:r>
              <a:rPr lang="en-US" altLang="ko-KR" sz="4000" dirty="0">
                <a:solidFill>
                  <a:schemeClr val="bg1"/>
                </a:solidFill>
                <a:cs typeface="Arial" pitchFamily="34" charset="0"/>
              </a:rPr>
              <a:t>Our Project Main Points</a:t>
            </a:r>
            <a:endParaRPr lang="ko-KR" altLang="en-US" sz="40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830135" y="1728239"/>
            <a:ext cx="5332978" cy="646331"/>
            <a:chOff x="5616952" y="2519949"/>
            <a:chExt cx="5332978" cy="646331"/>
          </a:xfrm>
        </p:grpSpPr>
        <p:sp>
          <p:nvSpPr>
            <p:cNvPr id="28" name="TextBox 27">
              <a:extLst>
                <a:ext uri="{FF2B5EF4-FFF2-40B4-BE49-F238E27FC236}">
                  <a16:creationId xmlns:a16="http://schemas.microsoft.com/office/drawing/2014/main" id="{5DC5ED36-8D40-4B78-B6BC-F03C74264789}"/>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5302381" y="2834470"/>
            <a:ext cx="5332978" cy="646331"/>
            <a:chOff x="5616952" y="2519949"/>
            <a:chExt cx="5332978" cy="646331"/>
          </a:xfrm>
        </p:grpSpPr>
        <p:sp>
          <p:nvSpPr>
            <p:cNvPr id="33" name="TextBox 32">
              <a:extLst>
                <a:ext uri="{FF2B5EF4-FFF2-40B4-BE49-F238E27FC236}">
                  <a16:creationId xmlns:a16="http://schemas.microsoft.com/office/drawing/2014/main" id="{42DD5AC9-180A-444A-A011-CE85A5231801}"/>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Methodology</a:t>
              </a:r>
              <a:endParaRPr lang="ko-KR" altLang="en-US" sz="2700" b="1" dirty="0">
                <a:solidFill>
                  <a:schemeClr val="bg1"/>
                </a:solidFill>
                <a:cs typeface="Arial" pitchFamily="34" charset="0"/>
              </a:endParaRPr>
            </a:p>
          </p:txBody>
        </p:sp>
        <p:sp>
          <p:nvSpPr>
            <p:cNvPr id="31" name="TextBox 30">
              <a:extLst>
                <a:ext uri="{FF2B5EF4-FFF2-40B4-BE49-F238E27FC236}">
                  <a16:creationId xmlns:a16="http://schemas.microsoft.com/office/drawing/2014/main" id="{5109A621-6ACF-4774-B967-865A20E7C217}"/>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C777972C-A022-4E99-95F1-0B31C475F014}"/>
              </a:ext>
            </a:extLst>
          </p:cNvPr>
          <p:cNvGrpSpPr/>
          <p:nvPr/>
        </p:nvGrpSpPr>
        <p:grpSpPr>
          <a:xfrm>
            <a:off x="5774627" y="3940701"/>
            <a:ext cx="5332978" cy="646331"/>
            <a:chOff x="5616952" y="2519949"/>
            <a:chExt cx="5332978" cy="646331"/>
          </a:xfrm>
        </p:grpSpPr>
        <p:sp>
          <p:nvSpPr>
            <p:cNvPr id="38" name="TextBox 37">
              <a:extLst>
                <a:ext uri="{FF2B5EF4-FFF2-40B4-BE49-F238E27FC236}">
                  <a16:creationId xmlns:a16="http://schemas.microsoft.com/office/drawing/2014/main" id="{B31968B4-E39B-4C44-B4B0-072E0D5F16BC}"/>
                </a:ext>
              </a:extLst>
            </p:cNvPr>
            <p:cNvSpPr txBox="1"/>
            <p:nvPr/>
          </p:nvSpPr>
          <p:spPr>
            <a:xfrm>
              <a:off x="6442238" y="2630866"/>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Results</a:t>
              </a:r>
              <a:endParaRPr lang="ko-KR" altLang="en-US" sz="2700" b="1" dirty="0">
                <a:solidFill>
                  <a:schemeClr val="bg1"/>
                </a:solidFill>
                <a:cs typeface="Arial" pitchFamily="34" charset="0"/>
              </a:endParaRPr>
            </a:p>
          </p:txBody>
        </p:sp>
        <p:sp>
          <p:nvSpPr>
            <p:cNvPr id="36" name="TextBox 35">
              <a:extLst>
                <a:ext uri="{FF2B5EF4-FFF2-40B4-BE49-F238E27FC236}">
                  <a16:creationId xmlns:a16="http://schemas.microsoft.com/office/drawing/2014/main" id="{7D1669EA-03DC-4A32-8956-A8D663EBD2C9}"/>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65739B4D-095D-4022-8F12-5E0C6A5AAAAA}"/>
              </a:ext>
            </a:extLst>
          </p:cNvPr>
          <p:cNvGrpSpPr/>
          <p:nvPr/>
        </p:nvGrpSpPr>
        <p:grpSpPr>
          <a:xfrm>
            <a:off x="6260477" y="5869078"/>
            <a:ext cx="5332978" cy="646331"/>
            <a:chOff x="5616952" y="2519949"/>
            <a:chExt cx="5332978" cy="646331"/>
          </a:xfrm>
        </p:grpSpPr>
        <p:sp>
          <p:nvSpPr>
            <p:cNvPr id="43" name="TextBox 42">
              <a:extLst>
                <a:ext uri="{FF2B5EF4-FFF2-40B4-BE49-F238E27FC236}">
                  <a16:creationId xmlns:a16="http://schemas.microsoft.com/office/drawing/2014/main" id="{46F788F6-5985-463E-BE3D-5AB1A4633A61}"/>
                </a:ext>
              </a:extLst>
            </p:cNvPr>
            <p:cNvSpPr txBox="1"/>
            <p:nvPr/>
          </p:nvSpPr>
          <p:spPr>
            <a:xfrm>
              <a:off x="6442238" y="2630866"/>
              <a:ext cx="4507692" cy="492443"/>
            </a:xfrm>
            <a:prstGeom prst="rect">
              <a:avLst/>
            </a:prstGeom>
            <a:noFill/>
          </p:spPr>
          <p:txBody>
            <a:bodyPr wrap="square" lIns="108000" rIns="108000" rtlCol="0">
              <a:spAutoFit/>
            </a:bodyPr>
            <a:lstStyle/>
            <a:p>
              <a:r>
                <a:rPr lang="en-US" altLang="ko-KR" sz="2600" b="1" dirty="0">
                  <a:solidFill>
                    <a:schemeClr val="bg1"/>
                  </a:solidFill>
                  <a:cs typeface="Arial" pitchFamily="34" charset="0"/>
                </a:rPr>
                <a:t>Future work &amp; suggestions</a:t>
              </a:r>
              <a:endParaRPr lang="ko-KR" altLang="en-US" sz="2600" b="1" dirty="0">
                <a:solidFill>
                  <a:schemeClr val="bg1"/>
                </a:solidFill>
                <a:cs typeface="Arial" pitchFamily="34" charset="0"/>
              </a:endParaRPr>
            </a:p>
          </p:txBody>
        </p:sp>
        <p:sp>
          <p:nvSpPr>
            <p:cNvPr id="41" name="TextBox 40">
              <a:extLst>
                <a:ext uri="{FF2B5EF4-FFF2-40B4-BE49-F238E27FC236}">
                  <a16:creationId xmlns:a16="http://schemas.microsoft.com/office/drawing/2014/main" id="{2ADB01A7-3BAD-41B1-809C-FF6674EB15C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0A73777-2EDC-444E-9C92-8B9BA47258E3}"/>
              </a:ext>
            </a:extLst>
          </p:cNvPr>
          <p:cNvGrpSpPr/>
          <p:nvPr/>
        </p:nvGrpSpPr>
        <p:grpSpPr>
          <a:xfrm>
            <a:off x="5934507" y="4894433"/>
            <a:ext cx="5332978" cy="646331"/>
            <a:chOff x="5616952" y="2519949"/>
            <a:chExt cx="5332978" cy="646331"/>
          </a:xfrm>
        </p:grpSpPr>
        <p:sp>
          <p:nvSpPr>
            <p:cNvPr id="48" name="TextBox 47">
              <a:extLst>
                <a:ext uri="{FF2B5EF4-FFF2-40B4-BE49-F238E27FC236}">
                  <a16:creationId xmlns:a16="http://schemas.microsoft.com/office/drawing/2014/main" id="{BD785B1A-FC62-48D1-9E6F-BC0E6B60F319}"/>
                </a:ext>
              </a:extLst>
            </p:cNvPr>
            <p:cNvSpPr txBox="1"/>
            <p:nvPr/>
          </p:nvSpPr>
          <p:spPr>
            <a:xfrm>
              <a:off x="6442238" y="2630866"/>
              <a:ext cx="4507692" cy="492443"/>
            </a:xfrm>
            <a:prstGeom prst="rect">
              <a:avLst/>
            </a:prstGeom>
            <a:noFill/>
          </p:spPr>
          <p:txBody>
            <a:bodyPr wrap="square" lIns="108000" rIns="108000" rtlCol="0">
              <a:spAutoFit/>
            </a:bodyPr>
            <a:lstStyle/>
            <a:p>
              <a:r>
                <a:rPr lang="en-US" altLang="ko-KR" sz="2600" b="1" dirty="0">
                  <a:solidFill>
                    <a:schemeClr val="bg1"/>
                  </a:solidFill>
                  <a:cs typeface="Arial" pitchFamily="34" charset="0"/>
                </a:rPr>
                <a:t>Conclusion &amp; Discussion</a:t>
              </a:r>
              <a:endParaRPr lang="ko-KR" altLang="en-US" sz="2600" b="1" dirty="0">
                <a:solidFill>
                  <a:schemeClr val="bg1"/>
                </a:solidFill>
                <a:cs typeface="Arial" pitchFamily="34" charset="0"/>
              </a:endParaRPr>
            </a:p>
          </p:txBody>
        </p:sp>
        <p:sp>
          <p:nvSpPr>
            <p:cNvPr id="49" name="TextBox 48">
              <a:extLst>
                <a:ext uri="{FF2B5EF4-FFF2-40B4-BE49-F238E27FC236}">
                  <a16:creationId xmlns:a16="http://schemas.microsoft.com/office/drawing/2014/main" id="{42E18ED4-6C7A-403B-9E16-9766B2865B2E}"/>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142419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452419" y="298525"/>
            <a:ext cx="4399391" cy="724247"/>
          </a:xfrm>
          <a:prstGeom prst="rect">
            <a:avLst/>
          </a:prstGeom>
        </p:spPr>
        <p:txBody>
          <a:bodyPr/>
          <a:lstStyle/>
          <a:p>
            <a:r>
              <a:rPr lang="en-US" sz="2300" b="1" dirty="0">
                <a:solidFill>
                  <a:schemeClr val="accent2">
                    <a:lumMod val="75000"/>
                  </a:schemeClr>
                </a:solidFill>
                <a:latin typeface="Times New Roman" panose="02020603050405020304" pitchFamily="18" charset="0"/>
                <a:cs typeface="Times New Roman" panose="02020603050405020304" pitchFamily="18" charset="0"/>
              </a:rPr>
              <a:t>1. Introduction</a:t>
            </a:r>
          </a:p>
        </p:txBody>
      </p:sp>
      <p:grpSp>
        <p:nvGrpSpPr>
          <p:cNvPr id="3" name="Group 2">
            <a:extLst>
              <a:ext uri="{FF2B5EF4-FFF2-40B4-BE49-F238E27FC236}">
                <a16:creationId xmlns:a16="http://schemas.microsoft.com/office/drawing/2014/main" id="{1409F916-022E-4D92-86C4-7BD6988E0374}"/>
              </a:ext>
            </a:extLst>
          </p:cNvPr>
          <p:cNvGrpSpPr/>
          <p:nvPr/>
        </p:nvGrpSpPr>
        <p:grpSpPr>
          <a:xfrm>
            <a:off x="4351036" y="2880170"/>
            <a:ext cx="3500774" cy="2022882"/>
            <a:chOff x="2771800" y="2419161"/>
            <a:chExt cx="3500774" cy="2022882"/>
          </a:xfrm>
        </p:grpSpPr>
        <p:sp>
          <p:nvSpPr>
            <p:cNvPr id="4" name="Oval 3">
              <a:extLst>
                <a:ext uri="{FF2B5EF4-FFF2-40B4-BE49-F238E27FC236}">
                  <a16:creationId xmlns:a16="http://schemas.microsoft.com/office/drawing/2014/main" id="{2D117C30-F33C-4A52-A6CE-6E5BC2468A96}"/>
                </a:ext>
              </a:extLst>
            </p:cNvPr>
            <p:cNvSpPr/>
            <p:nvPr/>
          </p:nvSpPr>
          <p:spPr>
            <a:xfrm>
              <a:off x="2771800" y="2419161"/>
              <a:ext cx="2016224" cy="2016224"/>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Oval 4">
              <a:extLst>
                <a:ext uri="{FF2B5EF4-FFF2-40B4-BE49-F238E27FC236}">
                  <a16:creationId xmlns:a16="http://schemas.microsoft.com/office/drawing/2014/main" id="{424D0120-749F-4454-8DA1-AE687D279E8D}"/>
                </a:ext>
              </a:extLst>
            </p:cNvPr>
            <p:cNvSpPr/>
            <p:nvPr/>
          </p:nvSpPr>
          <p:spPr>
            <a:xfrm>
              <a:off x="4256350" y="2425819"/>
              <a:ext cx="2016224" cy="201622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cxnSp>
        <p:nvCxnSpPr>
          <p:cNvPr id="6" name="Elbow Connector 10">
            <a:extLst>
              <a:ext uri="{FF2B5EF4-FFF2-40B4-BE49-F238E27FC236}">
                <a16:creationId xmlns:a16="http://schemas.microsoft.com/office/drawing/2014/main" id="{C2819704-6218-43B6-B2D9-7DCF2E3F3902}"/>
              </a:ext>
            </a:extLst>
          </p:cNvPr>
          <p:cNvCxnSpPr>
            <a:cxnSpLocks/>
          </p:cNvCxnSpPr>
          <p:nvPr/>
        </p:nvCxnSpPr>
        <p:spPr>
          <a:xfrm rot="5400000" flipH="1" flipV="1">
            <a:off x="5872858" y="2129521"/>
            <a:ext cx="1022354" cy="576067"/>
          </a:xfrm>
          <a:prstGeom prst="bentConnector3">
            <a:avLst>
              <a:gd name="adj1" fmla="val 9915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338E3A60-E7FC-4FCE-93EE-94794CF64E2B}"/>
              </a:ext>
            </a:extLst>
          </p:cNvPr>
          <p:cNvGrpSpPr/>
          <p:nvPr/>
        </p:nvGrpSpPr>
        <p:grpSpPr>
          <a:xfrm>
            <a:off x="6727931" y="1712087"/>
            <a:ext cx="4143637" cy="452036"/>
            <a:chOff x="5233556" y="1732114"/>
            <a:chExt cx="2924710" cy="452036"/>
          </a:xfrm>
        </p:grpSpPr>
        <p:sp>
          <p:nvSpPr>
            <p:cNvPr id="8" name="TextBox 7">
              <a:extLst>
                <a:ext uri="{FF2B5EF4-FFF2-40B4-BE49-F238E27FC236}">
                  <a16:creationId xmlns:a16="http://schemas.microsoft.com/office/drawing/2014/main" id="{20CFEF82-FAA6-400D-BF34-A3C18B737A39}"/>
                </a:ext>
              </a:extLst>
            </p:cNvPr>
            <p:cNvSpPr txBox="1"/>
            <p:nvPr/>
          </p:nvSpPr>
          <p:spPr>
            <a:xfrm>
              <a:off x="5233556" y="1732114"/>
              <a:ext cx="2924710" cy="307777"/>
            </a:xfrm>
            <a:prstGeom prst="rect">
              <a:avLst/>
            </a:prstGeom>
            <a:noFill/>
          </p:spPr>
          <p:txBody>
            <a:bodyPr wrap="square" rtlCol="0">
              <a:spAutoFit/>
            </a:bodyPr>
            <a:lstStyle/>
            <a:p>
              <a:endParaRPr lang="ko-KR" altLang="en-US" sz="1400" b="1" dirty="0">
                <a:solidFill>
                  <a:schemeClr val="tx1">
                    <a:lumMod val="75000"/>
                    <a:lumOff val="25000"/>
                  </a:schemeClr>
                </a:solidFill>
              </a:endParaRPr>
            </a:p>
          </p:txBody>
        </p:sp>
        <p:sp>
          <p:nvSpPr>
            <p:cNvPr id="9" name="TextBox 8">
              <a:extLst>
                <a:ext uri="{FF2B5EF4-FFF2-40B4-BE49-F238E27FC236}">
                  <a16:creationId xmlns:a16="http://schemas.microsoft.com/office/drawing/2014/main" id="{81FA101C-6872-44AA-9B81-6CC28D013532}"/>
                </a:ext>
              </a:extLst>
            </p:cNvPr>
            <p:cNvSpPr txBox="1"/>
            <p:nvPr/>
          </p:nvSpPr>
          <p:spPr>
            <a:xfrm>
              <a:off x="5233556" y="1907151"/>
              <a:ext cx="2924710"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grpSp>
      <p:grpSp>
        <p:nvGrpSpPr>
          <p:cNvPr id="10" name="Group 9">
            <a:extLst>
              <a:ext uri="{FF2B5EF4-FFF2-40B4-BE49-F238E27FC236}">
                <a16:creationId xmlns:a16="http://schemas.microsoft.com/office/drawing/2014/main" id="{859E83BA-A593-442C-BD94-BD8843A13C5D}"/>
              </a:ext>
            </a:extLst>
          </p:cNvPr>
          <p:cNvGrpSpPr/>
          <p:nvPr/>
        </p:nvGrpSpPr>
        <p:grpSpPr>
          <a:xfrm>
            <a:off x="7380144" y="5152921"/>
            <a:ext cx="4119875" cy="1227882"/>
            <a:chOff x="5247690" y="1753071"/>
            <a:chExt cx="2907938" cy="1227882"/>
          </a:xfrm>
        </p:grpSpPr>
        <p:sp>
          <p:nvSpPr>
            <p:cNvPr id="11" name="TextBox 10">
              <a:extLst>
                <a:ext uri="{FF2B5EF4-FFF2-40B4-BE49-F238E27FC236}">
                  <a16:creationId xmlns:a16="http://schemas.microsoft.com/office/drawing/2014/main" id="{D0614B01-1E06-41C7-8D85-5D26ACEFF39A}"/>
                </a:ext>
              </a:extLst>
            </p:cNvPr>
            <p:cNvSpPr txBox="1"/>
            <p:nvPr/>
          </p:nvSpPr>
          <p:spPr>
            <a:xfrm>
              <a:off x="5247690" y="1753071"/>
              <a:ext cx="2907938" cy="307777"/>
            </a:xfrm>
            <a:prstGeom prst="rect">
              <a:avLst/>
            </a:prstGeom>
            <a:noFill/>
          </p:spPr>
          <p:txBody>
            <a:bodyPr wrap="square" rtlCol="0">
              <a:spAutoFit/>
            </a:bodyPr>
            <a:lstStyle/>
            <a:p>
              <a:endParaRPr lang="ko-KR" altLang="en-US" sz="14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7C06B8DA-3C40-455A-9569-C7D0D43F5C6F}"/>
                </a:ext>
              </a:extLst>
            </p:cNvPr>
            <p:cNvSpPr txBox="1"/>
            <p:nvPr/>
          </p:nvSpPr>
          <p:spPr>
            <a:xfrm>
              <a:off x="5247690" y="1965290"/>
              <a:ext cx="2907938" cy="1015663"/>
            </a:xfrm>
            <a:prstGeom prst="rect">
              <a:avLst/>
            </a:prstGeom>
            <a:noFill/>
          </p:spPr>
          <p:txBody>
            <a:bodyPr wrap="square" rtlCol="0">
              <a:spAutoFit/>
            </a:bodyPr>
            <a:lstStyle/>
            <a:p>
              <a:r>
                <a:rPr lang="en-US" sz="1200" dirty="0">
                  <a:effectLst/>
                  <a:latin typeface="Times New Roman" panose="02020603050405020304" pitchFamily="18" charset="0"/>
                  <a:ea typeface="Calibri" panose="020F0502020204030204" pitchFamily="34" charset="0"/>
                  <a:cs typeface="Arial" panose="020B0604020202020204" pitchFamily="34" charset="0"/>
                </a:rPr>
                <a:t>In our project, we provided an effective application with a graphical user interface, solvable design pattern, and UML using concepts of advanced programming in C++. Our study objective is to improve the quality of medical services and enhancing the managements of the hospitals.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D8402FA4-1253-4D0A-A561-06BE02C587BE}"/>
              </a:ext>
            </a:extLst>
          </p:cNvPr>
          <p:cNvGrpSpPr/>
          <p:nvPr/>
        </p:nvGrpSpPr>
        <p:grpSpPr>
          <a:xfrm>
            <a:off x="815548" y="4332596"/>
            <a:ext cx="2801006" cy="1966545"/>
            <a:chOff x="6096920" y="1753071"/>
            <a:chExt cx="2463137" cy="1966545"/>
          </a:xfrm>
        </p:grpSpPr>
        <p:sp>
          <p:nvSpPr>
            <p:cNvPr id="14" name="TextBox 13">
              <a:extLst>
                <a:ext uri="{FF2B5EF4-FFF2-40B4-BE49-F238E27FC236}">
                  <a16:creationId xmlns:a16="http://schemas.microsoft.com/office/drawing/2014/main" id="{7D94B0C6-3272-4ADF-B1BD-3DD098F3A63D}"/>
                </a:ext>
              </a:extLst>
            </p:cNvPr>
            <p:cNvSpPr txBox="1"/>
            <p:nvPr/>
          </p:nvSpPr>
          <p:spPr>
            <a:xfrm>
              <a:off x="6096920" y="1753071"/>
              <a:ext cx="2463137" cy="307777"/>
            </a:xfrm>
            <a:prstGeom prst="rect">
              <a:avLst/>
            </a:prstGeom>
            <a:noFill/>
          </p:spPr>
          <p:txBody>
            <a:bodyPr wrap="square" rtlCol="0">
              <a:spAutoFit/>
            </a:bodyPr>
            <a:lstStyle/>
            <a:p>
              <a:pPr algn="r"/>
              <a:endParaRPr lang="ko-KR" altLang="en-US" sz="1400" b="1" dirty="0">
                <a:solidFill>
                  <a:schemeClr val="tx1">
                    <a:lumMod val="75000"/>
                    <a:lumOff val="25000"/>
                  </a:schemeClr>
                </a:solidFill>
              </a:endParaRPr>
            </a:p>
          </p:txBody>
        </p:sp>
        <p:sp>
          <p:nvSpPr>
            <p:cNvPr id="15" name="TextBox 14">
              <a:extLst>
                <a:ext uri="{FF2B5EF4-FFF2-40B4-BE49-F238E27FC236}">
                  <a16:creationId xmlns:a16="http://schemas.microsoft.com/office/drawing/2014/main" id="{D8714D5F-DFF1-4A1E-8666-2D0128EA7DEA}"/>
                </a:ext>
              </a:extLst>
            </p:cNvPr>
            <p:cNvSpPr txBox="1"/>
            <p:nvPr/>
          </p:nvSpPr>
          <p:spPr>
            <a:xfrm>
              <a:off x="6096920" y="1965290"/>
              <a:ext cx="2463137" cy="1754326"/>
            </a:xfrm>
            <a:prstGeom prst="rect">
              <a:avLst/>
            </a:prstGeom>
            <a:noFill/>
          </p:spPr>
          <p:txBody>
            <a:bodyPr wrap="square" rtlCol="0">
              <a:spAutoFit/>
            </a:bodyPr>
            <a:lstStyle/>
            <a:p>
              <a:pPr algn="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Our hospital management system allows us the ability to optimize and digitize all the processes within the hospital. In addition, provides a platform for patients in a specific department of the hospital according to the patient’s disease. Furthermore, our system enhances the effectiveness of appointments between patients and doctors.</a:t>
              </a:r>
              <a:r>
                <a:rPr lang="en-US" altLang="ko-KR" sz="1200" dirty="0">
                  <a:latin typeface="Times New Roman" panose="02020603050405020304" pitchFamily="18" charset="0"/>
                  <a:cs typeface="Times New Roman" panose="02020603050405020304" pitchFamily="18" charset="0"/>
                </a:rPr>
                <a:t>.</a:t>
              </a:r>
              <a:endParaRPr lang="ko-KR" altLang="en-US" sz="1200" dirty="0">
                <a:latin typeface="Times New Roman" panose="02020603050405020304" pitchFamily="18" charset="0"/>
                <a:cs typeface="Times New Roman" panose="02020603050405020304" pitchFamily="18" charset="0"/>
              </a:endParaRPr>
            </a:p>
          </p:txBody>
        </p:sp>
      </p:grpSp>
      <p:cxnSp>
        <p:nvCxnSpPr>
          <p:cNvPr id="16" name="Elbow Connector 32">
            <a:extLst>
              <a:ext uri="{FF2B5EF4-FFF2-40B4-BE49-F238E27FC236}">
                <a16:creationId xmlns:a16="http://schemas.microsoft.com/office/drawing/2014/main" id="{79249BC5-3765-4EA3-8CD0-91B75235A9AB}"/>
              </a:ext>
            </a:extLst>
          </p:cNvPr>
          <p:cNvCxnSpPr/>
          <p:nvPr/>
        </p:nvCxnSpPr>
        <p:spPr>
          <a:xfrm flipV="1">
            <a:off x="3485402" y="3806310"/>
            <a:ext cx="793081" cy="461888"/>
          </a:xfrm>
          <a:prstGeom prst="bentConnector3">
            <a:avLst>
              <a:gd name="adj1" fmla="val 747"/>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39">
            <a:extLst>
              <a:ext uri="{FF2B5EF4-FFF2-40B4-BE49-F238E27FC236}">
                <a16:creationId xmlns:a16="http://schemas.microsoft.com/office/drawing/2014/main" id="{061D0849-DD00-4D86-AFC0-A70E59768C12}"/>
              </a:ext>
            </a:extLst>
          </p:cNvPr>
          <p:cNvCxnSpPr>
            <a:cxnSpLocks/>
          </p:cNvCxnSpPr>
          <p:nvPr/>
        </p:nvCxnSpPr>
        <p:spPr>
          <a:xfrm rot="10800000">
            <a:off x="6672068" y="4944967"/>
            <a:ext cx="666504" cy="420175"/>
          </a:xfrm>
          <a:prstGeom prst="bentConnector3">
            <a:avLst>
              <a:gd name="adj1" fmla="val 9820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50FDA341-25C0-496E-B5F7-636B2B3AB11A}"/>
              </a:ext>
            </a:extLst>
          </p:cNvPr>
          <p:cNvSpPr/>
          <p:nvPr/>
        </p:nvSpPr>
        <p:spPr>
          <a:xfrm>
            <a:off x="4900834" y="3470845"/>
            <a:ext cx="671340" cy="885749"/>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33838F69-9D87-4099-AC69-6314F504327D}"/>
              </a:ext>
            </a:extLst>
          </p:cNvPr>
          <p:cNvGrpSpPr/>
          <p:nvPr/>
        </p:nvGrpSpPr>
        <p:grpSpPr>
          <a:xfrm>
            <a:off x="6630672" y="3264554"/>
            <a:ext cx="671163" cy="1092041"/>
            <a:chOff x="6630672" y="3264554"/>
            <a:chExt cx="671163" cy="1092041"/>
          </a:xfrm>
        </p:grpSpPr>
        <p:sp>
          <p:nvSpPr>
            <p:cNvPr id="30" name="Freeform: Shape 29">
              <a:extLst>
                <a:ext uri="{FF2B5EF4-FFF2-40B4-BE49-F238E27FC236}">
                  <a16:creationId xmlns:a16="http://schemas.microsoft.com/office/drawing/2014/main" id="{849EBE12-715D-49AB-93BE-E58C81394094}"/>
                </a:ext>
              </a:extLst>
            </p:cNvPr>
            <p:cNvSpPr/>
            <p:nvPr/>
          </p:nvSpPr>
          <p:spPr>
            <a:xfrm>
              <a:off x="6630672" y="3470846"/>
              <a:ext cx="671163" cy="885749"/>
            </a:xfrm>
            <a:custGeom>
              <a:avLst/>
              <a:gdLst>
                <a:gd name="connsiteX0" fmla="*/ 455515 w 671163"/>
                <a:gd name="connsiteY0" fmla="*/ 656948 h 885749"/>
                <a:gd name="connsiteX1" fmla="*/ 455515 w 671163"/>
                <a:gd name="connsiteY1" fmla="*/ 713511 h 885749"/>
                <a:gd name="connsiteX2" fmla="*/ 399128 w 671163"/>
                <a:gd name="connsiteY2" fmla="*/ 713511 h 885749"/>
                <a:gd name="connsiteX3" fmla="*/ 399128 w 671163"/>
                <a:gd name="connsiteY3" fmla="*/ 791640 h 885749"/>
                <a:gd name="connsiteX4" fmla="*/ 455868 w 671163"/>
                <a:gd name="connsiteY4" fmla="*/ 791640 h 885749"/>
                <a:gd name="connsiteX5" fmla="*/ 455868 w 671163"/>
                <a:gd name="connsiteY5" fmla="*/ 847673 h 885749"/>
                <a:gd name="connsiteX6" fmla="*/ 533820 w 671163"/>
                <a:gd name="connsiteY6" fmla="*/ 847673 h 885749"/>
                <a:gd name="connsiteX7" fmla="*/ 533820 w 671163"/>
                <a:gd name="connsiteY7" fmla="*/ 791109 h 885749"/>
                <a:gd name="connsiteX8" fmla="*/ 590029 w 671163"/>
                <a:gd name="connsiteY8" fmla="*/ 791109 h 885749"/>
                <a:gd name="connsiteX9" fmla="*/ 590029 w 671163"/>
                <a:gd name="connsiteY9" fmla="*/ 712804 h 885749"/>
                <a:gd name="connsiteX10" fmla="*/ 533466 w 671163"/>
                <a:gd name="connsiteY10" fmla="*/ 712804 h 885749"/>
                <a:gd name="connsiteX11" fmla="*/ 533466 w 671163"/>
                <a:gd name="connsiteY11" fmla="*/ 656948 h 885749"/>
                <a:gd name="connsiteX12" fmla="*/ 455515 w 671163"/>
                <a:gd name="connsiteY12" fmla="*/ 656948 h 885749"/>
                <a:gd name="connsiteX13" fmla="*/ 457105 w 671163"/>
                <a:gd name="connsiteY13" fmla="*/ 384206 h 885749"/>
                <a:gd name="connsiteX14" fmla="*/ 543718 w 671163"/>
                <a:gd name="connsiteY14" fmla="*/ 384559 h 885749"/>
                <a:gd name="connsiteX15" fmla="*/ 671163 w 671163"/>
                <a:gd name="connsiteY15" fmla="*/ 514125 h 885749"/>
                <a:gd name="connsiteX16" fmla="*/ 671163 w 671163"/>
                <a:gd name="connsiteY16" fmla="*/ 885749 h 885749"/>
                <a:gd name="connsiteX17" fmla="*/ 353385 w 671163"/>
                <a:gd name="connsiteY17" fmla="*/ 885749 h 885749"/>
                <a:gd name="connsiteX18" fmla="*/ 353346 w 671163"/>
                <a:gd name="connsiteY18" fmla="*/ 716517 h 885749"/>
                <a:gd name="connsiteX19" fmla="*/ 361124 w 671163"/>
                <a:gd name="connsiteY19" fmla="*/ 699371 h 885749"/>
                <a:gd name="connsiteX20" fmla="*/ 453747 w 671163"/>
                <a:gd name="connsiteY20" fmla="*/ 617353 h 885749"/>
                <a:gd name="connsiteX21" fmla="*/ 459757 w 671163"/>
                <a:gd name="connsiteY21" fmla="*/ 611697 h 885749"/>
                <a:gd name="connsiteX22" fmla="*/ 439429 w 671163"/>
                <a:gd name="connsiteY22" fmla="*/ 556018 h 885749"/>
                <a:gd name="connsiteX23" fmla="*/ 507482 w 671163"/>
                <a:gd name="connsiteY23" fmla="*/ 535160 h 885749"/>
                <a:gd name="connsiteX24" fmla="*/ 452863 w 671163"/>
                <a:gd name="connsiteY24" fmla="*/ 384913 h 885749"/>
                <a:gd name="connsiteX25" fmla="*/ 457105 w 671163"/>
                <a:gd name="connsiteY25" fmla="*/ 384206 h 885749"/>
                <a:gd name="connsiteX26" fmla="*/ 228907 w 671163"/>
                <a:gd name="connsiteY26" fmla="*/ 384206 h 885749"/>
                <a:gd name="connsiteX27" fmla="*/ 174110 w 671163"/>
                <a:gd name="connsiteY27" fmla="*/ 534983 h 885749"/>
                <a:gd name="connsiteX28" fmla="*/ 242164 w 671163"/>
                <a:gd name="connsiteY28" fmla="*/ 555840 h 885749"/>
                <a:gd name="connsiteX29" fmla="*/ 225018 w 671163"/>
                <a:gd name="connsiteY29" fmla="*/ 601976 h 885749"/>
                <a:gd name="connsiteX30" fmla="*/ 229614 w 671163"/>
                <a:gd name="connsiteY30" fmla="*/ 618944 h 885749"/>
                <a:gd name="connsiteX31" fmla="*/ 320292 w 671163"/>
                <a:gd name="connsiteY31" fmla="*/ 699017 h 885749"/>
                <a:gd name="connsiteX32" fmla="*/ 328600 w 671163"/>
                <a:gd name="connsiteY32" fmla="*/ 717046 h 885749"/>
                <a:gd name="connsiteX33" fmla="*/ 328561 w 671163"/>
                <a:gd name="connsiteY33" fmla="*/ 885749 h 885749"/>
                <a:gd name="connsiteX34" fmla="*/ 0 w 671163"/>
                <a:gd name="connsiteY34" fmla="*/ 885749 h 885749"/>
                <a:gd name="connsiteX35" fmla="*/ 0 w 671163"/>
                <a:gd name="connsiteY35" fmla="*/ 511120 h 885749"/>
                <a:gd name="connsiteX36" fmla="*/ 122496 w 671163"/>
                <a:gd name="connsiteY36" fmla="*/ 384383 h 885749"/>
                <a:gd name="connsiteX37" fmla="*/ 228907 w 671163"/>
                <a:gd name="connsiteY37" fmla="*/ 384206 h 885749"/>
                <a:gd name="connsiteX38" fmla="*/ 262314 w 671163"/>
                <a:gd name="connsiteY38" fmla="*/ 383852 h 885749"/>
                <a:gd name="connsiteX39" fmla="*/ 277869 w 671163"/>
                <a:gd name="connsiteY39" fmla="*/ 392513 h 885749"/>
                <a:gd name="connsiteX40" fmla="*/ 331958 w 671163"/>
                <a:gd name="connsiteY40" fmla="*/ 531448 h 885749"/>
                <a:gd name="connsiteX41" fmla="*/ 335670 w 671163"/>
                <a:gd name="connsiteY41" fmla="*/ 540286 h 885749"/>
                <a:gd name="connsiteX42" fmla="*/ 339912 w 671163"/>
                <a:gd name="connsiteY42" fmla="*/ 530564 h 885749"/>
                <a:gd name="connsiteX43" fmla="*/ 394178 w 671163"/>
                <a:gd name="connsiteY43" fmla="*/ 391630 h 885749"/>
                <a:gd name="connsiteX44" fmla="*/ 405668 w 671163"/>
                <a:gd name="connsiteY44" fmla="*/ 383852 h 885749"/>
                <a:gd name="connsiteX45" fmla="*/ 435011 w 671163"/>
                <a:gd name="connsiteY45" fmla="*/ 404887 h 885749"/>
                <a:gd name="connsiteX46" fmla="*/ 475312 w 671163"/>
                <a:gd name="connsiteY46" fmla="*/ 519075 h 885749"/>
                <a:gd name="connsiteX47" fmla="*/ 407435 w 671163"/>
                <a:gd name="connsiteY47" fmla="*/ 539933 h 885749"/>
                <a:gd name="connsiteX48" fmla="*/ 415213 w 671163"/>
                <a:gd name="connsiteY48" fmla="*/ 561497 h 885749"/>
                <a:gd name="connsiteX49" fmla="*/ 428823 w 671163"/>
                <a:gd name="connsiteY49" fmla="*/ 598794 h 885749"/>
                <a:gd name="connsiteX50" fmla="*/ 427940 w 671163"/>
                <a:gd name="connsiteY50" fmla="*/ 607102 h 885749"/>
                <a:gd name="connsiteX51" fmla="*/ 341149 w 671163"/>
                <a:gd name="connsiteY51" fmla="*/ 684523 h 885749"/>
                <a:gd name="connsiteX52" fmla="*/ 333549 w 671163"/>
                <a:gd name="connsiteY52" fmla="*/ 678336 h 885749"/>
                <a:gd name="connsiteX53" fmla="*/ 257541 w 671163"/>
                <a:gd name="connsiteY53" fmla="*/ 610991 h 885749"/>
                <a:gd name="connsiteX54" fmla="*/ 253653 w 671163"/>
                <a:gd name="connsiteY54" fmla="*/ 596319 h 885749"/>
                <a:gd name="connsiteX55" fmla="*/ 274511 w 671163"/>
                <a:gd name="connsiteY55" fmla="*/ 540286 h 885749"/>
                <a:gd name="connsiteX56" fmla="*/ 206457 w 671163"/>
                <a:gd name="connsiteY56" fmla="*/ 519251 h 885749"/>
                <a:gd name="connsiteX57" fmla="*/ 231911 w 671163"/>
                <a:gd name="connsiteY57" fmla="*/ 447310 h 885749"/>
                <a:gd name="connsiteX58" fmla="*/ 251178 w 671163"/>
                <a:gd name="connsiteY58" fmla="*/ 393398 h 885749"/>
                <a:gd name="connsiteX59" fmla="*/ 262314 w 671163"/>
                <a:gd name="connsiteY59" fmla="*/ 383852 h 885749"/>
                <a:gd name="connsiteX60" fmla="*/ 334989 w 671163"/>
                <a:gd name="connsiteY60" fmla="*/ 0 h 885749"/>
                <a:gd name="connsiteX61" fmla="*/ 509601 w 671163"/>
                <a:gd name="connsiteY61" fmla="*/ 173561 h 885749"/>
                <a:gd name="connsiteX62" fmla="*/ 496035 w 671163"/>
                <a:gd name="connsiteY62" fmla="*/ 241497 h 885749"/>
                <a:gd name="connsiteX63" fmla="*/ 492097 w 671163"/>
                <a:gd name="connsiteY63" fmla="*/ 247353 h 885749"/>
                <a:gd name="connsiteX64" fmla="*/ 458495 w 671163"/>
                <a:gd name="connsiteY64" fmla="*/ 272469 h 885749"/>
                <a:gd name="connsiteX65" fmla="*/ 411467 w 671163"/>
                <a:gd name="connsiteY65" fmla="*/ 288680 h 885749"/>
                <a:gd name="connsiteX66" fmla="*/ 395543 w 671163"/>
                <a:gd name="connsiteY66" fmla="*/ 290679 h 885749"/>
                <a:gd name="connsiteX67" fmla="*/ 393627 w 671163"/>
                <a:gd name="connsiteY67" fmla="*/ 286053 h 885749"/>
                <a:gd name="connsiteX68" fmla="*/ 384960 w 671163"/>
                <a:gd name="connsiteY68" fmla="*/ 282463 h 885749"/>
                <a:gd name="connsiteX69" fmla="*/ 318547 w 671163"/>
                <a:gd name="connsiteY69" fmla="*/ 282463 h 885749"/>
                <a:gd name="connsiteX70" fmla="*/ 306290 w 671163"/>
                <a:gd name="connsiteY70" fmla="*/ 294720 h 885749"/>
                <a:gd name="connsiteX71" fmla="*/ 306290 w 671163"/>
                <a:gd name="connsiteY71" fmla="*/ 302326 h 885749"/>
                <a:gd name="connsiteX72" fmla="*/ 318547 w 671163"/>
                <a:gd name="connsiteY72" fmla="*/ 314583 h 885749"/>
                <a:gd name="connsiteX73" fmla="*/ 384960 w 671163"/>
                <a:gd name="connsiteY73" fmla="*/ 314583 h 885749"/>
                <a:gd name="connsiteX74" fmla="*/ 393627 w 671163"/>
                <a:gd name="connsiteY74" fmla="*/ 310993 h 885749"/>
                <a:gd name="connsiteX75" fmla="*/ 394833 w 671163"/>
                <a:gd name="connsiteY75" fmla="*/ 308082 h 885749"/>
                <a:gd name="connsiteX76" fmla="*/ 415387 w 671163"/>
                <a:gd name="connsiteY76" fmla="*/ 305501 h 885749"/>
                <a:gd name="connsiteX77" fmla="*/ 464342 w 671163"/>
                <a:gd name="connsiteY77" fmla="*/ 288627 h 885749"/>
                <a:gd name="connsiteX78" fmla="*/ 458673 w 671163"/>
                <a:gd name="connsiteY78" fmla="*/ 297057 h 885749"/>
                <a:gd name="connsiteX79" fmla="*/ 335289 w 671163"/>
                <a:gd name="connsiteY79" fmla="*/ 348323 h 885749"/>
                <a:gd name="connsiteX80" fmla="*/ 161127 w 671163"/>
                <a:gd name="connsiteY80" fmla="*/ 174162 h 885749"/>
                <a:gd name="connsiteX81" fmla="*/ 334989 w 671163"/>
                <a:gd name="connsiteY81" fmla="*/ 0 h 88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71163" h="885749">
                  <a:moveTo>
                    <a:pt x="455515" y="656948"/>
                  </a:moveTo>
                  <a:cubicBezTo>
                    <a:pt x="455515" y="675861"/>
                    <a:pt x="455515" y="694068"/>
                    <a:pt x="455515" y="713511"/>
                  </a:cubicBezTo>
                  <a:cubicBezTo>
                    <a:pt x="436071" y="713511"/>
                    <a:pt x="417864" y="713511"/>
                    <a:pt x="399128" y="713511"/>
                  </a:cubicBezTo>
                  <a:cubicBezTo>
                    <a:pt x="399128" y="739672"/>
                    <a:pt x="399128" y="765126"/>
                    <a:pt x="399128" y="791640"/>
                  </a:cubicBezTo>
                  <a:cubicBezTo>
                    <a:pt x="418041" y="791640"/>
                    <a:pt x="436601" y="791640"/>
                    <a:pt x="455868" y="791640"/>
                  </a:cubicBezTo>
                  <a:cubicBezTo>
                    <a:pt x="455868" y="810907"/>
                    <a:pt x="455868" y="829113"/>
                    <a:pt x="455868" y="847673"/>
                  </a:cubicBezTo>
                  <a:cubicBezTo>
                    <a:pt x="482029" y="847673"/>
                    <a:pt x="507482" y="847673"/>
                    <a:pt x="533820" y="847673"/>
                  </a:cubicBezTo>
                  <a:cubicBezTo>
                    <a:pt x="533820" y="828936"/>
                    <a:pt x="533820" y="810554"/>
                    <a:pt x="533820" y="791109"/>
                  </a:cubicBezTo>
                  <a:cubicBezTo>
                    <a:pt x="553086" y="791109"/>
                    <a:pt x="571470" y="791109"/>
                    <a:pt x="590029" y="791109"/>
                  </a:cubicBezTo>
                  <a:cubicBezTo>
                    <a:pt x="590029" y="764772"/>
                    <a:pt x="590029" y="739319"/>
                    <a:pt x="590029" y="712804"/>
                  </a:cubicBezTo>
                  <a:cubicBezTo>
                    <a:pt x="571116" y="712804"/>
                    <a:pt x="552733" y="712804"/>
                    <a:pt x="533466" y="712804"/>
                  </a:cubicBezTo>
                  <a:cubicBezTo>
                    <a:pt x="533466" y="693361"/>
                    <a:pt x="533466" y="674978"/>
                    <a:pt x="533466" y="656948"/>
                  </a:cubicBezTo>
                  <a:cubicBezTo>
                    <a:pt x="507128" y="656948"/>
                    <a:pt x="481675" y="656948"/>
                    <a:pt x="455515" y="656948"/>
                  </a:cubicBezTo>
                  <a:close/>
                  <a:moveTo>
                    <a:pt x="457105" y="384206"/>
                  </a:moveTo>
                  <a:cubicBezTo>
                    <a:pt x="485917" y="384206"/>
                    <a:pt x="514906" y="383498"/>
                    <a:pt x="543718" y="384559"/>
                  </a:cubicBezTo>
                  <a:cubicBezTo>
                    <a:pt x="615837" y="386857"/>
                    <a:pt x="670633" y="441830"/>
                    <a:pt x="671163" y="514125"/>
                  </a:cubicBezTo>
                  <a:lnTo>
                    <a:pt x="671163" y="885749"/>
                  </a:lnTo>
                  <a:lnTo>
                    <a:pt x="353385" y="885749"/>
                  </a:lnTo>
                  <a:lnTo>
                    <a:pt x="353346" y="716517"/>
                  </a:lnTo>
                  <a:cubicBezTo>
                    <a:pt x="353346" y="709092"/>
                    <a:pt x="355467" y="704143"/>
                    <a:pt x="361124" y="699371"/>
                  </a:cubicBezTo>
                  <a:cubicBezTo>
                    <a:pt x="392234" y="672326"/>
                    <a:pt x="422814" y="644752"/>
                    <a:pt x="453747" y="617353"/>
                  </a:cubicBezTo>
                  <a:cubicBezTo>
                    <a:pt x="455691" y="615586"/>
                    <a:pt x="457636" y="613819"/>
                    <a:pt x="459757" y="611697"/>
                  </a:cubicBezTo>
                  <a:cubicBezTo>
                    <a:pt x="453040" y="593491"/>
                    <a:pt x="446500" y="575284"/>
                    <a:pt x="439429" y="556018"/>
                  </a:cubicBezTo>
                  <a:cubicBezTo>
                    <a:pt x="462055" y="549123"/>
                    <a:pt x="483973" y="542230"/>
                    <a:pt x="507482" y="535160"/>
                  </a:cubicBezTo>
                  <a:cubicBezTo>
                    <a:pt x="489276" y="484960"/>
                    <a:pt x="471069" y="435289"/>
                    <a:pt x="452863" y="384913"/>
                  </a:cubicBezTo>
                  <a:cubicBezTo>
                    <a:pt x="454454" y="384559"/>
                    <a:pt x="455868" y="384206"/>
                    <a:pt x="457105" y="384206"/>
                  </a:cubicBezTo>
                  <a:close/>
                  <a:moveTo>
                    <a:pt x="228907" y="384206"/>
                  </a:moveTo>
                  <a:cubicBezTo>
                    <a:pt x="210523" y="434582"/>
                    <a:pt x="192493" y="484253"/>
                    <a:pt x="174110" y="534983"/>
                  </a:cubicBezTo>
                  <a:cubicBezTo>
                    <a:pt x="196913" y="542054"/>
                    <a:pt x="219008" y="548770"/>
                    <a:pt x="242164" y="555840"/>
                  </a:cubicBezTo>
                  <a:cubicBezTo>
                    <a:pt x="236507" y="571395"/>
                    <a:pt x="231382" y="586951"/>
                    <a:pt x="225018" y="601976"/>
                  </a:cubicBezTo>
                  <a:cubicBezTo>
                    <a:pt x="221836" y="609576"/>
                    <a:pt x="223604" y="613819"/>
                    <a:pt x="229614" y="618944"/>
                  </a:cubicBezTo>
                  <a:cubicBezTo>
                    <a:pt x="260016" y="645459"/>
                    <a:pt x="289889" y="672503"/>
                    <a:pt x="320292" y="699017"/>
                  </a:cubicBezTo>
                  <a:cubicBezTo>
                    <a:pt x="326125" y="704143"/>
                    <a:pt x="328600" y="709092"/>
                    <a:pt x="328600" y="717046"/>
                  </a:cubicBezTo>
                  <a:lnTo>
                    <a:pt x="328561" y="885749"/>
                  </a:lnTo>
                  <a:lnTo>
                    <a:pt x="0" y="885749"/>
                  </a:lnTo>
                  <a:lnTo>
                    <a:pt x="0" y="511120"/>
                  </a:lnTo>
                  <a:cubicBezTo>
                    <a:pt x="354" y="443244"/>
                    <a:pt x="54620" y="387210"/>
                    <a:pt x="122496" y="384383"/>
                  </a:cubicBezTo>
                  <a:cubicBezTo>
                    <a:pt x="157495" y="382969"/>
                    <a:pt x="192493" y="384206"/>
                    <a:pt x="228907" y="384206"/>
                  </a:cubicBezTo>
                  <a:close/>
                  <a:moveTo>
                    <a:pt x="262314" y="383852"/>
                  </a:moveTo>
                  <a:cubicBezTo>
                    <a:pt x="269208" y="384383"/>
                    <a:pt x="274511" y="383852"/>
                    <a:pt x="277869" y="392513"/>
                  </a:cubicBezTo>
                  <a:cubicBezTo>
                    <a:pt x="295369" y="439002"/>
                    <a:pt x="313928" y="485136"/>
                    <a:pt x="331958" y="531448"/>
                  </a:cubicBezTo>
                  <a:cubicBezTo>
                    <a:pt x="332842" y="533923"/>
                    <a:pt x="333902" y="536397"/>
                    <a:pt x="335670" y="540286"/>
                  </a:cubicBezTo>
                  <a:cubicBezTo>
                    <a:pt x="337438" y="536220"/>
                    <a:pt x="338674" y="533393"/>
                    <a:pt x="339912" y="530564"/>
                  </a:cubicBezTo>
                  <a:cubicBezTo>
                    <a:pt x="358119" y="484253"/>
                    <a:pt x="376325" y="438118"/>
                    <a:pt x="394178" y="391630"/>
                  </a:cubicBezTo>
                  <a:cubicBezTo>
                    <a:pt x="396476" y="385620"/>
                    <a:pt x="399481" y="383852"/>
                    <a:pt x="405668" y="383852"/>
                  </a:cubicBezTo>
                  <a:cubicBezTo>
                    <a:pt x="427762" y="384029"/>
                    <a:pt x="427586" y="383852"/>
                    <a:pt x="435011" y="404887"/>
                  </a:cubicBezTo>
                  <a:cubicBezTo>
                    <a:pt x="448090" y="442537"/>
                    <a:pt x="461524" y="480364"/>
                    <a:pt x="475312" y="519075"/>
                  </a:cubicBezTo>
                  <a:cubicBezTo>
                    <a:pt x="452333" y="526145"/>
                    <a:pt x="430414" y="532862"/>
                    <a:pt x="407435" y="539933"/>
                  </a:cubicBezTo>
                  <a:cubicBezTo>
                    <a:pt x="410086" y="547356"/>
                    <a:pt x="412561" y="554427"/>
                    <a:pt x="415213" y="561497"/>
                  </a:cubicBezTo>
                  <a:cubicBezTo>
                    <a:pt x="419808" y="573870"/>
                    <a:pt x="424581" y="586244"/>
                    <a:pt x="428823" y="598794"/>
                  </a:cubicBezTo>
                  <a:cubicBezTo>
                    <a:pt x="429707" y="601269"/>
                    <a:pt x="429530" y="605688"/>
                    <a:pt x="427940" y="607102"/>
                  </a:cubicBezTo>
                  <a:cubicBezTo>
                    <a:pt x="399304" y="632909"/>
                    <a:pt x="370492" y="658539"/>
                    <a:pt x="341149" y="684523"/>
                  </a:cubicBezTo>
                  <a:cubicBezTo>
                    <a:pt x="338498" y="682225"/>
                    <a:pt x="335847" y="680281"/>
                    <a:pt x="333549" y="678336"/>
                  </a:cubicBezTo>
                  <a:cubicBezTo>
                    <a:pt x="308272" y="655888"/>
                    <a:pt x="282995" y="633263"/>
                    <a:pt x="257541" y="610991"/>
                  </a:cubicBezTo>
                  <a:cubicBezTo>
                    <a:pt x="252415" y="606571"/>
                    <a:pt x="250825" y="603213"/>
                    <a:pt x="253653" y="596319"/>
                  </a:cubicBezTo>
                  <a:cubicBezTo>
                    <a:pt x="261076" y="578113"/>
                    <a:pt x="267440" y="559552"/>
                    <a:pt x="274511" y="540286"/>
                  </a:cubicBezTo>
                  <a:cubicBezTo>
                    <a:pt x="251708" y="533216"/>
                    <a:pt x="229436" y="526322"/>
                    <a:pt x="206457" y="519251"/>
                  </a:cubicBezTo>
                  <a:cubicBezTo>
                    <a:pt x="215118" y="494682"/>
                    <a:pt x="223426" y="470996"/>
                    <a:pt x="231911" y="447310"/>
                  </a:cubicBezTo>
                  <a:cubicBezTo>
                    <a:pt x="238275" y="429280"/>
                    <a:pt x="244815" y="411427"/>
                    <a:pt x="251178" y="393398"/>
                  </a:cubicBezTo>
                  <a:cubicBezTo>
                    <a:pt x="253122" y="387917"/>
                    <a:pt x="254536" y="383145"/>
                    <a:pt x="262314" y="383852"/>
                  </a:cubicBezTo>
                  <a:close/>
                  <a:moveTo>
                    <a:pt x="334989" y="0"/>
                  </a:moveTo>
                  <a:cubicBezTo>
                    <a:pt x="431146" y="-300"/>
                    <a:pt x="509451" y="77405"/>
                    <a:pt x="509601" y="173561"/>
                  </a:cubicBezTo>
                  <a:cubicBezTo>
                    <a:pt x="509676" y="197638"/>
                    <a:pt x="504838" y="220599"/>
                    <a:pt x="496035" y="241497"/>
                  </a:cubicBezTo>
                  <a:lnTo>
                    <a:pt x="492097" y="247353"/>
                  </a:lnTo>
                  <a:lnTo>
                    <a:pt x="458495" y="272469"/>
                  </a:lnTo>
                  <a:cubicBezTo>
                    <a:pt x="443456" y="279455"/>
                    <a:pt x="427698" y="284896"/>
                    <a:pt x="411467" y="288680"/>
                  </a:cubicBezTo>
                  <a:lnTo>
                    <a:pt x="395543" y="290679"/>
                  </a:lnTo>
                  <a:lnTo>
                    <a:pt x="393627" y="286053"/>
                  </a:lnTo>
                  <a:cubicBezTo>
                    <a:pt x="391409" y="283835"/>
                    <a:pt x="388345" y="282463"/>
                    <a:pt x="384960" y="282463"/>
                  </a:cubicBezTo>
                  <a:lnTo>
                    <a:pt x="318547" y="282463"/>
                  </a:lnTo>
                  <a:cubicBezTo>
                    <a:pt x="311778" y="282463"/>
                    <a:pt x="306290" y="287951"/>
                    <a:pt x="306290" y="294720"/>
                  </a:cubicBezTo>
                  <a:lnTo>
                    <a:pt x="306290" y="302326"/>
                  </a:lnTo>
                  <a:cubicBezTo>
                    <a:pt x="306290" y="309095"/>
                    <a:pt x="311778" y="314583"/>
                    <a:pt x="318547" y="314583"/>
                  </a:cubicBezTo>
                  <a:lnTo>
                    <a:pt x="384960" y="314583"/>
                  </a:lnTo>
                  <a:cubicBezTo>
                    <a:pt x="388345" y="314583"/>
                    <a:pt x="391409" y="313211"/>
                    <a:pt x="393627" y="310993"/>
                  </a:cubicBezTo>
                  <a:lnTo>
                    <a:pt x="394833" y="308082"/>
                  </a:lnTo>
                  <a:lnTo>
                    <a:pt x="415387" y="305501"/>
                  </a:lnTo>
                  <a:lnTo>
                    <a:pt x="464342" y="288627"/>
                  </a:lnTo>
                  <a:lnTo>
                    <a:pt x="458673" y="297057"/>
                  </a:lnTo>
                  <a:cubicBezTo>
                    <a:pt x="427096" y="328709"/>
                    <a:pt x="383443" y="348323"/>
                    <a:pt x="335289" y="348323"/>
                  </a:cubicBezTo>
                  <a:cubicBezTo>
                    <a:pt x="239283" y="348323"/>
                    <a:pt x="161278" y="270318"/>
                    <a:pt x="161127" y="174162"/>
                  </a:cubicBezTo>
                  <a:cubicBezTo>
                    <a:pt x="161127" y="77855"/>
                    <a:pt x="238533" y="300"/>
                    <a:pt x="334989" y="0"/>
                  </a:cubicBezTo>
                  <a:close/>
                </a:path>
              </a:pathLst>
            </a:custGeom>
            <a:solidFill>
              <a:schemeClr val="bg1"/>
            </a:solidFill>
            <a:ln w="6414" cap="flat">
              <a:noFill/>
              <a:prstDash val="solid"/>
              <a:miter/>
            </a:ln>
          </p:spPr>
          <p:txBody>
            <a:bodyPr wrap="square" rtlCol="0" anchor="ctr">
              <a:noAutofit/>
            </a:bodyPr>
            <a:lstStyle/>
            <a:p>
              <a:endParaRPr lang="en-US" dirty="0"/>
            </a:p>
          </p:txBody>
        </p:sp>
        <p:grpSp>
          <p:nvGrpSpPr>
            <p:cNvPr id="31" name="Group 30">
              <a:extLst>
                <a:ext uri="{FF2B5EF4-FFF2-40B4-BE49-F238E27FC236}">
                  <a16:creationId xmlns:a16="http://schemas.microsoft.com/office/drawing/2014/main" id="{6D631894-F03D-4F76-8620-FCF82961242D}"/>
                </a:ext>
              </a:extLst>
            </p:cNvPr>
            <p:cNvGrpSpPr/>
            <p:nvPr/>
          </p:nvGrpSpPr>
          <p:grpSpPr>
            <a:xfrm>
              <a:off x="6727931" y="3264554"/>
              <a:ext cx="518559" cy="594624"/>
              <a:chOff x="6727931" y="3264554"/>
              <a:chExt cx="518559" cy="594624"/>
            </a:xfrm>
          </p:grpSpPr>
          <p:sp>
            <p:nvSpPr>
              <p:cNvPr id="23" name="Block Arc 22">
                <a:extLst>
                  <a:ext uri="{FF2B5EF4-FFF2-40B4-BE49-F238E27FC236}">
                    <a16:creationId xmlns:a16="http://schemas.microsoft.com/office/drawing/2014/main" id="{7589137F-B03F-4F6A-8AEA-77266353BE43}"/>
                  </a:ext>
                </a:extLst>
              </p:cNvPr>
              <p:cNvSpPr/>
              <p:nvPr/>
            </p:nvSpPr>
            <p:spPr>
              <a:xfrm>
                <a:off x="6751666" y="3431306"/>
                <a:ext cx="427871" cy="427872"/>
              </a:xfrm>
              <a:prstGeom prst="blockArc">
                <a:avLst>
                  <a:gd name="adj1" fmla="val 10800000"/>
                  <a:gd name="adj2" fmla="val 21541319"/>
                  <a:gd name="adj3" fmla="val 58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Top Corners Rounded 23">
                <a:extLst>
                  <a:ext uri="{FF2B5EF4-FFF2-40B4-BE49-F238E27FC236}">
                    <a16:creationId xmlns:a16="http://schemas.microsoft.com/office/drawing/2014/main" id="{1B36AD47-F07C-4A7C-89F9-462AF57B64AA}"/>
                  </a:ext>
                </a:extLst>
              </p:cNvPr>
              <p:cNvSpPr/>
              <p:nvPr/>
            </p:nvSpPr>
            <p:spPr>
              <a:xfrm rot="5400000">
                <a:off x="7120360" y="3635026"/>
                <a:ext cx="116333" cy="45719"/>
              </a:xfrm>
              <a:prstGeom prst="round2SameRect">
                <a:avLst>
                  <a:gd name="adj1" fmla="val 403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lock Arc 24">
                <a:extLst>
                  <a:ext uri="{FF2B5EF4-FFF2-40B4-BE49-F238E27FC236}">
                    <a16:creationId xmlns:a16="http://schemas.microsoft.com/office/drawing/2014/main" id="{06A70A93-2AF3-4924-89AE-0C2DF5002711}"/>
                  </a:ext>
                </a:extLst>
              </p:cNvPr>
              <p:cNvSpPr/>
              <p:nvPr/>
            </p:nvSpPr>
            <p:spPr>
              <a:xfrm>
                <a:off x="6727931" y="3264554"/>
                <a:ext cx="518559" cy="518559"/>
              </a:xfrm>
              <a:prstGeom prst="blockArc">
                <a:avLst>
                  <a:gd name="adj1" fmla="val 2481797"/>
                  <a:gd name="adj2" fmla="val 3696891"/>
                  <a:gd name="adj3" fmla="val 36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6" name="Text Placeholder 1">
            <a:extLst>
              <a:ext uri="{FF2B5EF4-FFF2-40B4-BE49-F238E27FC236}">
                <a16:creationId xmlns:a16="http://schemas.microsoft.com/office/drawing/2014/main" id="{E5DE2F38-3500-48BE-8C93-2DD6270478D8}"/>
              </a:ext>
            </a:extLst>
          </p:cNvPr>
          <p:cNvSpPr txBox="1">
            <a:spLocks/>
          </p:cNvSpPr>
          <p:nvPr/>
        </p:nvSpPr>
        <p:spPr>
          <a:xfrm>
            <a:off x="90821" y="1128220"/>
            <a:ext cx="3525733"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0070C0"/>
                </a:solidFill>
                <a:latin typeface="Times New Roman" panose="02020603050405020304" pitchFamily="18" charset="0"/>
                <a:cs typeface="Times New Roman" panose="02020603050405020304" pitchFamily="18" charset="0"/>
              </a:rPr>
              <a:t>Main Purpose:</a:t>
            </a:r>
          </a:p>
        </p:txBody>
      </p:sp>
      <p:sp>
        <p:nvSpPr>
          <p:cNvPr id="27" name="TextBox 26">
            <a:extLst>
              <a:ext uri="{FF2B5EF4-FFF2-40B4-BE49-F238E27FC236}">
                <a16:creationId xmlns:a16="http://schemas.microsoft.com/office/drawing/2014/main" id="{19CAE974-CCEA-411D-BD9D-02CD0B2873CF}"/>
              </a:ext>
            </a:extLst>
          </p:cNvPr>
          <p:cNvSpPr txBox="1"/>
          <p:nvPr/>
        </p:nvSpPr>
        <p:spPr>
          <a:xfrm>
            <a:off x="6751667" y="1767783"/>
            <a:ext cx="4143637" cy="830997"/>
          </a:xfrm>
          <a:prstGeom prst="rect">
            <a:avLst/>
          </a:prstGeom>
          <a:noFill/>
        </p:spPr>
        <p:txBody>
          <a:bodyPr wrap="square" rtlCol="0">
            <a:spAutoFit/>
          </a:bodyPr>
          <a:lstStyle/>
          <a:p>
            <a:r>
              <a:rPr lang="en-US" sz="1200" dirty="0">
                <a:latin typeface="Times New Roman" panose="02020603050405020304" pitchFamily="18" charset="0"/>
                <a:ea typeface="Calibri" panose="020F0502020204030204" pitchFamily="34" charset="0"/>
              </a:rPr>
              <a:t>W</a:t>
            </a:r>
            <a:r>
              <a:rPr lang="en-US" sz="1200" dirty="0">
                <a:effectLst/>
                <a:latin typeface="Times New Roman" panose="02020603050405020304" pitchFamily="18" charset="0"/>
                <a:ea typeface="Calibri" panose="020F0502020204030204" pitchFamily="34" charset="0"/>
              </a:rPr>
              <a:t>e designed both a human resources management system with a hospital management system for helping improve managements at hospitals and providing the best practices for service human resources departments within the hospita</a:t>
            </a:r>
            <a:r>
              <a:rPr lang="en-US" sz="1200" b="1" dirty="0">
                <a:solidFill>
                  <a:schemeClr val="tx1">
                    <a:lumMod val="75000"/>
                    <a:lumOff val="25000"/>
                  </a:schemeClr>
                </a:solidFill>
                <a:latin typeface="Times New Roman" panose="02020603050405020304" pitchFamily="18" charset="0"/>
                <a:ea typeface="Calibri" panose="020F0502020204030204" pitchFamily="34" charset="0"/>
              </a:rPr>
              <a:t>l.</a:t>
            </a:r>
            <a:endParaRPr lang="ko-KR" altLang="en-US" sz="1200" b="1" dirty="0">
              <a:solidFill>
                <a:schemeClr val="tx1">
                  <a:lumMod val="75000"/>
                  <a:lumOff val="25000"/>
                </a:schemeClr>
              </a:solidFill>
            </a:endParaRPr>
          </a:p>
        </p:txBody>
      </p:sp>
    </p:spTree>
    <p:extLst>
      <p:ext uri="{BB962C8B-B14F-4D97-AF65-F5344CB8AC3E}">
        <p14:creationId xmlns:p14="http://schemas.microsoft.com/office/powerpoint/2010/main" val="378938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60491" y="352198"/>
            <a:ext cx="5439626" cy="724247"/>
          </a:xfrm>
          <a:prstGeom prst="rect">
            <a:avLst/>
          </a:prstGeo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2. Methodology</a:t>
            </a:r>
          </a:p>
        </p:txBody>
      </p:sp>
      <p:grpSp>
        <p:nvGrpSpPr>
          <p:cNvPr id="8" name="Group 7">
            <a:extLst>
              <a:ext uri="{FF2B5EF4-FFF2-40B4-BE49-F238E27FC236}">
                <a16:creationId xmlns:a16="http://schemas.microsoft.com/office/drawing/2014/main" id="{6ED9044D-6375-4EDB-80B2-93800ED43CCD}"/>
              </a:ext>
            </a:extLst>
          </p:cNvPr>
          <p:cNvGrpSpPr/>
          <p:nvPr/>
        </p:nvGrpSpPr>
        <p:grpSpPr>
          <a:xfrm>
            <a:off x="4721137" y="3316980"/>
            <a:ext cx="2759570" cy="2760716"/>
            <a:chOff x="9901415" y="3029291"/>
            <a:chExt cx="1598840" cy="1599503"/>
          </a:xfrm>
        </p:grpSpPr>
        <p:sp>
          <p:nvSpPr>
            <p:cNvPr id="4" name="Freeform: Shape 3">
              <a:extLst>
                <a:ext uri="{FF2B5EF4-FFF2-40B4-BE49-F238E27FC236}">
                  <a16:creationId xmlns:a16="http://schemas.microsoft.com/office/drawing/2014/main" id="{A779D915-4F8D-481D-B2CE-214D94EBA73E}"/>
                </a:ext>
              </a:extLst>
            </p:cNvPr>
            <p:cNvSpPr/>
            <p:nvPr/>
          </p:nvSpPr>
          <p:spPr>
            <a:xfrm>
              <a:off x="9901415" y="3029291"/>
              <a:ext cx="1598840" cy="1599503"/>
            </a:xfrm>
            <a:custGeom>
              <a:avLst/>
              <a:gdLst>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686716 w 4246481"/>
                <a:gd name="connsiteY490" fmla="*/ 2353928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801016 w 4246481"/>
                <a:gd name="connsiteY490" fmla="*/ 2579670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801016 w 4246481"/>
                <a:gd name="connsiteY489" fmla="*/ 257967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55296 w 4246481"/>
                <a:gd name="connsiteY489" fmla="*/ 252252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489424 w 4246481"/>
                <a:gd name="connsiteY51" fmla="*/ 2530435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03712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Lst>
              <a:rect l="l" t="t" r="r" b="b"/>
              <a:pathLst>
                <a:path w="4246481" h="4248240">
                  <a:moveTo>
                    <a:pt x="2118622" y="0"/>
                  </a:moveTo>
                  <a:cubicBezTo>
                    <a:pt x="2120380" y="0"/>
                    <a:pt x="2121260" y="0"/>
                    <a:pt x="2123020" y="440"/>
                  </a:cubicBezTo>
                  <a:cubicBezTo>
                    <a:pt x="2126978" y="7477"/>
                    <a:pt x="2131816" y="14514"/>
                    <a:pt x="2134456" y="22431"/>
                  </a:cubicBezTo>
                  <a:cubicBezTo>
                    <a:pt x="2146330" y="57177"/>
                    <a:pt x="2159086" y="91923"/>
                    <a:pt x="2168322" y="127548"/>
                  </a:cubicBezTo>
                  <a:cubicBezTo>
                    <a:pt x="2199110" y="244541"/>
                    <a:pt x="2222860" y="362413"/>
                    <a:pt x="2238694" y="482045"/>
                  </a:cubicBezTo>
                  <a:cubicBezTo>
                    <a:pt x="2240453" y="492600"/>
                    <a:pt x="2240893" y="503596"/>
                    <a:pt x="2242212" y="515911"/>
                  </a:cubicBezTo>
                  <a:cubicBezTo>
                    <a:pt x="2254087" y="503156"/>
                    <a:pt x="2264643" y="491281"/>
                    <a:pt x="2276958" y="478086"/>
                  </a:cubicBezTo>
                  <a:cubicBezTo>
                    <a:pt x="2282236" y="485563"/>
                    <a:pt x="2287074" y="492161"/>
                    <a:pt x="2290593" y="498758"/>
                  </a:cubicBezTo>
                  <a:cubicBezTo>
                    <a:pt x="2321380" y="560773"/>
                    <a:pt x="2335014" y="626746"/>
                    <a:pt x="2331496" y="696238"/>
                  </a:cubicBezTo>
                  <a:cubicBezTo>
                    <a:pt x="2331496" y="698437"/>
                    <a:pt x="2331056" y="701516"/>
                    <a:pt x="2330616" y="704595"/>
                  </a:cubicBezTo>
                  <a:cubicBezTo>
                    <a:pt x="2346890" y="694039"/>
                    <a:pt x="2362284" y="683483"/>
                    <a:pt x="2377677" y="673367"/>
                  </a:cubicBezTo>
                  <a:cubicBezTo>
                    <a:pt x="2398789" y="705034"/>
                    <a:pt x="2411544" y="877885"/>
                    <a:pt x="2398789" y="957053"/>
                  </a:cubicBezTo>
                  <a:cubicBezTo>
                    <a:pt x="2410664" y="948257"/>
                    <a:pt x="2421220" y="940340"/>
                    <a:pt x="2432215" y="932863"/>
                  </a:cubicBezTo>
                  <a:cubicBezTo>
                    <a:pt x="2444970" y="924507"/>
                    <a:pt x="2457285" y="915710"/>
                    <a:pt x="2470480" y="908673"/>
                  </a:cubicBezTo>
                  <a:cubicBezTo>
                    <a:pt x="2484114" y="901196"/>
                    <a:pt x="2488073" y="902515"/>
                    <a:pt x="2490712" y="918789"/>
                  </a:cubicBezTo>
                  <a:cubicBezTo>
                    <a:pt x="2492911" y="934622"/>
                    <a:pt x="2494230" y="950456"/>
                    <a:pt x="2494670" y="966290"/>
                  </a:cubicBezTo>
                  <a:cubicBezTo>
                    <a:pt x="2495110" y="1037101"/>
                    <a:pt x="2487193" y="1106593"/>
                    <a:pt x="2460364" y="1172566"/>
                  </a:cubicBezTo>
                  <a:cubicBezTo>
                    <a:pt x="2455966" y="1183122"/>
                    <a:pt x="2450688" y="1193238"/>
                    <a:pt x="2444091" y="1206432"/>
                  </a:cubicBezTo>
                  <a:cubicBezTo>
                    <a:pt x="2456405" y="1198955"/>
                    <a:pt x="2466082" y="1192798"/>
                    <a:pt x="2475757" y="1186640"/>
                  </a:cubicBezTo>
                  <a:cubicBezTo>
                    <a:pt x="2495989" y="1173446"/>
                    <a:pt x="2515781" y="1160251"/>
                    <a:pt x="2536013" y="1147936"/>
                  </a:cubicBezTo>
                  <a:cubicBezTo>
                    <a:pt x="2550967" y="1139140"/>
                    <a:pt x="2554486" y="1141339"/>
                    <a:pt x="2556245" y="1158052"/>
                  </a:cubicBezTo>
                  <a:cubicBezTo>
                    <a:pt x="2562402" y="1231062"/>
                    <a:pt x="2555805" y="1301874"/>
                    <a:pt x="2527217" y="1370046"/>
                  </a:cubicBezTo>
                  <a:cubicBezTo>
                    <a:pt x="2524138" y="1377963"/>
                    <a:pt x="2519740" y="1385440"/>
                    <a:pt x="2515341" y="1392477"/>
                  </a:cubicBezTo>
                  <a:cubicBezTo>
                    <a:pt x="2511383" y="1399074"/>
                    <a:pt x="2506105" y="1406112"/>
                    <a:pt x="2503026" y="1414468"/>
                  </a:cubicBezTo>
                  <a:cubicBezTo>
                    <a:pt x="2512703" y="1410949"/>
                    <a:pt x="2522379" y="1408311"/>
                    <a:pt x="2531615" y="1404352"/>
                  </a:cubicBezTo>
                  <a:cubicBezTo>
                    <a:pt x="2545689" y="1397315"/>
                    <a:pt x="2558884" y="1388079"/>
                    <a:pt x="2572518" y="1380602"/>
                  </a:cubicBezTo>
                  <a:cubicBezTo>
                    <a:pt x="2598908" y="1366528"/>
                    <a:pt x="2607704" y="1370926"/>
                    <a:pt x="2606385" y="1401273"/>
                  </a:cubicBezTo>
                  <a:cubicBezTo>
                    <a:pt x="2604626" y="1447455"/>
                    <a:pt x="2591431" y="1491437"/>
                    <a:pt x="2576477" y="1534539"/>
                  </a:cubicBezTo>
                  <a:cubicBezTo>
                    <a:pt x="2561963" y="1578082"/>
                    <a:pt x="2543930" y="1619865"/>
                    <a:pt x="2518420" y="1658569"/>
                  </a:cubicBezTo>
                  <a:cubicBezTo>
                    <a:pt x="2517541" y="1659889"/>
                    <a:pt x="2517101" y="1661208"/>
                    <a:pt x="2517981" y="1665167"/>
                  </a:cubicBezTo>
                  <a:cubicBezTo>
                    <a:pt x="2527217" y="1661648"/>
                    <a:pt x="2536893" y="1658569"/>
                    <a:pt x="2545689" y="1653731"/>
                  </a:cubicBezTo>
                  <a:cubicBezTo>
                    <a:pt x="2563282" y="1644055"/>
                    <a:pt x="2580875" y="1633060"/>
                    <a:pt x="2598028" y="1623384"/>
                  </a:cubicBezTo>
                  <a:cubicBezTo>
                    <a:pt x="2610783" y="1616346"/>
                    <a:pt x="2615181" y="1617666"/>
                    <a:pt x="2619579" y="1632180"/>
                  </a:cubicBezTo>
                  <a:cubicBezTo>
                    <a:pt x="2625737" y="1652851"/>
                    <a:pt x="2623978" y="1673963"/>
                    <a:pt x="2620019" y="1694635"/>
                  </a:cubicBezTo>
                  <a:cubicBezTo>
                    <a:pt x="2606825" y="1764127"/>
                    <a:pt x="2572518" y="1821303"/>
                    <a:pt x="2525018" y="1871003"/>
                  </a:cubicBezTo>
                  <a:cubicBezTo>
                    <a:pt x="2522818" y="1873642"/>
                    <a:pt x="2520180" y="1876281"/>
                    <a:pt x="2518860" y="1881559"/>
                  </a:cubicBezTo>
                  <a:cubicBezTo>
                    <a:pt x="2529416" y="1879800"/>
                    <a:pt x="2539972" y="1879360"/>
                    <a:pt x="2550527" y="1877161"/>
                  </a:cubicBezTo>
                  <a:cubicBezTo>
                    <a:pt x="2561523" y="1875401"/>
                    <a:pt x="2572518" y="1871443"/>
                    <a:pt x="2583954" y="1869684"/>
                  </a:cubicBezTo>
                  <a:cubicBezTo>
                    <a:pt x="2602426" y="1866165"/>
                    <a:pt x="2610343" y="1871883"/>
                    <a:pt x="2607704" y="1891235"/>
                  </a:cubicBezTo>
                  <a:cubicBezTo>
                    <a:pt x="2605505" y="1909268"/>
                    <a:pt x="2601107" y="1927740"/>
                    <a:pt x="2595389" y="1944893"/>
                  </a:cubicBezTo>
                  <a:cubicBezTo>
                    <a:pt x="2579116" y="1994593"/>
                    <a:pt x="2554925" y="2040774"/>
                    <a:pt x="2528536" y="2085636"/>
                  </a:cubicBezTo>
                  <a:cubicBezTo>
                    <a:pt x="2526337" y="2089595"/>
                    <a:pt x="2523698" y="2093993"/>
                    <a:pt x="2521499" y="2097951"/>
                  </a:cubicBezTo>
                  <a:cubicBezTo>
                    <a:pt x="2521939" y="2098831"/>
                    <a:pt x="2522379" y="2100150"/>
                    <a:pt x="2523258" y="2100590"/>
                  </a:cubicBezTo>
                  <a:cubicBezTo>
                    <a:pt x="2529856" y="2098391"/>
                    <a:pt x="2536893" y="2096192"/>
                    <a:pt x="2543490" y="2093113"/>
                  </a:cubicBezTo>
                  <a:cubicBezTo>
                    <a:pt x="2553166" y="2088275"/>
                    <a:pt x="2561523" y="2082118"/>
                    <a:pt x="2571199" y="2077280"/>
                  </a:cubicBezTo>
                  <a:cubicBezTo>
                    <a:pt x="2587472" y="2068923"/>
                    <a:pt x="2598908" y="2075960"/>
                    <a:pt x="2599787" y="2094433"/>
                  </a:cubicBezTo>
                  <a:cubicBezTo>
                    <a:pt x="2601107" y="2124341"/>
                    <a:pt x="2592750" y="2152049"/>
                    <a:pt x="2582634" y="2179758"/>
                  </a:cubicBezTo>
                  <a:cubicBezTo>
                    <a:pt x="2564602" y="2230778"/>
                    <a:pt x="2537773" y="2277399"/>
                    <a:pt x="2502587" y="2319182"/>
                  </a:cubicBezTo>
                  <a:cubicBezTo>
                    <a:pt x="2500827" y="2321381"/>
                    <a:pt x="2499068" y="2324020"/>
                    <a:pt x="2495549" y="2328418"/>
                  </a:cubicBezTo>
                  <a:cubicBezTo>
                    <a:pt x="2504786" y="2329297"/>
                    <a:pt x="2511823" y="2329297"/>
                    <a:pt x="2518860" y="2330177"/>
                  </a:cubicBezTo>
                  <a:cubicBezTo>
                    <a:pt x="2528096" y="2331497"/>
                    <a:pt x="2537333" y="2331937"/>
                    <a:pt x="2546129" y="2334136"/>
                  </a:cubicBezTo>
                  <a:cubicBezTo>
                    <a:pt x="2558444" y="2337654"/>
                    <a:pt x="2508110" y="2501415"/>
                    <a:pt x="2503712" y="2513290"/>
                  </a:cubicBezTo>
                  <a:lnTo>
                    <a:pt x="2646408" y="2347769"/>
                  </a:lnTo>
                  <a:cubicBezTo>
                    <a:pt x="2652126" y="2341612"/>
                    <a:pt x="2662243" y="2335014"/>
                    <a:pt x="2667960" y="2336334"/>
                  </a:cubicBezTo>
                  <a:cubicBezTo>
                    <a:pt x="2673678" y="2337653"/>
                    <a:pt x="2678076" y="2349088"/>
                    <a:pt x="2681595" y="2357005"/>
                  </a:cubicBezTo>
                  <a:cubicBezTo>
                    <a:pt x="2685993" y="2368441"/>
                    <a:pt x="2688632" y="2380316"/>
                    <a:pt x="2691711" y="2392191"/>
                  </a:cubicBezTo>
                  <a:cubicBezTo>
                    <a:pt x="2693030" y="2392191"/>
                    <a:pt x="2693910" y="2391751"/>
                    <a:pt x="2695229" y="2391751"/>
                  </a:cubicBezTo>
                  <a:cubicBezTo>
                    <a:pt x="2698748" y="2381196"/>
                    <a:pt x="2701827" y="2370200"/>
                    <a:pt x="2705785" y="2359644"/>
                  </a:cubicBezTo>
                  <a:cubicBezTo>
                    <a:pt x="2719420" y="2320060"/>
                    <a:pt x="2734374" y="2281356"/>
                    <a:pt x="2756804" y="2245730"/>
                  </a:cubicBezTo>
                  <a:cubicBezTo>
                    <a:pt x="2763402" y="2235175"/>
                    <a:pt x="2771758" y="2224619"/>
                    <a:pt x="2780995" y="2215822"/>
                  </a:cubicBezTo>
                  <a:cubicBezTo>
                    <a:pt x="2789351" y="2207466"/>
                    <a:pt x="2795069" y="2208785"/>
                    <a:pt x="2801666" y="2218461"/>
                  </a:cubicBezTo>
                  <a:cubicBezTo>
                    <a:pt x="2810023" y="2231216"/>
                    <a:pt x="2817060" y="2244411"/>
                    <a:pt x="2824977" y="2257166"/>
                  </a:cubicBezTo>
                  <a:cubicBezTo>
                    <a:pt x="2827616" y="2261564"/>
                    <a:pt x="2831134" y="2265083"/>
                    <a:pt x="2834653" y="2269041"/>
                  </a:cubicBezTo>
                  <a:cubicBezTo>
                    <a:pt x="2839051" y="2243531"/>
                    <a:pt x="2842130" y="2218901"/>
                    <a:pt x="2848287" y="2194711"/>
                  </a:cubicBezTo>
                  <a:cubicBezTo>
                    <a:pt x="2860602" y="2147210"/>
                    <a:pt x="2881714" y="2104987"/>
                    <a:pt x="2919539" y="2072880"/>
                  </a:cubicBezTo>
                  <a:cubicBezTo>
                    <a:pt x="2924816" y="2068482"/>
                    <a:pt x="2930974" y="2064964"/>
                    <a:pt x="2937131" y="2062325"/>
                  </a:cubicBezTo>
                  <a:cubicBezTo>
                    <a:pt x="2944608" y="2058806"/>
                    <a:pt x="2949886" y="2061005"/>
                    <a:pt x="2951206" y="2069802"/>
                  </a:cubicBezTo>
                  <a:cubicBezTo>
                    <a:pt x="2954724" y="2087834"/>
                    <a:pt x="2958243" y="2105427"/>
                    <a:pt x="2962641" y="2123020"/>
                  </a:cubicBezTo>
                  <a:cubicBezTo>
                    <a:pt x="2964400" y="2130497"/>
                    <a:pt x="2967919" y="2137974"/>
                    <a:pt x="2972757" y="2145011"/>
                  </a:cubicBezTo>
                  <a:cubicBezTo>
                    <a:pt x="2973637" y="2143252"/>
                    <a:pt x="2974516" y="2141053"/>
                    <a:pt x="2975396" y="2138854"/>
                  </a:cubicBezTo>
                  <a:cubicBezTo>
                    <a:pt x="2996507" y="2068482"/>
                    <a:pt x="3031253" y="2004708"/>
                    <a:pt x="3078314" y="1948411"/>
                  </a:cubicBezTo>
                  <a:cubicBezTo>
                    <a:pt x="3082712" y="1943133"/>
                    <a:pt x="3087990" y="1938295"/>
                    <a:pt x="3093268" y="1933897"/>
                  </a:cubicBezTo>
                  <a:cubicBezTo>
                    <a:pt x="3103384" y="1925540"/>
                    <a:pt x="3110421" y="1926860"/>
                    <a:pt x="3115259" y="1939614"/>
                  </a:cubicBezTo>
                  <a:cubicBezTo>
                    <a:pt x="3119218" y="1949730"/>
                    <a:pt x="3120537" y="1961166"/>
                    <a:pt x="3123176" y="1971721"/>
                  </a:cubicBezTo>
                  <a:cubicBezTo>
                    <a:pt x="3126694" y="1985796"/>
                    <a:pt x="3131093" y="1998990"/>
                    <a:pt x="3135051" y="2013065"/>
                  </a:cubicBezTo>
                  <a:cubicBezTo>
                    <a:pt x="3138130" y="2011305"/>
                    <a:pt x="3139449" y="2010866"/>
                    <a:pt x="3139449" y="2010866"/>
                  </a:cubicBezTo>
                  <a:cubicBezTo>
                    <a:pt x="3153084" y="1947971"/>
                    <a:pt x="3193108" y="1901790"/>
                    <a:pt x="3237530" y="1859127"/>
                  </a:cubicBezTo>
                  <a:cubicBezTo>
                    <a:pt x="3247646" y="1849011"/>
                    <a:pt x="3259521" y="1840654"/>
                    <a:pt x="3270956" y="1832298"/>
                  </a:cubicBezTo>
                  <a:cubicBezTo>
                    <a:pt x="3274915" y="1829659"/>
                    <a:pt x="3280632" y="1829659"/>
                    <a:pt x="3284591" y="1828779"/>
                  </a:cubicBezTo>
                  <a:cubicBezTo>
                    <a:pt x="3290308" y="1864405"/>
                    <a:pt x="3295146" y="1897391"/>
                    <a:pt x="3301304" y="1933457"/>
                  </a:cubicBezTo>
                  <a:cubicBezTo>
                    <a:pt x="3329453" y="1858247"/>
                    <a:pt x="3378713" y="1803270"/>
                    <a:pt x="3435889" y="1754449"/>
                  </a:cubicBezTo>
                  <a:cubicBezTo>
                    <a:pt x="3440727" y="1750491"/>
                    <a:pt x="3445565" y="1746972"/>
                    <a:pt x="3451283" y="1743454"/>
                  </a:cubicBezTo>
                  <a:cubicBezTo>
                    <a:pt x="3466677" y="1733338"/>
                    <a:pt x="3470635" y="1734218"/>
                    <a:pt x="3474154" y="1752250"/>
                  </a:cubicBezTo>
                  <a:cubicBezTo>
                    <a:pt x="3477673" y="1769843"/>
                    <a:pt x="3479432" y="1787436"/>
                    <a:pt x="3481631" y="1805029"/>
                  </a:cubicBezTo>
                  <a:cubicBezTo>
                    <a:pt x="3482510" y="1809867"/>
                    <a:pt x="3482950" y="1814265"/>
                    <a:pt x="3483390" y="1819983"/>
                  </a:cubicBezTo>
                  <a:cubicBezTo>
                    <a:pt x="3531331" y="1763686"/>
                    <a:pt x="3636888" y="1681439"/>
                    <a:pt x="3674273" y="1672203"/>
                  </a:cubicBezTo>
                  <a:cubicBezTo>
                    <a:pt x="3676472" y="1687157"/>
                    <a:pt x="3679551" y="1702111"/>
                    <a:pt x="3682190" y="1718384"/>
                  </a:cubicBezTo>
                  <a:cubicBezTo>
                    <a:pt x="3731010" y="1671763"/>
                    <a:pt x="3786427" y="1637017"/>
                    <a:pt x="3855919" y="1624262"/>
                  </a:cubicBezTo>
                  <a:cubicBezTo>
                    <a:pt x="3854160" y="1640096"/>
                    <a:pt x="3853280" y="1652850"/>
                    <a:pt x="3851521" y="1666485"/>
                  </a:cubicBezTo>
                  <a:cubicBezTo>
                    <a:pt x="3853720" y="1665605"/>
                    <a:pt x="3855479" y="1664726"/>
                    <a:pt x="3856799" y="1664286"/>
                  </a:cubicBezTo>
                  <a:cubicBezTo>
                    <a:pt x="3961916" y="1589516"/>
                    <a:pt x="4072311" y="1524423"/>
                    <a:pt x="4189304" y="1469445"/>
                  </a:cubicBezTo>
                  <a:cubicBezTo>
                    <a:pt x="4203379" y="1462848"/>
                    <a:pt x="4218772" y="1458449"/>
                    <a:pt x="4233726" y="1452732"/>
                  </a:cubicBezTo>
                  <a:cubicBezTo>
                    <a:pt x="4236805" y="1451412"/>
                    <a:pt x="4240764" y="1451412"/>
                    <a:pt x="4244282" y="1450972"/>
                  </a:cubicBezTo>
                  <a:lnTo>
                    <a:pt x="4246481" y="1453171"/>
                  </a:lnTo>
                  <a:cubicBezTo>
                    <a:pt x="4237245" y="1471204"/>
                    <a:pt x="4229328" y="1490556"/>
                    <a:pt x="4218332" y="1507709"/>
                  </a:cubicBezTo>
                  <a:cubicBezTo>
                    <a:pt x="4151919" y="1617225"/>
                    <a:pt x="4076710" y="1720143"/>
                    <a:pt x="3991824" y="1816024"/>
                  </a:cubicBezTo>
                  <a:cubicBezTo>
                    <a:pt x="3990944" y="1817344"/>
                    <a:pt x="3990065" y="1818224"/>
                    <a:pt x="3988306" y="1821302"/>
                  </a:cubicBezTo>
                  <a:lnTo>
                    <a:pt x="4033167" y="1821302"/>
                  </a:lnTo>
                  <a:cubicBezTo>
                    <a:pt x="4012496" y="1889475"/>
                    <a:pt x="3973352" y="1940934"/>
                    <a:pt x="3920133" y="1984476"/>
                  </a:cubicBezTo>
                  <a:lnTo>
                    <a:pt x="3965435" y="1995472"/>
                  </a:lnTo>
                  <a:cubicBezTo>
                    <a:pt x="3959717" y="2024940"/>
                    <a:pt x="3850641" y="2138854"/>
                    <a:pt x="3798303" y="2169201"/>
                  </a:cubicBezTo>
                  <a:cubicBezTo>
                    <a:pt x="3803580" y="2170521"/>
                    <a:pt x="3807099" y="2171401"/>
                    <a:pt x="3810617" y="2171840"/>
                  </a:cubicBezTo>
                  <a:cubicBezTo>
                    <a:pt x="3830849" y="2177118"/>
                    <a:pt x="3850641" y="2181956"/>
                    <a:pt x="3870433" y="2187674"/>
                  </a:cubicBezTo>
                  <a:cubicBezTo>
                    <a:pt x="3881429" y="2191193"/>
                    <a:pt x="3882748" y="2194711"/>
                    <a:pt x="3875271" y="2203507"/>
                  </a:cubicBezTo>
                  <a:cubicBezTo>
                    <a:pt x="3861637" y="2218461"/>
                    <a:pt x="3848002" y="2233415"/>
                    <a:pt x="3833049" y="2247050"/>
                  </a:cubicBezTo>
                  <a:cubicBezTo>
                    <a:pt x="3801381" y="2275638"/>
                    <a:pt x="3766196" y="2299829"/>
                    <a:pt x="3727931" y="2317861"/>
                  </a:cubicBezTo>
                  <a:cubicBezTo>
                    <a:pt x="3709898" y="2326658"/>
                    <a:pt x="3690546" y="2332375"/>
                    <a:pt x="3670754" y="2339852"/>
                  </a:cubicBezTo>
                  <a:cubicBezTo>
                    <a:pt x="3674713" y="2341612"/>
                    <a:pt x="3679111" y="2342931"/>
                    <a:pt x="3683949" y="2344250"/>
                  </a:cubicBezTo>
                  <a:cubicBezTo>
                    <a:pt x="3707699" y="2350848"/>
                    <a:pt x="3731890" y="2357005"/>
                    <a:pt x="3755200" y="2364042"/>
                  </a:cubicBezTo>
                  <a:cubicBezTo>
                    <a:pt x="3770154" y="2368441"/>
                    <a:pt x="3771033" y="2372399"/>
                    <a:pt x="3760918" y="2383395"/>
                  </a:cubicBezTo>
                  <a:cubicBezTo>
                    <a:pt x="3720894" y="2425619"/>
                    <a:pt x="3674713" y="2459925"/>
                    <a:pt x="3620175" y="2481036"/>
                  </a:cubicBezTo>
                  <a:cubicBezTo>
                    <a:pt x="3604781" y="2487194"/>
                    <a:pt x="3588068" y="2489832"/>
                    <a:pt x="3570475" y="2494231"/>
                  </a:cubicBezTo>
                  <a:cubicBezTo>
                    <a:pt x="3576192" y="2497749"/>
                    <a:pt x="3580591" y="2501268"/>
                    <a:pt x="3585869" y="2503907"/>
                  </a:cubicBezTo>
                  <a:cubicBezTo>
                    <a:pt x="3596424" y="2508305"/>
                    <a:pt x="3606980" y="2511384"/>
                    <a:pt x="3618416" y="2514902"/>
                  </a:cubicBezTo>
                  <a:cubicBezTo>
                    <a:pt x="3623693" y="2516662"/>
                    <a:pt x="3628971" y="2517981"/>
                    <a:pt x="3634249" y="2520180"/>
                  </a:cubicBezTo>
                  <a:cubicBezTo>
                    <a:pt x="3653601" y="2528097"/>
                    <a:pt x="3656240" y="2538213"/>
                    <a:pt x="3639527" y="2550088"/>
                  </a:cubicBezTo>
                  <a:cubicBezTo>
                    <a:pt x="3613138" y="2568121"/>
                    <a:pt x="3585869" y="2584834"/>
                    <a:pt x="3557280" y="2599788"/>
                  </a:cubicBezTo>
                  <a:cubicBezTo>
                    <a:pt x="3516817" y="2620460"/>
                    <a:pt x="3473274" y="2635414"/>
                    <a:pt x="3427972" y="2642891"/>
                  </a:cubicBezTo>
                  <a:cubicBezTo>
                    <a:pt x="3426213" y="2643330"/>
                    <a:pt x="3424454" y="2644210"/>
                    <a:pt x="3419616" y="2645090"/>
                  </a:cubicBezTo>
                  <a:cubicBezTo>
                    <a:pt x="3426653" y="2649048"/>
                    <a:pt x="3431931" y="2653006"/>
                    <a:pt x="3436769" y="2655206"/>
                  </a:cubicBezTo>
                  <a:cubicBezTo>
                    <a:pt x="3454802" y="2661803"/>
                    <a:pt x="3473714" y="2667521"/>
                    <a:pt x="3492187" y="2673678"/>
                  </a:cubicBezTo>
                  <a:cubicBezTo>
                    <a:pt x="3504941" y="2678076"/>
                    <a:pt x="3507580" y="2683794"/>
                    <a:pt x="3497904" y="2693470"/>
                  </a:cubicBezTo>
                  <a:cubicBezTo>
                    <a:pt x="3484270" y="2707544"/>
                    <a:pt x="3469756" y="2722059"/>
                    <a:pt x="3453042" y="2732174"/>
                  </a:cubicBezTo>
                  <a:cubicBezTo>
                    <a:pt x="3404662" y="2761643"/>
                    <a:pt x="3351444" y="2770439"/>
                    <a:pt x="3296026" y="2769119"/>
                  </a:cubicBezTo>
                  <a:cubicBezTo>
                    <a:pt x="3293387" y="2769119"/>
                    <a:pt x="3290308" y="2768680"/>
                    <a:pt x="3287229" y="2768680"/>
                  </a:cubicBezTo>
                  <a:cubicBezTo>
                    <a:pt x="3286350" y="2768680"/>
                    <a:pt x="3285910" y="2769119"/>
                    <a:pt x="3283271" y="2770439"/>
                  </a:cubicBezTo>
                  <a:cubicBezTo>
                    <a:pt x="3288989" y="2776157"/>
                    <a:pt x="3293827" y="2780555"/>
                    <a:pt x="3299545" y="2784953"/>
                  </a:cubicBezTo>
                  <a:cubicBezTo>
                    <a:pt x="3309221" y="2791990"/>
                    <a:pt x="3318457" y="2799027"/>
                    <a:pt x="3328133" y="2806064"/>
                  </a:cubicBezTo>
                  <a:cubicBezTo>
                    <a:pt x="3341328" y="2816180"/>
                    <a:pt x="3341767" y="2824097"/>
                    <a:pt x="3328133" y="2832893"/>
                  </a:cubicBezTo>
                  <a:cubicBezTo>
                    <a:pt x="3310980" y="2843889"/>
                    <a:pt x="3293827" y="2854885"/>
                    <a:pt x="3274915" y="2861042"/>
                  </a:cubicBezTo>
                  <a:cubicBezTo>
                    <a:pt x="3236650" y="2873797"/>
                    <a:pt x="3197066" y="2883473"/>
                    <a:pt x="3158362" y="2894909"/>
                  </a:cubicBezTo>
                  <a:cubicBezTo>
                    <a:pt x="3155723" y="2895788"/>
                    <a:pt x="3152644" y="2896668"/>
                    <a:pt x="3148686" y="2899746"/>
                  </a:cubicBezTo>
                  <a:cubicBezTo>
                    <a:pt x="3154403" y="2902825"/>
                    <a:pt x="3160121" y="2905904"/>
                    <a:pt x="3166278" y="2908983"/>
                  </a:cubicBezTo>
                  <a:cubicBezTo>
                    <a:pt x="3173755" y="2912061"/>
                    <a:pt x="3181672" y="2913821"/>
                    <a:pt x="3189149" y="2916460"/>
                  </a:cubicBezTo>
                  <a:cubicBezTo>
                    <a:pt x="3205423" y="2922617"/>
                    <a:pt x="3208502" y="2934492"/>
                    <a:pt x="3194867" y="2945488"/>
                  </a:cubicBezTo>
                  <a:cubicBezTo>
                    <a:pt x="3179913" y="2957363"/>
                    <a:pt x="3163200" y="2968359"/>
                    <a:pt x="3146047" y="2976715"/>
                  </a:cubicBezTo>
                  <a:cubicBezTo>
                    <a:pt x="3097666" y="2999586"/>
                    <a:pt x="3047087" y="3011021"/>
                    <a:pt x="2990790" y="3011021"/>
                  </a:cubicBezTo>
                  <a:cubicBezTo>
                    <a:pt x="2993869" y="3016299"/>
                    <a:pt x="2996507" y="3020697"/>
                    <a:pt x="2999586" y="3024656"/>
                  </a:cubicBezTo>
                  <a:cubicBezTo>
                    <a:pt x="3004864" y="3031693"/>
                    <a:pt x="3010582" y="3038730"/>
                    <a:pt x="3014540" y="3046647"/>
                  </a:cubicBezTo>
                  <a:cubicBezTo>
                    <a:pt x="3020258" y="3057203"/>
                    <a:pt x="3018938" y="3063360"/>
                    <a:pt x="3007503" y="3068198"/>
                  </a:cubicBezTo>
                  <a:cubicBezTo>
                    <a:pt x="2991669" y="3074795"/>
                    <a:pt x="2975396" y="3080953"/>
                    <a:pt x="2959122" y="3086231"/>
                  </a:cubicBezTo>
                  <a:cubicBezTo>
                    <a:pt x="2935372" y="3093708"/>
                    <a:pt x="2912061" y="3100745"/>
                    <a:pt x="2887871" y="3106903"/>
                  </a:cubicBezTo>
                  <a:cubicBezTo>
                    <a:pt x="2870278" y="3111301"/>
                    <a:pt x="2856204" y="3119218"/>
                    <a:pt x="2851366" y="3139010"/>
                  </a:cubicBezTo>
                  <a:cubicBezTo>
                    <a:pt x="2854885" y="3145167"/>
                    <a:pt x="2860163" y="3145167"/>
                    <a:pt x="2867200" y="3141209"/>
                  </a:cubicBezTo>
                  <a:cubicBezTo>
                    <a:pt x="2895788" y="3125815"/>
                    <a:pt x="2924816" y="3111301"/>
                    <a:pt x="2957363" y="3105583"/>
                  </a:cubicBezTo>
                  <a:cubicBezTo>
                    <a:pt x="2960442" y="3105143"/>
                    <a:pt x="2963960" y="3104264"/>
                    <a:pt x="2967039" y="3104704"/>
                  </a:cubicBezTo>
                  <a:cubicBezTo>
                    <a:pt x="2975836" y="3105143"/>
                    <a:pt x="2979794" y="3109102"/>
                    <a:pt x="2977155" y="3118338"/>
                  </a:cubicBezTo>
                  <a:cubicBezTo>
                    <a:pt x="2974077" y="3130213"/>
                    <a:pt x="2971437" y="3142528"/>
                    <a:pt x="2971437" y="3156163"/>
                  </a:cubicBezTo>
                  <a:cubicBezTo>
                    <a:pt x="2974077" y="3153963"/>
                    <a:pt x="2977155" y="3150885"/>
                    <a:pt x="2980234" y="3148686"/>
                  </a:cubicBezTo>
                  <a:cubicBezTo>
                    <a:pt x="3010582" y="3122296"/>
                    <a:pt x="3044448" y="3102944"/>
                    <a:pt x="3085791" y="3098986"/>
                  </a:cubicBezTo>
                  <a:cubicBezTo>
                    <a:pt x="3093708" y="3098106"/>
                    <a:pt x="3102065" y="3098546"/>
                    <a:pt x="3109981" y="3100305"/>
                  </a:cubicBezTo>
                  <a:cubicBezTo>
                    <a:pt x="3120977" y="3102064"/>
                    <a:pt x="3122296" y="3106023"/>
                    <a:pt x="3116579" y="3115259"/>
                  </a:cubicBezTo>
                  <a:cubicBezTo>
                    <a:pt x="3110861" y="3124496"/>
                    <a:pt x="3105583" y="3133292"/>
                    <a:pt x="3100305" y="3142968"/>
                  </a:cubicBezTo>
                  <a:cubicBezTo>
                    <a:pt x="3098106" y="3147366"/>
                    <a:pt x="3096347" y="3152204"/>
                    <a:pt x="3093268" y="3159681"/>
                  </a:cubicBezTo>
                  <a:cubicBezTo>
                    <a:pt x="3098546" y="3157482"/>
                    <a:pt x="3101185" y="3156163"/>
                    <a:pt x="3102944" y="3154843"/>
                  </a:cubicBezTo>
                  <a:cubicBezTo>
                    <a:pt x="3145167" y="3131093"/>
                    <a:pt x="3190029" y="3115699"/>
                    <a:pt x="3238849" y="3111301"/>
                  </a:cubicBezTo>
                  <a:cubicBezTo>
                    <a:pt x="3245007" y="3110421"/>
                    <a:pt x="3252484" y="3113060"/>
                    <a:pt x="3259081" y="3114379"/>
                  </a:cubicBezTo>
                  <a:cubicBezTo>
                    <a:pt x="3257322" y="3120977"/>
                    <a:pt x="3256442" y="3128454"/>
                    <a:pt x="3253363" y="3134611"/>
                  </a:cubicBezTo>
                  <a:cubicBezTo>
                    <a:pt x="3248085" y="3145607"/>
                    <a:pt x="3241488" y="3156163"/>
                    <a:pt x="3237090" y="3168478"/>
                  </a:cubicBezTo>
                  <a:cubicBezTo>
                    <a:pt x="3261280" y="3154403"/>
                    <a:pt x="3285910" y="3146926"/>
                    <a:pt x="3312299" y="3143848"/>
                  </a:cubicBezTo>
                  <a:cubicBezTo>
                    <a:pt x="3337809" y="3140769"/>
                    <a:pt x="3364198" y="3138130"/>
                    <a:pt x="3392787" y="3145167"/>
                  </a:cubicBezTo>
                  <a:cubicBezTo>
                    <a:pt x="3379152" y="3165839"/>
                    <a:pt x="3367717" y="3184311"/>
                    <a:pt x="3354082" y="3204543"/>
                  </a:cubicBezTo>
                  <a:cubicBezTo>
                    <a:pt x="3410380" y="3179913"/>
                    <a:pt x="3466677" y="3174195"/>
                    <a:pt x="3523854" y="3183872"/>
                  </a:cubicBezTo>
                  <a:cubicBezTo>
                    <a:pt x="3524733" y="3185191"/>
                    <a:pt x="3525613" y="3186510"/>
                    <a:pt x="3526053" y="3187830"/>
                  </a:cubicBezTo>
                  <a:cubicBezTo>
                    <a:pt x="3516377" y="3202344"/>
                    <a:pt x="3505821" y="3217738"/>
                    <a:pt x="3495705" y="3233131"/>
                  </a:cubicBezTo>
                  <a:cubicBezTo>
                    <a:pt x="3548923" y="3229173"/>
                    <a:pt x="3601262" y="3234011"/>
                    <a:pt x="3654921" y="3247206"/>
                  </a:cubicBezTo>
                  <a:cubicBezTo>
                    <a:pt x="3648323" y="3257322"/>
                    <a:pt x="3643045" y="3265678"/>
                    <a:pt x="3636888" y="3275354"/>
                  </a:cubicBezTo>
                  <a:cubicBezTo>
                    <a:pt x="3682190" y="3274475"/>
                    <a:pt x="3724852" y="3282391"/>
                    <a:pt x="3765316" y="3307901"/>
                  </a:cubicBezTo>
                  <a:cubicBezTo>
                    <a:pt x="3757839" y="3314938"/>
                    <a:pt x="3751681" y="3321096"/>
                    <a:pt x="3745524" y="3326374"/>
                  </a:cubicBezTo>
                  <a:cubicBezTo>
                    <a:pt x="3793904" y="3336489"/>
                    <a:pt x="3843604" y="3345286"/>
                    <a:pt x="3891985" y="3356281"/>
                  </a:cubicBezTo>
                  <a:cubicBezTo>
                    <a:pt x="3940365" y="3367277"/>
                    <a:pt x="3988745" y="3378273"/>
                    <a:pt x="4033607" y="3400264"/>
                  </a:cubicBezTo>
                  <a:cubicBezTo>
                    <a:pt x="4033607" y="3401583"/>
                    <a:pt x="4034047" y="3402463"/>
                    <a:pt x="4034047" y="3403782"/>
                  </a:cubicBezTo>
                  <a:cubicBezTo>
                    <a:pt x="4021292" y="3408620"/>
                    <a:pt x="4008977" y="3413898"/>
                    <a:pt x="3996222" y="3417857"/>
                  </a:cubicBezTo>
                  <a:cubicBezTo>
                    <a:pt x="3914855" y="3440727"/>
                    <a:pt x="3831729" y="3455681"/>
                    <a:pt x="3747723" y="3464478"/>
                  </a:cubicBezTo>
                  <a:cubicBezTo>
                    <a:pt x="3746404" y="3464478"/>
                    <a:pt x="3745084" y="3464918"/>
                    <a:pt x="3742005" y="3465357"/>
                  </a:cubicBezTo>
                  <a:cubicBezTo>
                    <a:pt x="3749042" y="3471955"/>
                    <a:pt x="3755200" y="3477672"/>
                    <a:pt x="3762677" y="3485149"/>
                  </a:cubicBezTo>
                  <a:cubicBezTo>
                    <a:pt x="3721774" y="3508900"/>
                    <a:pt x="3679111" y="3515497"/>
                    <a:pt x="3633369" y="3513738"/>
                  </a:cubicBezTo>
                  <a:cubicBezTo>
                    <a:pt x="3639087" y="3523414"/>
                    <a:pt x="3643925" y="3531770"/>
                    <a:pt x="3650522" y="3542326"/>
                  </a:cubicBezTo>
                  <a:cubicBezTo>
                    <a:pt x="3596864" y="3554641"/>
                    <a:pt x="3544525" y="3557280"/>
                    <a:pt x="3489988" y="3551123"/>
                  </a:cubicBezTo>
                  <a:cubicBezTo>
                    <a:pt x="3497025" y="3562118"/>
                    <a:pt x="3504502" y="3572674"/>
                    <a:pt x="3511099" y="3583230"/>
                  </a:cubicBezTo>
                  <a:cubicBezTo>
                    <a:pt x="3520775" y="3599063"/>
                    <a:pt x="3519456" y="3601262"/>
                    <a:pt x="3501423" y="3603461"/>
                  </a:cubicBezTo>
                  <a:cubicBezTo>
                    <a:pt x="3455241" y="3608300"/>
                    <a:pt x="3397625" y="3597304"/>
                    <a:pt x="3347485" y="3573993"/>
                  </a:cubicBezTo>
                  <a:lnTo>
                    <a:pt x="3383551" y="3633369"/>
                  </a:lnTo>
                  <a:lnTo>
                    <a:pt x="3380912" y="3637328"/>
                  </a:lnTo>
                  <a:cubicBezTo>
                    <a:pt x="3328133" y="3641286"/>
                    <a:pt x="3276674" y="3636448"/>
                    <a:pt x="3228733" y="3606540"/>
                  </a:cubicBezTo>
                  <a:cubicBezTo>
                    <a:pt x="3231812" y="3614017"/>
                    <a:pt x="3234451" y="3621054"/>
                    <a:pt x="3238409" y="3628531"/>
                  </a:cubicBezTo>
                  <a:cubicBezTo>
                    <a:pt x="3242368" y="3636448"/>
                    <a:pt x="3247206" y="3643925"/>
                    <a:pt x="3250724" y="3651842"/>
                  </a:cubicBezTo>
                  <a:cubicBezTo>
                    <a:pt x="3253803" y="3659319"/>
                    <a:pt x="3251164" y="3664597"/>
                    <a:pt x="3242368" y="3664157"/>
                  </a:cubicBezTo>
                  <a:cubicBezTo>
                    <a:pt x="3232252" y="3663717"/>
                    <a:pt x="3221696" y="3662837"/>
                    <a:pt x="3211580" y="3661078"/>
                  </a:cubicBezTo>
                  <a:cubicBezTo>
                    <a:pt x="3168038" y="3651842"/>
                    <a:pt x="3127134" y="3636008"/>
                    <a:pt x="3089310" y="3611378"/>
                  </a:cubicBezTo>
                  <a:cubicBezTo>
                    <a:pt x="3087990" y="3612258"/>
                    <a:pt x="3087551" y="3612698"/>
                    <a:pt x="3086231" y="3613138"/>
                  </a:cubicBezTo>
                  <a:cubicBezTo>
                    <a:pt x="3095028" y="3630291"/>
                    <a:pt x="3103384" y="3647004"/>
                    <a:pt x="3113940" y="3666796"/>
                  </a:cubicBezTo>
                  <a:cubicBezTo>
                    <a:pt x="3104703" y="3668555"/>
                    <a:pt x="3097227" y="3671194"/>
                    <a:pt x="3089750" y="3671194"/>
                  </a:cubicBezTo>
                  <a:cubicBezTo>
                    <a:pt x="3049726" y="3670314"/>
                    <a:pt x="3016739" y="3653161"/>
                    <a:pt x="2986391" y="3628971"/>
                  </a:cubicBezTo>
                  <a:cubicBezTo>
                    <a:pt x="2979354" y="3623253"/>
                    <a:pt x="2972757" y="3616656"/>
                    <a:pt x="2963081" y="3610938"/>
                  </a:cubicBezTo>
                  <a:cubicBezTo>
                    <a:pt x="2964840" y="3620615"/>
                    <a:pt x="2965280" y="3629851"/>
                    <a:pt x="2967479" y="3639087"/>
                  </a:cubicBezTo>
                  <a:cubicBezTo>
                    <a:pt x="2971437" y="3658879"/>
                    <a:pt x="2967479" y="3663277"/>
                    <a:pt x="2948127" y="3658879"/>
                  </a:cubicBezTo>
                  <a:cubicBezTo>
                    <a:pt x="2912061" y="3650962"/>
                    <a:pt x="2880834" y="3632930"/>
                    <a:pt x="2849607" y="3614897"/>
                  </a:cubicBezTo>
                  <a:cubicBezTo>
                    <a:pt x="2846968" y="3613138"/>
                    <a:pt x="2843889" y="3611378"/>
                    <a:pt x="2840810" y="3609619"/>
                  </a:cubicBezTo>
                  <a:cubicBezTo>
                    <a:pt x="2840371" y="3609179"/>
                    <a:pt x="2839491" y="3609619"/>
                    <a:pt x="2835972" y="3609619"/>
                  </a:cubicBezTo>
                  <a:cubicBezTo>
                    <a:pt x="2840371" y="3617976"/>
                    <a:pt x="2843889" y="3625453"/>
                    <a:pt x="2847848" y="3632490"/>
                  </a:cubicBezTo>
                  <a:cubicBezTo>
                    <a:pt x="2855325" y="3646564"/>
                    <a:pt x="2851366" y="3654481"/>
                    <a:pt x="2835533" y="3652722"/>
                  </a:cubicBezTo>
                  <a:cubicBezTo>
                    <a:pt x="2818379" y="3650522"/>
                    <a:pt x="2801666" y="3646124"/>
                    <a:pt x="2785393" y="3639967"/>
                  </a:cubicBezTo>
                  <a:cubicBezTo>
                    <a:pt x="2759883" y="3630291"/>
                    <a:pt x="2736573" y="3615776"/>
                    <a:pt x="2715901" y="3597744"/>
                  </a:cubicBezTo>
                  <a:cubicBezTo>
                    <a:pt x="2714142" y="3595984"/>
                    <a:pt x="2711943" y="3595105"/>
                    <a:pt x="2708864" y="3592466"/>
                  </a:cubicBezTo>
                  <a:cubicBezTo>
                    <a:pt x="2707544" y="3602142"/>
                    <a:pt x="2707105" y="3610499"/>
                    <a:pt x="2705345" y="3618416"/>
                  </a:cubicBezTo>
                  <a:cubicBezTo>
                    <a:pt x="2704026" y="3625013"/>
                    <a:pt x="2699628" y="3630291"/>
                    <a:pt x="2693030" y="3627212"/>
                  </a:cubicBezTo>
                  <a:cubicBezTo>
                    <a:pt x="2675877" y="3619735"/>
                    <a:pt x="2669280" y="3633809"/>
                    <a:pt x="2656525" y="3641726"/>
                  </a:cubicBezTo>
                  <a:cubicBezTo>
                    <a:pt x="2670159" y="3643045"/>
                    <a:pt x="2681595" y="3643485"/>
                    <a:pt x="2692151" y="3644805"/>
                  </a:cubicBezTo>
                  <a:cubicBezTo>
                    <a:pt x="2713262" y="3647884"/>
                    <a:pt x="2732614" y="3654921"/>
                    <a:pt x="2748888" y="3669875"/>
                  </a:cubicBezTo>
                  <a:cubicBezTo>
                    <a:pt x="2752406" y="3672953"/>
                    <a:pt x="2754605" y="3678231"/>
                    <a:pt x="2757244" y="3682629"/>
                  </a:cubicBezTo>
                  <a:cubicBezTo>
                    <a:pt x="2753286" y="3684828"/>
                    <a:pt x="2749767" y="3687907"/>
                    <a:pt x="2745369" y="3689227"/>
                  </a:cubicBezTo>
                  <a:cubicBezTo>
                    <a:pt x="2737892" y="3692306"/>
                    <a:pt x="2729975" y="3694944"/>
                    <a:pt x="2723378" y="3697143"/>
                  </a:cubicBezTo>
                  <a:cubicBezTo>
                    <a:pt x="2748448" y="3707260"/>
                    <a:pt x="2773518" y="3716935"/>
                    <a:pt x="2798148" y="3727491"/>
                  </a:cubicBezTo>
                  <a:cubicBezTo>
                    <a:pt x="2806065" y="3731010"/>
                    <a:pt x="2813542" y="3736727"/>
                    <a:pt x="2820139" y="3741566"/>
                  </a:cubicBezTo>
                  <a:cubicBezTo>
                    <a:pt x="2828935" y="3748163"/>
                    <a:pt x="2828056" y="3752561"/>
                    <a:pt x="2817500" y="3756519"/>
                  </a:cubicBezTo>
                  <a:cubicBezTo>
                    <a:pt x="2808703" y="3759598"/>
                    <a:pt x="2799907" y="3762677"/>
                    <a:pt x="2791110" y="3767075"/>
                  </a:cubicBezTo>
                  <a:cubicBezTo>
                    <a:pt x="2828495" y="3775432"/>
                    <a:pt x="2856204" y="3796983"/>
                    <a:pt x="2883033" y="3825571"/>
                  </a:cubicBezTo>
                  <a:cubicBezTo>
                    <a:pt x="2866320" y="3830410"/>
                    <a:pt x="2852686" y="3834808"/>
                    <a:pt x="2836412" y="3839646"/>
                  </a:cubicBezTo>
                  <a:cubicBezTo>
                    <a:pt x="2875996" y="3853280"/>
                    <a:pt x="2907663" y="3874392"/>
                    <a:pt x="2934493" y="3908258"/>
                  </a:cubicBezTo>
                  <a:lnTo>
                    <a:pt x="2896228" y="3918374"/>
                  </a:lnTo>
                  <a:cubicBezTo>
                    <a:pt x="2925256" y="3940805"/>
                    <a:pt x="2951206" y="3966314"/>
                    <a:pt x="2971877" y="3997542"/>
                  </a:cubicBezTo>
                  <a:cubicBezTo>
                    <a:pt x="2964400" y="3999741"/>
                    <a:pt x="2958243" y="4001940"/>
                    <a:pt x="2950766" y="4003699"/>
                  </a:cubicBezTo>
                  <a:cubicBezTo>
                    <a:pt x="2974077" y="4024371"/>
                    <a:pt x="2992549" y="4047242"/>
                    <a:pt x="3000906" y="4078029"/>
                  </a:cubicBezTo>
                  <a:cubicBezTo>
                    <a:pt x="2994308" y="4078469"/>
                    <a:pt x="2988591" y="4078469"/>
                    <a:pt x="2981993" y="4078909"/>
                  </a:cubicBezTo>
                  <a:cubicBezTo>
                    <a:pt x="3025096" y="4132567"/>
                    <a:pt x="3068638" y="4185346"/>
                    <a:pt x="3098106" y="4248240"/>
                  </a:cubicBezTo>
                  <a:cubicBezTo>
                    <a:pt x="3032573" y="4225809"/>
                    <a:pt x="2975836" y="4187545"/>
                    <a:pt x="2918219" y="4150600"/>
                  </a:cubicBezTo>
                  <a:cubicBezTo>
                    <a:pt x="2918659" y="4156757"/>
                    <a:pt x="2919539" y="4162915"/>
                    <a:pt x="2919978" y="4169952"/>
                  </a:cubicBezTo>
                  <a:cubicBezTo>
                    <a:pt x="2888311" y="4164234"/>
                    <a:pt x="2864121" y="4148401"/>
                    <a:pt x="2840810" y="4127289"/>
                  </a:cubicBezTo>
                  <a:cubicBezTo>
                    <a:pt x="2839491" y="4134766"/>
                    <a:pt x="2838611" y="4141364"/>
                    <a:pt x="2837292" y="4148841"/>
                  </a:cubicBezTo>
                  <a:cubicBezTo>
                    <a:pt x="2804745" y="4129928"/>
                    <a:pt x="2775717" y="4110136"/>
                    <a:pt x="2751087" y="4081988"/>
                  </a:cubicBezTo>
                  <a:cubicBezTo>
                    <a:pt x="2749327" y="4094743"/>
                    <a:pt x="2747128" y="4106618"/>
                    <a:pt x="2744489" y="4121572"/>
                  </a:cubicBezTo>
                  <a:cubicBezTo>
                    <a:pt x="2708864" y="4097381"/>
                    <a:pt x="2683794" y="4068353"/>
                    <a:pt x="2666201" y="4029649"/>
                  </a:cubicBezTo>
                  <a:cubicBezTo>
                    <a:pt x="2663562" y="4046802"/>
                    <a:pt x="2660483" y="4061316"/>
                    <a:pt x="2657845" y="4078469"/>
                  </a:cubicBezTo>
                  <a:cubicBezTo>
                    <a:pt x="2625738" y="4055598"/>
                    <a:pt x="2602426" y="4028769"/>
                    <a:pt x="2590552" y="3990065"/>
                  </a:cubicBezTo>
                  <a:cubicBezTo>
                    <a:pt x="2586154" y="4005019"/>
                    <a:pt x="2582634" y="4017334"/>
                    <a:pt x="2579116" y="4029649"/>
                  </a:cubicBezTo>
                  <a:lnTo>
                    <a:pt x="2575158" y="4030968"/>
                  </a:lnTo>
                  <a:cubicBezTo>
                    <a:pt x="2546130" y="4003699"/>
                    <a:pt x="2528976" y="3968954"/>
                    <a:pt x="2513142" y="3931129"/>
                  </a:cubicBezTo>
                  <a:cubicBezTo>
                    <a:pt x="2511384" y="3939925"/>
                    <a:pt x="2508744" y="3949162"/>
                    <a:pt x="2506986" y="3957518"/>
                  </a:cubicBezTo>
                  <a:cubicBezTo>
                    <a:pt x="2504346" y="3970273"/>
                    <a:pt x="2501268" y="3971592"/>
                    <a:pt x="2490712" y="3962796"/>
                  </a:cubicBezTo>
                  <a:cubicBezTo>
                    <a:pt x="2470040" y="3944763"/>
                    <a:pt x="2459924" y="3921013"/>
                    <a:pt x="2454646" y="3894624"/>
                  </a:cubicBezTo>
                  <a:cubicBezTo>
                    <a:pt x="2453326" y="3888466"/>
                    <a:pt x="2452888" y="3881429"/>
                    <a:pt x="2451568" y="3871753"/>
                  </a:cubicBezTo>
                  <a:lnTo>
                    <a:pt x="2439692" y="3891105"/>
                  </a:lnTo>
                  <a:cubicBezTo>
                    <a:pt x="2433534" y="3902101"/>
                    <a:pt x="2428256" y="3902980"/>
                    <a:pt x="2421660" y="3892424"/>
                  </a:cubicBezTo>
                  <a:cubicBezTo>
                    <a:pt x="2412864" y="3878350"/>
                    <a:pt x="2405826" y="3863836"/>
                    <a:pt x="2399228" y="3849322"/>
                  </a:cubicBezTo>
                  <a:cubicBezTo>
                    <a:pt x="2394390" y="3839206"/>
                    <a:pt x="2391752" y="3828650"/>
                    <a:pt x="2386914" y="3815895"/>
                  </a:cubicBezTo>
                  <a:cubicBezTo>
                    <a:pt x="2384274" y="3824252"/>
                    <a:pt x="2382516" y="3829970"/>
                    <a:pt x="2380756" y="3836127"/>
                  </a:cubicBezTo>
                  <a:cubicBezTo>
                    <a:pt x="2378118" y="3844484"/>
                    <a:pt x="2372840" y="3845803"/>
                    <a:pt x="2367122" y="3839206"/>
                  </a:cubicBezTo>
                  <a:cubicBezTo>
                    <a:pt x="2362284" y="3833928"/>
                    <a:pt x="2357446" y="3829090"/>
                    <a:pt x="2353928" y="3822933"/>
                  </a:cubicBezTo>
                  <a:cubicBezTo>
                    <a:pt x="2340732" y="3800942"/>
                    <a:pt x="2331496" y="3777191"/>
                    <a:pt x="2328418" y="3750362"/>
                  </a:cubicBezTo>
                  <a:cubicBezTo>
                    <a:pt x="2325778" y="3752561"/>
                    <a:pt x="2323580" y="3753441"/>
                    <a:pt x="2322260" y="3755200"/>
                  </a:cubicBezTo>
                  <a:cubicBezTo>
                    <a:pt x="2309506" y="3766636"/>
                    <a:pt x="2303788" y="3765756"/>
                    <a:pt x="2296750" y="3749482"/>
                  </a:cubicBezTo>
                  <a:cubicBezTo>
                    <a:pt x="2291032" y="3736288"/>
                    <a:pt x="2286634" y="3722653"/>
                    <a:pt x="2280916" y="3709019"/>
                  </a:cubicBezTo>
                  <a:cubicBezTo>
                    <a:pt x="2277838" y="3701102"/>
                    <a:pt x="2273880" y="3693185"/>
                    <a:pt x="2270362" y="3685268"/>
                  </a:cubicBezTo>
                  <a:cubicBezTo>
                    <a:pt x="2268602" y="3686148"/>
                    <a:pt x="2267722" y="3686148"/>
                    <a:pt x="2267282" y="3686588"/>
                  </a:cubicBezTo>
                  <a:cubicBezTo>
                    <a:pt x="2263324" y="3690106"/>
                    <a:pt x="2257606" y="3697143"/>
                    <a:pt x="2255846" y="3696704"/>
                  </a:cubicBezTo>
                  <a:cubicBezTo>
                    <a:pt x="2250568" y="3694505"/>
                    <a:pt x="2245292" y="3689227"/>
                    <a:pt x="2243972" y="3683949"/>
                  </a:cubicBezTo>
                  <a:cubicBezTo>
                    <a:pt x="2238254" y="3658439"/>
                    <a:pt x="2233416" y="3632930"/>
                    <a:pt x="2228138" y="3606980"/>
                  </a:cubicBezTo>
                  <a:cubicBezTo>
                    <a:pt x="2227258" y="3603022"/>
                    <a:pt x="2226818" y="3599063"/>
                    <a:pt x="2225938" y="3592906"/>
                  </a:cubicBezTo>
                  <a:cubicBezTo>
                    <a:pt x="2221100" y="3598624"/>
                    <a:pt x="2218022" y="3602582"/>
                    <a:pt x="2214944" y="3606540"/>
                  </a:cubicBezTo>
                  <a:cubicBezTo>
                    <a:pt x="2211424" y="3610938"/>
                    <a:pt x="2207026" y="3611378"/>
                    <a:pt x="2204388" y="3606101"/>
                  </a:cubicBezTo>
                  <a:cubicBezTo>
                    <a:pt x="2199550" y="3597304"/>
                    <a:pt x="2194272" y="3588947"/>
                    <a:pt x="2190754" y="3579711"/>
                  </a:cubicBezTo>
                  <a:cubicBezTo>
                    <a:pt x="2174480" y="3526053"/>
                    <a:pt x="2159086" y="3471955"/>
                    <a:pt x="2143252" y="3418297"/>
                  </a:cubicBezTo>
                  <a:cubicBezTo>
                    <a:pt x="2142812" y="3416977"/>
                    <a:pt x="2141934" y="3416097"/>
                    <a:pt x="2139734" y="3412139"/>
                  </a:cubicBezTo>
                  <a:cubicBezTo>
                    <a:pt x="2137974" y="3425334"/>
                    <a:pt x="2137094" y="3435010"/>
                    <a:pt x="2135776" y="3445126"/>
                  </a:cubicBezTo>
                  <a:cubicBezTo>
                    <a:pt x="2123900" y="3552002"/>
                    <a:pt x="2114224" y="3659319"/>
                    <a:pt x="2120822" y="3767075"/>
                  </a:cubicBezTo>
                  <a:cubicBezTo>
                    <a:pt x="2124340" y="3823812"/>
                    <a:pt x="2131378" y="3880110"/>
                    <a:pt x="2137974" y="3936846"/>
                  </a:cubicBezTo>
                  <a:cubicBezTo>
                    <a:pt x="2147210" y="4015575"/>
                    <a:pt x="2149410" y="4094303"/>
                    <a:pt x="2145452" y="4173471"/>
                  </a:cubicBezTo>
                  <a:cubicBezTo>
                    <a:pt x="2145012" y="4181827"/>
                    <a:pt x="2143252" y="4185346"/>
                    <a:pt x="2134016" y="4184466"/>
                  </a:cubicBezTo>
                  <a:cubicBezTo>
                    <a:pt x="2124340" y="4183587"/>
                    <a:pt x="2114224" y="4184466"/>
                    <a:pt x="2104108" y="4184466"/>
                  </a:cubicBezTo>
                  <a:cubicBezTo>
                    <a:pt x="2103668" y="4181387"/>
                    <a:pt x="2103228" y="4179628"/>
                    <a:pt x="2103228" y="4177869"/>
                  </a:cubicBezTo>
                  <a:cubicBezTo>
                    <a:pt x="2108946" y="4070992"/>
                    <a:pt x="2101470" y="3964995"/>
                    <a:pt x="2086076" y="3859438"/>
                  </a:cubicBezTo>
                  <a:cubicBezTo>
                    <a:pt x="2068042" y="3731450"/>
                    <a:pt x="2075520" y="3604781"/>
                    <a:pt x="2090034" y="3478112"/>
                  </a:cubicBezTo>
                  <a:cubicBezTo>
                    <a:pt x="2091794" y="3463598"/>
                    <a:pt x="2093112" y="3448204"/>
                    <a:pt x="2094872" y="3433690"/>
                  </a:cubicBezTo>
                  <a:cubicBezTo>
                    <a:pt x="2093992" y="3433250"/>
                    <a:pt x="2093112" y="3433250"/>
                    <a:pt x="2092234" y="3432811"/>
                  </a:cubicBezTo>
                  <a:cubicBezTo>
                    <a:pt x="2086076" y="3453922"/>
                    <a:pt x="2079038" y="3474594"/>
                    <a:pt x="2073760" y="3496145"/>
                  </a:cubicBezTo>
                  <a:cubicBezTo>
                    <a:pt x="2065844" y="3526053"/>
                    <a:pt x="2058806" y="3555521"/>
                    <a:pt x="2051770" y="3585429"/>
                  </a:cubicBezTo>
                  <a:cubicBezTo>
                    <a:pt x="2051330" y="3587628"/>
                    <a:pt x="2050890" y="3588947"/>
                    <a:pt x="2050010" y="3590707"/>
                  </a:cubicBezTo>
                  <a:cubicBezTo>
                    <a:pt x="2046492" y="3596864"/>
                    <a:pt x="2042974" y="3602582"/>
                    <a:pt x="2039894" y="3608300"/>
                  </a:cubicBezTo>
                  <a:lnTo>
                    <a:pt x="2027140" y="3595545"/>
                  </a:lnTo>
                  <a:cubicBezTo>
                    <a:pt x="2026260" y="3594665"/>
                    <a:pt x="2025380" y="3594225"/>
                    <a:pt x="2023182" y="3592906"/>
                  </a:cubicBezTo>
                  <a:cubicBezTo>
                    <a:pt x="2020982" y="3608739"/>
                    <a:pt x="2019222" y="3623253"/>
                    <a:pt x="2016584" y="3638207"/>
                  </a:cubicBezTo>
                  <a:cubicBezTo>
                    <a:pt x="2013944" y="3652282"/>
                    <a:pt x="2010866" y="3666796"/>
                    <a:pt x="2006468" y="3679991"/>
                  </a:cubicBezTo>
                  <a:cubicBezTo>
                    <a:pt x="2000310" y="3698903"/>
                    <a:pt x="1992834" y="3699783"/>
                    <a:pt x="1980078" y="3683069"/>
                  </a:cubicBezTo>
                  <a:cubicBezTo>
                    <a:pt x="1977440" y="3688347"/>
                    <a:pt x="1974360" y="3692745"/>
                    <a:pt x="1972162" y="3697143"/>
                  </a:cubicBezTo>
                  <a:cubicBezTo>
                    <a:pt x="1966004" y="3712977"/>
                    <a:pt x="1959846" y="3728811"/>
                    <a:pt x="1953250" y="3744204"/>
                  </a:cubicBezTo>
                  <a:cubicBezTo>
                    <a:pt x="1944892" y="3763557"/>
                    <a:pt x="1940934" y="3764436"/>
                    <a:pt x="1925540" y="3751242"/>
                  </a:cubicBezTo>
                  <a:cubicBezTo>
                    <a:pt x="1924222" y="3750362"/>
                    <a:pt x="1923342" y="3749922"/>
                    <a:pt x="1923342" y="3749922"/>
                  </a:cubicBezTo>
                  <a:cubicBezTo>
                    <a:pt x="1916304" y="3769714"/>
                    <a:pt x="1909706" y="3789946"/>
                    <a:pt x="1901790" y="3808858"/>
                  </a:cubicBezTo>
                  <a:cubicBezTo>
                    <a:pt x="1897392" y="3818974"/>
                    <a:pt x="1890354" y="3827771"/>
                    <a:pt x="1883318" y="3835687"/>
                  </a:cubicBezTo>
                  <a:cubicBezTo>
                    <a:pt x="1876280" y="3843604"/>
                    <a:pt x="1871002" y="3841845"/>
                    <a:pt x="1868364" y="3831289"/>
                  </a:cubicBezTo>
                  <a:cubicBezTo>
                    <a:pt x="1866604" y="3825571"/>
                    <a:pt x="1865284" y="3820734"/>
                    <a:pt x="1862646" y="3812377"/>
                  </a:cubicBezTo>
                  <a:cubicBezTo>
                    <a:pt x="1854729" y="3830849"/>
                    <a:pt x="1849011" y="3846243"/>
                    <a:pt x="1841974" y="3861197"/>
                  </a:cubicBezTo>
                  <a:cubicBezTo>
                    <a:pt x="1836696" y="3872193"/>
                    <a:pt x="1830539" y="3882748"/>
                    <a:pt x="1823501" y="3892424"/>
                  </a:cubicBezTo>
                  <a:cubicBezTo>
                    <a:pt x="1816904" y="3901661"/>
                    <a:pt x="1812946" y="3900781"/>
                    <a:pt x="1807228" y="3891105"/>
                  </a:cubicBezTo>
                  <a:cubicBezTo>
                    <a:pt x="1803709" y="3884947"/>
                    <a:pt x="1800191" y="3879230"/>
                    <a:pt x="1795353" y="3871753"/>
                  </a:cubicBezTo>
                  <a:cubicBezTo>
                    <a:pt x="1793154" y="3884508"/>
                    <a:pt x="1791834" y="3894624"/>
                    <a:pt x="1789635" y="3905179"/>
                  </a:cubicBezTo>
                  <a:cubicBezTo>
                    <a:pt x="1783917" y="3927170"/>
                    <a:pt x="1774681" y="3947402"/>
                    <a:pt x="1756649" y="3962796"/>
                  </a:cubicBezTo>
                  <a:cubicBezTo>
                    <a:pt x="1746533" y="3971153"/>
                    <a:pt x="1743014" y="3969833"/>
                    <a:pt x="1740375" y="3957078"/>
                  </a:cubicBezTo>
                  <a:cubicBezTo>
                    <a:pt x="1738616" y="3948282"/>
                    <a:pt x="1736417" y="3939485"/>
                    <a:pt x="1734218" y="3929370"/>
                  </a:cubicBezTo>
                  <a:cubicBezTo>
                    <a:pt x="1724542" y="3949162"/>
                    <a:pt x="1717066" y="3967194"/>
                    <a:pt x="1707829" y="3984787"/>
                  </a:cubicBezTo>
                  <a:cubicBezTo>
                    <a:pt x="1698153" y="4001940"/>
                    <a:pt x="1688917" y="4018653"/>
                    <a:pt x="1669125" y="4031848"/>
                  </a:cubicBezTo>
                  <a:cubicBezTo>
                    <a:pt x="1665167" y="4017774"/>
                    <a:pt x="1661648" y="4005019"/>
                    <a:pt x="1657250" y="3989625"/>
                  </a:cubicBezTo>
                  <a:cubicBezTo>
                    <a:pt x="1645814" y="4028330"/>
                    <a:pt x="1621624" y="4054279"/>
                    <a:pt x="1589956" y="4078909"/>
                  </a:cubicBezTo>
                  <a:cubicBezTo>
                    <a:pt x="1586877" y="4061756"/>
                    <a:pt x="1584238" y="4047242"/>
                    <a:pt x="1581160" y="4030968"/>
                  </a:cubicBezTo>
                  <a:cubicBezTo>
                    <a:pt x="1564006" y="4068353"/>
                    <a:pt x="1539377" y="4097381"/>
                    <a:pt x="1503311" y="4121132"/>
                  </a:cubicBezTo>
                  <a:cubicBezTo>
                    <a:pt x="1501112" y="4106618"/>
                    <a:pt x="1498913" y="4095182"/>
                    <a:pt x="1497154" y="4082428"/>
                  </a:cubicBezTo>
                  <a:cubicBezTo>
                    <a:pt x="1472084" y="4108817"/>
                    <a:pt x="1443935" y="4131248"/>
                    <a:pt x="1410509" y="4149281"/>
                  </a:cubicBezTo>
                  <a:cubicBezTo>
                    <a:pt x="1409189" y="4140924"/>
                    <a:pt x="1408749" y="4134766"/>
                    <a:pt x="1407430" y="4127289"/>
                  </a:cubicBezTo>
                  <a:cubicBezTo>
                    <a:pt x="1384559" y="4147961"/>
                    <a:pt x="1359929" y="4164234"/>
                    <a:pt x="1328262" y="4169952"/>
                  </a:cubicBezTo>
                  <a:cubicBezTo>
                    <a:pt x="1329142" y="4162915"/>
                    <a:pt x="1329581" y="4156757"/>
                    <a:pt x="1330021" y="4150160"/>
                  </a:cubicBezTo>
                  <a:cubicBezTo>
                    <a:pt x="1271965" y="4187545"/>
                    <a:pt x="1215228" y="4225370"/>
                    <a:pt x="1149255" y="4248240"/>
                  </a:cubicBezTo>
                  <a:cubicBezTo>
                    <a:pt x="1183121" y="4188425"/>
                    <a:pt x="1218746" y="4130808"/>
                    <a:pt x="1266687" y="4078909"/>
                  </a:cubicBezTo>
                  <a:lnTo>
                    <a:pt x="1245575" y="4078909"/>
                  </a:lnTo>
                  <a:cubicBezTo>
                    <a:pt x="1255691" y="4048122"/>
                    <a:pt x="1273724" y="4024811"/>
                    <a:pt x="1297475" y="4003260"/>
                  </a:cubicBezTo>
                  <a:cubicBezTo>
                    <a:pt x="1289998" y="4001061"/>
                    <a:pt x="1283840" y="3999741"/>
                    <a:pt x="1275923" y="3997542"/>
                  </a:cubicBezTo>
                  <a:cubicBezTo>
                    <a:pt x="1297035" y="3966754"/>
                    <a:pt x="1322544" y="3940805"/>
                    <a:pt x="1352452" y="3917934"/>
                  </a:cubicBezTo>
                  <a:cubicBezTo>
                    <a:pt x="1340137" y="3914855"/>
                    <a:pt x="1328702" y="3911777"/>
                    <a:pt x="1314188" y="3907818"/>
                  </a:cubicBezTo>
                  <a:cubicBezTo>
                    <a:pt x="1341896" y="3874832"/>
                    <a:pt x="1373124" y="3852840"/>
                    <a:pt x="1412708" y="3839646"/>
                  </a:cubicBezTo>
                  <a:lnTo>
                    <a:pt x="1366087" y="3825571"/>
                  </a:lnTo>
                  <a:cubicBezTo>
                    <a:pt x="1392476" y="3796543"/>
                    <a:pt x="1421064" y="3775872"/>
                    <a:pt x="1461088" y="3767515"/>
                  </a:cubicBezTo>
                  <a:cubicBezTo>
                    <a:pt x="1446134" y="3761358"/>
                    <a:pt x="1433819" y="3756959"/>
                    <a:pt x="1421944" y="3751681"/>
                  </a:cubicBezTo>
                  <a:cubicBezTo>
                    <a:pt x="1421504" y="3749922"/>
                    <a:pt x="1421504" y="3749043"/>
                    <a:pt x="1421064" y="3747283"/>
                  </a:cubicBezTo>
                  <a:cubicBezTo>
                    <a:pt x="1450532" y="3720894"/>
                    <a:pt x="1487038" y="3708139"/>
                    <a:pt x="1528821" y="3698023"/>
                  </a:cubicBezTo>
                  <a:lnTo>
                    <a:pt x="1487478" y="3682190"/>
                  </a:lnTo>
                  <a:cubicBezTo>
                    <a:pt x="1493195" y="3675592"/>
                    <a:pt x="1497154" y="3668995"/>
                    <a:pt x="1503311" y="3664597"/>
                  </a:cubicBezTo>
                  <a:cubicBezTo>
                    <a:pt x="1524862" y="3647884"/>
                    <a:pt x="1550372" y="3642166"/>
                    <a:pt x="1577201" y="3641726"/>
                  </a:cubicBezTo>
                  <a:cubicBezTo>
                    <a:pt x="1580720" y="3641726"/>
                    <a:pt x="1584678" y="3641286"/>
                    <a:pt x="1588197" y="3641286"/>
                  </a:cubicBezTo>
                  <a:cubicBezTo>
                    <a:pt x="1588637" y="3641286"/>
                    <a:pt x="1588637" y="3640846"/>
                    <a:pt x="1589956" y="3639087"/>
                  </a:cubicBezTo>
                  <a:cubicBezTo>
                    <a:pt x="1582919" y="3633809"/>
                    <a:pt x="1576322" y="3627652"/>
                    <a:pt x="1568845" y="3623253"/>
                  </a:cubicBezTo>
                  <a:cubicBezTo>
                    <a:pt x="1566645" y="3621494"/>
                    <a:pt x="1561368" y="3624573"/>
                    <a:pt x="1557409" y="3625453"/>
                  </a:cubicBezTo>
                  <a:cubicBezTo>
                    <a:pt x="1547293" y="3628092"/>
                    <a:pt x="1543335" y="3626332"/>
                    <a:pt x="1540696" y="3615337"/>
                  </a:cubicBezTo>
                  <a:cubicBezTo>
                    <a:pt x="1539816" y="3611378"/>
                    <a:pt x="1539377" y="3607420"/>
                    <a:pt x="1538937" y="3603461"/>
                  </a:cubicBezTo>
                  <a:cubicBezTo>
                    <a:pt x="1538497" y="3599943"/>
                    <a:pt x="1538057" y="3596424"/>
                    <a:pt x="1537617" y="3590707"/>
                  </a:cubicBezTo>
                  <a:cubicBezTo>
                    <a:pt x="1533659" y="3593785"/>
                    <a:pt x="1531460" y="3595545"/>
                    <a:pt x="1528821" y="3597304"/>
                  </a:cubicBezTo>
                  <a:cubicBezTo>
                    <a:pt x="1497154" y="3623693"/>
                    <a:pt x="1461528" y="3642606"/>
                    <a:pt x="1421064" y="3650962"/>
                  </a:cubicBezTo>
                  <a:cubicBezTo>
                    <a:pt x="1418865" y="3651402"/>
                    <a:pt x="1415787" y="3652722"/>
                    <a:pt x="1413587" y="3652282"/>
                  </a:cubicBezTo>
                  <a:cubicBezTo>
                    <a:pt x="1407870" y="3650962"/>
                    <a:pt x="1399513" y="3650962"/>
                    <a:pt x="1396434" y="3647444"/>
                  </a:cubicBezTo>
                  <a:cubicBezTo>
                    <a:pt x="1394235" y="3644365"/>
                    <a:pt x="1397314" y="3636008"/>
                    <a:pt x="1399073" y="3630291"/>
                  </a:cubicBezTo>
                  <a:cubicBezTo>
                    <a:pt x="1401712" y="3623253"/>
                    <a:pt x="1405671" y="3616216"/>
                    <a:pt x="1409189" y="3609179"/>
                  </a:cubicBezTo>
                  <a:cubicBezTo>
                    <a:pt x="1408310" y="3608739"/>
                    <a:pt x="1407430" y="3607860"/>
                    <a:pt x="1406990" y="3607420"/>
                  </a:cubicBezTo>
                  <a:cubicBezTo>
                    <a:pt x="1392036" y="3615776"/>
                    <a:pt x="1377522" y="3625453"/>
                    <a:pt x="1361688" y="3632490"/>
                  </a:cubicBezTo>
                  <a:cubicBezTo>
                    <a:pt x="1341896" y="3641726"/>
                    <a:pt x="1321225" y="3649203"/>
                    <a:pt x="1301433" y="3656680"/>
                  </a:cubicBezTo>
                  <a:cubicBezTo>
                    <a:pt x="1297475" y="3658439"/>
                    <a:pt x="1292636" y="3658439"/>
                    <a:pt x="1288238" y="3658879"/>
                  </a:cubicBezTo>
                  <a:cubicBezTo>
                    <a:pt x="1279442" y="3659319"/>
                    <a:pt x="1275044" y="3655800"/>
                    <a:pt x="1276803" y="3646124"/>
                  </a:cubicBezTo>
                  <a:cubicBezTo>
                    <a:pt x="1279002" y="3633809"/>
                    <a:pt x="1280761" y="3621934"/>
                    <a:pt x="1280321" y="3608300"/>
                  </a:cubicBezTo>
                  <a:lnTo>
                    <a:pt x="1263608" y="3623693"/>
                  </a:lnTo>
                  <a:cubicBezTo>
                    <a:pt x="1236339" y="3647444"/>
                    <a:pt x="1205552" y="3664157"/>
                    <a:pt x="1169047" y="3668995"/>
                  </a:cubicBezTo>
                  <a:cubicBezTo>
                    <a:pt x="1159810" y="3670314"/>
                    <a:pt x="1151014" y="3669435"/>
                    <a:pt x="1141778" y="3668115"/>
                  </a:cubicBezTo>
                  <a:cubicBezTo>
                    <a:pt x="1134301" y="3667236"/>
                    <a:pt x="1132102" y="3662837"/>
                    <a:pt x="1136060" y="3655360"/>
                  </a:cubicBezTo>
                  <a:cubicBezTo>
                    <a:pt x="1141778" y="3646124"/>
                    <a:pt x="1146616" y="3636888"/>
                    <a:pt x="1151893" y="3627212"/>
                  </a:cubicBezTo>
                  <a:cubicBezTo>
                    <a:pt x="1154532" y="3621934"/>
                    <a:pt x="1156292" y="3616656"/>
                    <a:pt x="1159810" y="3608739"/>
                  </a:cubicBezTo>
                  <a:cubicBezTo>
                    <a:pt x="1154532" y="3611378"/>
                    <a:pt x="1152333" y="3612258"/>
                    <a:pt x="1150134" y="3614017"/>
                  </a:cubicBezTo>
                  <a:cubicBezTo>
                    <a:pt x="1110110" y="3639087"/>
                    <a:pt x="1067008" y="3654921"/>
                    <a:pt x="1020387" y="3661958"/>
                  </a:cubicBezTo>
                  <a:cubicBezTo>
                    <a:pt x="1012470" y="3663277"/>
                    <a:pt x="1003234" y="3660199"/>
                    <a:pt x="995317" y="3659759"/>
                  </a:cubicBezTo>
                  <a:cubicBezTo>
                    <a:pt x="997516" y="3651842"/>
                    <a:pt x="999715" y="3643925"/>
                    <a:pt x="1002794" y="3636448"/>
                  </a:cubicBezTo>
                  <a:cubicBezTo>
                    <a:pt x="1007192" y="3626332"/>
                    <a:pt x="1012910" y="3616216"/>
                    <a:pt x="1016868" y="3605221"/>
                  </a:cubicBezTo>
                  <a:cubicBezTo>
                    <a:pt x="968928" y="3635129"/>
                    <a:pt x="918348" y="3639967"/>
                    <a:pt x="864690" y="3636008"/>
                  </a:cubicBezTo>
                  <a:cubicBezTo>
                    <a:pt x="863370" y="3634689"/>
                    <a:pt x="862930" y="3633369"/>
                    <a:pt x="861611" y="3632050"/>
                  </a:cubicBezTo>
                  <a:lnTo>
                    <a:pt x="897237" y="3573114"/>
                  </a:lnTo>
                  <a:cubicBezTo>
                    <a:pt x="893278" y="3574873"/>
                    <a:pt x="891519" y="3575313"/>
                    <a:pt x="889320" y="3576192"/>
                  </a:cubicBezTo>
                  <a:cubicBezTo>
                    <a:pt x="841819" y="3599063"/>
                    <a:pt x="791240" y="3605221"/>
                    <a:pt x="739780" y="3601262"/>
                  </a:cubicBezTo>
                  <a:cubicBezTo>
                    <a:pt x="726586" y="3600383"/>
                    <a:pt x="725266" y="3596864"/>
                    <a:pt x="731864" y="3586309"/>
                  </a:cubicBezTo>
                  <a:cubicBezTo>
                    <a:pt x="738901" y="3573993"/>
                    <a:pt x="747257" y="3562118"/>
                    <a:pt x="755614" y="3549803"/>
                  </a:cubicBezTo>
                  <a:cubicBezTo>
                    <a:pt x="701956" y="3556400"/>
                    <a:pt x="649617" y="3553322"/>
                    <a:pt x="595079" y="3541447"/>
                  </a:cubicBezTo>
                  <a:cubicBezTo>
                    <a:pt x="601236" y="3531331"/>
                    <a:pt x="606514" y="3522534"/>
                    <a:pt x="612232" y="3512418"/>
                  </a:cubicBezTo>
                  <a:cubicBezTo>
                    <a:pt x="566930" y="3514178"/>
                    <a:pt x="524268" y="3507141"/>
                    <a:pt x="482924" y="3483390"/>
                  </a:cubicBezTo>
                  <a:lnTo>
                    <a:pt x="503156" y="3464478"/>
                  </a:lnTo>
                  <a:cubicBezTo>
                    <a:pt x="404196" y="3450843"/>
                    <a:pt x="305676" y="3437649"/>
                    <a:pt x="211994" y="3403342"/>
                  </a:cubicBezTo>
                  <a:cubicBezTo>
                    <a:pt x="211994" y="3401583"/>
                    <a:pt x="211554" y="3400264"/>
                    <a:pt x="211554" y="3398505"/>
                  </a:cubicBezTo>
                  <a:cubicBezTo>
                    <a:pt x="221670" y="3394106"/>
                    <a:pt x="231346" y="3388389"/>
                    <a:pt x="241902" y="3385310"/>
                  </a:cubicBezTo>
                  <a:lnTo>
                    <a:pt x="425748" y="3338689"/>
                  </a:lnTo>
                  <a:cubicBezTo>
                    <a:pt x="449938" y="3332531"/>
                    <a:pt x="474568" y="3329892"/>
                    <a:pt x="500517" y="3325054"/>
                  </a:cubicBezTo>
                  <a:cubicBezTo>
                    <a:pt x="493920" y="3318897"/>
                    <a:pt x="487323" y="3312739"/>
                    <a:pt x="479846" y="3305262"/>
                  </a:cubicBezTo>
                  <a:cubicBezTo>
                    <a:pt x="519430" y="3279313"/>
                    <a:pt x="562092" y="3271836"/>
                    <a:pt x="607834" y="3272715"/>
                  </a:cubicBezTo>
                  <a:cubicBezTo>
                    <a:pt x="601676" y="3263039"/>
                    <a:pt x="596398" y="3255122"/>
                    <a:pt x="589801" y="3245007"/>
                  </a:cubicBezTo>
                  <a:cubicBezTo>
                    <a:pt x="643020" y="3230932"/>
                    <a:pt x="695358" y="3226974"/>
                    <a:pt x="748577" y="3230932"/>
                  </a:cubicBezTo>
                  <a:cubicBezTo>
                    <a:pt x="738901" y="3215978"/>
                    <a:pt x="728345" y="3201024"/>
                    <a:pt x="718669" y="3185631"/>
                  </a:cubicBezTo>
                  <a:cubicBezTo>
                    <a:pt x="719549" y="3184311"/>
                    <a:pt x="720428" y="3182992"/>
                    <a:pt x="720868" y="3181672"/>
                  </a:cubicBezTo>
                  <a:cubicBezTo>
                    <a:pt x="778045" y="3171996"/>
                    <a:pt x="834342" y="3178154"/>
                    <a:pt x="890639" y="3202784"/>
                  </a:cubicBezTo>
                  <a:cubicBezTo>
                    <a:pt x="877445" y="3182552"/>
                    <a:pt x="865569" y="3164080"/>
                    <a:pt x="852375" y="3143408"/>
                  </a:cubicBezTo>
                  <a:cubicBezTo>
                    <a:pt x="881843" y="3136371"/>
                    <a:pt x="908232" y="3138570"/>
                    <a:pt x="934182" y="3142088"/>
                  </a:cubicBezTo>
                  <a:cubicBezTo>
                    <a:pt x="960131" y="3145607"/>
                    <a:pt x="985201" y="3152644"/>
                    <a:pt x="1006752" y="3168038"/>
                  </a:cubicBezTo>
                  <a:cubicBezTo>
                    <a:pt x="1007632" y="3167158"/>
                    <a:pt x="1008512" y="3166718"/>
                    <a:pt x="1008951" y="3165839"/>
                  </a:cubicBezTo>
                  <a:cubicBezTo>
                    <a:pt x="1005433" y="3158802"/>
                    <a:pt x="1002354" y="3151764"/>
                    <a:pt x="998835" y="3144288"/>
                  </a:cubicBezTo>
                  <a:cubicBezTo>
                    <a:pt x="995317" y="3137690"/>
                    <a:pt x="990479" y="3131093"/>
                    <a:pt x="986960" y="3124056"/>
                  </a:cubicBezTo>
                  <a:cubicBezTo>
                    <a:pt x="981682" y="3113500"/>
                    <a:pt x="984761" y="3107342"/>
                    <a:pt x="996196" y="3109102"/>
                  </a:cubicBezTo>
                  <a:cubicBezTo>
                    <a:pt x="1017748" y="3111301"/>
                    <a:pt x="1040619" y="3113940"/>
                    <a:pt x="1061290" y="3120097"/>
                  </a:cubicBezTo>
                  <a:cubicBezTo>
                    <a:pt x="1091198" y="3129334"/>
                    <a:pt x="1120226" y="3142088"/>
                    <a:pt x="1149255" y="3153524"/>
                  </a:cubicBezTo>
                  <a:cubicBezTo>
                    <a:pt x="1148375" y="3151325"/>
                    <a:pt x="1147495" y="3146926"/>
                    <a:pt x="1145296" y="3142968"/>
                  </a:cubicBezTo>
                  <a:cubicBezTo>
                    <a:pt x="1139578" y="3133292"/>
                    <a:pt x="1133861" y="3124056"/>
                    <a:pt x="1128143" y="3114379"/>
                  </a:cubicBezTo>
                  <a:cubicBezTo>
                    <a:pt x="1121986" y="3104264"/>
                    <a:pt x="1123305" y="3098986"/>
                    <a:pt x="1135620" y="3098546"/>
                  </a:cubicBezTo>
                  <a:cubicBezTo>
                    <a:pt x="1151014" y="3098106"/>
                    <a:pt x="1167287" y="3098546"/>
                    <a:pt x="1182681" y="3102064"/>
                  </a:cubicBezTo>
                  <a:cubicBezTo>
                    <a:pt x="1212589" y="3108662"/>
                    <a:pt x="1238538" y="3124935"/>
                    <a:pt x="1261849" y="3144727"/>
                  </a:cubicBezTo>
                  <a:cubicBezTo>
                    <a:pt x="1265367" y="3147806"/>
                    <a:pt x="1268886" y="3150885"/>
                    <a:pt x="1275483" y="3152644"/>
                  </a:cubicBezTo>
                  <a:cubicBezTo>
                    <a:pt x="1273724" y="3142528"/>
                    <a:pt x="1271525" y="3132852"/>
                    <a:pt x="1269326" y="3123176"/>
                  </a:cubicBezTo>
                  <a:cubicBezTo>
                    <a:pt x="1264928" y="3104264"/>
                    <a:pt x="1270206" y="3097666"/>
                    <a:pt x="1288678" y="3103824"/>
                  </a:cubicBezTo>
                  <a:cubicBezTo>
                    <a:pt x="1318586" y="3113940"/>
                    <a:pt x="1347614" y="3126255"/>
                    <a:pt x="1376642" y="3138570"/>
                  </a:cubicBezTo>
                  <a:cubicBezTo>
                    <a:pt x="1384119" y="3141648"/>
                    <a:pt x="1388957" y="3142088"/>
                    <a:pt x="1393356" y="3135491"/>
                  </a:cubicBezTo>
                  <a:cubicBezTo>
                    <a:pt x="1388078" y="3119657"/>
                    <a:pt x="1379281" y="3109981"/>
                    <a:pt x="1361688" y="3105583"/>
                  </a:cubicBezTo>
                  <a:cubicBezTo>
                    <a:pt x="1325623" y="3095907"/>
                    <a:pt x="1290437" y="3084032"/>
                    <a:pt x="1255252" y="3073036"/>
                  </a:cubicBezTo>
                  <a:cubicBezTo>
                    <a:pt x="1249534" y="3070837"/>
                    <a:pt x="1243376" y="3068638"/>
                    <a:pt x="1238099" y="3065999"/>
                  </a:cubicBezTo>
                  <a:cubicBezTo>
                    <a:pt x="1226223" y="3059842"/>
                    <a:pt x="1224024" y="3053244"/>
                    <a:pt x="1231061" y="3041809"/>
                  </a:cubicBezTo>
                  <a:cubicBezTo>
                    <a:pt x="1237219" y="3031253"/>
                    <a:pt x="1245136" y="3021137"/>
                    <a:pt x="1253492" y="3009702"/>
                  </a:cubicBezTo>
                  <a:cubicBezTo>
                    <a:pt x="1240298" y="3008382"/>
                    <a:pt x="1228422" y="3007943"/>
                    <a:pt x="1216987" y="3006623"/>
                  </a:cubicBezTo>
                  <a:cubicBezTo>
                    <a:pt x="1162889" y="3000466"/>
                    <a:pt x="1111430" y="2985512"/>
                    <a:pt x="1065249" y="2956044"/>
                  </a:cubicBezTo>
                  <a:cubicBezTo>
                    <a:pt x="1059091" y="2952085"/>
                    <a:pt x="1052934" y="2947247"/>
                    <a:pt x="1048095" y="2941970"/>
                  </a:cubicBezTo>
                  <a:cubicBezTo>
                    <a:pt x="1037100" y="2930974"/>
                    <a:pt x="1039299" y="2919978"/>
                    <a:pt x="1053813" y="2914261"/>
                  </a:cubicBezTo>
                  <a:cubicBezTo>
                    <a:pt x="1062170" y="2911182"/>
                    <a:pt x="1070966" y="2908983"/>
                    <a:pt x="1078883" y="2905904"/>
                  </a:cubicBezTo>
                  <a:cubicBezTo>
                    <a:pt x="1084601" y="2903705"/>
                    <a:pt x="1089879" y="2899746"/>
                    <a:pt x="1098235" y="2895788"/>
                  </a:cubicBezTo>
                  <a:cubicBezTo>
                    <a:pt x="1071846" y="2889631"/>
                    <a:pt x="1048095" y="2883913"/>
                    <a:pt x="1024785" y="2877755"/>
                  </a:cubicBezTo>
                  <a:cubicBezTo>
                    <a:pt x="990479" y="2868519"/>
                    <a:pt x="957052" y="2857524"/>
                    <a:pt x="926705" y="2839051"/>
                  </a:cubicBezTo>
                  <a:cubicBezTo>
                    <a:pt x="900315" y="2822778"/>
                    <a:pt x="899876" y="2815741"/>
                    <a:pt x="924945" y="2797708"/>
                  </a:cubicBezTo>
                  <a:cubicBezTo>
                    <a:pt x="935061" y="2790231"/>
                    <a:pt x="945177" y="2782754"/>
                    <a:pt x="954853" y="2774837"/>
                  </a:cubicBezTo>
                  <a:cubicBezTo>
                    <a:pt x="956613" y="2773078"/>
                    <a:pt x="957932" y="2770879"/>
                    <a:pt x="961451" y="2767360"/>
                  </a:cubicBezTo>
                  <a:lnTo>
                    <a:pt x="946057" y="2767360"/>
                  </a:lnTo>
                  <a:cubicBezTo>
                    <a:pt x="893718" y="2768680"/>
                    <a:pt x="843138" y="2760323"/>
                    <a:pt x="797397" y="2733494"/>
                  </a:cubicBezTo>
                  <a:cubicBezTo>
                    <a:pt x="779804" y="2723378"/>
                    <a:pt x="763531" y="2708864"/>
                    <a:pt x="749017" y="2694350"/>
                  </a:cubicBezTo>
                  <a:cubicBezTo>
                    <a:pt x="737141" y="2682475"/>
                    <a:pt x="739780" y="2676317"/>
                    <a:pt x="755174" y="2671039"/>
                  </a:cubicBezTo>
                  <a:cubicBezTo>
                    <a:pt x="771887" y="2665321"/>
                    <a:pt x="788601" y="2660484"/>
                    <a:pt x="805314" y="2654326"/>
                  </a:cubicBezTo>
                  <a:cubicBezTo>
                    <a:pt x="811471" y="2652127"/>
                    <a:pt x="817629" y="2648168"/>
                    <a:pt x="822907" y="2642891"/>
                  </a:cubicBezTo>
                  <a:cubicBezTo>
                    <a:pt x="807953" y="2639372"/>
                    <a:pt x="792559" y="2636293"/>
                    <a:pt x="777605" y="2631895"/>
                  </a:cubicBezTo>
                  <a:cubicBezTo>
                    <a:pt x="716910" y="2613862"/>
                    <a:pt x="659293" y="2589672"/>
                    <a:pt x="608274" y="2550528"/>
                  </a:cubicBezTo>
                  <a:cubicBezTo>
                    <a:pt x="602556" y="2546130"/>
                    <a:pt x="594639" y="2536893"/>
                    <a:pt x="595959" y="2532055"/>
                  </a:cubicBezTo>
                  <a:cubicBezTo>
                    <a:pt x="597278" y="2526338"/>
                    <a:pt x="606954" y="2521060"/>
                    <a:pt x="613551" y="2517981"/>
                  </a:cubicBezTo>
                  <a:cubicBezTo>
                    <a:pt x="625867" y="2512703"/>
                    <a:pt x="638621" y="2510064"/>
                    <a:pt x="650936" y="2505226"/>
                  </a:cubicBezTo>
                  <a:cubicBezTo>
                    <a:pt x="658853" y="2502148"/>
                    <a:pt x="665890" y="2497309"/>
                    <a:pt x="676006" y="2492032"/>
                  </a:cubicBezTo>
                  <a:cubicBezTo>
                    <a:pt x="597718" y="2481036"/>
                    <a:pt x="541421" y="2438373"/>
                    <a:pt x="489082" y="2388233"/>
                  </a:cubicBezTo>
                  <a:cubicBezTo>
                    <a:pt x="470609" y="2370200"/>
                    <a:pt x="471929" y="2366681"/>
                    <a:pt x="496119" y="2359644"/>
                  </a:cubicBezTo>
                  <a:lnTo>
                    <a:pt x="562532" y="2341612"/>
                  </a:lnTo>
                  <a:cubicBezTo>
                    <a:pt x="566051" y="2340292"/>
                    <a:pt x="569569" y="2339413"/>
                    <a:pt x="573528" y="2336773"/>
                  </a:cubicBezTo>
                  <a:cubicBezTo>
                    <a:pt x="543180" y="2329736"/>
                    <a:pt x="515911" y="2316542"/>
                    <a:pt x="489522" y="2301148"/>
                  </a:cubicBezTo>
                  <a:cubicBezTo>
                    <a:pt x="447739" y="2276078"/>
                    <a:pt x="409474" y="2247490"/>
                    <a:pt x="376488" y="2211424"/>
                  </a:cubicBezTo>
                  <a:cubicBezTo>
                    <a:pt x="359334" y="2192952"/>
                    <a:pt x="360654" y="2188554"/>
                    <a:pt x="384844" y="2181516"/>
                  </a:cubicBezTo>
                  <a:cubicBezTo>
                    <a:pt x="404196" y="2175799"/>
                    <a:pt x="423988" y="2171840"/>
                    <a:pt x="444220" y="2167002"/>
                  </a:cubicBezTo>
                  <a:cubicBezTo>
                    <a:pt x="394960" y="2136215"/>
                    <a:pt x="356696" y="2093992"/>
                    <a:pt x="318871" y="2051769"/>
                  </a:cubicBezTo>
                  <a:cubicBezTo>
                    <a:pt x="305676" y="2036815"/>
                    <a:pt x="294241" y="2020102"/>
                    <a:pt x="282366" y="2004268"/>
                  </a:cubicBezTo>
                  <a:cubicBezTo>
                    <a:pt x="280606" y="2002069"/>
                    <a:pt x="279727" y="1998550"/>
                    <a:pt x="277088" y="1994152"/>
                  </a:cubicBezTo>
                  <a:cubicBezTo>
                    <a:pt x="292921" y="1989754"/>
                    <a:pt x="307435" y="1985796"/>
                    <a:pt x="323709" y="1981837"/>
                  </a:cubicBezTo>
                  <a:cubicBezTo>
                    <a:pt x="271810" y="1938735"/>
                    <a:pt x="232226" y="1886836"/>
                    <a:pt x="210675" y="1819103"/>
                  </a:cubicBezTo>
                  <a:lnTo>
                    <a:pt x="255976" y="1819103"/>
                  </a:lnTo>
                  <a:cubicBezTo>
                    <a:pt x="238823" y="1798871"/>
                    <a:pt x="223430" y="1781279"/>
                    <a:pt x="208036" y="1762366"/>
                  </a:cubicBezTo>
                  <a:cubicBezTo>
                    <a:pt x="144262" y="1683638"/>
                    <a:pt x="82687" y="1601391"/>
                    <a:pt x="29908" y="1512547"/>
                  </a:cubicBezTo>
                  <a:cubicBezTo>
                    <a:pt x="18473" y="1493635"/>
                    <a:pt x="9676" y="1473403"/>
                    <a:pt x="0" y="1453611"/>
                  </a:cubicBezTo>
                  <a:lnTo>
                    <a:pt x="0" y="1449213"/>
                  </a:lnTo>
                  <a:cubicBezTo>
                    <a:pt x="40464" y="1458009"/>
                    <a:pt x="76969" y="1476922"/>
                    <a:pt x="113034" y="1495834"/>
                  </a:cubicBezTo>
                  <a:cubicBezTo>
                    <a:pt x="204517" y="1543775"/>
                    <a:pt x="293361" y="1596113"/>
                    <a:pt x="377807" y="1655489"/>
                  </a:cubicBezTo>
                  <a:cubicBezTo>
                    <a:pt x="382645" y="1658568"/>
                    <a:pt x="387483" y="1662087"/>
                    <a:pt x="393641" y="1666925"/>
                  </a:cubicBezTo>
                  <a:cubicBezTo>
                    <a:pt x="392321" y="1652411"/>
                    <a:pt x="391002" y="1638776"/>
                    <a:pt x="389682" y="1622503"/>
                  </a:cubicBezTo>
                  <a:cubicBezTo>
                    <a:pt x="458734" y="1636137"/>
                    <a:pt x="514152" y="1670004"/>
                    <a:pt x="563412" y="1717504"/>
                  </a:cubicBezTo>
                  <a:cubicBezTo>
                    <a:pt x="566051" y="1701671"/>
                    <a:pt x="568690" y="1686717"/>
                    <a:pt x="571768" y="1668244"/>
                  </a:cubicBezTo>
                  <a:cubicBezTo>
                    <a:pt x="644779" y="1707828"/>
                    <a:pt x="707234" y="1756209"/>
                    <a:pt x="762211" y="1816904"/>
                  </a:cubicBezTo>
                  <a:cubicBezTo>
                    <a:pt x="762651" y="1813385"/>
                    <a:pt x="763091" y="1809427"/>
                    <a:pt x="763971" y="1805029"/>
                  </a:cubicBezTo>
                  <a:cubicBezTo>
                    <a:pt x="765730" y="1790955"/>
                    <a:pt x="767049" y="1776440"/>
                    <a:pt x="769688" y="1762366"/>
                  </a:cubicBezTo>
                  <a:cubicBezTo>
                    <a:pt x="774966" y="1731139"/>
                    <a:pt x="778925" y="1728940"/>
                    <a:pt x="803994" y="1749172"/>
                  </a:cubicBezTo>
                  <a:cubicBezTo>
                    <a:pt x="821587" y="1763246"/>
                    <a:pt x="838300" y="1778640"/>
                    <a:pt x="854134" y="1794473"/>
                  </a:cubicBezTo>
                  <a:cubicBezTo>
                    <a:pt x="885801" y="1827460"/>
                    <a:pt x="913950" y="1862646"/>
                    <a:pt x="933302" y="1903989"/>
                  </a:cubicBezTo>
                  <a:cubicBezTo>
                    <a:pt x="936821" y="1911906"/>
                    <a:pt x="939899" y="1920262"/>
                    <a:pt x="945617" y="1929059"/>
                  </a:cubicBezTo>
                  <a:cubicBezTo>
                    <a:pt x="947376" y="1919822"/>
                    <a:pt x="948696" y="1911026"/>
                    <a:pt x="950455" y="1902230"/>
                  </a:cubicBezTo>
                  <a:cubicBezTo>
                    <a:pt x="953974" y="1880678"/>
                    <a:pt x="957492" y="1859567"/>
                    <a:pt x="961451" y="1837576"/>
                  </a:cubicBezTo>
                  <a:cubicBezTo>
                    <a:pt x="962770" y="1830539"/>
                    <a:pt x="966728" y="1825261"/>
                    <a:pt x="974645" y="1831418"/>
                  </a:cubicBezTo>
                  <a:cubicBezTo>
                    <a:pt x="1032702" y="1874961"/>
                    <a:pt x="1080642" y="1926420"/>
                    <a:pt x="1103953" y="1996791"/>
                  </a:cubicBezTo>
                  <a:cubicBezTo>
                    <a:pt x="1105712" y="2001629"/>
                    <a:pt x="1106152" y="2006907"/>
                    <a:pt x="1109671" y="2012625"/>
                  </a:cubicBezTo>
                  <a:cubicBezTo>
                    <a:pt x="1113189" y="2004268"/>
                    <a:pt x="1117148" y="1995912"/>
                    <a:pt x="1119347" y="1987115"/>
                  </a:cubicBezTo>
                  <a:cubicBezTo>
                    <a:pt x="1122865" y="1973920"/>
                    <a:pt x="1125064" y="1960726"/>
                    <a:pt x="1128583" y="1947091"/>
                  </a:cubicBezTo>
                  <a:cubicBezTo>
                    <a:pt x="1129902" y="1942693"/>
                    <a:pt x="1131222" y="1938735"/>
                    <a:pt x="1133421" y="1934776"/>
                  </a:cubicBezTo>
                  <a:cubicBezTo>
                    <a:pt x="1137379" y="1927739"/>
                    <a:pt x="1143097" y="1925540"/>
                    <a:pt x="1149694" y="1931258"/>
                  </a:cubicBezTo>
                  <a:cubicBezTo>
                    <a:pt x="1159370" y="1940054"/>
                    <a:pt x="1169047" y="1948851"/>
                    <a:pt x="1176963" y="1958527"/>
                  </a:cubicBezTo>
                  <a:cubicBezTo>
                    <a:pt x="1219186" y="2012625"/>
                    <a:pt x="1252173" y="2072001"/>
                    <a:pt x="1271525" y="2138854"/>
                  </a:cubicBezTo>
                  <a:cubicBezTo>
                    <a:pt x="1271965" y="2140613"/>
                    <a:pt x="1272845" y="2142372"/>
                    <a:pt x="1274164" y="2147210"/>
                  </a:cubicBezTo>
                  <a:cubicBezTo>
                    <a:pt x="1277243" y="2140613"/>
                    <a:pt x="1279882" y="2136215"/>
                    <a:pt x="1281201" y="2131377"/>
                  </a:cubicBezTo>
                  <a:cubicBezTo>
                    <a:pt x="1286039" y="2111585"/>
                    <a:pt x="1289998" y="2091793"/>
                    <a:pt x="1294836" y="2072001"/>
                  </a:cubicBezTo>
                  <a:cubicBezTo>
                    <a:pt x="1297914" y="2058806"/>
                    <a:pt x="1303632" y="2055287"/>
                    <a:pt x="1313748" y="2063644"/>
                  </a:cubicBezTo>
                  <a:cubicBezTo>
                    <a:pt x="1330021" y="2076399"/>
                    <a:pt x="1346295" y="2089594"/>
                    <a:pt x="1358170" y="2105867"/>
                  </a:cubicBezTo>
                  <a:cubicBezTo>
                    <a:pt x="1390717" y="2149409"/>
                    <a:pt x="1405231" y="2200429"/>
                    <a:pt x="1409629" y="2254527"/>
                  </a:cubicBezTo>
                  <a:cubicBezTo>
                    <a:pt x="1410069" y="2258925"/>
                    <a:pt x="1410509" y="2263323"/>
                    <a:pt x="1412708" y="2268601"/>
                  </a:cubicBezTo>
                  <a:cubicBezTo>
                    <a:pt x="1416666" y="2263323"/>
                    <a:pt x="1421064" y="2258485"/>
                    <a:pt x="1424583" y="2252768"/>
                  </a:cubicBezTo>
                  <a:cubicBezTo>
                    <a:pt x="1431620" y="2241332"/>
                    <a:pt x="1437778" y="2229457"/>
                    <a:pt x="1444815" y="2218461"/>
                  </a:cubicBezTo>
                  <a:cubicBezTo>
                    <a:pt x="1451412" y="2207906"/>
                    <a:pt x="1457570" y="2206586"/>
                    <a:pt x="1465926" y="2215383"/>
                  </a:cubicBezTo>
                  <a:cubicBezTo>
                    <a:pt x="1475602" y="2225059"/>
                    <a:pt x="1483959" y="2236054"/>
                    <a:pt x="1490996" y="2247490"/>
                  </a:cubicBezTo>
                  <a:cubicBezTo>
                    <a:pt x="1516066" y="2287513"/>
                    <a:pt x="1531460" y="2331936"/>
                    <a:pt x="1546414" y="2376357"/>
                  </a:cubicBezTo>
                  <a:cubicBezTo>
                    <a:pt x="1547733" y="2380756"/>
                    <a:pt x="1549053" y="2384714"/>
                    <a:pt x="1550812" y="2389112"/>
                  </a:cubicBezTo>
                  <a:cubicBezTo>
                    <a:pt x="1551252" y="2389552"/>
                    <a:pt x="1551692" y="2390432"/>
                    <a:pt x="1553011" y="2391751"/>
                  </a:cubicBezTo>
                  <a:cubicBezTo>
                    <a:pt x="1555210" y="2386473"/>
                    <a:pt x="1558289" y="2382075"/>
                    <a:pt x="1559608" y="2377677"/>
                  </a:cubicBezTo>
                  <a:cubicBezTo>
                    <a:pt x="1561368" y="2371519"/>
                    <a:pt x="1562247" y="2364482"/>
                    <a:pt x="1564006" y="2358325"/>
                  </a:cubicBezTo>
                  <a:cubicBezTo>
                    <a:pt x="1566206" y="2349528"/>
                    <a:pt x="1565766" y="2338533"/>
                    <a:pt x="1575882" y="2335014"/>
                  </a:cubicBezTo>
                  <a:cubicBezTo>
                    <a:pt x="1587317" y="2331496"/>
                    <a:pt x="1594354" y="2340732"/>
                    <a:pt x="1600952" y="2347769"/>
                  </a:cubicBezTo>
                  <a:lnTo>
                    <a:pt x="1755296" y="2522520"/>
                  </a:lnTo>
                  <a:cubicBezTo>
                    <a:pt x="1742765" y="2461627"/>
                    <a:pt x="1686276" y="2335895"/>
                    <a:pt x="1698591" y="2332376"/>
                  </a:cubicBezTo>
                  <a:cubicBezTo>
                    <a:pt x="1708707" y="2330177"/>
                    <a:pt x="1719703" y="2330177"/>
                    <a:pt x="1730259" y="2328858"/>
                  </a:cubicBezTo>
                  <a:cubicBezTo>
                    <a:pt x="1735976" y="2328418"/>
                    <a:pt x="1740814" y="2327538"/>
                    <a:pt x="1748731" y="2326659"/>
                  </a:cubicBezTo>
                  <a:cubicBezTo>
                    <a:pt x="1744773" y="2321821"/>
                    <a:pt x="1742574" y="2319182"/>
                    <a:pt x="1739935" y="2316103"/>
                  </a:cubicBezTo>
                  <a:cubicBezTo>
                    <a:pt x="1695073" y="2262005"/>
                    <a:pt x="1663406" y="2200870"/>
                    <a:pt x="1648012" y="2131818"/>
                  </a:cubicBezTo>
                  <a:cubicBezTo>
                    <a:pt x="1645373" y="2119063"/>
                    <a:pt x="1644493" y="2105428"/>
                    <a:pt x="1644493" y="2092234"/>
                  </a:cubicBezTo>
                  <a:cubicBezTo>
                    <a:pt x="1644933" y="2075080"/>
                    <a:pt x="1656808" y="2068483"/>
                    <a:pt x="1671762" y="2076400"/>
                  </a:cubicBezTo>
                  <a:cubicBezTo>
                    <a:pt x="1680998" y="2081238"/>
                    <a:pt x="1688915" y="2087396"/>
                    <a:pt x="1698591" y="2092234"/>
                  </a:cubicBezTo>
                  <a:cubicBezTo>
                    <a:pt x="1705629" y="2095752"/>
                    <a:pt x="1713106" y="2097951"/>
                    <a:pt x="1720582" y="2100590"/>
                  </a:cubicBezTo>
                  <a:cubicBezTo>
                    <a:pt x="1721462" y="2099711"/>
                    <a:pt x="1722342" y="2098391"/>
                    <a:pt x="1722782" y="2097951"/>
                  </a:cubicBezTo>
                  <a:cubicBezTo>
                    <a:pt x="1720143" y="2093113"/>
                    <a:pt x="1717064" y="2087835"/>
                    <a:pt x="1713985" y="2083437"/>
                  </a:cubicBezTo>
                  <a:cubicBezTo>
                    <a:pt x="1684077" y="2031978"/>
                    <a:pt x="1656808" y="1979199"/>
                    <a:pt x="1640975" y="1921583"/>
                  </a:cubicBezTo>
                  <a:cubicBezTo>
                    <a:pt x="1637896" y="1910147"/>
                    <a:pt x="1636137" y="1897392"/>
                    <a:pt x="1635697" y="1885517"/>
                  </a:cubicBezTo>
                  <a:cubicBezTo>
                    <a:pt x="1635257" y="1871443"/>
                    <a:pt x="1640975" y="1867045"/>
                    <a:pt x="1655049" y="1869244"/>
                  </a:cubicBezTo>
                  <a:cubicBezTo>
                    <a:pt x="1670443" y="1871883"/>
                    <a:pt x="1685397" y="1875841"/>
                    <a:pt x="1700351" y="1878920"/>
                  </a:cubicBezTo>
                  <a:cubicBezTo>
                    <a:pt x="1708267" y="1880679"/>
                    <a:pt x="1716184" y="1880679"/>
                    <a:pt x="1725421" y="1878920"/>
                  </a:cubicBezTo>
                  <a:cubicBezTo>
                    <a:pt x="1723221" y="1876281"/>
                    <a:pt x="1720143" y="1873202"/>
                    <a:pt x="1717943" y="1870563"/>
                  </a:cubicBezTo>
                  <a:cubicBezTo>
                    <a:pt x="1670003" y="1820424"/>
                    <a:pt x="1635257" y="1762807"/>
                    <a:pt x="1623382" y="1693755"/>
                  </a:cubicBezTo>
                  <a:cubicBezTo>
                    <a:pt x="1620303" y="1675282"/>
                    <a:pt x="1620743" y="1655490"/>
                    <a:pt x="1622502" y="1636578"/>
                  </a:cubicBezTo>
                  <a:cubicBezTo>
                    <a:pt x="1624261" y="1617666"/>
                    <a:pt x="1632178" y="1614587"/>
                    <a:pt x="1648012" y="1623823"/>
                  </a:cubicBezTo>
                  <a:cubicBezTo>
                    <a:pt x="1667364" y="1634819"/>
                    <a:pt x="1686716" y="1646254"/>
                    <a:pt x="1706508" y="1657690"/>
                  </a:cubicBezTo>
                  <a:cubicBezTo>
                    <a:pt x="1712226" y="1660768"/>
                    <a:pt x="1718823" y="1662088"/>
                    <a:pt x="1727180" y="1664727"/>
                  </a:cubicBezTo>
                  <a:cubicBezTo>
                    <a:pt x="1725421" y="1660329"/>
                    <a:pt x="1724981" y="1658569"/>
                    <a:pt x="1724101" y="1656810"/>
                  </a:cubicBezTo>
                  <a:cubicBezTo>
                    <a:pt x="1679239" y="1583800"/>
                    <a:pt x="1651970" y="1504192"/>
                    <a:pt x="1638336" y="1420186"/>
                  </a:cubicBezTo>
                  <a:cubicBezTo>
                    <a:pt x="1636576" y="1409630"/>
                    <a:pt x="1636576" y="1398195"/>
                    <a:pt x="1637456" y="1386759"/>
                  </a:cubicBezTo>
                  <a:cubicBezTo>
                    <a:pt x="1638336" y="1373565"/>
                    <a:pt x="1644493" y="1369166"/>
                    <a:pt x="1656808" y="1373565"/>
                  </a:cubicBezTo>
                  <a:cubicBezTo>
                    <a:pt x="1666484" y="1376643"/>
                    <a:pt x="1674401" y="1382361"/>
                    <a:pt x="1683637" y="1386759"/>
                  </a:cubicBezTo>
                  <a:cubicBezTo>
                    <a:pt x="1699911" y="1394676"/>
                    <a:pt x="1715744" y="1403033"/>
                    <a:pt x="1732018" y="1410949"/>
                  </a:cubicBezTo>
                  <a:cubicBezTo>
                    <a:pt x="1734217" y="1412269"/>
                    <a:pt x="1737735" y="1412269"/>
                    <a:pt x="1742134" y="1412709"/>
                  </a:cubicBezTo>
                  <a:cubicBezTo>
                    <a:pt x="1740374" y="1409190"/>
                    <a:pt x="1739055" y="1406991"/>
                    <a:pt x="1737735" y="1405672"/>
                  </a:cubicBezTo>
                  <a:cubicBezTo>
                    <a:pt x="1715305" y="1375324"/>
                    <a:pt x="1703869" y="1340138"/>
                    <a:pt x="1696392" y="1304073"/>
                  </a:cubicBezTo>
                  <a:cubicBezTo>
                    <a:pt x="1686276" y="1254373"/>
                    <a:pt x="1682758" y="1204673"/>
                    <a:pt x="1688475" y="1154533"/>
                  </a:cubicBezTo>
                  <a:cubicBezTo>
                    <a:pt x="1690235" y="1140899"/>
                    <a:pt x="1693753" y="1138700"/>
                    <a:pt x="1704749" y="1145297"/>
                  </a:cubicBezTo>
                  <a:cubicBezTo>
                    <a:pt x="1730698" y="1161131"/>
                    <a:pt x="1756648" y="1178284"/>
                    <a:pt x="1782157" y="1194557"/>
                  </a:cubicBezTo>
                  <a:cubicBezTo>
                    <a:pt x="1787435" y="1197636"/>
                    <a:pt x="1792273" y="1200715"/>
                    <a:pt x="1796672" y="1203354"/>
                  </a:cubicBezTo>
                  <a:cubicBezTo>
                    <a:pt x="1787435" y="1179603"/>
                    <a:pt x="1776880" y="1156293"/>
                    <a:pt x="1770282" y="1131663"/>
                  </a:cubicBezTo>
                  <a:cubicBezTo>
                    <a:pt x="1752690" y="1069648"/>
                    <a:pt x="1746532" y="1005434"/>
                    <a:pt x="1750930" y="940780"/>
                  </a:cubicBezTo>
                  <a:cubicBezTo>
                    <a:pt x="1751370" y="931983"/>
                    <a:pt x="1753129" y="923187"/>
                    <a:pt x="1755328" y="914830"/>
                  </a:cubicBezTo>
                  <a:cubicBezTo>
                    <a:pt x="1757967" y="903835"/>
                    <a:pt x="1762366" y="901196"/>
                    <a:pt x="1772042" y="907354"/>
                  </a:cubicBezTo>
                  <a:cubicBezTo>
                    <a:pt x="1793153" y="920548"/>
                    <a:pt x="1813825" y="934622"/>
                    <a:pt x="1834936" y="948697"/>
                  </a:cubicBezTo>
                  <a:cubicBezTo>
                    <a:pt x="1838015" y="950896"/>
                    <a:pt x="1841094" y="953535"/>
                    <a:pt x="1844612" y="955294"/>
                  </a:cubicBezTo>
                  <a:cubicBezTo>
                    <a:pt x="1833177" y="859853"/>
                    <a:pt x="1841533" y="766610"/>
                    <a:pt x="1863525" y="670288"/>
                  </a:cubicBezTo>
                  <a:cubicBezTo>
                    <a:pt x="1881997" y="682604"/>
                    <a:pt x="1897391" y="692280"/>
                    <a:pt x="1913664" y="703715"/>
                  </a:cubicBezTo>
                  <a:cubicBezTo>
                    <a:pt x="1910586" y="663691"/>
                    <a:pt x="1913664" y="624547"/>
                    <a:pt x="1922900" y="586283"/>
                  </a:cubicBezTo>
                  <a:cubicBezTo>
                    <a:pt x="1932137" y="548458"/>
                    <a:pt x="1943132" y="511073"/>
                    <a:pt x="1967323" y="477207"/>
                  </a:cubicBezTo>
                  <a:cubicBezTo>
                    <a:pt x="1979637" y="490401"/>
                    <a:pt x="1990193" y="502277"/>
                    <a:pt x="2001189" y="514592"/>
                  </a:cubicBezTo>
                  <a:cubicBezTo>
                    <a:pt x="2005147" y="483804"/>
                    <a:pt x="2008666" y="453896"/>
                    <a:pt x="2013504" y="424428"/>
                  </a:cubicBezTo>
                  <a:cubicBezTo>
                    <a:pt x="2033296" y="303477"/>
                    <a:pt x="2057046" y="182966"/>
                    <a:pt x="2093551" y="65533"/>
                  </a:cubicBezTo>
                  <a:cubicBezTo>
                    <a:pt x="2100588" y="43542"/>
                    <a:pt x="2110266" y="21551"/>
                    <a:pt x="2118622" y="0"/>
                  </a:cubicBezTo>
                  <a:close/>
                </a:path>
              </a:pathLst>
            </a:custGeom>
            <a:solidFill>
              <a:srgbClr val="57C3A7"/>
            </a:solidFill>
            <a:ln w="4398" cap="flat">
              <a:noFill/>
              <a:prstDash val="solid"/>
              <a:miter/>
            </a:ln>
          </p:spPr>
          <p:txBody>
            <a:bodyPr rtlCol="0" anchor="ctr"/>
            <a:lstStyle/>
            <a:p>
              <a:endParaRPr lang="en-US"/>
            </a:p>
          </p:txBody>
        </p:sp>
        <p:sp>
          <p:nvSpPr>
            <p:cNvPr id="7" name="Rounded Rectangle 17">
              <a:extLst>
                <a:ext uri="{FF2B5EF4-FFF2-40B4-BE49-F238E27FC236}">
                  <a16:creationId xmlns:a16="http://schemas.microsoft.com/office/drawing/2014/main" id="{4C26C3DC-DEDA-41E6-B502-E1991CB55CF9}"/>
                </a:ext>
              </a:extLst>
            </p:cNvPr>
            <p:cNvSpPr>
              <a:spLocks noChangeAspect="1"/>
            </p:cNvSpPr>
            <p:nvPr/>
          </p:nvSpPr>
          <p:spPr>
            <a:xfrm>
              <a:off x="10576163" y="3887912"/>
              <a:ext cx="260009" cy="413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8">
            <a:extLst>
              <a:ext uri="{FF2B5EF4-FFF2-40B4-BE49-F238E27FC236}">
                <a16:creationId xmlns:a16="http://schemas.microsoft.com/office/drawing/2014/main" id="{6B7122A2-0927-4C30-816F-008E996388FE}"/>
              </a:ext>
            </a:extLst>
          </p:cNvPr>
          <p:cNvGrpSpPr/>
          <p:nvPr/>
        </p:nvGrpSpPr>
        <p:grpSpPr>
          <a:xfrm>
            <a:off x="780638" y="5273561"/>
            <a:ext cx="3225343" cy="1015663"/>
            <a:chOff x="6279950" y="2616650"/>
            <a:chExt cx="2244692" cy="1015663"/>
          </a:xfrm>
        </p:grpSpPr>
        <p:sp>
          <p:nvSpPr>
            <p:cNvPr id="10" name="TextBox 9">
              <a:extLst>
                <a:ext uri="{FF2B5EF4-FFF2-40B4-BE49-F238E27FC236}">
                  <a16:creationId xmlns:a16="http://schemas.microsoft.com/office/drawing/2014/main" id="{73FE7B8E-239B-4641-AB37-3247B41F9286}"/>
                </a:ext>
              </a:extLst>
            </p:cNvPr>
            <p:cNvSpPr txBox="1"/>
            <p:nvPr/>
          </p:nvSpPr>
          <p:spPr>
            <a:xfrm>
              <a:off x="6440400" y="2985982"/>
              <a:ext cx="208424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6D61BD9B-9846-4534-855D-BE8B86ED9220}"/>
                </a:ext>
              </a:extLst>
            </p:cNvPr>
            <p:cNvSpPr txBox="1"/>
            <p:nvPr/>
          </p:nvSpPr>
          <p:spPr>
            <a:xfrm>
              <a:off x="6279950" y="2616650"/>
              <a:ext cx="2090439" cy="1015663"/>
            </a:xfrm>
            <a:prstGeom prst="rect">
              <a:avLst/>
            </a:prstGeom>
            <a:noFill/>
          </p:spPr>
          <p:txBody>
            <a:bodyPr wrap="square" rtlCol="0">
              <a:spAutoFit/>
            </a:bodyPr>
            <a:lstStyle/>
            <a:p>
              <a:r>
                <a:rPr lang="en-US" sz="1200" dirty="0">
                  <a:effectLst/>
                  <a:latin typeface="Times New Roman" panose="02020603050405020304" pitchFamily="18" charset="0"/>
                  <a:ea typeface="Calibri" panose="020F0502020204030204" pitchFamily="34" charset="0"/>
                </a:rPr>
                <a:t>In addition to the features of HR system which provides easier way to enter movements daily work, also organizes holidays, whether in the day or hours, and do report for each employee every month.</a:t>
              </a:r>
              <a:endParaRPr lang="ko-KR" altLang="en-US" sz="12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A89157DF-3D40-46E8-AB35-D77DB2674CE9}"/>
              </a:ext>
            </a:extLst>
          </p:cNvPr>
          <p:cNvGrpSpPr/>
          <p:nvPr/>
        </p:nvGrpSpPr>
        <p:grpSpPr>
          <a:xfrm>
            <a:off x="8615330" y="4878960"/>
            <a:ext cx="3006000" cy="646331"/>
            <a:chOff x="6914356" y="4008592"/>
            <a:chExt cx="2122139" cy="646331"/>
          </a:xfrm>
        </p:grpSpPr>
        <p:sp>
          <p:nvSpPr>
            <p:cNvPr id="13" name="TextBox 12">
              <a:extLst>
                <a:ext uri="{FF2B5EF4-FFF2-40B4-BE49-F238E27FC236}">
                  <a16:creationId xmlns:a16="http://schemas.microsoft.com/office/drawing/2014/main" id="{5CA70A3A-3EB2-4707-AC6E-F0B2F49D54D9}"/>
                </a:ext>
              </a:extLst>
            </p:cNvPr>
            <p:cNvSpPr txBox="1"/>
            <p:nvPr/>
          </p:nvSpPr>
          <p:spPr>
            <a:xfrm>
              <a:off x="6914356" y="4212693"/>
              <a:ext cx="211425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89FFD15-BFC8-4052-BD68-FAFA6A421069}"/>
                </a:ext>
              </a:extLst>
            </p:cNvPr>
            <p:cNvSpPr txBox="1"/>
            <p:nvPr/>
          </p:nvSpPr>
          <p:spPr>
            <a:xfrm>
              <a:off x="6915956" y="4008592"/>
              <a:ext cx="2120539" cy="646331"/>
            </a:xfrm>
            <a:prstGeom prst="rect">
              <a:avLst/>
            </a:prstGeom>
            <a:noFill/>
          </p:spPr>
          <p:txBody>
            <a:bodyPr wrap="square" rtlCol="0">
              <a:spAutoFit/>
            </a:bodyPr>
            <a:lstStyle/>
            <a:p>
              <a:r>
                <a:rPr lang="en-US" sz="1200" dirty="0">
                  <a:effectLst/>
                  <a:latin typeface="Times New Roman" panose="02020603050405020304" pitchFamily="18" charset="0"/>
                  <a:ea typeface="Calibri" panose="020F0502020204030204" pitchFamily="34" charset="0"/>
                </a:rPr>
                <a:t>In methodology section, we provided a solvable design pattern, and UML using concepts of advanced programming in C++.</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A4CF4BA5-D3F9-4AFD-B8E1-C52962250EEA}"/>
              </a:ext>
            </a:extLst>
          </p:cNvPr>
          <p:cNvGrpSpPr/>
          <p:nvPr/>
        </p:nvGrpSpPr>
        <p:grpSpPr>
          <a:xfrm>
            <a:off x="771800" y="3002531"/>
            <a:ext cx="3103716" cy="1384995"/>
            <a:chOff x="6364597" y="2781881"/>
            <a:chExt cx="2160045" cy="1384995"/>
          </a:xfrm>
        </p:grpSpPr>
        <p:sp>
          <p:nvSpPr>
            <p:cNvPr id="19" name="TextBox 18">
              <a:extLst>
                <a:ext uri="{FF2B5EF4-FFF2-40B4-BE49-F238E27FC236}">
                  <a16:creationId xmlns:a16="http://schemas.microsoft.com/office/drawing/2014/main" id="{DC773386-FCF9-4DF5-8B49-FD801AF9ABBA}"/>
                </a:ext>
              </a:extLst>
            </p:cNvPr>
            <p:cNvSpPr txBox="1"/>
            <p:nvPr/>
          </p:nvSpPr>
          <p:spPr>
            <a:xfrm>
              <a:off x="6440400" y="2985982"/>
              <a:ext cx="2084242"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DCEF8BC8-80BF-40C7-8DC4-42BC07C386FD}"/>
                </a:ext>
              </a:extLst>
            </p:cNvPr>
            <p:cNvSpPr txBox="1"/>
            <p:nvPr/>
          </p:nvSpPr>
          <p:spPr>
            <a:xfrm>
              <a:off x="6364597" y="2781881"/>
              <a:ext cx="2090439" cy="1384995"/>
            </a:xfrm>
            <a:prstGeom prst="rect">
              <a:avLst/>
            </a:prstGeom>
            <a:noFill/>
          </p:spPr>
          <p:txBody>
            <a:bodyPr wrap="square" rtlCol="0">
              <a:spAutoFit/>
            </a:bodyPr>
            <a:lstStyle/>
            <a:p>
              <a:pPr algn="r"/>
              <a:r>
                <a:rPr lang="en-US" sz="1200" dirty="0">
                  <a:effectLst/>
                  <a:latin typeface="Times New Roman" panose="02020603050405020304" pitchFamily="18" charset="0"/>
                  <a:ea typeface="Calibri" panose="020F0502020204030204" pitchFamily="34" charset="0"/>
                </a:rPr>
                <a:t>After we introduced hospital management system as a software product suite designed to improve the quality and management of hospital management. In methodology section, we described the features of our hospital management system which helps to register a complete patient information.</a:t>
              </a:r>
              <a:endParaRPr lang="ko-KR" altLang="en-US" sz="12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FE8BF2F7-C2B3-46FC-8260-25FFDD9C3047}"/>
              </a:ext>
            </a:extLst>
          </p:cNvPr>
          <p:cNvGrpSpPr/>
          <p:nvPr/>
        </p:nvGrpSpPr>
        <p:grpSpPr>
          <a:xfrm>
            <a:off x="8232298" y="2817370"/>
            <a:ext cx="3016202" cy="1451266"/>
            <a:chOff x="6899267" y="4212693"/>
            <a:chExt cx="2129341" cy="1500896"/>
          </a:xfrm>
        </p:grpSpPr>
        <p:sp>
          <p:nvSpPr>
            <p:cNvPr id="22" name="TextBox 21">
              <a:extLst>
                <a:ext uri="{FF2B5EF4-FFF2-40B4-BE49-F238E27FC236}">
                  <a16:creationId xmlns:a16="http://schemas.microsoft.com/office/drawing/2014/main" id="{4FA6317E-BDA5-462B-9A5C-9CD52CFACF81}"/>
                </a:ext>
              </a:extLst>
            </p:cNvPr>
            <p:cNvSpPr txBox="1"/>
            <p:nvPr/>
          </p:nvSpPr>
          <p:spPr>
            <a:xfrm>
              <a:off x="6914356" y="4212693"/>
              <a:ext cx="211425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F3C7AEC2-239B-4E8B-9584-F8074EA07FF1}"/>
                </a:ext>
              </a:extLst>
            </p:cNvPr>
            <p:cNvSpPr txBox="1"/>
            <p:nvPr/>
          </p:nvSpPr>
          <p:spPr>
            <a:xfrm>
              <a:off x="6899267" y="4472211"/>
              <a:ext cx="2120539" cy="1241378"/>
            </a:xfrm>
            <a:prstGeom prst="rect">
              <a:avLst/>
            </a:prstGeom>
            <a:noFill/>
          </p:spPr>
          <p:txBody>
            <a:bodyPr wrap="square" rtlCol="0">
              <a:spAutoFit/>
            </a:bodyPr>
            <a:lstStyle/>
            <a:p>
              <a:pPr algn="r"/>
              <a:r>
                <a:rPr lang="en-US" sz="1200" dirty="0">
                  <a:effectLst/>
                  <a:latin typeface="Times New Roman" panose="02020603050405020304" pitchFamily="18" charset="0"/>
                  <a:ea typeface="Calibri" panose="020F0502020204030204" pitchFamily="34" charset="0"/>
                </a:rPr>
                <a:t>Our designed system is flexible to add, delete, edit for employee record and all information belong to employees, training, Evaluations, Salary. All implemented in one hospital application system designed to enhance the managements at hospitals.</a:t>
              </a:r>
              <a:endParaRPr lang="ko-KR" altLang="en-US" sz="1200" b="1" dirty="0">
                <a:solidFill>
                  <a:schemeClr val="tx1">
                    <a:lumMod val="75000"/>
                    <a:lumOff val="25000"/>
                  </a:schemeClr>
                </a:solidFill>
                <a:cs typeface="Arial" pitchFamily="34" charset="0"/>
              </a:endParaRPr>
            </a:p>
          </p:txBody>
        </p:sp>
      </p:grpSp>
      <p:sp>
        <p:nvSpPr>
          <p:cNvPr id="25" name="Oval 24">
            <a:extLst>
              <a:ext uri="{FF2B5EF4-FFF2-40B4-BE49-F238E27FC236}">
                <a16:creationId xmlns:a16="http://schemas.microsoft.com/office/drawing/2014/main" id="{A417CBFA-3D8E-440C-AC38-A07B201495CF}"/>
              </a:ext>
            </a:extLst>
          </p:cNvPr>
          <p:cNvSpPr/>
          <p:nvPr/>
        </p:nvSpPr>
        <p:spPr>
          <a:xfrm>
            <a:off x="5981132" y="2975063"/>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8B70E8FF-32EA-4787-A556-67FBEE49200D}"/>
              </a:ext>
            </a:extLst>
          </p:cNvPr>
          <p:cNvSpPr/>
          <p:nvPr/>
        </p:nvSpPr>
        <p:spPr>
          <a:xfrm>
            <a:off x="7420541" y="5186524"/>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244BC010-859A-4A1F-9700-A6B9DAA542BA}"/>
              </a:ext>
            </a:extLst>
          </p:cNvPr>
          <p:cNvSpPr/>
          <p:nvPr/>
        </p:nvSpPr>
        <p:spPr>
          <a:xfrm>
            <a:off x="4535884" y="5186524"/>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Oval 27">
            <a:extLst>
              <a:ext uri="{FF2B5EF4-FFF2-40B4-BE49-F238E27FC236}">
                <a16:creationId xmlns:a16="http://schemas.microsoft.com/office/drawing/2014/main" id="{CA26653C-ADFF-4A36-805A-09CE78927CA6}"/>
              </a:ext>
            </a:extLst>
          </p:cNvPr>
          <p:cNvSpPr/>
          <p:nvPr/>
        </p:nvSpPr>
        <p:spPr>
          <a:xfrm>
            <a:off x="7261788" y="3690161"/>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9FC850B9-3D7D-4B1D-97F6-3ECEF5D8931C}"/>
              </a:ext>
            </a:extLst>
          </p:cNvPr>
          <p:cNvSpPr/>
          <p:nvPr/>
        </p:nvSpPr>
        <p:spPr>
          <a:xfrm>
            <a:off x="4653536" y="3690161"/>
            <a:ext cx="235305" cy="23530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30E79571-88CD-47E8-9696-A4938E45BD35}"/>
              </a:ext>
            </a:extLst>
          </p:cNvPr>
          <p:cNvSpPr/>
          <p:nvPr/>
        </p:nvSpPr>
        <p:spPr>
          <a:xfrm>
            <a:off x="5794822" y="2215283"/>
            <a:ext cx="602086" cy="602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AC0301B7-9136-4510-BA29-41A551D3EC5B}"/>
              </a:ext>
            </a:extLst>
          </p:cNvPr>
          <p:cNvSpPr/>
          <p:nvPr/>
        </p:nvSpPr>
        <p:spPr>
          <a:xfrm>
            <a:off x="3934174" y="3308386"/>
            <a:ext cx="602086" cy="6020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EF380E86-E3B7-41F3-AFAF-5D438D43F77C}"/>
              </a:ext>
            </a:extLst>
          </p:cNvPr>
          <p:cNvSpPr/>
          <p:nvPr/>
        </p:nvSpPr>
        <p:spPr>
          <a:xfrm>
            <a:off x="7650681" y="3308386"/>
            <a:ext cx="602086" cy="602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DD69911F-6D8E-447B-BFE9-606213782517}"/>
              </a:ext>
            </a:extLst>
          </p:cNvPr>
          <p:cNvSpPr/>
          <p:nvPr/>
        </p:nvSpPr>
        <p:spPr>
          <a:xfrm>
            <a:off x="3805186" y="5003133"/>
            <a:ext cx="602086" cy="6020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BC8DD59A-0717-4EF5-A6A0-845E680EA7DB}"/>
              </a:ext>
            </a:extLst>
          </p:cNvPr>
          <p:cNvSpPr/>
          <p:nvPr/>
        </p:nvSpPr>
        <p:spPr>
          <a:xfrm>
            <a:off x="7847111" y="5003133"/>
            <a:ext cx="602086" cy="602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Block Arc 35">
            <a:extLst>
              <a:ext uri="{FF2B5EF4-FFF2-40B4-BE49-F238E27FC236}">
                <a16:creationId xmlns:a16="http://schemas.microsoft.com/office/drawing/2014/main" id="{ABE481CD-4DEC-43D0-8C7C-CDA69AE7A4E5}"/>
              </a:ext>
            </a:extLst>
          </p:cNvPr>
          <p:cNvSpPr/>
          <p:nvPr/>
        </p:nvSpPr>
        <p:spPr>
          <a:xfrm>
            <a:off x="4483229" y="3088708"/>
            <a:ext cx="3200014" cy="3200014"/>
          </a:xfrm>
          <a:prstGeom prst="blockArc">
            <a:avLst>
              <a:gd name="adj1" fmla="val 9259919"/>
              <a:gd name="adj2" fmla="val 1520338"/>
              <a:gd name="adj3" fmla="val 137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eart 17">
            <a:extLst>
              <a:ext uri="{FF2B5EF4-FFF2-40B4-BE49-F238E27FC236}">
                <a16:creationId xmlns:a16="http://schemas.microsoft.com/office/drawing/2014/main" id="{40E3D145-70FA-4C90-9EFD-132BC5B06C77}"/>
              </a:ext>
            </a:extLst>
          </p:cNvPr>
          <p:cNvSpPr/>
          <p:nvPr/>
        </p:nvSpPr>
        <p:spPr>
          <a:xfrm>
            <a:off x="5921095" y="2352497"/>
            <a:ext cx="349809" cy="34297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25">
            <a:extLst>
              <a:ext uri="{FF2B5EF4-FFF2-40B4-BE49-F238E27FC236}">
                <a16:creationId xmlns:a16="http://schemas.microsoft.com/office/drawing/2014/main" id="{D593F7CA-4536-45DC-9CD5-5337007659ED}"/>
              </a:ext>
            </a:extLst>
          </p:cNvPr>
          <p:cNvSpPr/>
          <p:nvPr/>
        </p:nvSpPr>
        <p:spPr>
          <a:xfrm>
            <a:off x="4051491" y="3466409"/>
            <a:ext cx="347277" cy="29268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Chord 32">
            <a:extLst>
              <a:ext uri="{FF2B5EF4-FFF2-40B4-BE49-F238E27FC236}">
                <a16:creationId xmlns:a16="http://schemas.microsoft.com/office/drawing/2014/main" id="{276F75B9-0BE4-453D-B78D-5EC4EE5DED2E}"/>
              </a:ext>
            </a:extLst>
          </p:cNvPr>
          <p:cNvSpPr/>
          <p:nvPr/>
        </p:nvSpPr>
        <p:spPr>
          <a:xfrm>
            <a:off x="3934174" y="5136849"/>
            <a:ext cx="347277" cy="344230"/>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40">
            <a:extLst>
              <a:ext uri="{FF2B5EF4-FFF2-40B4-BE49-F238E27FC236}">
                <a16:creationId xmlns:a16="http://schemas.microsoft.com/office/drawing/2014/main" id="{23AB3423-915A-486F-A7DF-0215217506C0}"/>
              </a:ext>
            </a:extLst>
          </p:cNvPr>
          <p:cNvSpPr/>
          <p:nvPr/>
        </p:nvSpPr>
        <p:spPr>
          <a:xfrm rot="2942052">
            <a:off x="7999978" y="5157484"/>
            <a:ext cx="322807" cy="343418"/>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Rounded Rectangle 17">
            <a:extLst>
              <a:ext uri="{FF2B5EF4-FFF2-40B4-BE49-F238E27FC236}">
                <a16:creationId xmlns:a16="http://schemas.microsoft.com/office/drawing/2014/main" id="{366A580F-4C20-4930-9D49-06414456F38F}"/>
              </a:ext>
            </a:extLst>
          </p:cNvPr>
          <p:cNvSpPr>
            <a:spLocks noChangeAspect="1"/>
          </p:cNvSpPr>
          <p:nvPr/>
        </p:nvSpPr>
        <p:spPr>
          <a:xfrm>
            <a:off x="7835542" y="3424576"/>
            <a:ext cx="232363" cy="36970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3135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3"/>
          </p:nvPr>
        </p:nvSpPr>
        <p:spPr>
          <a:xfrm>
            <a:off x="3776456" y="409248"/>
            <a:ext cx="4639088" cy="724247"/>
          </a:xfrm>
          <a:prstGeom prst="rect">
            <a:avLst/>
          </a:prstGeom>
        </p:spPr>
        <p:txBody>
          <a:bodyPr/>
          <a:lstStyle/>
          <a:p>
            <a:r>
              <a:rPr lang="en-US" sz="3600" b="1" dirty="0">
                <a:solidFill>
                  <a:schemeClr val="accent4">
                    <a:lumMod val="75000"/>
                  </a:schemeClr>
                </a:solidFill>
                <a:latin typeface="Times New Roman" panose="02020603050405020304" pitchFamily="18" charset="0"/>
                <a:cs typeface="Times New Roman" panose="02020603050405020304" pitchFamily="18" charset="0"/>
              </a:rPr>
              <a:t>2. Methodology</a:t>
            </a:r>
          </a:p>
        </p:txBody>
      </p:sp>
      <p:grpSp>
        <p:nvGrpSpPr>
          <p:cNvPr id="6" name="그룹 9">
            <a:extLst>
              <a:ext uri="{FF2B5EF4-FFF2-40B4-BE49-F238E27FC236}">
                <a16:creationId xmlns:a16="http://schemas.microsoft.com/office/drawing/2014/main" id="{940E455F-FC32-4BFC-906C-B4FAB7AA5342}"/>
              </a:ext>
            </a:extLst>
          </p:cNvPr>
          <p:cNvGrpSpPr/>
          <p:nvPr/>
        </p:nvGrpSpPr>
        <p:grpSpPr>
          <a:xfrm>
            <a:off x="1569456" y="5261221"/>
            <a:ext cx="9053089" cy="1047287"/>
            <a:chOff x="671199" y="5261221"/>
            <a:chExt cx="9053089" cy="1047287"/>
          </a:xfrm>
        </p:grpSpPr>
        <p:sp>
          <p:nvSpPr>
            <p:cNvPr id="7" name="TextBox 6">
              <a:extLst>
                <a:ext uri="{FF2B5EF4-FFF2-40B4-BE49-F238E27FC236}">
                  <a16:creationId xmlns:a16="http://schemas.microsoft.com/office/drawing/2014/main" id="{68FA070B-864E-4E75-9689-996EDF647845}"/>
                </a:ext>
              </a:extLst>
            </p:cNvPr>
            <p:cNvSpPr txBox="1"/>
            <p:nvPr/>
          </p:nvSpPr>
          <p:spPr>
            <a:xfrm>
              <a:off x="1190892" y="5370429"/>
              <a:ext cx="8217476" cy="738664"/>
            </a:xfrm>
            <a:prstGeom prst="rect">
              <a:avLst/>
            </a:prstGeom>
            <a:noFill/>
          </p:spPr>
          <p:txBody>
            <a:bodyPr wrap="square" rtlCol="0">
              <a:spAutoFit/>
            </a:bodyPr>
            <a:lstStyle/>
            <a:p>
              <a:pPr algn="ct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This figure shows: The</a:t>
              </a:r>
              <a:r>
                <a:rPr lang="en-US" sz="1400" dirty="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Class diagram of our Hospital management system. Hospital Management System Class Diagram describes the structure of a Hospital Management System classes, their attributes, operations (or methods), and the relationships among objects. </a:t>
              </a:r>
            </a:p>
          </p:txBody>
        </p:sp>
        <p:grpSp>
          <p:nvGrpSpPr>
            <p:cNvPr id="8" name="Group 19">
              <a:extLst>
                <a:ext uri="{FF2B5EF4-FFF2-40B4-BE49-F238E27FC236}">
                  <a16:creationId xmlns:a16="http://schemas.microsoft.com/office/drawing/2014/main" id="{8219121E-F8C1-4605-9174-97009C1C09AA}"/>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15" name="Block Arc 28">
                <a:extLst>
                  <a:ext uri="{FF2B5EF4-FFF2-40B4-BE49-F238E27FC236}">
                    <a16:creationId xmlns:a16="http://schemas.microsoft.com/office/drawing/2014/main" id="{5846941F-1EAB-4E94-AD17-A608F3818BCC}"/>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28">
                <a:extLst>
                  <a:ext uri="{FF2B5EF4-FFF2-40B4-BE49-F238E27FC236}">
                    <a16:creationId xmlns:a16="http://schemas.microsoft.com/office/drawing/2014/main" id="{6ACFC00E-8DA2-4AD5-894C-B6D48DAA3C8D}"/>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 name="Group 18">
              <a:extLst>
                <a:ext uri="{FF2B5EF4-FFF2-40B4-BE49-F238E27FC236}">
                  <a16:creationId xmlns:a16="http://schemas.microsoft.com/office/drawing/2014/main" id="{9DFB419F-021F-470E-9CEB-5B919BE201A8}"/>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13" name="Block Arc 28">
                <a:extLst>
                  <a:ext uri="{FF2B5EF4-FFF2-40B4-BE49-F238E27FC236}">
                    <a16:creationId xmlns:a16="http://schemas.microsoft.com/office/drawing/2014/main" id="{743B9B2F-A30C-413B-B7F2-F27CBE6B14E5}"/>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28">
                <a:extLst>
                  <a:ext uri="{FF2B5EF4-FFF2-40B4-BE49-F238E27FC236}">
                    <a16:creationId xmlns:a16="http://schemas.microsoft.com/office/drawing/2014/main" id="{D3CE0D8F-0049-465C-9DC0-BCF07F97176A}"/>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8">
              <a:extLst>
                <a:ext uri="{FF2B5EF4-FFF2-40B4-BE49-F238E27FC236}">
                  <a16:creationId xmlns:a16="http://schemas.microsoft.com/office/drawing/2014/main" id="{FB9A0F49-02BF-409E-886A-CBB62C30DAD9}"/>
                </a:ext>
              </a:extLst>
            </p:cNvPr>
            <p:cNvGrpSpPr/>
            <p:nvPr/>
          </p:nvGrpSpPr>
          <p:grpSpPr>
            <a:xfrm>
              <a:off x="773723" y="5261221"/>
              <a:ext cx="8864841" cy="1047287"/>
              <a:chOff x="2533699" y="5261221"/>
              <a:chExt cx="7104865" cy="1047287"/>
            </a:xfrm>
          </p:grpSpPr>
          <p:sp>
            <p:nvSpPr>
              <p:cNvPr id="11" name="Freeform 20">
                <a:extLst>
                  <a:ext uri="{FF2B5EF4-FFF2-40B4-BE49-F238E27FC236}">
                    <a16:creationId xmlns:a16="http://schemas.microsoft.com/office/drawing/2014/main" id="{154DD05F-77E6-4DCA-9E52-BD4E4AD1024D}"/>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Freeform 22">
                <a:extLst>
                  <a:ext uri="{FF2B5EF4-FFF2-40B4-BE49-F238E27FC236}">
                    <a16:creationId xmlns:a16="http://schemas.microsoft.com/office/drawing/2014/main" id="{7649687E-497A-457A-B8FE-6E2EC62F47B6}"/>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pic>
        <p:nvPicPr>
          <p:cNvPr id="5" name="Picture Placeholder 4">
            <a:extLst>
              <a:ext uri="{FF2B5EF4-FFF2-40B4-BE49-F238E27FC236}">
                <a16:creationId xmlns:a16="http://schemas.microsoft.com/office/drawing/2014/main" id="{0D24F070-FBDC-4C62-AF89-CD02127D2188}"/>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t="265" b="265"/>
          <a:stretch>
            <a:fillRect/>
          </a:stretch>
        </p:blipFill>
        <p:spPr>
          <a:xfrm>
            <a:off x="2037309" y="941033"/>
            <a:ext cx="9052327" cy="3719131"/>
          </a:xfrm>
        </p:spPr>
      </p:pic>
      <p:sp>
        <p:nvSpPr>
          <p:cNvPr id="18" name="TextBox 17">
            <a:extLst>
              <a:ext uri="{FF2B5EF4-FFF2-40B4-BE49-F238E27FC236}">
                <a16:creationId xmlns:a16="http://schemas.microsoft.com/office/drawing/2014/main" id="{CBF40E66-4983-4E75-8EF2-392D182F6216}"/>
              </a:ext>
            </a:extLst>
          </p:cNvPr>
          <p:cNvSpPr txBox="1"/>
          <p:nvPr/>
        </p:nvSpPr>
        <p:spPr>
          <a:xfrm>
            <a:off x="268933" y="549491"/>
            <a:ext cx="2252326" cy="981487"/>
          </a:xfrm>
          <a:prstGeom prst="rect">
            <a:avLst/>
          </a:prstGeom>
          <a:noFill/>
        </p:spPr>
        <p:txBody>
          <a:bodyPr wrap="square">
            <a:spAutoFit/>
          </a:bodyPr>
          <a:lstStyle/>
          <a:p>
            <a:pPr marL="0" marR="0">
              <a:lnSpc>
                <a:spcPct val="150000"/>
              </a:lnSpc>
              <a:spcBef>
                <a:spcPts val="0"/>
              </a:spcBef>
              <a:spcAft>
                <a:spcPts val="800"/>
              </a:spcAft>
            </a:pPr>
            <a:r>
              <a:rPr lang="en-US" sz="1800" b="1" dirty="0">
                <a:solidFill>
                  <a:schemeClr val="accent6"/>
                </a:solidFill>
                <a:effectLst/>
                <a:latin typeface="Times New Roman" panose="02020603050405020304" pitchFamily="18" charset="0"/>
                <a:ea typeface="Calibri" panose="020F0502020204030204" pitchFamily="34" charset="0"/>
                <a:cs typeface="Arial" panose="020B0604020202020204" pitchFamily="34" charset="0"/>
              </a:rPr>
              <a:t>UML Diagram</a:t>
            </a:r>
          </a:p>
          <a:p>
            <a:pPr marL="285750" marR="0" indent="-285750">
              <a:lnSpc>
                <a:spcPct val="150000"/>
              </a:lnSpc>
              <a:spcBef>
                <a:spcPts val="0"/>
              </a:spcBef>
              <a:spcAft>
                <a:spcPts val="800"/>
              </a:spcAft>
              <a:buFont typeface="Wingdings" panose="05000000000000000000" pitchFamily="2" charset="2"/>
              <a:buChar char="ü"/>
            </a:pPr>
            <a:r>
              <a:rPr lang="en-US" b="1" dirty="0">
                <a:solidFill>
                  <a:schemeClr val="accent1">
                    <a:lumMod val="50000"/>
                  </a:schemeClr>
                </a:solidFill>
                <a:latin typeface="Times New Roman" panose="02020603050405020304" pitchFamily="18" charset="0"/>
                <a:ea typeface="Calibri" panose="020F0502020204030204" pitchFamily="34" charset="0"/>
                <a:cs typeface="Arial" panose="020B0604020202020204" pitchFamily="34" charset="0"/>
              </a:rPr>
              <a:t>Class Diagram</a:t>
            </a:r>
            <a:endParaRPr lang="en-US" sz="16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8883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3"/>
          </p:nvPr>
        </p:nvSpPr>
        <p:spPr>
          <a:xfrm>
            <a:off x="3776456" y="409248"/>
            <a:ext cx="4639088" cy="724247"/>
          </a:xfrm>
          <a:prstGeom prst="rect">
            <a:avLst/>
          </a:prstGeom>
        </p:spPr>
        <p:txBody>
          <a:bodyPr/>
          <a:lstStyle/>
          <a:p>
            <a:r>
              <a:rPr lang="en-US" sz="3600" b="1" dirty="0">
                <a:solidFill>
                  <a:schemeClr val="accent4">
                    <a:lumMod val="75000"/>
                  </a:schemeClr>
                </a:solidFill>
                <a:latin typeface="Times New Roman" panose="02020603050405020304" pitchFamily="18" charset="0"/>
                <a:cs typeface="Times New Roman" panose="02020603050405020304" pitchFamily="18" charset="0"/>
              </a:rPr>
              <a:t>2. Methodology</a:t>
            </a:r>
          </a:p>
        </p:txBody>
      </p:sp>
      <p:grpSp>
        <p:nvGrpSpPr>
          <p:cNvPr id="6" name="그룹 9">
            <a:extLst>
              <a:ext uri="{FF2B5EF4-FFF2-40B4-BE49-F238E27FC236}">
                <a16:creationId xmlns:a16="http://schemas.microsoft.com/office/drawing/2014/main" id="{940E455F-FC32-4BFC-906C-B4FAB7AA5342}"/>
              </a:ext>
            </a:extLst>
          </p:cNvPr>
          <p:cNvGrpSpPr/>
          <p:nvPr/>
        </p:nvGrpSpPr>
        <p:grpSpPr>
          <a:xfrm>
            <a:off x="1569456" y="5261221"/>
            <a:ext cx="9053089" cy="1047287"/>
            <a:chOff x="671199" y="5261221"/>
            <a:chExt cx="9053089" cy="1047287"/>
          </a:xfrm>
        </p:grpSpPr>
        <p:sp>
          <p:nvSpPr>
            <p:cNvPr id="7" name="TextBox 6">
              <a:extLst>
                <a:ext uri="{FF2B5EF4-FFF2-40B4-BE49-F238E27FC236}">
                  <a16:creationId xmlns:a16="http://schemas.microsoft.com/office/drawing/2014/main" id="{68FA070B-864E-4E75-9689-996EDF647845}"/>
                </a:ext>
              </a:extLst>
            </p:cNvPr>
            <p:cNvSpPr txBox="1"/>
            <p:nvPr/>
          </p:nvSpPr>
          <p:spPr>
            <a:xfrm>
              <a:off x="1190892" y="5370429"/>
              <a:ext cx="8217476" cy="738664"/>
            </a:xfrm>
            <a:prstGeom prst="rect">
              <a:avLst/>
            </a:prstGeom>
            <a:noFill/>
          </p:spPr>
          <p:txBody>
            <a:bodyPr wrap="square" rtlCol="0">
              <a:spAutoFit/>
            </a:bodyPr>
            <a:lstStyle/>
            <a:p>
              <a:pPr algn="ct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rPr>
                <a:t>This figure shows: The USE CASE Diagram, </a:t>
              </a:r>
              <a:r>
                <a:rPr lang="en-US" sz="1400" dirty="0">
                  <a:solidFill>
                    <a:schemeClr val="accent6">
                      <a:lumMod val="20000"/>
                      <a:lumOff val="80000"/>
                    </a:schemeClr>
                  </a:solidFill>
                  <a:latin typeface="Times New Roman" panose="02020603050405020304" pitchFamily="18" charset="0"/>
                  <a:ea typeface="Calibri" panose="020F0502020204030204" pitchFamily="34" charset="0"/>
                </a:rPr>
                <a:t>t</a:t>
              </a: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rPr>
                <a:t>he goal of this diagram in our hospital management system (HMS) is to show a graphical overview of a system's functionality in terms of actors, goals, and any dependencies between those use cases.</a:t>
              </a:r>
              <a:endParaRPr lang="en-US" sz="1400"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8" name="Group 19">
              <a:extLst>
                <a:ext uri="{FF2B5EF4-FFF2-40B4-BE49-F238E27FC236}">
                  <a16:creationId xmlns:a16="http://schemas.microsoft.com/office/drawing/2014/main" id="{8219121E-F8C1-4605-9174-97009C1C09AA}"/>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15" name="Block Arc 28">
                <a:extLst>
                  <a:ext uri="{FF2B5EF4-FFF2-40B4-BE49-F238E27FC236}">
                    <a16:creationId xmlns:a16="http://schemas.microsoft.com/office/drawing/2014/main" id="{5846941F-1EAB-4E94-AD17-A608F3818BCC}"/>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28">
                <a:extLst>
                  <a:ext uri="{FF2B5EF4-FFF2-40B4-BE49-F238E27FC236}">
                    <a16:creationId xmlns:a16="http://schemas.microsoft.com/office/drawing/2014/main" id="{6ACFC00E-8DA2-4AD5-894C-B6D48DAA3C8D}"/>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 name="Group 18">
              <a:extLst>
                <a:ext uri="{FF2B5EF4-FFF2-40B4-BE49-F238E27FC236}">
                  <a16:creationId xmlns:a16="http://schemas.microsoft.com/office/drawing/2014/main" id="{9DFB419F-021F-470E-9CEB-5B919BE201A8}"/>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13" name="Block Arc 28">
                <a:extLst>
                  <a:ext uri="{FF2B5EF4-FFF2-40B4-BE49-F238E27FC236}">
                    <a16:creationId xmlns:a16="http://schemas.microsoft.com/office/drawing/2014/main" id="{743B9B2F-A30C-413B-B7F2-F27CBE6B14E5}"/>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28">
                <a:extLst>
                  <a:ext uri="{FF2B5EF4-FFF2-40B4-BE49-F238E27FC236}">
                    <a16:creationId xmlns:a16="http://schemas.microsoft.com/office/drawing/2014/main" id="{D3CE0D8F-0049-465C-9DC0-BCF07F97176A}"/>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8">
              <a:extLst>
                <a:ext uri="{FF2B5EF4-FFF2-40B4-BE49-F238E27FC236}">
                  <a16:creationId xmlns:a16="http://schemas.microsoft.com/office/drawing/2014/main" id="{FB9A0F49-02BF-409E-886A-CBB62C30DAD9}"/>
                </a:ext>
              </a:extLst>
            </p:cNvPr>
            <p:cNvGrpSpPr/>
            <p:nvPr/>
          </p:nvGrpSpPr>
          <p:grpSpPr>
            <a:xfrm>
              <a:off x="773723" y="5261221"/>
              <a:ext cx="8864841" cy="1047287"/>
              <a:chOff x="2533699" y="5261221"/>
              <a:chExt cx="7104865" cy="1047287"/>
            </a:xfrm>
          </p:grpSpPr>
          <p:sp>
            <p:nvSpPr>
              <p:cNvPr id="11" name="Freeform 20">
                <a:extLst>
                  <a:ext uri="{FF2B5EF4-FFF2-40B4-BE49-F238E27FC236}">
                    <a16:creationId xmlns:a16="http://schemas.microsoft.com/office/drawing/2014/main" id="{154DD05F-77E6-4DCA-9E52-BD4E4AD1024D}"/>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Freeform 22">
                <a:extLst>
                  <a:ext uri="{FF2B5EF4-FFF2-40B4-BE49-F238E27FC236}">
                    <a16:creationId xmlns:a16="http://schemas.microsoft.com/office/drawing/2014/main" id="{7649687E-497A-457A-B8FE-6E2EC62F47B6}"/>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21" name="TextBox 20">
            <a:extLst>
              <a:ext uri="{FF2B5EF4-FFF2-40B4-BE49-F238E27FC236}">
                <a16:creationId xmlns:a16="http://schemas.microsoft.com/office/drawing/2014/main" id="{AD834C6A-5C9F-44D8-A4C4-32D872ECAB22}"/>
              </a:ext>
            </a:extLst>
          </p:cNvPr>
          <p:cNvSpPr txBox="1"/>
          <p:nvPr/>
        </p:nvSpPr>
        <p:spPr>
          <a:xfrm>
            <a:off x="135766" y="450420"/>
            <a:ext cx="2598555" cy="935513"/>
          </a:xfrm>
          <a:prstGeom prst="rect">
            <a:avLst/>
          </a:prstGeom>
          <a:noFill/>
        </p:spPr>
        <p:txBody>
          <a:bodyPr wrap="square">
            <a:spAutoFit/>
          </a:bodyPr>
          <a:lstStyle/>
          <a:p>
            <a:pPr marL="0" marR="0">
              <a:lnSpc>
                <a:spcPct val="150000"/>
              </a:lnSpc>
              <a:spcBef>
                <a:spcPts val="0"/>
              </a:spcBef>
              <a:spcAft>
                <a:spcPts val="800"/>
              </a:spcAft>
            </a:pPr>
            <a:r>
              <a:rPr lang="en-US" sz="1800" b="1" dirty="0">
                <a:solidFill>
                  <a:schemeClr val="accent6"/>
                </a:solidFill>
                <a:effectLst/>
                <a:latin typeface="Times New Roman" panose="02020603050405020304" pitchFamily="18" charset="0"/>
                <a:ea typeface="Calibri" panose="020F0502020204030204" pitchFamily="34" charset="0"/>
                <a:cs typeface="Arial" panose="020B0604020202020204" pitchFamily="34" charset="0"/>
              </a:rPr>
              <a:t>UML Diagram</a:t>
            </a:r>
          </a:p>
          <a:p>
            <a:pPr marL="285750" marR="0" indent="-285750">
              <a:lnSpc>
                <a:spcPct val="150000"/>
              </a:lnSpc>
              <a:spcBef>
                <a:spcPts val="0"/>
              </a:spcBef>
              <a:spcAft>
                <a:spcPts val="800"/>
              </a:spcAft>
              <a:buFont typeface="Wingdings" panose="05000000000000000000" pitchFamily="2" charset="2"/>
              <a:buChar char="ü"/>
            </a:pPr>
            <a:r>
              <a:rPr lang="en-US" sz="1600" b="1" dirty="0">
                <a:solidFill>
                  <a:schemeClr val="accent1">
                    <a:lumMod val="50000"/>
                  </a:schemeClr>
                </a:solidFill>
                <a:effectLst/>
                <a:latin typeface="Times New Roman" panose="02020603050405020304" pitchFamily="18" charset="0"/>
                <a:ea typeface="Calibri" panose="020F0502020204030204" pitchFamily="34" charset="0"/>
              </a:rPr>
              <a:t>USE CASE Diagram</a:t>
            </a:r>
            <a:endParaRPr lang="en-US" sz="1600" b="1"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3ADAB7E3-F426-4BD2-826E-A0B28A184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13" y="1313754"/>
            <a:ext cx="7572304" cy="3347021"/>
          </a:xfrm>
          <a:prstGeom prst="rect">
            <a:avLst/>
          </a:prstGeom>
        </p:spPr>
      </p:pic>
    </p:spTree>
    <p:extLst>
      <p:ext uri="{BB962C8B-B14F-4D97-AF65-F5344CB8AC3E}">
        <p14:creationId xmlns:p14="http://schemas.microsoft.com/office/powerpoint/2010/main" val="47798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3"/>
          </p:nvPr>
        </p:nvSpPr>
        <p:spPr>
          <a:xfrm>
            <a:off x="3776456" y="409248"/>
            <a:ext cx="4639088" cy="724247"/>
          </a:xfrm>
          <a:prstGeom prst="rect">
            <a:avLst/>
          </a:prstGeom>
        </p:spPr>
        <p:txBody>
          <a:bodyPr/>
          <a:lstStyle/>
          <a:p>
            <a:r>
              <a:rPr lang="en-US" sz="3600" b="1" dirty="0">
                <a:solidFill>
                  <a:schemeClr val="accent4">
                    <a:lumMod val="75000"/>
                  </a:schemeClr>
                </a:solidFill>
                <a:latin typeface="Times New Roman" panose="02020603050405020304" pitchFamily="18" charset="0"/>
                <a:cs typeface="Times New Roman" panose="02020603050405020304" pitchFamily="18" charset="0"/>
              </a:rPr>
              <a:t>2. Methodology</a:t>
            </a:r>
          </a:p>
        </p:txBody>
      </p:sp>
      <p:grpSp>
        <p:nvGrpSpPr>
          <p:cNvPr id="6" name="그룹 9">
            <a:extLst>
              <a:ext uri="{FF2B5EF4-FFF2-40B4-BE49-F238E27FC236}">
                <a16:creationId xmlns:a16="http://schemas.microsoft.com/office/drawing/2014/main" id="{940E455F-FC32-4BFC-906C-B4FAB7AA5342}"/>
              </a:ext>
            </a:extLst>
          </p:cNvPr>
          <p:cNvGrpSpPr/>
          <p:nvPr/>
        </p:nvGrpSpPr>
        <p:grpSpPr>
          <a:xfrm>
            <a:off x="1569456" y="5261221"/>
            <a:ext cx="9053089" cy="1047287"/>
            <a:chOff x="671199" y="5261221"/>
            <a:chExt cx="9053089" cy="1047287"/>
          </a:xfrm>
        </p:grpSpPr>
        <p:sp>
          <p:nvSpPr>
            <p:cNvPr id="7" name="TextBox 6">
              <a:extLst>
                <a:ext uri="{FF2B5EF4-FFF2-40B4-BE49-F238E27FC236}">
                  <a16:creationId xmlns:a16="http://schemas.microsoft.com/office/drawing/2014/main" id="{68FA070B-864E-4E75-9689-996EDF647845}"/>
                </a:ext>
              </a:extLst>
            </p:cNvPr>
            <p:cNvSpPr txBox="1"/>
            <p:nvPr/>
          </p:nvSpPr>
          <p:spPr>
            <a:xfrm>
              <a:off x="1190892" y="5370429"/>
              <a:ext cx="8217476" cy="769441"/>
            </a:xfrm>
            <a:prstGeom prst="rect">
              <a:avLst/>
            </a:prstGeom>
            <a:noFill/>
          </p:spPr>
          <p:txBody>
            <a:bodyPr wrap="square" rtlCol="0">
              <a:spAutoFit/>
            </a:bodyPr>
            <a:lstStyle/>
            <a:p>
              <a:pPr algn="ct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This figure shows: The </a:t>
              </a:r>
              <a:r>
                <a:rPr lang="en-US" sz="1400" dirty="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Sequence</a:t>
              </a: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Diagram, </a:t>
              </a:r>
              <a:r>
                <a:rPr lang="en-US" sz="1400" dirty="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w</a:t>
              </a:r>
              <a:r>
                <a:rPr lang="en-US" sz="14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e used sequence diagram here in our hospital management system in order to highlights the structural arrangement of the objects that send and receive messages.</a:t>
              </a:r>
            </a:p>
            <a:p>
              <a:pPr algn="ctr"/>
              <a:endParaRPr lang="en-US" sz="1600"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8" name="Group 19">
              <a:extLst>
                <a:ext uri="{FF2B5EF4-FFF2-40B4-BE49-F238E27FC236}">
                  <a16:creationId xmlns:a16="http://schemas.microsoft.com/office/drawing/2014/main" id="{8219121E-F8C1-4605-9174-97009C1C09AA}"/>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15" name="Block Arc 28">
                <a:extLst>
                  <a:ext uri="{FF2B5EF4-FFF2-40B4-BE49-F238E27FC236}">
                    <a16:creationId xmlns:a16="http://schemas.microsoft.com/office/drawing/2014/main" id="{5846941F-1EAB-4E94-AD17-A608F3818BCC}"/>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28">
                <a:extLst>
                  <a:ext uri="{FF2B5EF4-FFF2-40B4-BE49-F238E27FC236}">
                    <a16:creationId xmlns:a16="http://schemas.microsoft.com/office/drawing/2014/main" id="{6ACFC00E-8DA2-4AD5-894C-B6D48DAA3C8D}"/>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 name="Group 18">
              <a:extLst>
                <a:ext uri="{FF2B5EF4-FFF2-40B4-BE49-F238E27FC236}">
                  <a16:creationId xmlns:a16="http://schemas.microsoft.com/office/drawing/2014/main" id="{9DFB419F-021F-470E-9CEB-5B919BE201A8}"/>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13" name="Block Arc 28">
                <a:extLst>
                  <a:ext uri="{FF2B5EF4-FFF2-40B4-BE49-F238E27FC236}">
                    <a16:creationId xmlns:a16="http://schemas.microsoft.com/office/drawing/2014/main" id="{743B9B2F-A30C-413B-B7F2-F27CBE6B14E5}"/>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28">
                <a:extLst>
                  <a:ext uri="{FF2B5EF4-FFF2-40B4-BE49-F238E27FC236}">
                    <a16:creationId xmlns:a16="http://schemas.microsoft.com/office/drawing/2014/main" id="{D3CE0D8F-0049-465C-9DC0-BCF07F97176A}"/>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8">
              <a:extLst>
                <a:ext uri="{FF2B5EF4-FFF2-40B4-BE49-F238E27FC236}">
                  <a16:creationId xmlns:a16="http://schemas.microsoft.com/office/drawing/2014/main" id="{FB9A0F49-02BF-409E-886A-CBB62C30DAD9}"/>
                </a:ext>
              </a:extLst>
            </p:cNvPr>
            <p:cNvGrpSpPr/>
            <p:nvPr/>
          </p:nvGrpSpPr>
          <p:grpSpPr>
            <a:xfrm>
              <a:off x="773723" y="5261221"/>
              <a:ext cx="8864841" cy="1047287"/>
              <a:chOff x="2533699" y="5261221"/>
              <a:chExt cx="7104865" cy="1047287"/>
            </a:xfrm>
          </p:grpSpPr>
          <p:sp>
            <p:nvSpPr>
              <p:cNvPr id="11" name="Freeform 20">
                <a:extLst>
                  <a:ext uri="{FF2B5EF4-FFF2-40B4-BE49-F238E27FC236}">
                    <a16:creationId xmlns:a16="http://schemas.microsoft.com/office/drawing/2014/main" id="{154DD05F-77E6-4DCA-9E52-BD4E4AD1024D}"/>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Freeform 22">
                <a:extLst>
                  <a:ext uri="{FF2B5EF4-FFF2-40B4-BE49-F238E27FC236}">
                    <a16:creationId xmlns:a16="http://schemas.microsoft.com/office/drawing/2014/main" id="{7649687E-497A-457A-B8FE-6E2EC62F47B6}"/>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21" name="TextBox 20">
            <a:extLst>
              <a:ext uri="{FF2B5EF4-FFF2-40B4-BE49-F238E27FC236}">
                <a16:creationId xmlns:a16="http://schemas.microsoft.com/office/drawing/2014/main" id="{AD834C6A-5C9F-44D8-A4C4-32D872ECAB22}"/>
              </a:ext>
            </a:extLst>
          </p:cNvPr>
          <p:cNvSpPr txBox="1"/>
          <p:nvPr/>
        </p:nvSpPr>
        <p:spPr>
          <a:xfrm>
            <a:off x="207021" y="409248"/>
            <a:ext cx="2598555" cy="935513"/>
          </a:xfrm>
          <a:prstGeom prst="rect">
            <a:avLst/>
          </a:prstGeom>
          <a:noFill/>
        </p:spPr>
        <p:txBody>
          <a:bodyPr wrap="square">
            <a:spAutoFit/>
          </a:bodyPr>
          <a:lstStyle/>
          <a:p>
            <a:pPr marL="0" marR="0">
              <a:lnSpc>
                <a:spcPct val="150000"/>
              </a:lnSpc>
              <a:spcBef>
                <a:spcPts val="0"/>
              </a:spcBef>
              <a:spcAft>
                <a:spcPts val="800"/>
              </a:spcAft>
            </a:pPr>
            <a:r>
              <a:rPr lang="en-US" sz="1800" b="1" dirty="0">
                <a:solidFill>
                  <a:schemeClr val="accent6"/>
                </a:solidFill>
                <a:effectLst/>
                <a:latin typeface="Times New Roman" panose="02020603050405020304" pitchFamily="18" charset="0"/>
                <a:ea typeface="Calibri" panose="020F0502020204030204" pitchFamily="34" charset="0"/>
                <a:cs typeface="Arial" panose="020B0604020202020204" pitchFamily="34" charset="0"/>
              </a:rPr>
              <a:t>UML Diagram</a:t>
            </a:r>
          </a:p>
          <a:p>
            <a:pPr marL="285750" marR="0" indent="-285750">
              <a:lnSpc>
                <a:spcPct val="150000"/>
              </a:lnSpc>
              <a:spcBef>
                <a:spcPts val="0"/>
              </a:spcBef>
              <a:spcAft>
                <a:spcPts val="800"/>
              </a:spcAft>
              <a:buFont typeface="Wingdings" panose="05000000000000000000" pitchFamily="2" charset="2"/>
              <a:buChar char="ü"/>
            </a:pPr>
            <a:r>
              <a:rPr lang="en-US" sz="1600" b="1" dirty="0">
                <a:solidFill>
                  <a:schemeClr val="accent1">
                    <a:lumMod val="50000"/>
                  </a:schemeClr>
                </a:solidFill>
                <a:effectLst/>
                <a:latin typeface="Times New Roman" panose="02020603050405020304" pitchFamily="18" charset="0"/>
                <a:ea typeface="Calibri" panose="020F0502020204030204" pitchFamily="34" charset="0"/>
              </a:rPr>
              <a:t>Sequence diagram</a:t>
            </a:r>
            <a:endParaRPr lang="en-US" sz="1600" b="1"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A331325B-1D26-492A-B2B4-12EF7BA05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1" y="1379097"/>
            <a:ext cx="11975977" cy="3298260"/>
          </a:xfrm>
          <a:prstGeom prst="rect">
            <a:avLst/>
          </a:prstGeom>
        </p:spPr>
      </p:pic>
    </p:spTree>
    <p:extLst>
      <p:ext uri="{BB962C8B-B14F-4D97-AF65-F5344CB8AC3E}">
        <p14:creationId xmlns:p14="http://schemas.microsoft.com/office/powerpoint/2010/main" val="233028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C5315A-56FF-4A47-BF8D-B760A75C200C}"/>
              </a:ext>
            </a:extLst>
          </p:cNvPr>
          <p:cNvSpPr/>
          <p:nvPr/>
        </p:nvSpPr>
        <p:spPr>
          <a:xfrm>
            <a:off x="9103587" y="1821583"/>
            <a:ext cx="2160000" cy="42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2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Structural pattern aims to reduce coupling between classes, enabling future extensions, and encapsulate complex structures.</a:t>
            </a:r>
            <a:r>
              <a:rPr lang="en-US" sz="1200" spc="-5"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Adapter acts as a translator between 2 systems. This can be done by implementing interfaces, and override some methods from the new system and then make a delegation call.</a:t>
            </a:r>
            <a:endParaRPr lang="en-US" sz="1200"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C0F305F-8031-4EFA-8BD4-84ACB1CAAD58}"/>
              </a:ext>
            </a:extLst>
          </p:cNvPr>
          <p:cNvGraphicFramePr>
            <a:graphicFrameLocks noGrp="1"/>
          </p:cNvGraphicFramePr>
          <p:nvPr>
            <p:extLst>
              <p:ext uri="{D42A27DB-BD31-4B8C-83A1-F6EECF244321}">
                <p14:modId xmlns:p14="http://schemas.microsoft.com/office/powerpoint/2010/main" val="1405980937"/>
              </p:ext>
            </p:extLst>
          </p:nvPr>
        </p:nvGraphicFramePr>
        <p:xfrm>
          <a:off x="8920664" y="1833661"/>
          <a:ext cx="3271336" cy="721755"/>
        </p:xfrm>
        <a:graphic>
          <a:graphicData uri="http://schemas.openxmlformats.org/drawingml/2006/table">
            <a:tbl>
              <a:tblPr firstRow="1" bandRow="1">
                <a:tableStyleId>{5C22544A-7EE6-4342-B048-85BDC9FD1C3A}</a:tableStyleId>
              </a:tblPr>
              <a:tblGrid>
                <a:gridCol w="1224964">
                  <a:extLst>
                    <a:ext uri="{9D8B030D-6E8A-4147-A177-3AD203B41FA5}">
                      <a16:colId xmlns:a16="http://schemas.microsoft.com/office/drawing/2014/main" val="20000"/>
                    </a:ext>
                  </a:extLst>
                </a:gridCol>
                <a:gridCol w="2046372">
                  <a:extLst>
                    <a:ext uri="{9D8B030D-6E8A-4147-A177-3AD203B41FA5}">
                      <a16:colId xmlns:a16="http://schemas.microsoft.com/office/drawing/2014/main" val="20001"/>
                    </a:ext>
                  </a:extLst>
                </a:gridCol>
              </a:tblGrid>
              <a:tr h="721755">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lang="en-US" sz="1600" b="1" spc="-5"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Adaptor Pattern</a:t>
                      </a:r>
                      <a:endParaRPr lang="en-US" sz="16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800" b="1" dirty="0">
                        <a:solidFill>
                          <a:schemeClr val="tx1">
                            <a:lumMod val="65000"/>
                            <a:lumOff val="35000"/>
                          </a:schemeClr>
                        </a:solidFill>
                        <a:latin typeface="+mn-lt"/>
                        <a:cs typeface="Arial" pitchFamily="34"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Rectangle 4">
            <a:extLst>
              <a:ext uri="{FF2B5EF4-FFF2-40B4-BE49-F238E27FC236}">
                <a16:creationId xmlns:a16="http://schemas.microsoft.com/office/drawing/2014/main" id="{629DC718-8629-47D1-B2EF-6B185BBA17AB}"/>
              </a:ext>
            </a:extLst>
          </p:cNvPr>
          <p:cNvSpPr/>
          <p:nvPr/>
        </p:nvSpPr>
        <p:spPr>
          <a:xfrm>
            <a:off x="3253933" y="1821583"/>
            <a:ext cx="5666731" cy="421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aphicFrame>
        <p:nvGraphicFramePr>
          <p:cNvPr id="6" name="Table 5">
            <a:extLst>
              <a:ext uri="{FF2B5EF4-FFF2-40B4-BE49-F238E27FC236}">
                <a16:creationId xmlns:a16="http://schemas.microsoft.com/office/drawing/2014/main" id="{C68613FF-D516-4636-B88B-5997C48D3932}"/>
              </a:ext>
            </a:extLst>
          </p:cNvPr>
          <p:cNvGraphicFramePr>
            <a:graphicFrameLocks noGrp="1"/>
          </p:cNvGraphicFramePr>
          <p:nvPr>
            <p:extLst>
              <p:ext uri="{D42A27DB-BD31-4B8C-83A1-F6EECF244321}">
                <p14:modId xmlns:p14="http://schemas.microsoft.com/office/powerpoint/2010/main" val="481874509"/>
              </p:ext>
            </p:extLst>
          </p:nvPr>
        </p:nvGraphicFramePr>
        <p:xfrm>
          <a:off x="3361578" y="1543395"/>
          <a:ext cx="5451442" cy="3981754"/>
        </p:xfrm>
        <a:graphic>
          <a:graphicData uri="http://schemas.openxmlformats.org/drawingml/2006/table">
            <a:tbl>
              <a:tblPr firstRow="1" bandRow="1">
                <a:tableStyleId>{5C22544A-7EE6-4342-B048-85BDC9FD1C3A}</a:tableStyleId>
              </a:tblPr>
              <a:tblGrid>
                <a:gridCol w="1471024">
                  <a:extLst>
                    <a:ext uri="{9D8B030D-6E8A-4147-A177-3AD203B41FA5}">
                      <a16:colId xmlns:a16="http://schemas.microsoft.com/office/drawing/2014/main" val="20000"/>
                    </a:ext>
                  </a:extLst>
                </a:gridCol>
                <a:gridCol w="3980418">
                  <a:extLst>
                    <a:ext uri="{9D8B030D-6E8A-4147-A177-3AD203B41FA5}">
                      <a16:colId xmlns:a16="http://schemas.microsoft.com/office/drawing/2014/main" val="20001"/>
                    </a:ext>
                  </a:extLst>
                </a:gridCol>
              </a:tblGrid>
              <a:tr h="845844">
                <a:tc rowSpan="2">
                  <a:txBody>
                    <a:bodyPr/>
                    <a:lstStyle/>
                    <a:p>
                      <a:pPr latinLnBrk="1"/>
                      <a:endParaRPr lang="ko-KR" altLang="en-US" sz="2700" dirty="0">
                        <a:solidFill>
                          <a:schemeClr val="tx1">
                            <a:lumMod val="75000"/>
                            <a:lumOff val="25000"/>
                          </a:schemeClr>
                        </a:solidFill>
                        <a:latin typeface="+mn-lt"/>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lang="en-US" sz="1400" b="1"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State Pattern: </a:t>
                      </a:r>
                      <a:r>
                        <a:rPr lang="en-US" sz="1000" b="1" kern="1200" dirty="0">
                          <a:solidFill>
                            <a:schemeClr val="accent2"/>
                          </a:solidFill>
                          <a:effectLst/>
                          <a:latin typeface="Times New Roman" panose="02020603050405020304" pitchFamily="18" charset="0"/>
                          <a:ea typeface="+mn-ea"/>
                          <a:cs typeface="Times New Roman" panose="02020603050405020304" pitchFamily="18" charset="0"/>
                        </a:rPr>
                        <a:t>B</a:t>
                      </a:r>
                      <a:r>
                        <a:rPr lang="en-US" sz="1000" b="0" kern="1200" dirty="0">
                          <a:solidFill>
                            <a:schemeClr val="accent2"/>
                          </a:solidFill>
                          <a:effectLst/>
                          <a:latin typeface="Times New Roman" panose="02020603050405020304" pitchFamily="18" charset="0"/>
                          <a:ea typeface="+mn-ea"/>
                          <a:cs typeface="Times New Roman" panose="02020603050405020304" pitchFamily="18" charset="0"/>
                        </a:rPr>
                        <a:t>ehavioral design patterns are concerned with algorithms and the assignment of responsibilities between objects. State lets an object alter its behavior when its internal state changes. It appears as if the object changed its class. Hospital describes patient’s condition in a medical state jargon. It will serve as a nice example for the needs of using State Pattern. </a:t>
                      </a:r>
                    </a:p>
                  </a:txBody>
                  <a:tcPr anchor="b">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0">
                <a:tc vMerge="1">
                  <a:txBody>
                    <a:bodyPr/>
                    <a:lstStyle/>
                    <a:p>
                      <a:pPr latinLnBrk="1"/>
                      <a:endParaRPr lang="ko-KR" altLang="en-US"/>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0197">
                <a:tc gridSpan="2">
                  <a:txBody>
                    <a:bodyPr/>
                    <a:lstStyle/>
                    <a:p>
                      <a:pPr marL="171450" marR="0" lvl="0" indent="-1714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ko-KR" sz="1400" b="1"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Observer Pattern</a:t>
                      </a:r>
                      <a:endParaRPr lang="ko-KR" altLang="en-US"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b">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2"/>
                  </a:ext>
                </a:extLst>
              </a:tr>
              <a:tr h="54029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2"/>
                          </a:solidFill>
                          <a:effectLst/>
                          <a:latin typeface="Times New Roman" panose="02020603050405020304" pitchFamily="18" charset="0"/>
                          <a:ea typeface="+mn-ea"/>
                          <a:cs typeface="Times New Roman" panose="02020603050405020304" pitchFamily="18" charset="0"/>
                        </a:rPr>
                        <a:t>Behavioral design patterns are concerned with algorithms and the assignment of responsibilities between objects. Observer Lets you define a subscription mechanism to notify multiple objects about any events that happen to the object they’re observing. Each Doctor and nurse must have Observer implementation so that they can observe the patient information. And since they also modifying the Observable object, all changes will be observed and updated by other GUIs</a:t>
                      </a:r>
                      <a:r>
                        <a:rPr lang="en-US" sz="1200" kern="1200" dirty="0">
                          <a:solidFill>
                            <a:schemeClr val="tx2"/>
                          </a:solidFill>
                          <a:effectLst/>
                          <a:latin typeface="Times New Roman" panose="02020603050405020304" pitchFamily="18" charset="0"/>
                          <a:ea typeface="+mn-ea"/>
                          <a:cs typeface="Times New Roman" panose="02020603050405020304" pitchFamily="18" charset="0"/>
                        </a:rPr>
                        <a:t>.</a:t>
                      </a: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12700" cmpd="sng">
                      <a:noFill/>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3"/>
                  </a:ext>
                </a:extLst>
              </a:tr>
              <a:tr h="360197">
                <a:tc gridSpan="2">
                  <a:txBody>
                    <a:bodyPr/>
                    <a:lstStyle/>
                    <a:p>
                      <a:pPr marL="285750" indent="-285750" algn="ctr">
                        <a:buFont typeface="Wingdings" panose="05000000000000000000" pitchFamily="2" charset="2"/>
                        <a:buChar char="ü"/>
                      </a:pPr>
                      <a:r>
                        <a:rPr lang="en-US" sz="1400" b="1"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Abstract factory</a:t>
                      </a:r>
                      <a:endParaRPr lang="ko-KR" altLang="en-US"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b">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4"/>
                  </a:ext>
                </a:extLst>
              </a:tr>
              <a:tr h="54029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rgbClr val="002060"/>
                          </a:solidFill>
                          <a:effectLst/>
                          <a:latin typeface="Times New Roman" panose="02020603050405020304" pitchFamily="18" charset="0"/>
                          <a:ea typeface="+mn-ea"/>
                          <a:cs typeface="Times New Roman" panose="02020603050405020304" pitchFamily="18" charset="0"/>
                        </a:rPr>
                        <a:t>Abstract is Creational design pattern deal with object creation mechanisms, trying to create objects in a manner suitable to the situation. The basic form of object creation could result in design problems or added complexity to the design. Consider the action of adding new doctor to the hospital. Every doctor has their degree and specialization and we might encounter one situation where we have a very competent doctor with multiple and maybe specialized skills. So, we create new doctor object with all the skills information.</a:t>
                      </a: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12700" cmpd="sng">
                      <a:noFill/>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E6087CEF-3DCB-43A0-B897-25EB8B33B9A8}"/>
              </a:ext>
            </a:extLst>
          </p:cNvPr>
          <p:cNvSpPr/>
          <p:nvPr/>
        </p:nvSpPr>
        <p:spPr>
          <a:xfrm>
            <a:off x="972139" y="2733661"/>
            <a:ext cx="2160000" cy="35097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20000"/>
                    <a:lumOff val="80000"/>
                  </a:schemeClr>
                </a:solidFill>
                <a:effectLst/>
                <a:latin typeface="Times New Roman" panose="02020603050405020304" pitchFamily="18" charset="0"/>
                <a:ea typeface="Calibri" panose="020F0502020204030204" pitchFamily="34" charset="0"/>
                <a:cs typeface="Arial" panose="020B0604020202020204" pitchFamily="34" charset="0"/>
              </a:rPr>
              <a:t>Structural design pattern aims to reduce coupling between classes, enabling future extensions, and encapsulate complex structures.</a:t>
            </a:r>
            <a:r>
              <a:rPr lang="en-US" sz="1200" spc="-5" dirty="0">
                <a:solidFill>
                  <a:schemeClr val="accent6">
                    <a:lumMod val="20000"/>
                    <a:lumOff val="80000"/>
                  </a:schemeClr>
                </a:solidFill>
                <a:effectLst/>
                <a:latin typeface="Times New Roman" panose="02020603050405020304" pitchFamily="18" charset="0"/>
                <a:ea typeface="Calibri" panose="020F0502020204030204" pitchFamily="34" charset="0"/>
                <a:cs typeface="Arial" panose="020B0604020202020204" pitchFamily="34" charset="0"/>
              </a:rPr>
              <a:t> During the daily tasks of a doctor, there are some activities that can be delegated to nurse. That’s why sometimes you have doctor apply the first medicine but then followed up by nurses. using delegation pattern by having Doctor class to store reference to Nurse class and when needed, call the Nurse object for action delegation.</a:t>
            </a:r>
            <a:endParaRPr lang="en-US" sz="1200"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ko-KR" altLang="en-US" sz="2700" dirty="0">
              <a:solidFill>
                <a:schemeClr val="tx1"/>
              </a:solidFill>
            </a:endParaRPr>
          </a:p>
        </p:txBody>
      </p:sp>
      <p:graphicFrame>
        <p:nvGraphicFramePr>
          <p:cNvPr id="8" name="Table 7">
            <a:extLst>
              <a:ext uri="{FF2B5EF4-FFF2-40B4-BE49-F238E27FC236}">
                <a16:creationId xmlns:a16="http://schemas.microsoft.com/office/drawing/2014/main" id="{01DF13EC-9432-468C-909D-1DA85D1A4431}"/>
              </a:ext>
            </a:extLst>
          </p:cNvPr>
          <p:cNvGraphicFramePr>
            <a:graphicFrameLocks noGrp="1"/>
          </p:cNvGraphicFramePr>
          <p:nvPr>
            <p:extLst>
              <p:ext uri="{D42A27DB-BD31-4B8C-83A1-F6EECF244321}">
                <p14:modId xmlns:p14="http://schemas.microsoft.com/office/powerpoint/2010/main" val="909139358"/>
              </p:ext>
            </p:extLst>
          </p:nvPr>
        </p:nvGraphicFramePr>
        <p:xfrm>
          <a:off x="911009" y="1833661"/>
          <a:ext cx="2234924" cy="900000"/>
        </p:xfrm>
        <a:graphic>
          <a:graphicData uri="http://schemas.openxmlformats.org/drawingml/2006/table">
            <a:tbl>
              <a:tblPr firstRow="1" bandRow="1">
                <a:tableStyleId>{5C22544A-7EE6-4342-B048-85BDC9FD1C3A}</a:tableStyleId>
              </a:tblPr>
              <a:tblGrid>
                <a:gridCol w="836876">
                  <a:extLst>
                    <a:ext uri="{9D8B030D-6E8A-4147-A177-3AD203B41FA5}">
                      <a16:colId xmlns:a16="http://schemas.microsoft.com/office/drawing/2014/main" val="20000"/>
                    </a:ext>
                  </a:extLst>
                </a:gridCol>
                <a:gridCol w="1398048">
                  <a:extLst>
                    <a:ext uri="{9D8B030D-6E8A-4147-A177-3AD203B41FA5}">
                      <a16:colId xmlns:a16="http://schemas.microsoft.com/office/drawing/2014/main" val="20001"/>
                    </a:ext>
                  </a:extLst>
                </a:gridCol>
              </a:tblGrid>
              <a:tr h="900000">
                <a:tc>
                  <a:txBody>
                    <a:bodyPr/>
                    <a:lstStyle/>
                    <a:p>
                      <a:pPr latinLnBrk="1"/>
                      <a:endParaRPr lang="ko-KR" altLang="en-US" sz="2700" dirty="0">
                        <a:latin typeface="+mn-lt"/>
                      </a:endParaRPr>
                    </a:p>
                  </a:txBody>
                  <a:tcPr>
                    <a:lnL w="76200" cap="flat" cmpd="sng" algn="ctr">
                      <a:solidFill>
                        <a:schemeClr val="bg1">
                          <a:lumMod val="95000"/>
                        </a:schemeClr>
                      </a:solidFill>
                      <a:prstDash val="solid"/>
                      <a:round/>
                      <a:headEnd type="none" w="med" len="med"/>
                      <a:tailEnd type="none" w="med" len="med"/>
                    </a:lnL>
                    <a:lnR w="12700" cmpd="sng">
                      <a:noFill/>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indent="-285750" algn="l" defTabSz="914400" rtl="0" eaLnBrk="1" fontAlgn="auto" latinLnBrk="1" hangingPunct="1">
                        <a:lnSpc>
                          <a:spcPct val="100000"/>
                        </a:lnSpc>
                        <a:spcBef>
                          <a:spcPts val="0"/>
                        </a:spcBef>
                        <a:spcAft>
                          <a:spcPts val="0"/>
                        </a:spcAft>
                        <a:buClrTx/>
                        <a:buSzTx/>
                        <a:buFont typeface="Wingdings" panose="05000000000000000000" pitchFamily="2" charset="2"/>
                        <a:buChar char="ü"/>
                        <a:tabLst/>
                        <a:defRPr/>
                      </a:pPr>
                      <a:r>
                        <a:rPr lang="en-US" sz="1600" b="1"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Delegation pattern</a:t>
                      </a:r>
                      <a:endParaRPr lang="ko-KR" altLang="en-US" sz="1600" b="1" dirty="0">
                        <a:solidFill>
                          <a:schemeClr val="accent1">
                            <a:lumMod val="50000"/>
                          </a:schemeClr>
                        </a:solidFill>
                        <a:latin typeface="Times New Roman" panose="02020603050405020304" pitchFamily="18" charset="0"/>
                        <a:cs typeface="Times New Roman" panose="02020603050405020304" pitchFamily="18" charset="0"/>
                      </a:endParaRPr>
                    </a:p>
                  </a:txBody>
                  <a:tcPr anchor="ctr">
                    <a:lnL w="12700" cmpd="sng">
                      <a:noFill/>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2" name="Chord 32">
            <a:extLst>
              <a:ext uri="{FF2B5EF4-FFF2-40B4-BE49-F238E27FC236}">
                <a16:creationId xmlns:a16="http://schemas.microsoft.com/office/drawing/2014/main" id="{93FD99F1-68FF-497D-859A-C3F8257C78CE}"/>
              </a:ext>
            </a:extLst>
          </p:cNvPr>
          <p:cNvSpPr/>
          <p:nvPr/>
        </p:nvSpPr>
        <p:spPr>
          <a:xfrm>
            <a:off x="1239045" y="2145777"/>
            <a:ext cx="385474" cy="382093"/>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7">
            <a:extLst>
              <a:ext uri="{FF2B5EF4-FFF2-40B4-BE49-F238E27FC236}">
                <a16:creationId xmlns:a16="http://schemas.microsoft.com/office/drawing/2014/main" id="{5D5DEA9E-04CC-446D-9F65-5E0BAC339352}"/>
              </a:ext>
            </a:extLst>
          </p:cNvPr>
          <p:cNvSpPr>
            <a:spLocks noChangeAspect="1"/>
          </p:cNvSpPr>
          <p:nvPr/>
        </p:nvSpPr>
        <p:spPr>
          <a:xfrm rot="18924894" flipH="1">
            <a:off x="11061437" y="1799229"/>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Block Arc 20">
            <a:extLst>
              <a:ext uri="{FF2B5EF4-FFF2-40B4-BE49-F238E27FC236}">
                <a16:creationId xmlns:a16="http://schemas.microsoft.com/office/drawing/2014/main" id="{D26B3DB5-F122-45E3-A719-E907E59B888A}"/>
              </a:ext>
            </a:extLst>
          </p:cNvPr>
          <p:cNvSpPr>
            <a:spLocks noChangeAspect="1"/>
          </p:cNvSpPr>
          <p:nvPr/>
        </p:nvSpPr>
        <p:spPr>
          <a:xfrm rot="10800000">
            <a:off x="3983377" y="199805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Text Placeholder 1">
            <a:extLst>
              <a:ext uri="{FF2B5EF4-FFF2-40B4-BE49-F238E27FC236}">
                <a16:creationId xmlns:a16="http://schemas.microsoft.com/office/drawing/2014/main" id="{3AE7495B-90D3-404C-A051-6A4E0C52DD17}"/>
              </a:ext>
            </a:extLst>
          </p:cNvPr>
          <p:cNvSpPr txBox="1">
            <a:spLocks/>
          </p:cNvSpPr>
          <p:nvPr/>
        </p:nvSpPr>
        <p:spPr>
          <a:xfrm>
            <a:off x="4103399" y="462293"/>
            <a:ext cx="3487009"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chemeClr val="accent4">
                    <a:lumMod val="75000"/>
                  </a:schemeClr>
                </a:solidFill>
                <a:latin typeface="Times New Roman" panose="02020603050405020304" pitchFamily="18" charset="0"/>
                <a:cs typeface="Times New Roman" panose="02020603050405020304" pitchFamily="18" charset="0"/>
              </a:rPr>
              <a:t>2. Methodology</a:t>
            </a:r>
          </a:p>
        </p:txBody>
      </p:sp>
      <p:sp>
        <p:nvSpPr>
          <p:cNvPr id="16" name="TextBox 15">
            <a:extLst>
              <a:ext uri="{FF2B5EF4-FFF2-40B4-BE49-F238E27FC236}">
                <a16:creationId xmlns:a16="http://schemas.microsoft.com/office/drawing/2014/main" id="{E5619E0C-620D-44B9-B164-03D8E20C4219}"/>
              </a:ext>
            </a:extLst>
          </p:cNvPr>
          <p:cNvSpPr txBox="1"/>
          <p:nvPr/>
        </p:nvSpPr>
        <p:spPr>
          <a:xfrm>
            <a:off x="305619" y="824416"/>
            <a:ext cx="2252326" cy="463397"/>
          </a:xfrm>
          <a:prstGeom prst="rect">
            <a:avLst/>
          </a:prstGeom>
          <a:noFill/>
        </p:spPr>
        <p:txBody>
          <a:bodyPr wrap="square">
            <a:spAutoFit/>
          </a:bodyPr>
          <a:lstStyle/>
          <a:p>
            <a:pPr marL="285750" indent="-285750">
              <a:lnSpc>
                <a:spcPct val="150000"/>
              </a:lnSpc>
              <a:spcAft>
                <a:spcPts val="800"/>
              </a:spcAft>
              <a:buFont typeface="Wingdings" panose="05000000000000000000" pitchFamily="2" charset="2"/>
              <a:buChar char="v"/>
            </a:pPr>
            <a:r>
              <a:rPr lang="en-US" sz="1800" b="1" dirty="0">
                <a:solidFill>
                  <a:schemeClr val="accent6"/>
                </a:solidFill>
                <a:effectLst/>
                <a:latin typeface="Times New Roman" panose="02020603050405020304" pitchFamily="18" charset="0"/>
                <a:ea typeface="Calibri" panose="020F0502020204030204" pitchFamily="34" charset="0"/>
                <a:cs typeface="Arial" panose="020B0604020202020204" pitchFamily="34" charset="0"/>
              </a:rPr>
              <a:t>Design Patterns</a:t>
            </a:r>
            <a:endParaRPr lang="en-US" sz="1800" dirty="0">
              <a:solidFill>
                <a:schemeClr val="accent6"/>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F1248C4E-4913-47C4-B74A-F744C23D9919}"/>
              </a:ext>
            </a:extLst>
          </p:cNvPr>
          <p:cNvGraphicFramePr>
            <a:graphicFrameLocks noGrp="1"/>
          </p:cNvGraphicFramePr>
          <p:nvPr>
            <p:extLst>
              <p:ext uri="{D42A27DB-BD31-4B8C-83A1-F6EECF244321}">
                <p14:modId xmlns:p14="http://schemas.microsoft.com/office/powerpoint/2010/main" val="1473536236"/>
              </p:ext>
            </p:extLst>
          </p:nvPr>
        </p:nvGraphicFramePr>
        <p:xfrm>
          <a:off x="3361577" y="5525149"/>
          <a:ext cx="5451442" cy="1128908"/>
        </p:xfrm>
        <a:graphic>
          <a:graphicData uri="http://schemas.openxmlformats.org/drawingml/2006/table">
            <a:tbl>
              <a:tblPr firstRow="1" bandRow="1">
                <a:tableStyleId>{5C22544A-7EE6-4342-B048-85BDC9FD1C3A}</a:tableStyleId>
              </a:tblPr>
              <a:tblGrid>
                <a:gridCol w="5451442">
                  <a:extLst>
                    <a:ext uri="{9D8B030D-6E8A-4147-A177-3AD203B41FA5}">
                      <a16:colId xmlns:a16="http://schemas.microsoft.com/office/drawing/2014/main" val="4170863463"/>
                    </a:ext>
                  </a:extLst>
                </a:gridCol>
              </a:tblGrid>
              <a:tr h="276604">
                <a:tc>
                  <a:txBody>
                    <a:bodyPr/>
                    <a:lstStyle/>
                    <a:p>
                      <a:pPr marL="285750" indent="-285750" algn="ctr">
                        <a:buFont typeface="Wingdings" panose="05000000000000000000" pitchFamily="2" charset="2"/>
                        <a:buChar char="ü"/>
                      </a:pPr>
                      <a:r>
                        <a:rPr lang="en-US" sz="1400" b="1" kern="1200" dirty="0">
                          <a:solidFill>
                            <a:schemeClr val="accent1">
                              <a:lumMod val="50000"/>
                            </a:schemeClr>
                          </a:solidFill>
                          <a:effectLst/>
                          <a:latin typeface="Times New Roman" panose="02020603050405020304" pitchFamily="18" charset="0"/>
                          <a:ea typeface="+mn-ea"/>
                          <a:cs typeface="Times New Roman" panose="02020603050405020304" pitchFamily="18" charset="0"/>
                        </a:rPr>
                        <a:t>Proxy pattern</a:t>
                      </a:r>
                      <a:endParaRPr lang="ko-KR" altLang="en-US" sz="1400" b="1" dirty="0">
                        <a:solidFill>
                          <a:schemeClr val="accent1">
                            <a:lumMod val="50000"/>
                          </a:schemeClr>
                        </a:solidFill>
                        <a:latin typeface="Times New Roman" panose="02020603050405020304" pitchFamily="18" charset="0"/>
                        <a:cs typeface="Times New Roman" panose="02020603050405020304" pitchFamily="18" charset="0"/>
                      </a:endParaRPr>
                    </a:p>
                  </a:txBody>
                  <a:tcPr anchor="b">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90899782"/>
                  </a:ext>
                </a:extLst>
              </a:tr>
              <a:tr h="824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kern="1200" dirty="0">
                          <a:solidFill>
                            <a:srgbClr val="002060"/>
                          </a:solidFill>
                          <a:effectLst/>
                          <a:latin typeface="Times New Roman" panose="02020603050405020304" pitchFamily="18" charset="0"/>
                          <a:ea typeface="+mn-ea"/>
                          <a:cs typeface="Times New Roman" panose="02020603050405020304" pitchFamily="18" charset="0"/>
                        </a:rPr>
                        <a:t>Structural pattern provides a substitute for another object. A proxy controls access to the original object, allowing you to perform something either before or after the request gets through to the original object. the guardian acts as access control proxy. If the real patient can actually will to do said action that it will do it otherwise the proxy gets to decide.</a:t>
                      </a: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12700" cmpd="sng">
                      <a:noFill/>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531745813"/>
                  </a:ext>
                </a:extLst>
              </a:tr>
            </a:tbl>
          </a:graphicData>
        </a:graphic>
      </p:graphicFrame>
    </p:spTree>
    <p:extLst>
      <p:ext uri="{BB962C8B-B14F-4D97-AF65-F5344CB8AC3E}">
        <p14:creationId xmlns:p14="http://schemas.microsoft.com/office/powerpoint/2010/main" val="288910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1298B7-C99A-4250-A20B-9C57AD0F4FE6}"/>
              </a:ext>
            </a:extLst>
          </p:cNvPr>
          <p:cNvSpPr>
            <a:spLocks noGrp="1"/>
          </p:cNvSpPr>
          <p:nvPr>
            <p:ph type="body" sz="quarter" idx="13"/>
          </p:nvPr>
        </p:nvSpPr>
        <p:spPr>
          <a:xfrm>
            <a:off x="4060800" y="371463"/>
            <a:ext cx="3533961" cy="724247"/>
          </a:xfrm>
        </p:spPr>
        <p:txBody>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3. Results</a:t>
            </a:r>
          </a:p>
        </p:txBody>
      </p:sp>
      <p:grpSp>
        <p:nvGrpSpPr>
          <p:cNvPr id="22" name="그룹 9">
            <a:extLst>
              <a:ext uri="{FF2B5EF4-FFF2-40B4-BE49-F238E27FC236}">
                <a16:creationId xmlns:a16="http://schemas.microsoft.com/office/drawing/2014/main" id="{FECF1344-3F78-4CC0-ACBF-7F0B622B1A6E}"/>
              </a:ext>
            </a:extLst>
          </p:cNvPr>
          <p:cNvGrpSpPr/>
          <p:nvPr/>
        </p:nvGrpSpPr>
        <p:grpSpPr>
          <a:xfrm>
            <a:off x="1569456" y="5261221"/>
            <a:ext cx="9053089" cy="1047287"/>
            <a:chOff x="671199" y="5261221"/>
            <a:chExt cx="9053089" cy="1047287"/>
          </a:xfrm>
        </p:grpSpPr>
        <p:sp>
          <p:nvSpPr>
            <p:cNvPr id="23" name="TextBox 22">
              <a:extLst>
                <a:ext uri="{FF2B5EF4-FFF2-40B4-BE49-F238E27FC236}">
                  <a16:creationId xmlns:a16="http://schemas.microsoft.com/office/drawing/2014/main" id="{DC6BE619-9896-4DA5-B151-994A5AA0B04B}"/>
                </a:ext>
              </a:extLst>
            </p:cNvPr>
            <p:cNvSpPr txBox="1"/>
            <p:nvPr/>
          </p:nvSpPr>
          <p:spPr>
            <a:xfrm>
              <a:off x="1190892" y="5370429"/>
              <a:ext cx="8217476" cy="523220"/>
            </a:xfrm>
            <a:prstGeom prst="rect">
              <a:avLst/>
            </a:prstGeom>
            <a:noFill/>
          </p:spPr>
          <p:txBody>
            <a:bodyPr wrap="square" rtlCol="0">
              <a:spAutoFit/>
            </a:bodyPr>
            <a:lstStyle/>
            <a:p>
              <a:pPr algn="ctr"/>
              <a:r>
                <a:rPr lang="en-US" sz="1400"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rPr>
                <a:t>Figure (1&amp;2) shows: the user chooses a password for his enrolling system, then he chooses Main Menu or to Exit his program</a:t>
              </a:r>
              <a:endParaRPr lang="en-US" sz="14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24" name="Group 19">
              <a:extLst>
                <a:ext uri="{FF2B5EF4-FFF2-40B4-BE49-F238E27FC236}">
                  <a16:creationId xmlns:a16="http://schemas.microsoft.com/office/drawing/2014/main" id="{C194E6AD-B0A7-487A-BFB9-4B9E114D712B}"/>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31" name="Block Arc 28">
                <a:extLst>
                  <a:ext uri="{FF2B5EF4-FFF2-40B4-BE49-F238E27FC236}">
                    <a16:creationId xmlns:a16="http://schemas.microsoft.com/office/drawing/2014/main" id="{885599B5-79BE-4703-B4AE-33948854FCC6}"/>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Block Arc 28">
                <a:extLst>
                  <a:ext uri="{FF2B5EF4-FFF2-40B4-BE49-F238E27FC236}">
                    <a16:creationId xmlns:a16="http://schemas.microsoft.com/office/drawing/2014/main" id="{CE6B2E94-07BD-4779-AE39-57D796D19F0A}"/>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18">
              <a:extLst>
                <a:ext uri="{FF2B5EF4-FFF2-40B4-BE49-F238E27FC236}">
                  <a16:creationId xmlns:a16="http://schemas.microsoft.com/office/drawing/2014/main" id="{1C07B00A-2D44-413A-BB05-ADD7DE8F1D13}"/>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29" name="Block Arc 28">
                <a:extLst>
                  <a:ext uri="{FF2B5EF4-FFF2-40B4-BE49-F238E27FC236}">
                    <a16:creationId xmlns:a16="http://schemas.microsoft.com/office/drawing/2014/main" id="{ED3C7B9B-9BE7-4C7A-AE19-936A29EDC1B2}"/>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Block Arc 28">
                <a:extLst>
                  <a:ext uri="{FF2B5EF4-FFF2-40B4-BE49-F238E27FC236}">
                    <a16:creationId xmlns:a16="http://schemas.microsoft.com/office/drawing/2014/main" id="{C8BA5919-B171-4779-A406-1012AC624B2B}"/>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6" name="그룹 8">
              <a:extLst>
                <a:ext uri="{FF2B5EF4-FFF2-40B4-BE49-F238E27FC236}">
                  <a16:creationId xmlns:a16="http://schemas.microsoft.com/office/drawing/2014/main" id="{B37BEF32-6286-432D-8395-5B54E0E7AC67}"/>
                </a:ext>
              </a:extLst>
            </p:cNvPr>
            <p:cNvGrpSpPr/>
            <p:nvPr/>
          </p:nvGrpSpPr>
          <p:grpSpPr>
            <a:xfrm>
              <a:off x="773723" y="5261221"/>
              <a:ext cx="8864841" cy="1047287"/>
              <a:chOff x="2533699" y="5261221"/>
              <a:chExt cx="7104865" cy="1047287"/>
            </a:xfrm>
          </p:grpSpPr>
          <p:sp>
            <p:nvSpPr>
              <p:cNvPr id="27" name="Freeform 20">
                <a:extLst>
                  <a:ext uri="{FF2B5EF4-FFF2-40B4-BE49-F238E27FC236}">
                    <a16:creationId xmlns:a16="http://schemas.microsoft.com/office/drawing/2014/main" id="{BAA1C2BD-7C02-4B09-98D0-46EE6BC8AC1C}"/>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22">
                <a:extLst>
                  <a:ext uri="{FF2B5EF4-FFF2-40B4-BE49-F238E27FC236}">
                    <a16:creationId xmlns:a16="http://schemas.microsoft.com/office/drawing/2014/main" id="{76320BFD-55FD-46C6-96E1-6670D517D6AE}"/>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8" name="TextBox 17">
            <a:extLst>
              <a:ext uri="{FF2B5EF4-FFF2-40B4-BE49-F238E27FC236}">
                <a16:creationId xmlns:a16="http://schemas.microsoft.com/office/drawing/2014/main" id="{2DA0007E-A8CA-4ABF-9B58-DE5C69DF59B0}"/>
              </a:ext>
            </a:extLst>
          </p:cNvPr>
          <p:cNvSpPr txBox="1"/>
          <p:nvPr/>
        </p:nvSpPr>
        <p:spPr>
          <a:xfrm>
            <a:off x="103367" y="902796"/>
            <a:ext cx="6094520" cy="477888"/>
          </a:xfrm>
          <a:prstGeom prst="rect">
            <a:avLst/>
          </a:prstGeom>
          <a:noFill/>
        </p:spPr>
        <p:txBody>
          <a:bodyPr wrap="square">
            <a:spAutoFit/>
          </a:bodyPr>
          <a:lstStyle/>
          <a:p>
            <a:pPr marL="0" marR="0">
              <a:lnSpc>
                <a:spcPct val="107000"/>
              </a:lnSpc>
              <a:spcBef>
                <a:spcPts val="0"/>
              </a:spcBef>
              <a:spcAft>
                <a:spcPts val="800"/>
              </a:spcAft>
            </a:pPr>
            <a:r>
              <a:rPr lang="en-US" sz="1200" b="1" dirty="0">
                <a:solidFill>
                  <a:schemeClr val="accent1">
                    <a:lumMod val="50000"/>
                  </a:schemeClr>
                </a:solidFill>
                <a:effectLst/>
                <a:latin typeface="Times New Roman" panose="02020603050405020304" pitchFamily="18" charset="0"/>
                <a:ea typeface="Calibri" panose="020F0502020204030204" pitchFamily="34" charset="0"/>
                <a:cs typeface="Arial" panose="020B0604020202020204" pitchFamily="34" charset="0"/>
              </a:rPr>
              <a:t>In our results section, we provided the output for our Hospital Management System, HR Management System, and Departments of our hospital:</a:t>
            </a:r>
            <a:endParaRPr lang="en-US" sz="1200" b="1"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769CDA81-4BB6-4579-82AE-2AF81AE71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7" y="1380684"/>
            <a:ext cx="5122414" cy="3297848"/>
          </a:xfrm>
          <a:prstGeom prst="rect">
            <a:avLst/>
          </a:prstGeom>
        </p:spPr>
      </p:pic>
      <p:pic>
        <p:nvPicPr>
          <p:cNvPr id="34" name="Picture 33">
            <a:extLst>
              <a:ext uri="{FF2B5EF4-FFF2-40B4-BE49-F238E27FC236}">
                <a16:creationId xmlns:a16="http://schemas.microsoft.com/office/drawing/2014/main" id="{7524D4AA-0A14-4508-A7D0-A744FB8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9892"/>
            <a:ext cx="5764567" cy="3188640"/>
          </a:xfrm>
          <a:prstGeom prst="rect">
            <a:avLst/>
          </a:prstGeom>
        </p:spPr>
      </p:pic>
    </p:spTree>
    <p:extLst>
      <p:ext uri="{BB962C8B-B14F-4D97-AF65-F5344CB8AC3E}">
        <p14:creationId xmlns:p14="http://schemas.microsoft.com/office/powerpoint/2010/main" val="2922046287"/>
      </p:ext>
    </p:extLst>
  </p:cSld>
  <p:clrMapOvr>
    <a:masterClrMapping/>
  </p:clrMapOvr>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1496</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Shrouk Hesham Mahmoud Abdelhamed</cp:lastModifiedBy>
  <cp:revision>111</cp:revision>
  <dcterms:created xsi:type="dcterms:W3CDTF">2019-01-14T06:35:35Z</dcterms:created>
  <dcterms:modified xsi:type="dcterms:W3CDTF">2022-01-16T07:48:57Z</dcterms:modified>
</cp:coreProperties>
</file>