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7" autoAdjust="0"/>
    <p:restoredTop sz="94660"/>
  </p:normalViewPr>
  <p:slideViewPr>
    <p:cSldViewPr snapToGrid="0">
      <p:cViewPr varScale="1">
        <p:scale>
          <a:sx n="86" d="100"/>
          <a:sy n="86" d="100"/>
        </p:scale>
        <p:origin x="51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D29934-867D-4CD9-BD1C-4FE9D370B558}"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CBE9A08E-A64D-43F8-BD99-D58DE9DCAE4F}">
      <dgm:prSet/>
      <dgm:spPr/>
      <dgm:t>
        <a:bodyPr/>
        <a:lstStyle/>
        <a:p>
          <a:r>
            <a:rPr lang="en-US" dirty="0">
              <a:latin typeface="Arial" panose="020B0604020202020204" pitchFamily="34" charset="0"/>
              <a:cs typeface="Arial" panose="020B0604020202020204" pitchFamily="34" charset="0"/>
            </a:rPr>
            <a:t>How do we breathe?</a:t>
          </a:r>
        </a:p>
      </dgm:t>
    </dgm:pt>
    <dgm:pt modelId="{7CC06F9A-E26F-4D44-BFD1-87AA5FB664F0}" type="parTrans" cxnId="{B2C19B94-16CE-4985-8A75-F31332C89125}">
      <dgm:prSet/>
      <dgm:spPr/>
      <dgm:t>
        <a:bodyPr/>
        <a:lstStyle/>
        <a:p>
          <a:endParaRPr lang="en-US"/>
        </a:p>
      </dgm:t>
    </dgm:pt>
    <dgm:pt modelId="{DD40AA7E-7A0A-4DD6-A484-AFBFAA7A850B}" type="sibTrans" cxnId="{B2C19B94-16CE-4985-8A75-F31332C89125}">
      <dgm:prSet/>
      <dgm:spPr/>
      <dgm:t>
        <a:bodyPr/>
        <a:lstStyle/>
        <a:p>
          <a:endParaRPr lang="en-US"/>
        </a:p>
      </dgm:t>
    </dgm:pt>
    <dgm:pt modelId="{4509FDC9-7987-42D0-A953-5175F3D08D27}">
      <dgm:prSet/>
      <dgm:spPr/>
      <dgm:t>
        <a:bodyPr/>
        <a:lstStyle/>
        <a:p>
          <a:r>
            <a:rPr lang="en-US" dirty="0">
              <a:latin typeface="Arial" panose="020B0604020202020204" pitchFamily="34" charset="0"/>
              <a:cs typeface="Arial" panose="020B0604020202020204" pitchFamily="34" charset="0"/>
            </a:rPr>
            <a:t>Breathing starts when you inhale air into your nose or mouth. It travels down the back of your throat and into your windpipe, which is divided into air passages called bronchial tubes.</a:t>
          </a:r>
        </a:p>
      </dgm:t>
    </dgm:pt>
    <dgm:pt modelId="{84780396-D7AF-45ED-978A-CCE7058144A6}" type="parTrans" cxnId="{75F2062D-6D94-4AEF-B028-14A02A98FD97}">
      <dgm:prSet/>
      <dgm:spPr/>
      <dgm:t>
        <a:bodyPr/>
        <a:lstStyle/>
        <a:p>
          <a:endParaRPr lang="en-US"/>
        </a:p>
      </dgm:t>
    </dgm:pt>
    <dgm:pt modelId="{B1931FAA-E93A-4C64-9D2D-4A225F6803EC}" type="sibTrans" cxnId="{75F2062D-6D94-4AEF-B028-14A02A98FD97}">
      <dgm:prSet/>
      <dgm:spPr/>
      <dgm:t>
        <a:bodyPr/>
        <a:lstStyle/>
        <a:p>
          <a:endParaRPr lang="en-US"/>
        </a:p>
      </dgm:t>
    </dgm:pt>
    <dgm:pt modelId="{49FEDB58-7AD3-4E98-A30D-810AB5C58AEC}">
      <dgm:prSet/>
      <dgm:spPr/>
      <dgm:t>
        <a:bodyPr/>
        <a:lstStyle/>
        <a:p>
          <a:r>
            <a:rPr lang="en-US" dirty="0">
              <a:latin typeface="Arial" panose="020B0604020202020204" pitchFamily="34" charset="0"/>
              <a:cs typeface="Arial" panose="020B0604020202020204" pitchFamily="34" charset="0"/>
            </a:rPr>
            <a:t>For our lungs to perform their best, these airways need to be open.  They should be free from inflammation or swelling and extra mucus. As the bronchial tubes pass through your lungs, they divide into smaller air passages called bronchioles. The bronchioles end in tiny balloon-like air sacs called alveoli. Your body has about 600 million alveoli.</a:t>
          </a:r>
        </a:p>
      </dgm:t>
    </dgm:pt>
    <dgm:pt modelId="{3B3A468B-A1A3-4EEB-934F-2D5E6E031A86}" type="parTrans" cxnId="{E35A8B08-221D-4099-915F-47B052DED2B3}">
      <dgm:prSet/>
      <dgm:spPr/>
      <dgm:t>
        <a:bodyPr/>
        <a:lstStyle/>
        <a:p>
          <a:endParaRPr lang="en-US"/>
        </a:p>
      </dgm:t>
    </dgm:pt>
    <dgm:pt modelId="{6128BCF9-7A62-4863-A847-F8B2A122F002}" type="sibTrans" cxnId="{E35A8B08-221D-4099-915F-47B052DED2B3}">
      <dgm:prSet/>
      <dgm:spPr/>
      <dgm:t>
        <a:bodyPr/>
        <a:lstStyle/>
        <a:p>
          <a:endParaRPr lang="en-US"/>
        </a:p>
      </dgm:t>
    </dgm:pt>
    <dgm:pt modelId="{2BED85FF-28AA-4A77-A42D-A80FCFB3196A}">
      <dgm:prSet/>
      <dgm:spPr/>
      <dgm:t>
        <a:bodyPr/>
        <a:lstStyle/>
        <a:p>
          <a:r>
            <a:rPr lang="en-US" dirty="0">
              <a:latin typeface="Arial" panose="020B0604020202020204" pitchFamily="34" charset="0"/>
              <a:cs typeface="Arial" panose="020B0604020202020204" pitchFamily="34" charset="0"/>
            </a:rPr>
            <a:t>The alveoli are surrounded by a mesh of tiny blood vessels called capillaries. Here, oxygen from inhaled air passes into your blood.</a:t>
          </a:r>
        </a:p>
      </dgm:t>
    </dgm:pt>
    <dgm:pt modelId="{2539FEA8-93F2-450A-A192-38A91DA64158}" type="parTrans" cxnId="{A91107DE-5C36-4108-A34E-72B7E1E0EAAA}">
      <dgm:prSet/>
      <dgm:spPr/>
      <dgm:t>
        <a:bodyPr/>
        <a:lstStyle/>
        <a:p>
          <a:endParaRPr lang="en-US"/>
        </a:p>
      </dgm:t>
    </dgm:pt>
    <dgm:pt modelId="{A4952635-6B04-4D9F-90BA-A0AFA24D1152}" type="sibTrans" cxnId="{A91107DE-5C36-4108-A34E-72B7E1E0EAAA}">
      <dgm:prSet/>
      <dgm:spPr/>
      <dgm:t>
        <a:bodyPr/>
        <a:lstStyle/>
        <a:p>
          <a:endParaRPr lang="en-US"/>
        </a:p>
      </dgm:t>
    </dgm:pt>
    <dgm:pt modelId="{AAB0D472-7F72-4A27-9F60-DECE659FDC52}">
      <dgm:prSet/>
      <dgm:spPr/>
      <dgm:t>
        <a:bodyPr/>
        <a:lstStyle/>
        <a:p>
          <a:r>
            <a:rPr lang="en-US" dirty="0">
              <a:latin typeface="Arial" panose="020B0604020202020204" pitchFamily="34" charset="0"/>
              <a:cs typeface="Arial" panose="020B0604020202020204" pitchFamily="34" charset="0"/>
            </a:rPr>
            <a:t>After absorbing oxygen, blood goes to your heart. Your heart then pumps it through your body to the cells of your tissues and organs</a:t>
          </a:r>
        </a:p>
      </dgm:t>
    </dgm:pt>
    <dgm:pt modelId="{D9034486-300D-4A6D-8520-C1CD45C46C53}" type="parTrans" cxnId="{F082959D-7FCC-4C23-B7C6-9A659C45C518}">
      <dgm:prSet/>
      <dgm:spPr/>
      <dgm:t>
        <a:bodyPr/>
        <a:lstStyle/>
        <a:p>
          <a:endParaRPr lang="en-US"/>
        </a:p>
      </dgm:t>
    </dgm:pt>
    <dgm:pt modelId="{1572EFBD-EA71-4DD4-B6D5-8AC31AC3925C}" type="sibTrans" cxnId="{F082959D-7FCC-4C23-B7C6-9A659C45C518}">
      <dgm:prSet/>
      <dgm:spPr/>
      <dgm:t>
        <a:bodyPr/>
        <a:lstStyle/>
        <a:p>
          <a:endParaRPr lang="en-US"/>
        </a:p>
      </dgm:t>
    </dgm:pt>
    <dgm:pt modelId="{FA54A243-14C6-455B-A165-0F020AA7D3EE}">
      <dgm:prSet/>
      <dgm:spPr/>
      <dgm:t>
        <a:bodyPr/>
        <a:lstStyle/>
        <a:p>
          <a:r>
            <a:rPr lang="en-US" dirty="0">
              <a:latin typeface="Arial" panose="020B0604020202020204" pitchFamily="34" charset="0"/>
              <a:cs typeface="Arial" panose="020B0604020202020204" pitchFamily="34" charset="0"/>
            </a:rPr>
            <a:t>As the cells use the oxygen, they make carbon dioxide that goes into your blood. Your blood then carries the carbon dioxide back to your lungs, where it’s removed from your body when you exhale.</a:t>
          </a:r>
        </a:p>
      </dgm:t>
    </dgm:pt>
    <dgm:pt modelId="{3F71EE90-1CB3-44B2-9F1D-AC27DA3801F1}" type="parTrans" cxnId="{4F41961D-9CBB-4F91-8832-CF5346AA77EE}">
      <dgm:prSet/>
      <dgm:spPr/>
      <dgm:t>
        <a:bodyPr/>
        <a:lstStyle/>
        <a:p>
          <a:endParaRPr lang="en-US"/>
        </a:p>
      </dgm:t>
    </dgm:pt>
    <dgm:pt modelId="{BA58196D-B075-4F2A-87AB-11FDFD7C2E00}" type="sibTrans" cxnId="{4F41961D-9CBB-4F91-8832-CF5346AA77EE}">
      <dgm:prSet/>
      <dgm:spPr/>
      <dgm:t>
        <a:bodyPr/>
        <a:lstStyle/>
        <a:p>
          <a:endParaRPr lang="en-US"/>
        </a:p>
      </dgm:t>
    </dgm:pt>
    <dgm:pt modelId="{7A87A07A-6886-41CA-901D-A857024D87E4}" type="pres">
      <dgm:prSet presAssocID="{2ED29934-867D-4CD9-BD1C-4FE9D370B558}" presName="diagram" presStyleCnt="0">
        <dgm:presLayoutVars>
          <dgm:dir/>
          <dgm:resizeHandles val="exact"/>
        </dgm:presLayoutVars>
      </dgm:prSet>
      <dgm:spPr/>
    </dgm:pt>
    <dgm:pt modelId="{A26DCA73-F686-4287-919C-85947E1F2D9B}" type="pres">
      <dgm:prSet presAssocID="{CBE9A08E-A64D-43F8-BD99-D58DE9DCAE4F}" presName="node" presStyleLbl="node1" presStyleIdx="0" presStyleCnt="6">
        <dgm:presLayoutVars>
          <dgm:bulletEnabled val="1"/>
        </dgm:presLayoutVars>
      </dgm:prSet>
      <dgm:spPr/>
    </dgm:pt>
    <dgm:pt modelId="{E1EAAFBD-F856-4DDD-AFDC-C7FE41128B73}" type="pres">
      <dgm:prSet presAssocID="{DD40AA7E-7A0A-4DD6-A484-AFBFAA7A850B}" presName="sibTrans" presStyleCnt="0"/>
      <dgm:spPr/>
    </dgm:pt>
    <dgm:pt modelId="{52670BDC-D6A8-4E1F-B8A1-06BB25751009}" type="pres">
      <dgm:prSet presAssocID="{4509FDC9-7987-42D0-A953-5175F3D08D27}" presName="node" presStyleLbl="node1" presStyleIdx="1" presStyleCnt="6">
        <dgm:presLayoutVars>
          <dgm:bulletEnabled val="1"/>
        </dgm:presLayoutVars>
      </dgm:prSet>
      <dgm:spPr/>
    </dgm:pt>
    <dgm:pt modelId="{C544DE4D-BD64-4CBC-8B43-862CFA322DA4}" type="pres">
      <dgm:prSet presAssocID="{B1931FAA-E93A-4C64-9D2D-4A225F6803EC}" presName="sibTrans" presStyleCnt="0"/>
      <dgm:spPr/>
    </dgm:pt>
    <dgm:pt modelId="{C8E5325F-AF0B-40DC-BCE7-3D3EFCA1A697}" type="pres">
      <dgm:prSet presAssocID="{49FEDB58-7AD3-4E98-A30D-810AB5C58AEC}" presName="node" presStyleLbl="node1" presStyleIdx="2" presStyleCnt="6" custLinFactNeighborX="664">
        <dgm:presLayoutVars>
          <dgm:bulletEnabled val="1"/>
        </dgm:presLayoutVars>
      </dgm:prSet>
      <dgm:spPr/>
    </dgm:pt>
    <dgm:pt modelId="{0DF556B3-7691-4E71-93E6-1CB76FCD9F73}" type="pres">
      <dgm:prSet presAssocID="{6128BCF9-7A62-4863-A847-F8B2A122F002}" presName="sibTrans" presStyleCnt="0"/>
      <dgm:spPr/>
    </dgm:pt>
    <dgm:pt modelId="{BAE356D0-0306-45FE-AA6B-C1A8BF16B962}" type="pres">
      <dgm:prSet presAssocID="{2BED85FF-28AA-4A77-A42D-A80FCFB3196A}" presName="node" presStyleLbl="node1" presStyleIdx="3" presStyleCnt="6">
        <dgm:presLayoutVars>
          <dgm:bulletEnabled val="1"/>
        </dgm:presLayoutVars>
      </dgm:prSet>
      <dgm:spPr/>
    </dgm:pt>
    <dgm:pt modelId="{0364AB84-05AD-4A6E-B797-315203F7CFCF}" type="pres">
      <dgm:prSet presAssocID="{A4952635-6B04-4D9F-90BA-A0AFA24D1152}" presName="sibTrans" presStyleCnt="0"/>
      <dgm:spPr/>
    </dgm:pt>
    <dgm:pt modelId="{1A8636A7-8318-4379-93FA-60101B779E88}" type="pres">
      <dgm:prSet presAssocID="{AAB0D472-7F72-4A27-9F60-DECE659FDC52}" presName="node" presStyleLbl="node1" presStyleIdx="4" presStyleCnt="6">
        <dgm:presLayoutVars>
          <dgm:bulletEnabled val="1"/>
        </dgm:presLayoutVars>
      </dgm:prSet>
      <dgm:spPr/>
    </dgm:pt>
    <dgm:pt modelId="{4BDDACA8-0EAE-4CE9-A469-785F9F4EB8FB}" type="pres">
      <dgm:prSet presAssocID="{1572EFBD-EA71-4DD4-B6D5-8AC31AC3925C}" presName="sibTrans" presStyleCnt="0"/>
      <dgm:spPr/>
    </dgm:pt>
    <dgm:pt modelId="{8B8F1C6F-9C8C-4B92-AFC9-245BCE783CB9}" type="pres">
      <dgm:prSet presAssocID="{FA54A243-14C6-455B-A165-0F020AA7D3EE}" presName="node" presStyleLbl="node1" presStyleIdx="5" presStyleCnt="6">
        <dgm:presLayoutVars>
          <dgm:bulletEnabled val="1"/>
        </dgm:presLayoutVars>
      </dgm:prSet>
      <dgm:spPr/>
    </dgm:pt>
  </dgm:ptLst>
  <dgm:cxnLst>
    <dgm:cxn modelId="{E35A8B08-221D-4099-915F-47B052DED2B3}" srcId="{2ED29934-867D-4CD9-BD1C-4FE9D370B558}" destId="{49FEDB58-7AD3-4E98-A30D-810AB5C58AEC}" srcOrd="2" destOrd="0" parTransId="{3B3A468B-A1A3-4EEB-934F-2D5E6E031A86}" sibTransId="{6128BCF9-7A62-4863-A847-F8B2A122F002}"/>
    <dgm:cxn modelId="{4F41961D-9CBB-4F91-8832-CF5346AA77EE}" srcId="{2ED29934-867D-4CD9-BD1C-4FE9D370B558}" destId="{FA54A243-14C6-455B-A165-0F020AA7D3EE}" srcOrd="5" destOrd="0" parTransId="{3F71EE90-1CB3-44B2-9F1D-AC27DA3801F1}" sibTransId="{BA58196D-B075-4F2A-87AB-11FDFD7C2E00}"/>
    <dgm:cxn modelId="{75F2062D-6D94-4AEF-B028-14A02A98FD97}" srcId="{2ED29934-867D-4CD9-BD1C-4FE9D370B558}" destId="{4509FDC9-7987-42D0-A953-5175F3D08D27}" srcOrd="1" destOrd="0" parTransId="{84780396-D7AF-45ED-978A-CCE7058144A6}" sibTransId="{B1931FAA-E93A-4C64-9D2D-4A225F6803EC}"/>
    <dgm:cxn modelId="{BFD9352F-37D8-44C7-9AC0-BD552303EDBE}" type="presOf" srcId="{49FEDB58-7AD3-4E98-A30D-810AB5C58AEC}" destId="{C8E5325F-AF0B-40DC-BCE7-3D3EFCA1A697}" srcOrd="0" destOrd="0" presId="urn:microsoft.com/office/officeart/2005/8/layout/default"/>
    <dgm:cxn modelId="{C99BA05E-2E1C-443F-A31B-DB3FAF9568CF}" type="presOf" srcId="{4509FDC9-7987-42D0-A953-5175F3D08D27}" destId="{52670BDC-D6A8-4E1F-B8A1-06BB25751009}" srcOrd="0" destOrd="0" presId="urn:microsoft.com/office/officeart/2005/8/layout/default"/>
    <dgm:cxn modelId="{3656D860-4B55-43D2-85A7-3C4CF3CF297D}" type="presOf" srcId="{FA54A243-14C6-455B-A165-0F020AA7D3EE}" destId="{8B8F1C6F-9C8C-4B92-AFC9-245BCE783CB9}" srcOrd="0" destOrd="0" presId="urn:microsoft.com/office/officeart/2005/8/layout/default"/>
    <dgm:cxn modelId="{7936FA47-EE48-4E6C-8BF2-EAE746FAD329}" type="presOf" srcId="{2BED85FF-28AA-4A77-A42D-A80FCFB3196A}" destId="{BAE356D0-0306-45FE-AA6B-C1A8BF16B962}" srcOrd="0" destOrd="0" presId="urn:microsoft.com/office/officeart/2005/8/layout/default"/>
    <dgm:cxn modelId="{B2C19B94-16CE-4985-8A75-F31332C89125}" srcId="{2ED29934-867D-4CD9-BD1C-4FE9D370B558}" destId="{CBE9A08E-A64D-43F8-BD99-D58DE9DCAE4F}" srcOrd="0" destOrd="0" parTransId="{7CC06F9A-E26F-4D44-BFD1-87AA5FB664F0}" sibTransId="{DD40AA7E-7A0A-4DD6-A484-AFBFAA7A850B}"/>
    <dgm:cxn modelId="{3374099B-9CD1-43A6-80C1-B14BF57FD1E4}" type="presOf" srcId="{CBE9A08E-A64D-43F8-BD99-D58DE9DCAE4F}" destId="{A26DCA73-F686-4287-919C-85947E1F2D9B}" srcOrd="0" destOrd="0" presId="urn:microsoft.com/office/officeart/2005/8/layout/default"/>
    <dgm:cxn modelId="{F082959D-7FCC-4C23-B7C6-9A659C45C518}" srcId="{2ED29934-867D-4CD9-BD1C-4FE9D370B558}" destId="{AAB0D472-7F72-4A27-9F60-DECE659FDC52}" srcOrd="4" destOrd="0" parTransId="{D9034486-300D-4A6D-8520-C1CD45C46C53}" sibTransId="{1572EFBD-EA71-4DD4-B6D5-8AC31AC3925C}"/>
    <dgm:cxn modelId="{A91107DE-5C36-4108-A34E-72B7E1E0EAAA}" srcId="{2ED29934-867D-4CD9-BD1C-4FE9D370B558}" destId="{2BED85FF-28AA-4A77-A42D-A80FCFB3196A}" srcOrd="3" destOrd="0" parTransId="{2539FEA8-93F2-450A-A192-38A91DA64158}" sibTransId="{A4952635-6B04-4D9F-90BA-A0AFA24D1152}"/>
    <dgm:cxn modelId="{D54EA8EB-D98E-43DF-9A8C-C7A78C02A4B7}" type="presOf" srcId="{2ED29934-867D-4CD9-BD1C-4FE9D370B558}" destId="{7A87A07A-6886-41CA-901D-A857024D87E4}" srcOrd="0" destOrd="0" presId="urn:microsoft.com/office/officeart/2005/8/layout/default"/>
    <dgm:cxn modelId="{E73790EF-3C2E-4497-84C1-BAB20A49D924}" type="presOf" srcId="{AAB0D472-7F72-4A27-9F60-DECE659FDC52}" destId="{1A8636A7-8318-4379-93FA-60101B779E88}" srcOrd="0" destOrd="0" presId="urn:microsoft.com/office/officeart/2005/8/layout/default"/>
    <dgm:cxn modelId="{218643BC-53D2-4C39-9B4E-D4DD0799BAA8}" type="presParOf" srcId="{7A87A07A-6886-41CA-901D-A857024D87E4}" destId="{A26DCA73-F686-4287-919C-85947E1F2D9B}" srcOrd="0" destOrd="0" presId="urn:microsoft.com/office/officeart/2005/8/layout/default"/>
    <dgm:cxn modelId="{60933BB9-4D56-4D0C-B3D0-6507C1D439F3}" type="presParOf" srcId="{7A87A07A-6886-41CA-901D-A857024D87E4}" destId="{E1EAAFBD-F856-4DDD-AFDC-C7FE41128B73}" srcOrd="1" destOrd="0" presId="urn:microsoft.com/office/officeart/2005/8/layout/default"/>
    <dgm:cxn modelId="{6946A756-4018-4E4D-AC26-5EF34DBDEDA0}" type="presParOf" srcId="{7A87A07A-6886-41CA-901D-A857024D87E4}" destId="{52670BDC-D6A8-4E1F-B8A1-06BB25751009}" srcOrd="2" destOrd="0" presId="urn:microsoft.com/office/officeart/2005/8/layout/default"/>
    <dgm:cxn modelId="{2F0E77D5-E6F9-4514-9562-0EFBA2AF2030}" type="presParOf" srcId="{7A87A07A-6886-41CA-901D-A857024D87E4}" destId="{C544DE4D-BD64-4CBC-8B43-862CFA322DA4}" srcOrd="3" destOrd="0" presId="urn:microsoft.com/office/officeart/2005/8/layout/default"/>
    <dgm:cxn modelId="{A28F1AF8-3AC6-4FF3-A769-EFC0CF1E2AA9}" type="presParOf" srcId="{7A87A07A-6886-41CA-901D-A857024D87E4}" destId="{C8E5325F-AF0B-40DC-BCE7-3D3EFCA1A697}" srcOrd="4" destOrd="0" presId="urn:microsoft.com/office/officeart/2005/8/layout/default"/>
    <dgm:cxn modelId="{2A48E81E-1630-4749-B383-FFDD473E9633}" type="presParOf" srcId="{7A87A07A-6886-41CA-901D-A857024D87E4}" destId="{0DF556B3-7691-4E71-93E6-1CB76FCD9F73}" srcOrd="5" destOrd="0" presId="urn:microsoft.com/office/officeart/2005/8/layout/default"/>
    <dgm:cxn modelId="{7AC32961-E2EB-4877-AA2D-4838B83DE38C}" type="presParOf" srcId="{7A87A07A-6886-41CA-901D-A857024D87E4}" destId="{BAE356D0-0306-45FE-AA6B-C1A8BF16B962}" srcOrd="6" destOrd="0" presId="urn:microsoft.com/office/officeart/2005/8/layout/default"/>
    <dgm:cxn modelId="{3FD9A349-CBA7-4892-B6D0-D00E548E31BB}" type="presParOf" srcId="{7A87A07A-6886-41CA-901D-A857024D87E4}" destId="{0364AB84-05AD-4A6E-B797-315203F7CFCF}" srcOrd="7" destOrd="0" presId="urn:microsoft.com/office/officeart/2005/8/layout/default"/>
    <dgm:cxn modelId="{8DF66FD2-D646-411B-A914-0CBCD7D45BB8}" type="presParOf" srcId="{7A87A07A-6886-41CA-901D-A857024D87E4}" destId="{1A8636A7-8318-4379-93FA-60101B779E88}" srcOrd="8" destOrd="0" presId="urn:microsoft.com/office/officeart/2005/8/layout/default"/>
    <dgm:cxn modelId="{62EAF858-761A-486D-8342-DAD7B77D7699}" type="presParOf" srcId="{7A87A07A-6886-41CA-901D-A857024D87E4}" destId="{4BDDACA8-0EAE-4CE9-A469-785F9F4EB8FB}" srcOrd="9" destOrd="0" presId="urn:microsoft.com/office/officeart/2005/8/layout/default"/>
    <dgm:cxn modelId="{B46EF513-97DE-46C2-B64A-3019691AB310}" type="presParOf" srcId="{7A87A07A-6886-41CA-901D-A857024D87E4}" destId="{8B8F1C6F-9C8C-4B92-AFC9-245BCE783CB9}"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758F5E-F917-4454-958A-277FF4023091}"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n-US"/>
        </a:p>
      </dgm:t>
    </dgm:pt>
    <dgm:pt modelId="{FCE94C84-93F9-4B58-A732-27CBE265635C}">
      <dgm:prSet/>
      <dgm:spPr/>
      <dgm:t>
        <a:bodyPr/>
        <a:lstStyle/>
        <a:p>
          <a:r>
            <a:rPr lang="en-US" dirty="0">
              <a:latin typeface="Arial" panose="020B0604020202020204" pitchFamily="34" charset="0"/>
              <a:cs typeface="Arial" panose="020B0604020202020204" pitchFamily="34" charset="0"/>
            </a:rPr>
            <a:t>Figure (6): Shows oxygen partial pressure in the alveoli</a:t>
          </a:r>
          <a:r>
            <a:rPr lang="en-US" dirty="0"/>
            <a:t>.</a:t>
          </a:r>
        </a:p>
      </dgm:t>
    </dgm:pt>
    <dgm:pt modelId="{E7461E0B-A1E6-46EB-883F-AA8B758D9355}" type="parTrans" cxnId="{BA4CABD0-1356-4DC1-B95A-99866A6416FA}">
      <dgm:prSet/>
      <dgm:spPr/>
      <dgm:t>
        <a:bodyPr/>
        <a:lstStyle/>
        <a:p>
          <a:endParaRPr lang="en-US"/>
        </a:p>
      </dgm:t>
    </dgm:pt>
    <dgm:pt modelId="{9B54B5C0-F577-48E1-81EA-5057FB8CC3DA}" type="sibTrans" cxnId="{BA4CABD0-1356-4DC1-B95A-99866A6416FA}">
      <dgm:prSet/>
      <dgm:spPr/>
      <dgm:t>
        <a:bodyPr/>
        <a:lstStyle/>
        <a:p>
          <a:endParaRPr lang="en-US"/>
        </a:p>
      </dgm:t>
    </dgm:pt>
    <dgm:pt modelId="{285A907E-CA1D-4F32-AE3B-78E1A0EA7DDC}">
      <dgm:prSet/>
      <dgm:spPr/>
      <dgm:t>
        <a:bodyPr/>
        <a:lstStyle/>
        <a:p>
          <a:r>
            <a:rPr lang="en-US" dirty="0">
              <a:latin typeface="Arial" panose="020B0604020202020204" pitchFamily="34" charset="0"/>
              <a:cs typeface="Arial" panose="020B0604020202020204" pitchFamily="34" charset="0"/>
            </a:rPr>
            <a:t>Figure (7): Shows carbon dioxide partial pressure in the lobes</a:t>
          </a:r>
        </a:p>
      </dgm:t>
    </dgm:pt>
    <dgm:pt modelId="{88CE33C8-344B-435C-81D3-EC9329E00077}" type="parTrans" cxnId="{D5319583-32E9-4DFE-88CF-C73F98D6EDD0}">
      <dgm:prSet/>
      <dgm:spPr/>
      <dgm:t>
        <a:bodyPr/>
        <a:lstStyle/>
        <a:p>
          <a:endParaRPr lang="en-US"/>
        </a:p>
      </dgm:t>
    </dgm:pt>
    <dgm:pt modelId="{CD8A1927-6182-4EF0-AC9C-FF88EB62CBB9}" type="sibTrans" cxnId="{D5319583-32E9-4DFE-88CF-C73F98D6EDD0}">
      <dgm:prSet/>
      <dgm:spPr/>
      <dgm:t>
        <a:bodyPr/>
        <a:lstStyle/>
        <a:p>
          <a:endParaRPr lang="en-US"/>
        </a:p>
      </dgm:t>
    </dgm:pt>
    <dgm:pt modelId="{F21A060C-A195-4360-9857-3E3F9436706F}">
      <dgm:prSet/>
      <dgm:spPr/>
      <dgm:t>
        <a:bodyPr/>
        <a:lstStyle/>
        <a:p>
          <a:r>
            <a:rPr lang="en-US" dirty="0">
              <a:latin typeface="Arial" panose="020B0604020202020204" pitchFamily="34" charset="0"/>
              <a:cs typeface="Arial" panose="020B0604020202020204" pitchFamily="34" charset="0"/>
            </a:rPr>
            <a:t>Figure (8): Shows that We use the flexible lung model with gas exchange when, (a) Oxygen partial pressure in the alveoli. (b) Carbon dioxide partial pressure in the lobes. the convergence time towards steady-state solutions is longer but the results do not change qualitatively).</a:t>
          </a:r>
        </a:p>
      </dgm:t>
    </dgm:pt>
    <dgm:pt modelId="{257B8F84-CD3D-4B7D-8F43-E75406E4A1DA}" type="parTrans" cxnId="{A05864AF-4E53-48CB-98FF-3DB368AEFE62}">
      <dgm:prSet/>
      <dgm:spPr/>
      <dgm:t>
        <a:bodyPr/>
        <a:lstStyle/>
        <a:p>
          <a:endParaRPr lang="en-US"/>
        </a:p>
      </dgm:t>
    </dgm:pt>
    <dgm:pt modelId="{2807BCAA-6980-44A8-89F6-19C24E642AE8}" type="sibTrans" cxnId="{A05864AF-4E53-48CB-98FF-3DB368AEFE62}">
      <dgm:prSet/>
      <dgm:spPr/>
      <dgm:t>
        <a:bodyPr/>
        <a:lstStyle/>
        <a:p>
          <a:endParaRPr lang="en-US"/>
        </a:p>
      </dgm:t>
    </dgm:pt>
    <dgm:pt modelId="{55ACE607-FC4F-4529-B15B-FB15835CF5FC}" type="pres">
      <dgm:prSet presAssocID="{8E758F5E-F917-4454-958A-277FF4023091}" presName="Name0" presStyleCnt="0">
        <dgm:presLayoutVars>
          <dgm:dir/>
          <dgm:animLvl val="lvl"/>
          <dgm:resizeHandles val="exact"/>
        </dgm:presLayoutVars>
      </dgm:prSet>
      <dgm:spPr/>
    </dgm:pt>
    <dgm:pt modelId="{7F79215A-E038-4E70-8B17-F3C89847C6D6}" type="pres">
      <dgm:prSet presAssocID="{F21A060C-A195-4360-9857-3E3F9436706F}" presName="boxAndChildren" presStyleCnt="0"/>
      <dgm:spPr/>
    </dgm:pt>
    <dgm:pt modelId="{5AEE1D36-7707-4E4C-802A-A8A408C691E5}" type="pres">
      <dgm:prSet presAssocID="{F21A060C-A195-4360-9857-3E3F9436706F}" presName="parentTextBox" presStyleLbl="node1" presStyleIdx="0" presStyleCnt="3"/>
      <dgm:spPr/>
    </dgm:pt>
    <dgm:pt modelId="{D6866248-8211-49BC-93A2-4A82567DA405}" type="pres">
      <dgm:prSet presAssocID="{CD8A1927-6182-4EF0-AC9C-FF88EB62CBB9}" presName="sp" presStyleCnt="0"/>
      <dgm:spPr/>
    </dgm:pt>
    <dgm:pt modelId="{B8DD5F8F-4D0D-46FA-8EC2-327DCCACF2F2}" type="pres">
      <dgm:prSet presAssocID="{285A907E-CA1D-4F32-AE3B-78E1A0EA7DDC}" presName="arrowAndChildren" presStyleCnt="0"/>
      <dgm:spPr/>
    </dgm:pt>
    <dgm:pt modelId="{04CDDA04-84BC-418D-9E9F-770662C7A321}" type="pres">
      <dgm:prSet presAssocID="{285A907E-CA1D-4F32-AE3B-78E1A0EA7DDC}" presName="parentTextArrow" presStyleLbl="node1" presStyleIdx="1" presStyleCnt="3"/>
      <dgm:spPr/>
    </dgm:pt>
    <dgm:pt modelId="{468A2339-C324-4428-B841-22E262987A1A}" type="pres">
      <dgm:prSet presAssocID="{9B54B5C0-F577-48E1-81EA-5057FB8CC3DA}" presName="sp" presStyleCnt="0"/>
      <dgm:spPr/>
    </dgm:pt>
    <dgm:pt modelId="{DEED2CB8-D1DE-4A66-849E-65218DA1B840}" type="pres">
      <dgm:prSet presAssocID="{FCE94C84-93F9-4B58-A732-27CBE265635C}" presName="arrowAndChildren" presStyleCnt="0"/>
      <dgm:spPr/>
    </dgm:pt>
    <dgm:pt modelId="{E08CA853-90C2-478E-89E4-C1840A732126}" type="pres">
      <dgm:prSet presAssocID="{FCE94C84-93F9-4B58-A732-27CBE265635C}" presName="parentTextArrow" presStyleLbl="node1" presStyleIdx="2" presStyleCnt="3" custLinFactNeighborY="2069"/>
      <dgm:spPr/>
    </dgm:pt>
  </dgm:ptLst>
  <dgm:cxnLst>
    <dgm:cxn modelId="{A38B512E-7059-4901-8461-EA7DD0A05359}" type="presOf" srcId="{8E758F5E-F917-4454-958A-277FF4023091}" destId="{55ACE607-FC4F-4529-B15B-FB15835CF5FC}" srcOrd="0" destOrd="0" presId="urn:microsoft.com/office/officeart/2005/8/layout/process4"/>
    <dgm:cxn modelId="{D5319583-32E9-4DFE-88CF-C73F98D6EDD0}" srcId="{8E758F5E-F917-4454-958A-277FF4023091}" destId="{285A907E-CA1D-4F32-AE3B-78E1A0EA7DDC}" srcOrd="1" destOrd="0" parTransId="{88CE33C8-344B-435C-81D3-EC9329E00077}" sibTransId="{CD8A1927-6182-4EF0-AC9C-FF88EB62CBB9}"/>
    <dgm:cxn modelId="{A05864AF-4E53-48CB-98FF-3DB368AEFE62}" srcId="{8E758F5E-F917-4454-958A-277FF4023091}" destId="{F21A060C-A195-4360-9857-3E3F9436706F}" srcOrd="2" destOrd="0" parTransId="{257B8F84-CD3D-4B7D-8F43-E75406E4A1DA}" sibTransId="{2807BCAA-6980-44A8-89F6-19C24E642AE8}"/>
    <dgm:cxn modelId="{32132CB0-F8FE-4725-BFAF-2379538ACD57}" type="presOf" srcId="{FCE94C84-93F9-4B58-A732-27CBE265635C}" destId="{E08CA853-90C2-478E-89E4-C1840A732126}" srcOrd="0" destOrd="0" presId="urn:microsoft.com/office/officeart/2005/8/layout/process4"/>
    <dgm:cxn modelId="{34A6FFB7-7B5C-44CB-9C2B-027780A9A319}" type="presOf" srcId="{285A907E-CA1D-4F32-AE3B-78E1A0EA7DDC}" destId="{04CDDA04-84BC-418D-9E9F-770662C7A321}" srcOrd="0" destOrd="0" presId="urn:microsoft.com/office/officeart/2005/8/layout/process4"/>
    <dgm:cxn modelId="{BA4CABD0-1356-4DC1-B95A-99866A6416FA}" srcId="{8E758F5E-F917-4454-958A-277FF4023091}" destId="{FCE94C84-93F9-4B58-A732-27CBE265635C}" srcOrd="0" destOrd="0" parTransId="{E7461E0B-A1E6-46EB-883F-AA8B758D9355}" sibTransId="{9B54B5C0-F577-48E1-81EA-5057FB8CC3DA}"/>
    <dgm:cxn modelId="{A576AFDF-6BFE-4422-940F-AF42149EFE09}" type="presOf" srcId="{F21A060C-A195-4360-9857-3E3F9436706F}" destId="{5AEE1D36-7707-4E4C-802A-A8A408C691E5}" srcOrd="0" destOrd="0" presId="urn:microsoft.com/office/officeart/2005/8/layout/process4"/>
    <dgm:cxn modelId="{1504C095-776F-4349-9E19-D8D53A3C7BC5}" type="presParOf" srcId="{55ACE607-FC4F-4529-B15B-FB15835CF5FC}" destId="{7F79215A-E038-4E70-8B17-F3C89847C6D6}" srcOrd="0" destOrd="0" presId="urn:microsoft.com/office/officeart/2005/8/layout/process4"/>
    <dgm:cxn modelId="{7E3FD6E8-48ED-4039-9E62-F25BCF6C5808}" type="presParOf" srcId="{7F79215A-E038-4E70-8B17-F3C89847C6D6}" destId="{5AEE1D36-7707-4E4C-802A-A8A408C691E5}" srcOrd="0" destOrd="0" presId="urn:microsoft.com/office/officeart/2005/8/layout/process4"/>
    <dgm:cxn modelId="{05548406-79A1-4C7F-ACC3-0A60167AC3D5}" type="presParOf" srcId="{55ACE607-FC4F-4529-B15B-FB15835CF5FC}" destId="{D6866248-8211-49BC-93A2-4A82567DA405}" srcOrd="1" destOrd="0" presId="urn:microsoft.com/office/officeart/2005/8/layout/process4"/>
    <dgm:cxn modelId="{3D736F3C-C906-44BC-BF25-78951E983CE9}" type="presParOf" srcId="{55ACE607-FC4F-4529-B15B-FB15835CF5FC}" destId="{B8DD5F8F-4D0D-46FA-8EC2-327DCCACF2F2}" srcOrd="2" destOrd="0" presId="urn:microsoft.com/office/officeart/2005/8/layout/process4"/>
    <dgm:cxn modelId="{B2B4288A-BAF8-4351-8A67-15A1BFD57932}" type="presParOf" srcId="{B8DD5F8F-4D0D-46FA-8EC2-327DCCACF2F2}" destId="{04CDDA04-84BC-418D-9E9F-770662C7A321}" srcOrd="0" destOrd="0" presId="urn:microsoft.com/office/officeart/2005/8/layout/process4"/>
    <dgm:cxn modelId="{4DA09F6D-CCC9-48A5-9E1A-CA19855DFDE6}" type="presParOf" srcId="{55ACE607-FC4F-4529-B15B-FB15835CF5FC}" destId="{468A2339-C324-4428-B841-22E262987A1A}" srcOrd="3" destOrd="0" presId="urn:microsoft.com/office/officeart/2005/8/layout/process4"/>
    <dgm:cxn modelId="{F4CAAF50-8D52-4504-A46D-697038D76EE9}" type="presParOf" srcId="{55ACE607-FC4F-4529-B15B-FB15835CF5FC}" destId="{DEED2CB8-D1DE-4A66-849E-65218DA1B840}" srcOrd="4" destOrd="0" presId="urn:microsoft.com/office/officeart/2005/8/layout/process4"/>
    <dgm:cxn modelId="{CF537333-A342-48FF-A49F-21F7BBE65E59}" type="presParOf" srcId="{DEED2CB8-D1DE-4A66-849E-65218DA1B840}" destId="{E08CA853-90C2-478E-89E4-C1840A732126}"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6DCA73-F686-4287-919C-85947E1F2D9B}">
      <dsp:nvSpPr>
        <dsp:cNvPr id="0" name=""/>
        <dsp:cNvSpPr/>
      </dsp:nvSpPr>
      <dsp:spPr>
        <a:xfrm>
          <a:off x="1176867" y="286"/>
          <a:ext cx="2675667" cy="160540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Arial" panose="020B0604020202020204" pitchFamily="34" charset="0"/>
              <a:cs typeface="Arial" panose="020B0604020202020204" pitchFamily="34" charset="0"/>
            </a:rPr>
            <a:t>How do we breathe?</a:t>
          </a:r>
        </a:p>
      </dsp:txBody>
      <dsp:txXfrm>
        <a:off x="1176867" y="286"/>
        <a:ext cx="2675667" cy="1605400"/>
      </dsp:txXfrm>
    </dsp:sp>
    <dsp:sp modelId="{52670BDC-D6A8-4E1F-B8A1-06BB25751009}">
      <dsp:nvSpPr>
        <dsp:cNvPr id="0" name=""/>
        <dsp:cNvSpPr/>
      </dsp:nvSpPr>
      <dsp:spPr>
        <a:xfrm>
          <a:off x="4120100" y="286"/>
          <a:ext cx="2675667" cy="160540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Arial" panose="020B0604020202020204" pitchFamily="34" charset="0"/>
              <a:cs typeface="Arial" panose="020B0604020202020204" pitchFamily="34" charset="0"/>
            </a:rPr>
            <a:t>Breathing starts when you inhale air into your nose or mouth. It travels down the back of your throat and into your windpipe, which is divided into air passages called bronchial tubes.</a:t>
          </a:r>
        </a:p>
      </dsp:txBody>
      <dsp:txXfrm>
        <a:off x="4120100" y="286"/>
        <a:ext cx="2675667" cy="1605400"/>
      </dsp:txXfrm>
    </dsp:sp>
    <dsp:sp modelId="{C8E5325F-AF0B-40DC-BCE7-3D3EFCA1A697}">
      <dsp:nvSpPr>
        <dsp:cNvPr id="0" name=""/>
        <dsp:cNvSpPr/>
      </dsp:nvSpPr>
      <dsp:spPr>
        <a:xfrm>
          <a:off x="7081101" y="286"/>
          <a:ext cx="2675667" cy="160540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Arial" panose="020B0604020202020204" pitchFamily="34" charset="0"/>
              <a:cs typeface="Arial" panose="020B0604020202020204" pitchFamily="34" charset="0"/>
            </a:rPr>
            <a:t>For our lungs to perform their best, these airways need to be open.  They should be free from inflammation or swelling and extra mucus. As the bronchial tubes pass through your lungs, they divide into smaller air passages called bronchioles. The bronchioles end in tiny balloon-like air sacs called alveoli. Your body has about 600 million alveoli.</a:t>
          </a:r>
        </a:p>
      </dsp:txBody>
      <dsp:txXfrm>
        <a:off x="7081101" y="286"/>
        <a:ext cx="2675667" cy="1605400"/>
      </dsp:txXfrm>
    </dsp:sp>
    <dsp:sp modelId="{BAE356D0-0306-45FE-AA6B-C1A8BF16B962}">
      <dsp:nvSpPr>
        <dsp:cNvPr id="0" name=""/>
        <dsp:cNvSpPr/>
      </dsp:nvSpPr>
      <dsp:spPr>
        <a:xfrm>
          <a:off x="1176867" y="1873253"/>
          <a:ext cx="2675667" cy="160540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Arial" panose="020B0604020202020204" pitchFamily="34" charset="0"/>
              <a:cs typeface="Arial" panose="020B0604020202020204" pitchFamily="34" charset="0"/>
            </a:rPr>
            <a:t>The alveoli are surrounded by a mesh of tiny blood vessels called capillaries. Here, oxygen from inhaled air passes into your blood.</a:t>
          </a:r>
        </a:p>
      </dsp:txBody>
      <dsp:txXfrm>
        <a:off x="1176867" y="1873253"/>
        <a:ext cx="2675667" cy="1605400"/>
      </dsp:txXfrm>
    </dsp:sp>
    <dsp:sp modelId="{1A8636A7-8318-4379-93FA-60101B779E88}">
      <dsp:nvSpPr>
        <dsp:cNvPr id="0" name=""/>
        <dsp:cNvSpPr/>
      </dsp:nvSpPr>
      <dsp:spPr>
        <a:xfrm>
          <a:off x="4120100" y="1873253"/>
          <a:ext cx="2675667" cy="160540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Arial" panose="020B0604020202020204" pitchFamily="34" charset="0"/>
              <a:cs typeface="Arial" panose="020B0604020202020204" pitchFamily="34" charset="0"/>
            </a:rPr>
            <a:t>After absorbing oxygen, blood goes to your heart. Your heart then pumps it through your body to the cells of your tissues and organs</a:t>
          </a:r>
        </a:p>
      </dsp:txBody>
      <dsp:txXfrm>
        <a:off x="4120100" y="1873253"/>
        <a:ext cx="2675667" cy="1605400"/>
      </dsp:txXfrm>
    </dsp:sp>
    <dsp:sp modelId="{8B8F1C6F-9C8C-4B92-AFC9-245BCE783CB9}">
      <dsp:nvSpPr>
        <dsp:cNvPr id="0" name=""/>
        <dsp:cNvSpPr/>
      </dsp:nvSpPr>
      <dsp:spPr>
        <a:xfrm>
          <a:off x="7063334" y="1873253"/>
          <a:ext cx="2675667" cy="160540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Arial" panose="020B0604020202020204" pitchFamily="34" charset="0"/>
              <a:cs typeface="Arial" panose="020B0604020202020204" pitchFamily="34" charset="0"/>
            </a:rPr>
            <a:t>As the cells use the oxygen, they make carbon dioxide that goes into your blood. Your blood then carries the carbon dioxide back to your lungs, where it’s removed from your body when you exhale.</a:t>
          </a:r>
        </a:p>
      </dsp:txBody>
      <dsp:txXfrm>
        <a:off x="7063334" y="1873253"/>
        <a:ext cx="2675667" cy="16054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EE1D36-7707-4E4C-802A-A8A408C691E5}">
      <dsp:nvSpPr>
        <dsp:cNvPr id="0" name=""/>
        <dsp:cNvSpPr/>
      </dsp:nvSpPr>
      <dsp:spPr>
        <a:xfrm>
          <a:off x="0" y="2670671"/>
          <a:ext cx="4818888" cy="87657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Arial" panose="020B0604020202020204" pitchFamily="34" charset="0"/>
              <a:cs typeface="Arial" panose="020B0604020202020204" pitchFamily="34" charset="0"/>
            </a:rPr>
            <a:t>Figure (8): Shows that We use the flexible lung model with gas exchange when, (a) Oxygen partial pressure in the alveoli. (b) Carbon dioxide partial pressure in the lobes. the convergence time towards steady-state solutions is longer but the results do not change qualitatively).</a:t>
          </a:r>
        </a:p>
      </dsp:txBody>
      <dsp:txXfrm>
        <a:off x="0" y="2670671"/>
        <a:ext cx="4818888" cy="876573"/>
      </dsp:txXfrm>
    </dsp:sp>
    <dsp:sp modelId="{04CDDA04-84BC-418D-9E9F-770662C7A321}">
      <dsp:nvSpPr>
        <dsp:cNvPr id="0" name=""/>
        <dsp:cNvSpPr/>
      </dsp:nvSpPr>
      <dsp:spPr>
        <a:xfrm rot="10800000">
          <a:off x="0" y="1335649"/>
          <a:ext cx="4818888" cy="1348170"/>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Arial" panose="020B0604020202020204" pitchFamily="34" charset="0"/>
              <a:cs typeface="Arial" panose="020B0604020202020204" pitchFamily="34" charset="0"/>
            </a:rPr>
            <a:t>Figure (7): Shows carbon dioxide partial pressure in the lobes</a:t>
          </a:r>
        </a:p>
      </dsp:txBody>
      <dsp:txXfrm rot="10800000">
        <a:off x="0" y="1335649"/>
        <a:ext cx="4818888" cy="876000"/>
      </dsp:txXfrm>
    </dsp:sp>
    <dsp:sp modelId="{E08CA853-90C2-478E-89E4-C1840A732126}">
      <dsp:nvSpPr>
        <dsp:cNvPr id="0" name=""/>
        <dsp:cNvSpPr/>
      </dsp:nvSpPr>
      <dsp:spPr>
        <a:xfrm rot="10800000">
          <a:off x="0" y="28520"/>
          <a:ext cx="4818888" cy="1348170"/>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Arial" panose="020B0604020202020204" pitchFamily="34" charset="0"/>
              <a:cs typeface="Arial" panose="020B0604020202020204" pitchFamily="34" charset="0"/>
            </a:rPr>
            <a:t>Figure (6): Shows oxygen partial pressure in the alveoli</a:t>
          </a:r>
          <a:r>
            <a:rPr lang="en-US" sz="1100" kern="1200" dirty="0"/>
            <a:t>.</a:t>
          </a:r>
        </a:p>
      </dsp:txBody>
      <dsp:txXfrm rot="10800000">
        <a:off x="0" y="28520"/>
        <a:ext cx="4818888" cy="87600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7-10T06:44:01.004"/>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7-10T06:53:11.350"/>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7-10T06:59:24.217"/>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7-10T07:02:56.101"/>
    </inkml:context>
    <inkml:brush xml:id="br0">
      <inkml:brushProperty name="width" value="0.1" units="cm"/>
      <inkml:brushProperty name="height" value="0.1" units="cm"/>
      <inkml:brushProperty name="color" value="#FFFFFF"/>
    </inkml:brush>
  </inkml:definitions>
  <inkml:trace contextRef="#ctx0" brushRef="#br0">1 0 128,'0'6'0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7/10/2021</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828868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7/10/2021</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791843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7/10/2021</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562732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7/10/2021</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149401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7/10/2021</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402219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7/10/2021</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018563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7/10/2021</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257769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7/10/2021</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37013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7/10/2021</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844665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7/10/2021</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8420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7/10/2021</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9308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7/10/2021</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2587632124"/>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customXml" Target="../ink/ink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watch?v=xMRhwmJ6p6Q" TargetMode="External"/><Relationship Id="rId2" Type="http://schemas.openxmlformats.org/officeDocument/2006/relationships/hyperlink" Target="http://www.maths.ox.ac.uk/research/theses/" TargetMode="External"/><Relationship Id="rId1" Type="http://schemas.openxmlformats.org/officeDocument/2006/relationships/slideLayout" Target="../slideLayouts/slideLayout2.xml"/><Relationship Id="rId5" Type="http://schemas.openxmlformats.org/officeDocument/2006/relationships/hyperlink" Target="https://www.youtube.com/watch?v=JDWeq0xg9nA" TargetMode="External"/><Relationship Id="rId4" Type="http://schemas.openxmlformats.org/officeDocument/2006/relationships/hyperlink" Target="https://www.youtube.com/watch?v=28CYhgjrBLA"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Layout" Target="../diagrams/layout2.xml"/><Relationship Id="rId7" Type="http://schemas.openxmlformats.org/officeDocument/2006/relationships/customXml" Target="../ink/ink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openxmlformats.org/officeDocument/2006/relationships/image" Target="../media/image9.png"/><Relationship Id="rId5" Type="http://schemas.openxmlformats.org/officeDocument/2006/relationships/diagramColors" Target="../diagrams/colors2.xml"/><Relationship Id="rId10" Type="http://schemas.openxmlformats.org/officeDocument/2006/relationships/image" Target="../media/image8.png"/><Relationship Id="rId4" Type="http://schemas.openxmlformats.org/officeDocument/2006/relationships/diagramQuickStyle" Target="../diagrams/quickStyle2.xml"/><Relationship Id="rId9"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3.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128FCB-B6B1-4290-8804-E6B7BB3650D2}"/>
              </a:ext>
            </a:extLst>
          </p:cNvPr>
          <p:cNvSpPr>
            <a:spLocks noGrp="1"/>
          </p:cNvSpPr>
          <p:nvPr>
            <p:ph type="ctrTitle"/>
          </p:nvPr>
        </p:nvSpPr>
        <p:spPr>
          <a:xfrm>
            <a:off x="963038" y="640080"/>
            <a:ext cx="3661314" cy="3346704"/>
          </a:xfrm>
        </p:spPr>
        <p:txBody>
          <a:bodyPr anchor="b">
            <a:normAutofit/>
          </a:bodyPr>
          <a:lstStyle/>
          <a:p>
            <a:pPr>
              <a:lnSpc>
                <a:spcPct val="90000"/>
              </a:lnSpc>
            </a:pPr>
            <a:r>
              <a:rPr lang="en-US" sz="2600" b="1" dirty="0">
                <a:solidFill>
                  <a:srgbClr val="C00000"/>
                </a:solidFill>
                <a:effectLst/>
                <a:latin typeface="Times New Roman" panose="02020603050405020304" pitchFamily="18" charset="0"/>
                <a:ea typeface="Times New Roman" panose="02020603050405020304" pitchFamily="18" charset="0"/>
                <a:cs typeface="Arial" panose="020B0604020202020204" pitchFamily="34" charset="0"/>
              </a:rPr>
              <a:t>Simplified models for gas exchange for lungs of human body</a:t>
            </a:r>
            <a:r>
              <a:rPr lang="en-US" sz="2600" b="1" dirty="0">
                <a:solidFill>
                  <a:srgbClr val="C00000"/>
                </a:solidFill>
                <a:latin typeface="Calibri" panose="020F0502020204030204" pitchFamily="34" charset="0"/>
                <a:ea typeface="Times New Roman" panose="02020603050405020304" pitchFamily="18" charset="0"/>
                <a:cs typeface="Arial" panose="020B0604020202020204" pitchFamily="34" charset="0"/>
              </a:rPr>
              <a:t> </a:t>
            </a:r>
            <a:r>
              <a:rPr lang="en-US" sz="2600" b="1" dirty="0">
                <a:solidFill>
                  <a:srgbClr val="C00000"/>
                </a:solidFill>
                <a:effectLst/>
                <a:latin typeface="Times New Roman" panose="02020603050405020304" pitchFamily="18" charset="0"/>
                <a:ea typeface="Calibri" panose="020F0502020204030204" pitchFamily="34" charset="0"/>
              </a:rPr>
              <a:t>Respiratory system</a:t>
            </a:r>
            <a:br>
              <a:rPr lang="en-US" sz="2600" b="1" dirty="0">
                <a:effectLst/>
                <a:latin typeface="Times New Roman" panose="02020603050405020304" pitchFamily="18" charset="0"/>
                <a:ea typeface="Calibri" panose="020F0502020204030204" pitchFamily="34" charset="0"/>
              </a:rPr>
            </a:br>
            <a:br>
              <a:rPr lang="en-US" sz="2600" b="1" dirty="0">
                <a:effectLst/>
                <a:latin typeface="Times New Roman" panose="02020603050405020304" pitchFamily="18" charset="0"/>
                <a:ea typeface="Calibri" panose="020F0502020204030204" pitchFamily="34" charset="0"/>
              </a:rPr>
            </a:br>
            <a:br>
              <a:rPr lang="en-US" sz="2600" b="1" dirty="0">
                <a:effectLst/>
                <a:latin typeface="Times New Roman" panose="02020603050405020304" pitchFamily="18" charset="0"/>
                <a:ea typeface="Calibri" panose="020F0502020204030204" pitchFamily="34" charset="0"/>
              </a:rPr>
            </a:br>
            <a:br>
              <a:rPr lang="en-US" sz="2600" b="1" dirty="0">
                <a:effectLst/>
                <a:latin typeface="Times New Roman" panose="02020603050405020304" pitchFamily="18" charset="0"/>
                <a:ea typeface="Calibri" panose="020F0502020204030204" pitchFamily="34" charset="0"/>
              </a:rPr>
            </a:br>
            <a:endParaRPr lang="en-US" sz="2600" dirty="0"/>
          </a:p>
        </p:txBody>
      </p:sp>
      <p:sp>
        <p:nvSpPr>
          <p:cNvPr id="3" name="Subtitle 2">
            <a:extLst>
              <a:ext uri="{FF2B5EF4-FFF2-40B4-BE49-F238E27FC236}">
                <a16:creationId xmlns:a16="http://schemas.microsoft.com/office/drawing/2014/main" id="{239C56B6-C146-4889-B83C-18037D52EF83}"/>
              </a:ext>
            </a:extLst>
          </p:cNvPr>
          <p:cNvSpPr>
            <a:spLocks noGrp="1"/>
          </p:cNvSpPr>
          <p:nvPr>
            <p:ph type="subTitle" idx="1"/>
          </p:nvPr>
        </p:nvSpPr>
        <p:spPr>
          <a:xfrm>
            <a:off x="890339" y="4636008"/>
            <a:ext cx="3734014" cy="1581912"/>
          </a:xfrm>
        </p:spPr>
        <p:txBody>
          <a:bodyPr>
            <a:normAutofit fontScale="92500" lnSpcReduction="10000"/>
          </a:bodyPr>
          <a:lstStyle/>
          <a:p>
            <a:pPr marL="0" marR="0">
              <a:lnSpc>
                <a:spcPct val="100000"/>
              </a:lnSpc>
              <a:spcBef>
                <a:spcPts val="0"/>
              </a:spcBef>
              <a:spcAft>
                <a:spcPts val="0"/>
              </a:spcAft>
            </a:pPr>
            <a:r>
              <a:rPr lang="en-US" sz="1400" b="1" dirty="0">
                <a:effectLst/>
                <a:latin typeface="Times New Roman" panose="02020603050405020304" pitchFamily="18" charset="0"/>
                <a:ea typeface="Times New Roman" panose="02020603050405020304" pitchFamily="18" charset="0"/>
                <a:cs typeface="Arial" panose="020B0604020202020204" pitchFamily="34" charset="0"/>
              </a:rPr>
              <a:t>Presented to:</a:t>
            </a:r>
            <a:endParaRPr lang="en-US" sz="1400" dirty="0">
              <a:effectLst/>
              <a:latin typeface="Calibri" panose="020F0502020204030204" pitchFamily="34" charset="0"/>
              <a:ea typeface="Times New Roman" panose="02020603050405020304" pitchFamily="18" charset="0"/>
              <a:cs typeface="Arial" panose="020B0604020202020204" pitchFamily="34" charset="0"/>
            </a:endParaRPr>
          </a:p>
          <a:p>
            <a:pPr marL="0" marR="0">
              <a:lnSpc>
                <a:spcPct val="100000"/>
              </a:lnSpc>
              <a:spcBef>
                <a:spcPts val="0"/>
              </a:spcBef>
              <a:spcAft>
                <a:spcPts val="0"/>
              </a:spcAft>
            </a:pPr>
            <a:r>
              <a:rPr lang="en-US" sz="1400" dirty="0">
                <a:effectLst/>
                <a:latin typeface="Times New Roman" panose="02020603050405020304" pitchFamily="18" charset="0"/>
                <a:ea typeface="Times New Roman" panose="02020603050405020304" pitchFamily="18" charset="0"/>
                <a:cs typeface="Arial" panose="020B0604020202020204" pitchFamily="34" charset="0"/>
              </a:rPr>
              <a:t>Doctor/Mai Atef, </a:t>
            </a:r>
            <a:r>
              <a:rPr lang="en-US" sz="1400" dirty="0" err="1">
                <a:effectLst/>
                <a:latin typeface="Times New Roman" panose="02020603050405020304" pitchFamily="18" charset="0"/>
                <a:ea typeface="Times New Roman" panose="02020603050405020304" pitchFamily="18" charset="0"/>
                <a:cs typeface="Arial" panose="020B0604020202020204" pitchFamily="34" charset="0"/>
              </a:rPr>
              <a:t>Eng</a:t>
            </a:r>
            <a:r>
              <a:rPr lang="en-US" sz="1400" dirty="0">
                <a:effectLst/>
                <a:latin typeface="Times New Roman" panose="02020603050405020304" pitchFamily="18" charset="0"/>
                <a:ea typeface="Times New Roman" panose="02020603050405020304" pitchFamily="18" charset="0"/>
                <a:cs typeface="Arial" panose="020B0604020202020204" pitchFamily="34" charset="0"/>
              </a:rPr>
              <a:t>/</a:t>
            </a:r>
            <a:r>
              <a:rPr lang="en-US" sz="1400" dirty="0" err="1">
                <a:effectLst/>
                <a:latin typeface="Times New Roman" panose="02020603050405020304" pitchFamily="18" charset="0"/>
                <a:ea typeface="Times New Roman" panose="02020603050405020304" pitchFamily="18" charset="0"/>
                <a:cs typeface="Arial" panose="020B0604020202020204" pitchFamily="34" charset="0"/>
              </a:rPr>
              <a:t>Ruwaa</a:t>
            </a:r>
            <a:r>
              <a:rPr lang="en-US" sz="1400" dirty="0">
                <a:effectLst/>
                <a:latin typeface="Times New Roman" panose="02020603050405020304" pitchFamily="18" charset="0"/>
                <a:ea typeface="Times New Roman" panose="02020603050405020304" pitchFamily="18" charset="0"/>
                <a:cs typeface="Arial" panose="020B0604020202020204" pitchFamily="34" charset="0"/>
              </a:rPr>
              <a:t> Saber</a:t>
            </a:r>
            <a:endParaRPr lang="en-US" sz="1400" dirty="0">
              <a:effectLst/>
              <a:latin typeface="Calibri" panose="020F0502020204030204" pitchFamily="34" charset="0"/>
              <a:ea typeface="Times New Roman" panose="02020603050405020304" pitchFamily="18" charset="0"/>
              <a:cs typeface="Arial" panose="020B0604020202020204" pitchFamily="34" charset="0"/>
            </a:endParaRPr>
          </a:p>
          <a:p>
            <a:pPr marL="0" marR="0">
              <a:lnSpc>
                <a:spcPct val="100000"/>
              </a:lnSpc>
              <a:spcBef>
                <a:spcPts val="0"/>
              </a:spcBef>
              <a:spcAft>
                <a:spcPts val="0"/>
              </a:spcAft>
            </a:pPr>
            <a:r>
              <a:rPr lang="en-US" sz="1400" b="1" dirty="0">
                <a:effectLst/>
                <a:latin typeface="Times New Roman" panose="02020603050405020304" pitchFamily="18" charset="0"/>
                <a:ea typeface="Times New Roman" panose="02020603050405020304" pitchFamily="18" charset="0"/>
                <a:cs typeface="Arial" panose="020B0604020202020204" pitchFamily="34" charset="0"/>
              </a:rPr>
              <a:t>Team members:</a:t>
            </a:r>
            <a:endParaRPr lang="en-US" sz="1400" dirty="0">
              <a:effectLst/>
              <a:latin typeface="Calibri" panose="020F0502020204030204" pitchFamily="34" charset="0"/>
              <a:ea typeface="Times New Roman" panose="02020603050405020304" pitchFamily="18" charset="0"/>
              <a:cs typeface="Arial" panose="020B0604020202020204" pitchFamily="34" charset="0"/>
            </a:endParaRPr>
          </a:p>
          <a:p>
            <a:pPr marL="342900" marR="0" lvl="0" indent="-342900">
              <a:lnSpc>
                <a:spcPct val="100000"/>
              </a:lnSpc>
              <a:spcBef>
                <a:spcPts val="0"/>
              </a:spcBef>
              <a:spcAft>
                <a:spcPts val="0"/>
              </a:spcAft>
              <a:buFont typeface="Symbol" panose="05050102010706020507" pitchFamily="18" charset="2"/>
              <a:buChar char=""/>
            </a:pPr>
            <a:r>
              <a:rPr lang="en-US" sz="1400" dirty="0" err="1">
                <a:effectLst/>
                <a:latin typeface="Times New Roman" panose="02020603050405020304" pitchFamily="18" charset="0"/>
                <a:ea typeface="Times New Roman" panose="02020603050405020304" pitchFamily="18" charset="0"/>
                <a:cs typeface="Arial" panose="020B0604020202020204" pitchFamily="34" charset="0"/>
              </a:rPr>
              <a:t>Shrouk</a:t>
            </a:r>
            <a:r>
              <a:rPr lang="en-US" sz="1400" dirty="0">
                <a:effectLst/>
                <a:latin typeface="Times New Roman" panose="02020603050405020304" pitchFamily="18" charset="0"/>
                <a:ea typeface="Times New Roman" panose="02020603050405020304" pitchFamily="18" charset="0"/>
                <a:cs typeface="Arial" panose="020B0604020202020204" pitchFamily="34" charset="0"/>
              </a:rPr>
              <a:t> Hesham 19106271</a:t>
            </a:r>
            <a:endParaRPr lang="en-US" sz="1400" dirty="0">
              <a:effectLst/>
              <a:latin typeface="Calibri" panose="020F0502020204030204" pitchFamily="34" charset="0"/>
              <a:ea typeface="Times New Roman" panose="02020603050405020304" pitchFamily="18" charset="0"/>
              <a:cs typeface="Arial" panose="020B0604020202020204" pitchFamily="34" charset="0"/>
            </a:endParaRPr>
          </a:p>
          <a:p>
            <a:pPr marL="342900" marR="0" lvl="0" indent="-342900">
              <a:lnSpc>
                <a:spcPct val="100000"/>
              </a:lnSpc>
              <a:spcBef>
                <a:spcPts val="0"/>
              </a:spcBef>
              <a:spcAft>
                <a:spcPts val="0"/>
              </a:spcAft>
              <a:buFont typeface="Symbol" panose="05050102010706020507" pitchFamily="18" charset="2"/>
              <a:buChar char=""/>
            </a:pPr>
            <a:r>
              <a:rPr lang="en-US" sz="1400" dirty="0">
                <a:effectLst/>
                <a:latin typeface="Times New Roman" panose="02020603050405020304" pitchFamily="18" charset="0"/>
                <a:ea typeface="Times New Roman" panose="02020603050405020304" pitchFamily="18" charset="0"/>
                <a:cs typeface="Arial" panose="020B0604020202020204" pitchFamily="34" charset="0"/>
              </a:rPr>
              <a:t>Login Darwish 19105985</a:t>
            </a:r>
            <a:endParaRPr lang="en-US" sz="1400" dirty="0">
              <a:effectLst/>
              <a:latin typeface="Calibri" panose="020F0502020204030204" pitchFamily="34" charset="0"/>
              <a:ea typeface="Times New Roman" panose="02020603050405020304" pitchFamily="18" charset="0"/>
              <a:cs typeface="Arial" panose="020B0604020202020204" pitchFamily="34" charset="0"/>
            </a:endParaRPr>
          </a:p>
          <a:p>
            <a:pPr marL="342900" marR="0" lvl="0" indent="-342900">
              <a:lnSpc>
                <a:spcPct val="100000"/>
              </a:lnSpc>
              <a:spcBef>
                <a:spcPts val="0"/>
              </a:spcBef>
              <a:spcAft>
                <a:spcPts val="0"/>
              </a:spcAft>
              <a:buFont typeface="Symbol" panose="05050102010706020507" pitchFamily="18" charset="2"/>
              <a:buChar char=""/>
            </a:pPr>
            <a:r>
              <a:rPr lang="en-US" sz="1400" dirty="0" err="1">
                <a:effectLst/>
                <a:latin typeface="Times New Roman" panose="02020603050405020304" pitchFamily="18" charset="0"/>
                <a:ea typeface="Times New Roman" panose="02020603050405020304" pitchFamily="18" charset="0"/>
                <a:cs typeface="Arial" panose="020B0604020202020204" pitchFamily="34" charset="0"/>
              </a:rPr>
              <a:t>Toqa</a:t>
            </a:r>
            <a:r>
              <a:rPr lang="en-US" sz="14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400" dirty="0" err="1">
                <a:effectLst/>
                <a:latin typeface="Times New Roman" panose="02020603050405020304" pitchFamily="18" charset="0"/>
                <a:ea typeface="Times New Roman" panose="02020603050405020304" pitchFamily="18" charset="0"/>
                <a:cs typeface="Arial" panose="020B0604020202020204" pitchFamily="34" charset="0"/>
              </a:rPr>
              <a:t>Hamdy</a:t>
            </a:r>
            <a:r>
              <a:rPr lang="en-US" sz="14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400" dirty="0" err="1">
                <a:effectLst/>
                <a:latin typeface="Times New Roman" panose="02020603050405020304" pitchFamily="18" charset="0"/>
                <a:ea typeface="Times New Roman" panose="02020603050405020304" pitchFamily="18" charset="0"/>
                <a:cs typeface="Arial" panose="020B0604020202020204" pitchFamily="34" charset="0"/>
              </a:rPr>
              <a:t>Goda</a:t>
            </a:r>
            <a:r>
              <a:rPr lang="en-US" sz="1400" dirty="0">
                <a:effectLst/>
                <a:latin typeface="Times New Roman" panose="02020603050405020304" pitchFamily="18" charset="0"/>
                <a:ea typeface="Times New Roman" panose="02020603050405020304" pitchFamily="18" charset="0"/>
                <a:cs typeface="Arial" panose="020B0604020202020204" pitchFamily="34" charset="0"/>
              </a:rPr>
              <a:t> 1910665</a:t>
            </a:r>
            <a:endParaRPr lang="en-US" sz="1400" dirty="0">
              <a:effectLst/>
              <a:latin typeface="Calibri" panose="020F0502020204030204" pitchFamily="34" charset="0"/>
              <a:ea typeface="Times New Roman" panose="02020603050405020304" pitchFamily="18" charset="0"/>
              <a:cs typeface="Arial" panose="020B0604020202020204" pitchFamily="34" charset="0"/>
            </a:endParaRPr>
          </a:p>
          <a:p>
            <a:pPr marL="342900" marR="0" lvl="0" indent="-342900">
              <a:lnSpc>
                <a:spcPct val="100000"/>
              </a:lnSpc>
              <a:spcBef>
                <a:spcPts val="0"/>
              </a:spcBef>
              <a:spcAft>
                <a:spcPts val="0"/>
              </a:spcAft>
              <a:buFont typeface="Symbol" panose="05050102010706020507" pitchFamily="18" charset="2"/>
              <a:buChar char=""/>
            </a:pPr>
            <a:r>
              <a:rPr lang="en-US" sz="1400" dirty="0">
                <a:effectLst/>
                <a:latin typeface="Times New Roman" panose="02020603050405020304" pitchFamily="18" charset="0"/>
                <a:ea typeface="Times New Roman" panose="02020603050405020304" pitchFamily="18" charset="0"/>
                <a:cs typeface="Arial" panose="020B0604020202020204" pitchFamily="34" charset="0"/>
              </a:rPr>
              <a:t>Nada </a:t>
            </a:r>
            <a:r>
              <a:rPr lang="en-US" sz="1400" dirty="0" err="1">
                <a:effectLst/>
                <a:latin typeface="Times New Roman" panose="02020603050405020304" pitchFamily="18" charset="0"/>
                <a:ea typeface="Times New Roman" panose="02020603050405020304" pitchFamily="18" charset="0"/>
                <a:cs typeface="Arial" panose="020B0604020202020204" pitchFamily="34" charset="0"/>
              </a:rPr>
              <a:t>Elsayed</a:t>
            </a:r>
            <a:r>
              <a:rPr lang="en-US" sz="14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400" dirty="0" err="1">
                <a:effectLst/>
                <a:latin typeface="Times New Roman" panose="02020603050405020304" pitchFamily="18" charset="0"/>
                <a:ea typeface="Times New Roman" panose="02020603050405020304" pitchFamily="18" charset="0"/>
                <a:cs typeface="Arial" panose="020B0604020202020204" pitchFamily="34" charset="0"/>
              </a:rPr>
              <a:t>Farghly</a:t>
            </a:r>
            <a:r>
              <a:rPr lang="en-US" sz="1400" dirty="0">
                <a:effectLst/>
                <a:latin typeface="Times New Roman" panose="02020603050405020304" pitchFamily="18" charset="0"/>
                <a:ea typeface="Times New Roman" panose="02020603050405020304" pitchFamily="18" charset="0"/>
                <a:cs typeface="Arial" panose="020B0604020202020204" pitchFamily="34" charset="0"/>
              </a:rPr>
              <a:t> 19106094</a:t>
            </a:r>
            <a:endParaRPr lang="en-US" sz="1400" dirty="0">
              <a:effectLst/>
              <a:latin typeface="Calibri" panose="020F0502020204030204" pitchFamily="34" charset="0"/>
              <a:ea typeface="Times New Roman" panose="02020603050405020304" pitchFamily="18" charset="0"/>
              <a:cs typeface="Arial" panose="020B0604020202020204" pitchFamily="34" charset="0"/>
            </a:endParaRPr>
          </a:p>
          <a:p>
            <a:pPr marL="342900" marR="0" lvl="0" indent="-342900">
              <a:lnSpc>
                <a:spcPct val="100000"/>
              </a:lnSpc>
              <a:spcBef>
                <a:spcPts val="0"/>
              </a:spcBef>
              <a:spcAft>
                <a:spcPts val="0"/>
              </a:spcAft>
              <a:buFont typeface="Symbol" panose="05050102010706020507" pitchFamily="18" charset="2"/>
              <a:buChar char=""/>
            </a:pPr>
            <a:r>
              <a:rPr lang="en-US" sz="1400" dirty="0">
                <a:effectLst/>
                <a:latin typeface="Times New Roman" panose="02020603050405020304" pitchFamily="18" charset="0"/>
                <a:ea typeface="Times New Roman" panose="02020603050405020304" pitchFamily="18" charset="0"/>
                <a:cs typeface="Arial" panose="020B0604020202020204" pitchFamily="34" charset="0"/>
              </a:rPr>
              <a:t>Omar Mohamed </a:t>
            </a:r>
            <a:r>
              <a:rPr lang="en-US" sz="1400" dirty="0" err="1">
                <a:effectLst/>
                <a:latin typeface="Times New Roman" panose="02020603050405020304" pitchFamily="18" charset="0"/>
                <a:ea typeface="Times New Roman" panose="02020603050405020304" pitchFamily="18" charset="0"/>
                <a:cs typeface="Arial" panose="020B0604020202020204" pitchFamily="34" charset="0"/>
              </a:rPr>
              <a:t>Abdelrazik</a:t>
            </a:r>
            <a:r>
              <a:rPr lang="en-US" sz="1400" dirty="0">
                <a:effectLst/>
                <a:latin typeface="Times New Roman" panose="02020603050405020304" pitchFamily="18" charset="0"/>
                <a:ea typeface="Times New Roman" panose="02020603050405020304" pitchFamily="18" charset="0"/>
                <a:cs typeface="Arial" panose="020B0604020202020204" pitchFamily="34" charset="0"/>
              </a:rPr>
              <a:t> 19106149</a:t>
            </a:r>
            <a:endParaRPr lang="en-US" sz="1400" dirty="0">
              <a:effectLst/>
              <a:latin typeface="Calibri" panose="020F0502020204030204" pitchFamily="34" charset="0"/>
              <a:ea typeface="Times New Roman" panose="02020603050405020304" pitchFamily="18" charset="0"/>
              <a:cs typeface="Arial" panose="020B0604020202020204" pitchFamily="34" charset="0"/>
            </a:endParaRPr>
          </a:p>
          <a:p>
            <a:pPr>
              <a:lnSpc>
                <a:spcPct val="100000"/>
              </a:lnSpc>
            </a:pPr>
            <a:endParaRPr lang="en-US" sz="1100" dirty="0"/>
          </a:p>
        </p:txBody>
      </p:sp>
      <p:sp>
        <p:nvSpPr>
          <p:cNvPr id="11" name="Rectangle 6">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27432"/>
          </a:xfrm>
          <a:custGeom>
            <a:avLst/>
            <a:gdLst>
              <a:gd name="connsiteX0" fmla="*/ 0 w 3474720"/>
              <a:gd name="connsiteY0" fmla="*/ 0 h 27432"/>
              <a:gd name="connsiteX1" fmla="*/ 660197 w 3474720"/>
              <a:gd name="connsiteY1" fmla="*/ 0 h 27432"/>
              <a:gd name="connsiteX2" fmla="*/ 1355141 w 3474720"/>
              <a:gd name="connsiteY2" fmla="*/ 0 h 27432"/>
              <a:gd name="connsiteX3" fmla="*/ 2084832 w 3474720"/>
              <a:gd name="connsiteY3" fmla="*/ 0 h 27432"/>
              <a:gd name="connsiteX4" fmla="*/ 2814523 w 3474720"/>
              <a:gd name="connsiteY4" fmla="*/ 0 h 27432"/>
              <a:gd name="connsiteX5" fmla="*/ 3474720 w 3474720"/>
              <a:gd name="connsiteY5" fmla="*/ 0 h 27432"/>
              <a:gd name="connsiteX6" fmla="*/ 3474720 w 3474720"/>
              <a:gd name="connsiteY6" fmla="*/ 27432 h 27432"/>
              <a:gd name="connsiteX7" fmla="*/ 2710282 w 3474720"/>
              <a:gd name="connsiteY7" fmla="*/ 27432 h 27432"/>
              <a:gd name="connsiteX8" fmla="*/ 1945843 w 3474720"/>
              <a:gd name="connsiteY8" fmla="*/ 27432 h 27432"/>
              <a:gd name="connsiteX9" fmla="*/ 1250899 w 3474720"/>
              <a:gd name="connsiteY9" fmla="*/ 27432 h 27432"/>
              <a:gd name="connsiteX10" fmla="*/ 0 w 3474720"/>
              <a:gd name="connsiteY10" fmla="*/ 27432 h 27432"/>
              <a:gd name="connsiteX11" fmla="*/ 0 w 3474720"/>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4720" h="27432" fill="none" extrusionOk="0">
                <a:moveTo>
                  <a:pt x="0" y="0"/>
                </a:moveTo>
                <a:cubicBezTo>
                  <a:pt x="307185" y="-8713"/>
                  <a:pt x="392307" y="-13121"/>
                  <a:pt x="660197" y="0"/>
                </a:cubicBezTo>
                <a:cubicBezTo>
                  <a:pt x="928087" y="13121"/>
                  <a:pt x="1167029" y="-2668"/>
                  <a:pt x="1355141" y="0"/>
                </a:cubicBezTo>
                <a:cubicBezTo>
                  <a:pt x="1543253" y="2668"/>
                  <a:pt x="1739408" y="-6709"/>
                  <a:pt x="2084832" y="0"/>
                </a:cubicBezTo>
                <a:cubicBezTo>
                  <a:pt x="2430256" y="6709"/>
                  <a:pt x="2538889" y="29706"/>
                  <a:pt x="2814523" y="0"/>
                </a:cubicBezTo>
                <a:cubicBezTo>
                  <a:pt x="3090157" y="-29706"/>
                  <a:pt x="3152920" y="-15446"/>
                  <a:pt x="3474720" y="0"/>
                </a:cubicBezTo>
                <a:cubicBezTo>
                  <a:pt x="3473554" y="7395"/>
                  <a:pt x="3474765" y="21864"/>
                  <a:pt x="3474720" y="27432"/>
                </a:cubicBezTo>
                <a:cubicBezTo>
                  <a:pt x="3275380" y="12730"/>
                  <a:pt x="2958934" y="10130"/>
                  <a:pt x="2710282" y="27432"/>
                </a:cubicBezTo>
                <a:cubicBezTo>
                  <a:pt x="2461630" y="44734"/>
                  <a:pt x="2131168" y="43757"/>
                  <a:pt x="1945843" y="27432"/>
                </a:cubicBezTo>
                <a:cubicBezTo>
                  <a:pt x="1760518" y="11107"/>
                  <a:pt x="1444829" y="-3738"/>
                  <a:pt x="1250899" y="27432"/>
                </a:cubicBezTo>
                <a:cubicBezTo>
                  <a:pt x="1056969" y="58602"/>
                  <a:pt x="444992" y="52761"/>
                  <a:pt x="0" y="27432"/>
                </a:cubicBezTo>
                <a:cubicBezTo>
                  <a:pt x="-503" y="20663"/>
                  <a:pt x="1168" y="5855"/>
                  <a:pt x="0" y="0"/>
                </a:cubicBezTo>
                <a:close/>
              </a:path>
              <a:path w="3474720" h="27432" stroke="0" extrusionOk="0">
                <a:moveTo>
                  <a:pt x="0" y="0"/>
                </a:moveTo>
                <a:cubicBezTo>
                  <a:pt x="300114" y="-5103"/>
                  <a:pt x="525093" y="-25284"/>
                  <a:pt x="660197" y="0"/>
                </a:cubicBezTo>
                <a:cubicBezTo>
                  <a:pt x="795301" y="25284"/>
                  <a:pt x="1023172" y="17955"/>
                  <a:pt x="1250899" y="0"/>
                </a:cubicBezTo>
                <a:cubicBezTo>
                  <a:pt x="1478626" y="-17955"/>
                  <a:pt x="1782079" y="-27844"/>
                  <a:pt x="2015338" y="0"/>
                </a:cubicBezTo>
                <a:cubicBezTo>
                  <a:pt x="2248597" y="27844"/>
                  <a:pt x="2491007" y="27648"/>
                  <a:pt x="2675534" y="0"/>
                </a:cubicBezTo>
                <a:cubicBezTo>
                  <a:pt x="2860061" y="-27648"/>
                  <a:pt x="3088679" y="-3661"/>
                  <a:pt x="3474720" y="0"/>
                </a:cubicBezTo>
                <a:cubicBezTo>
                  <a:pt x="3474913" y="12649"/>
                  <a:pt x="3473732" y="17989"/>
                  <a:pt x="3474720" y="27432"/>
                </a:cubicBezTo>
                <a:cubicBezTo>
                  <a:pt x="3317198" y="15714"/>
                  <a:pt x="2959205" y="52182"/>
                  <a:pt x="2779776" y="27432"/>
                </a:cubicBezTo>
                <a:cubicBezTo>
                  <a:pt x="2600347" y="2682"/>
                  <a:pt x="2382660" y="-684"/>
                  <a:pt x="2015338" y="27432"/>
                </a:cubicBezTo>
                <a:cubicBezTo>
                  <a:pt x="1648016" y="55548"/>
                  <a:pt x="1641073" y="39646"/>
                  <a:pt x="1424635" y="27432"/>
                </a:cubicBezTo>
                <a:cubicBezTo>
                  <a:pt x="1208197" y="15218"/>
                  <a:pt x="1021559" y="15893"/>
                  <a:pt x="729691" y="27432"/>
                </a:cubicBezTo>
                <a:cubicBezTo>
                  <a:pt x="437823" y="38971"/>
                  <a:pt x="153856" y="-2647"/>
                  <a:pt x="0" y="27432"/>
                </a:cubicBezTo>
                <a:cubicBezTo>
                  <a:pt x="1300" y="19678"/>
                  <a:pt x="-86" y="12044"/>
                  <a:pt x="0" y="0"/>
                </a:cubicBezTo>
                <a:close/>
              </a:path>
            </a:pathLst>
          </a:custGeom>
          <a:solidFill>
            <a:srgbClr val="DBE045"/>
          </a:solidFill>
          <a:ln w="38100" cap="rnd">
            <a:solidFill>
              <a:srgbClr val="DBE045"/>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staring&#10;&#10;Description automatically generated">
            <a:extLst>
              <a:ext uri="{FF2B5EF4-FFF2-40B4-BE49-F238E27FC236}">
                <a16:creationId xmlns:a16="http://schemas.microsoft.com/office/drawing/2014/main" id="{FDA659E4-EAC9-4FCB-8130-678264C58DAC}"/>
              </a:ext>
            </a:extLst>
          </p:cNvPr>
          <p:cNvPicPr/>
          <p:nvPr/>
        </p:nvPicPr>
        <p:blipFill rotWithShape="1">
          <a:blip r:embed="rId2">
            <a:extLst>
              <a:ext uri="{28A0092B-C50C-407E-A947-70E740481C1C}">
                <a14:useLocalDpi xmlns:a14="http://schemas.microsoft.com/office/drawing/2010/main" val="0"/>
              </a:ext>
            </a:extLst>
          </a:blip>
          <a:srcRect l="20748" r="2283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180417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9C68B4-ED6A-4911-B37B-6F9E2336969E}"/>
              </a:ext>
            </a:extLst>
          </p:cNvPr>
          <p:cNvSpPr>
            <a:spLocks noGrp="1"/>
          </p:cNvSpPr>
          <p:nvPr>
            <p:ph type="title"/>
          </p:nvPr>
        </p:nvSpPr>
        <p:spPr>
          <a:xfrm>
            <a:off x="630936" y="640823"/>
            <a:ext cx="3419856" cy="5583148"/>
          </a:xfrm>
        </p:spPr>
        <p:txBody>
          <a:bodyPr anchor="ctr">
            <a:normAutofit/>
          </a:bodyPr>
          <a:lstStyle/>
          <a:p>
            <a:r>
              <a:rPr lang="en-US" sz="5600"/>
              <a:t>4.Results</a:t>
            </a:r>
          </a:p>
        </p:txBody>
      </p:sp>
      <mc:AlternateContent xmlns:mc="http://schemas.openxmlformats.org/markup-compatibility/2006">
        <mc:Choice xmlns:p14="http://schemas.microsoft.com/office/powerpoint/2010/main" Requires="p14">
          <p:contentPart p14:bwMode="auto" r:id="rId2">
            <p14:nvContentPartPr>
              <p14:cNvPr id="22" name="Ink 21">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4884261"/>
              <a:ext cx="360" cy="2160"/>
            </p14:xfrm>
          </p:contentPart>
        </mc:Choice>
        <mc:Fallback>
          <p:pic>
            <p:nvPicPr>
              <p:cNvPr id="22" name="Ink 21">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4868832"/>
                <a:ext cx="36000" cy="32709"/>
              </a:xfrm>
              <a:prstGeom prst="rect">
                <a:avLst/>
              </a:prstGeom>
            </p:spPr>
          </p:pic>
        </mc:Fallback>
      </mc:AlternateContent>
      <p:sp>
        <p:nvSpPr>
          <p:cNvPr id="24"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1092" y="1557877"/>
            <a:ext cx="18288" cy="3749040"/>
          </a:xfrm>
          <a:custGeom>
            <a:avLst/>
            <a:gdLst>
              <a:gd name="connsiteX0" fmla="*/ 0 w 18288"/>
              <a:gd name="connsiteY0" fmla="*/ 0 h 3749040"/>
              <a:gd name="connsiteX1" fmla="*/ 18288 w 18288"/>
              <a:gd name="connsiteY1" fmla="*/ 0 h 3749040"/>
              <a:gd name="connsiteX2" fmla="*/ 18288 w 18288"/>
              <a:gd name="connsiteY2" fmla="*/ 662330 h 3749040"/>
              <a:gd name="connsiteX3" fmla="*/ 18288 w 18288"/>
              <a:gd name="connsiteY3" fmla="*/ 1174699 h 3749040"/>
              <a:gd name="connsiteX4" fmla="*/ 18288 w 18288"/>
              <a:gd name="connsiteY4" fmla="*/ 1724558 h 3749040"/>
              <a:gd name="connsiteX5" fmla="*/ 18288 w 18288"/>
              <a:gd name="connsiteY5" fmla="*/ 2424379 h 3749040"/>
              <a:gd name="connsiteX6" fmla="*/ 18288 w 18288"/>
              <a:gd name="connsiteY6" fmla="*/ 3049219 h 3749040"/>
              <a:gd name="connsiteX7" fmla="*/ 18288 w 18288"/>
              <a:gd name="connsiteY7" fmla="*/ 3749040 h 3749040"/>
              <a:gd name="connsiteX8" fmla="*/ 0 w 18288"/>
              <a:gd name="connsiteY8" fmla="*/ 3749040 h 3749040"/>
              <a:gd name="connsiteX9" fmla="*/ 0 w 18288"/>
              <a:gd name="connsiteY9" fmla="*/ 3236671 h 3749040"/>
              <a:gd name="connsiteX10" fmla="*/ 0 w 18288"/>
              <a:gd name="connsiteY10" fmla="*/ 2536850 h 3749040"/>
              <a:gd name="connsiteX11" fmla="*/ 0 w 18288"/>
              <a:gd name="connsiteY11" fmla="*/ 1874520 h 3749040"/>
              <a:gd name="connsiteX12" fmla="*/ 0 w 18288"/>
              <a:gd name="connsiteY12" fmla="*/ 1362151 h 3749040"/>
              <a:gd name="connsiteX13" fmla="*/ 0 w 18288"/>
              <a:gd name="connsiteY13" fmla="*/ 774802 h 3749040"/>
              <a:gd name="connsiteX14" fmla="*/ 0 w 18288"/>
              <a:gd name="connsiteY14" fmla="*/ 0 h 374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288" h="3749040" fill="none" extrusionOk="0">
                <a:moveTo>
                  <a:pt x="0" y="0"/>
                </a:moveTo>
                <a:cubicBezTo>
                  <a:pt x="8690" y="407"/>
                  <a:pt x="14141" y="154"/>
                  <a:pt x="18288" y="0"/>
                </a:cubicBezTo>
                <a:cubicBezTo>
                  <a:pt x="34838" y="143586"/>
                  <a:pt x="-11860" y="333097"/>
                  <a:pt x="18288" y="662330"/>
                </a:cubicBezTo>
                <a:cubicBezTo>
                  <a:pt x="48436" y="991563"/>
                  <a:pt x="32813" y="1046681"/>
                  <a:pt x="18288" y="1174699"/>
                </a:cubicBezTo>
                <a:cubicBezTo>
                  <a:pt x="3763" y="1302717"/>
                  <a:pt x="40974" y="1467838"/>
                  <a:pt x="18288" y="1724558"/>
                </a:cubicBezTo>
                <a:cubicBezTo>
                  <a:pt x="-4398" y="1981278"/>
                  <a:pt x="36650" y="2215729"/>
                  <a:pt x="18288" y="2424379"/>
                </a:cubicBezTo>
                <a:cubicBezTo>
                  <a:pt x="-74" y="2633029"/>
                  <a:pt x="-9881" y="2874703"/>
                  <a:pt x="18288" y="3049219"/>
                </a:cubicBezTo>
                <a:cubicBezTo>
                  <a:pt x="46457" y="3223735"/>
                  <a:pt x="4078" y="3453850"/>
                  <a:pt x="18288" y="3749040"/>
                </a:cubicBezTo>
                <a:cubicBezTo>
                  <a:pt x="14465" y="3749751"/>
                  <a:pt x="7675" y="3748271"/>
                  <a:pt x="0" y="3749040"/>
                </a:cubicBezTo>
                <a:cubicBezTo>
                  <a:pt x="19669" y="3507959"/>
                  <a:pt x="-9883" y="3339386"/>
                  <a:pt x="0" y="3236671"/>
                </a:cubicBezTo>
                <a:cubicBezTo>
                  <a:pt x="9883" y="3133956"/>
                  <a:pt x="26871" y="2857214"/>
                  <a:pt x="0" y="2536850"/>
                </a:cubicBezTo>
                <a:cubicBezTo>
                  <a:pt x="-26871" y="2216486"/>
                  <a:pt x="4790" y="2156616"/>
                  <a:pt x="0" y="1874520"/>
                </a:cubicBezTo>
                <a:cubicBezTo>
                  <a:pt x="-4790" y="1592424"/>
                  <a:pt x="-3117" y="1558688"/>
                  <a:pt x="0" y="1362151"/>
                </a:cubicBezTo>
                <a:cubicBezTo>
                  <a:pt x="3117" y="1165614"/>
                  <a:pt x="16802" y="1045125"/>
                  <a:pt x="0" y="774802"/>
                </a:cubicBezTo>
                <a:cubicBezTo>
                  <a:pt x="-16802" y="504479"/>
                  <a:pt x="-29640" y="377701"/>
                  <a:pt x="0" y="0"/>
                </a:cubicBezTo>
                <a:close/>
              </a:path>
              <a:path w="18288" h="3749040" stroke="0" extrusionOk="0">
                <a:moveTo>
                  <a:pt x="0" y="0"/>
                </a:moveTo>
                <a:cubicBezTo>
                  <a:pt x="5341" y="9"/>
                  <a:pt x="11148" y="-611"/>
                  <a:pt x="18288" y="0"/>
                </a:cubicBezTo>
                <a:cubicBezTo>
                  <a:pt x="33352" y="227288"/>
                  <a:pt x="30894" y="278824"/>
                  <a:pt x="18288" y="512369"/>
                </a:cubicBezTo>
                <a:cubicBezTo>
                  <a:pt x="5682" y="745914"/>
                  <a:pt x="53060" y="998220"/>
                  <a:pt x="18288" y="1212190"/>
                </a:cubicBezTo>
                <a:cubicBezTo>
                  <a:pt x="-16484" y="1426160"/>
                  <a:pt x="35474" y="1585099"/>
                  <a:pt x="18288" y="1837030"/>
                </a:cubicBezTo>
                <a:cubicBezTo>
                  <a:pt x="1102" y="2088961"/>
                  <a:pt x="16704" y="2251948"/>
                  <a:pt x="18288" y="2386889"/>
                </a:cubicBezTo>
                <a:cubicBezTo>
                  <a:pt x="19872" y="2521830"/>
                  <a:pt x="5902" y="2679005"/>
                  <a:pt x="18288" y="2936748"/>
                </a:cubicBezTo>
                <a:cubicBezTo>
                  <a:pt x="30674" y="3194491"/>
                  <a:pt x="13809" y="3416052"/>
                  <a:pt x="18288" y="3749040"/>
                </a:cubicBezTo>
                <a:cubicBezTo>
                  <a:pt x="9729" y="3749861"/>
                  <a:pt x="3965" y="3749683"/>
                  <a:pt x="0" y="3749040"/>
                </a:cubicBezTo>
                <a:cubicBezTo>
                  <a:pt x="-10152" y="3632102"/>
                  <a:pt x="-5013" y="3340136"/>
                  <a:pt x="0" y="3236671"/>
                </a:cubicBezTo>
                <a:cubicBezTo>
                  <a:pt x="5013" y="3133206"/>
                  <a:pt x="-27249" y="2814766"/>
                  <a:pt x="0" y="2649322"/>
                </a:cubicBezTo>
                <a:cubicBezTo>
                  <a:pt x="27249" y="2483878"/>
                  <a:pt x="8506" y="2308131"/>
                  <a:pt x="0" y="2061972"/>
                </a:cubicBezTo>
                <a:cubicBezTo>
                  <a:pt x="-8506" y="1815813"/>
                  <a:pt x="-14267" y="1574470"/>
                  <a:pt x="0" y="1399642"/>
                </a:cubicBezTo>
                <a:cubicBezTo>
                  <a:pt x="14267" y="1224814"/>
                  <a:pt x="-24839" y="1011862"/>
                  <a:pt x="0" y="812292"/>
                </a:cubicBezTo>
                <a:cubicBezTo>
                  <a:pt x="24839" y="612722"/>
                  <a:pt x="20220" y="372179"/>
                  <a:pt x="0" y="0"/>
                </a:cubicBezTo>
                <a:close/>
              </a:path>
            </a:pathLst>
          </a:custGeom>
          <a:solidFill>
            <a:srgbClr val="FEC160"/>
          </a:solidFill>
          <a:ln w="34925">
            <a:solidFill>
              <a:srgbClr val="FEC160"/>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13724630-B2B8-4511-8383-E23A1C151C0C}"/>
              </a:ext>
            </a:extLst>
          </p:cNvPr>
          <p:cNvSpPr>
            <a:spLocks noGrp="1"/>
          </p:cNvSpPr>
          <p:nvPr>
            <p:ph idx="1"/>
          </p:nvPr>
        </p:nvSpPr>
        <p:spPr>
          <a:xfrm>
            <a:off x="4654296" y="4798577"/>
            <a:ext cx="6894576" cy="1428487"/>
          </a:xfrm>
        </p:spPr>
        <p:txBody>
          <a:bodyPr anchor="t">
            <a:normAutofit/>
          </a:bodyPr>
          <a:lstStyle/>
          <a:p>
            <a:r>
              <a:rPr lang="en-US" sz="1800" dirty="0">
                <a:effectLst/>
                <a:latin typeface="Times New Roman" panose="02020603050405020304" pitchFamily="18" charset="0"/>
                <a:ea typeface="Calibri" panose="020F0502020204030204" pitchFamily="34" charset="0"/>
                <a:cs typeface="Arial" panose="020B0604020202020204" pitchFamily="34" charset="0"/>
              </a:rPr>
              <a:t>Figure (12): Shows our final result using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OpenCOR</a:t>
            </a:r>
            <a:r>
              <a:rPr lang="en-US" sz="1800" dirty="0">
                <a:effectLst/>
                <a:latin typeface="Times New Roman" panose="02020603050405020304" pitchFamily="18" charset="0"/>
                <a:ea typeface="Calibri" panose="020F0502020204030204" pitchFamily="34" charset="0"/>
                <a:cs typeface="Arial" panose="020B0604020202020204" pitchFamily="34" charset="0"/>
              </a:rPr>
              <a:t> tool for all of our graphs.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2000" dirty="0"/>
          </a:p>
        </p:txBody>
      </p:sp>
      <p:pic>
        <p:nvPicPr>
          <p:cNvPr id="4" name="Content Placeholder 3" descr="Chart&#10;&#10;Description automatically generated">
            <a:extLst>
              <a:ext uri="{FF2B5EF4-FFF2-40B4-BE49-F238E27FC236}">
                <a16:creationId xmlns:a16="http://schemas.microsoft.com/office/drawing/2014/main" id="{FBF0D6CE-A018-445C-8BA0-3A5C56D827BD}"/>
              </a:ext>
            </a:extLst>
          </p:cNvPr>
          <p:cNvPicPr>
            <a:picLocks noChangeAspect="1"/>
          </p:cNvPicPr>
          <p:nvPr/>
        </p:nvPicPr>
        <p:blipFill>
          <a:blip r:embed="rId4"/>
          <a:stretch>
            <a:fillRect/>
          </a:stretch>
        </p:blipFill>
        <p:spPr>
          <a:xfrm>
            <a:off x="4654296" y="354516"/>
            <a:ext cx="7242272" cy="4444061"/>
          </a:xfrm>
          <a:prstGeom prst="rect">
            <a:avLst/>
          </a:prstGeom>
        </p:spPr>
      </p:pic>
    </p:spTree>
    <p:extLst>
      <p:ext uri="{BB962C8B-B14F-4D97-AF65-F5344CB8AC3E}">
        <p14:creationId xmlns:p14="http://schemas.microsoft.com/office/powerpoint/2010/main" val="1602178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054C2F-00EC-49C2-B6BF-7932331B9E10}"/>
              </a:ext>
            </a:extLst>
          </p:cNvPr>
          <p:cNvSpPr>
            <a:spLocks noGrp="1"/>
          </p:cNvSpPr>
          <p:nvPr>
            <p:ph type="title"/>
          </p:nvPr>
        </p:nvSpPr>
        <p:spPr>
          <a:xfrm>
            <a:off x="841248" y="548640"/>
            <a:ext cx="3419540" cy="5431536"/>
          </a:xfrm>
        </p:spPr>
        <p:txBody>
          <a:bodyPr>
            <a:normAutofit/>
          </a:bodyPr>
          <a:lstStyle/>
          <a:p>
            <a:r>
              <a:rPr lang="en-US" sz="4200" dirty="0"/>
              <a:t>5.Discussion</a:t>
            </a:r>
          </a:p>
        </p:txBody>
      </p:sp>
      <p:sp>
        <p:nvSpPr>
          <p:cNvPr id="10" name="Rectangle 6">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39411"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accent1"/>
          </a:solidFill>
          <a:ln w="41275"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B0BEB6F-0E0A-4D5C-A2B0-665172E8CB3D}"/>
              </a:ext>
            </a:extLst>
          </p:cNvPr>
          <p:cNvSpPr>
            <a:spLocks noGrp="1"/>
          </p:cNvSpPr>
          <p:nvPr>
            <p:ph idx="1"/>
          </p:nvPr>
        </p:nvSpPr>
        <p:spPr>
          <a:xfrm>
            <a:off x="5298595" y="552091"/>
            <a:ext cx="6052158" cy="5431536"/>
          </a:xfrm>
        </p:spPr>
        <p:txBody>
          <a:bodyPr anchor="ctr">
            <a:normAutofit/>
          </a:bodyPr>
          <a:lstStyle/>
          <a:p>
            <a:pPr marL="0" marR="0">
              <a:lnSpc>
                <a:spcPct val="100000"/>
              </a:lnSpc>
              <a:spcBef>
                <a:spcPts val="0"/>
              </a:spcBef>
              <a:spcAft>
                <a:spcPts val="800"/>
              </a:spcAft>
            </a:pPr>
            <a:r>
              <a:rPr lang="en-US" sz="1300" dirty="0">
                <a:effectLst/>
                <a:latin typeface="Times New Roman" panose="02020603050405020304" pitchFamily="18" charset="0"/>
                <a:ea typeface="Calibri" panose="020F0502020204030204" pitchFamily="34" charset="0"/>
                <a:cs typeface="Arial" panose="020B0604020202020204" pitchFamily="34" charset="0"/>
              </a:rPr>
              <a:t>In this section, we provided a brief discussion for our results. Showing that as our heart beats faster, healthy blood vessels will expand in size to allow increased blood flow, which helps our blood pressure remain relatively stable. The oscillations are caused by the combined effects of heart rate and breathing frequency. This result serves to validate the numerical simulations of the flexible lung model with gas exchange, as shown in figs (6,7).</a:t>
            </a:r>
            <a:endParaRPr lang="en-US" sz="13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0000"/>
              </a:lnSpc>
              <a:spcBef>
                <a:spcPts val="0"/>
              </a:spcBef>
              <a:spcAft>
                <a:spcPts val="800"/>
              </a:spcAft>
            </a:pPr>
            <a:r>
              <a:rPr lang="en-US" sz="1300" dirty="0">
                <a:effectLst/>
                <a:latin typeface="Times New Roman" panose="02020603050405020304" pitchFamily="18" charset="0"/>
                <a:ea typeface="Calibri" panose="020F0502020204030204" pitchFamily="34" charset="0"/>
                <a:cs typeface="Arial" panose="020B0604020202020204" pitchFamily="34" charset="0"/>
              </a:rPr>
              <a:t>Then our results have shown that, alveolar partial pressure of oxygen (PAO2) Once air is warmed and humidified in the nose and upper respiratory tract, the pressure of oxygen decreases while concentration of H2O increases, thus altering effective PO2 in this gas mixture. PaCO2 is the carbon dioxide partial pressure in alveoli, in which impacts the available partial pressure of oxygen throughout the body. We use the flexible lung model with gas exchange when, (a) Oxygen partial pressure in the alveoli. (b) Carbon dioxide partial pressure in the lobes. the convergence time towards steady-state solutions is longer but the results do not change qualitatively). It can be observed that the partial pressures in the lung eventually equilibrate with the partial pressures of the blood, as shown in figs (8,9,10).</a:t>
            </a:r>
            <a:endParaRPr lang="en-US" sz="13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0000"/>
              </a:lnSpc>
              <a:spcBef>
                <a:spcPts val="0"/>
              </a:spcBef>
              <a:spcAft>
                <a:spcPts val="800"/>
              </a:spcAft>
            </a:pPr>
            <a:r>
              <a:rPr lang="en-US" sz="1300" dirty="0">
                <a:effectLst/>
                <a:latin typeface="Times New Roman" panose="02020603050405020304" pitchFamily="18" charset="0"/>
                <a:ea typeface="Calibri" panose="020F0502020204030204" pitchFamily="34" charset="0"/>
                <a:cs typeface="Arial" panose="020B0604020202020204" pitchFamily="34" charset="0"/>
              </a:rPr>
              <a:t>After that our results have shown that, gas exchange and gas transport simulations using the flexible lung model. (a) The effect of blood flow on oxygen partial pressure in the blood. (b) The effect of blood flow on carbon dioxide partial pressure in the blood.it can be seen that an increase in cardiac output (a higher heart rate or a larger stroke volume) will reduce the alveolar partial pressure of oxygen (or increase the partial pressure of carbon dioxide) because more oxygen is taken up by hemoglobin (and more carbon dioxide is released), as shown in figs (11, 12, 13).</a:t>
            </a:r>
            <a:endParaRPr lang="en-US" sz="1300" dirty="0">
              <a:effectLst/>
              <a:latin typeface="Calibri" panose="020F0502020204030204" pitchFamily="34" charset="0"/>
              <a:ea typeface="Calibri" panose="020F0502020204030204" pitchFamily="34" charset="0"/>
              <a:cs typeface="Arial" panose="020B0604020202020204" pitchFamily="34" charset="0"/>
            </a:endParaRPr>
          </a:p>
          <a:p>
            <a:pPr>
              <a:lnSpc>
                <a:spcPct val="100000"/>
              </a:lnSpc>
            </a:pPr>
            <a:endParaRPr lang="en-US" sz="1300" dirty="0"/>
          </a:p>
        </p:txBody>
      </p:sp>
    </p:spTree>
    <p:extLst>
      <p:ext uri="{BB962C8B-B14F-4D97-AF65-F5344CB8AC3E}">
        <p14:creationId xmlns:p14="http://schemas.microsoft.com/office/powerpoint/2010/main" val="1288104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C59D5B-7FF1-4167-95E6-4E31F6FFD69A}"/>
              </a:ext>
            </a:extLst>
          </p:cNvPr>
          <p:cNvSpPr>
            <a:spLocks noGrp="1"/>
          </p:cNvSpPr>
          <p:nvPr>
            <p:ph type="title"/>
          </p:nvPr>
        </p:nvSpPr>
        <p:spPr>
          <a:xfrm>
            <a:off x="5297762" y="329184"/>
            <a:ext cx="6251110" cy="1783080"/>
          </a:xfrm>
        </p:spPr>
        <p:txBody>
          <a:bodyPr anchor="b">
            <a:normAutofit/>
          </a:bodyPr>
          <a:lstStyle/>
          <a:p>
            <a:r>
              <a:rPr lang="en-US" sz="7200"/>
              <a:t>6.Conclusion</a:t>
            </a:r>
          </a:p>
        </p:txBody>
      </p:sp>
      <p:sp>
        <p:nvSpPr>
          <p:cNvPr id="11"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F5E835"/>
          </a:solidFill>
          <a:ln w="38100" cap="rnd">
            <a:solidFill>
              <a:srgbClr val="F5E835"/>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6B6339A-0CA0-4859-99E4-6990B95A3773}"/>
              </a:ext>
            </a:extLst>
          </p:cNvPr>
          <p:cNvSpPr>
            <a:spLocks noGrp="1"/>
          </p:cNvSpPr>
          <p:nvPr>
            <p:ph idx="1"/>
          </p:nvPr>
        </p:nvSpPr>
        <p:spPr>
          <a:xfrm>
            <a:off x="5297762" y="2706624"/>
            <a:ext cx="6251110" cy="3483864"/>
          </a:xfrm>
        </p:spPr>
        <p:txBody>
          <a:bodyPr>
            <a:normAutofit/>
          </a:bodyPr>
          <a:lstStyle/>
          <a:p>
            <a:pPr>
              <a:lnSpc>
                <a:spcPct val="100000"/>
              </a:lnSpc>
            </a:pPr>
            <a:r>
              <a:rPr lang="en-US" sz="1400" dirty="0">
                <a:effectLst/>
                <a:latin typeface="Times New Roman" panose="02020603050405020304" pitchFamily="18" charset="0"/>
                <a:ea typeface="Calibri" panose="020F0502020204030204" pitchFamily="34" charset="0"/>
                <a:cs typeface="Arial" panose="020B0604020202020204" pitchFamily="34" charset="0"/>
              </a:rPr>
              <a:t>In these section after some of the results are used to validate the models, some are used to illustrate the advantage of moving between models and some provide new insights to the physiological system. the averaged models provided a qualitative explanation of the numerical results that were obtained by the more complex models. A hierarchy of very simple models for gas exchange in the human lungs is presented in this study. In this work, mathematical modelling is regarded as a dynamic process in which basic and detailed models are applied forwards and backwards on a continually. The relationships between the models in this paper have been established. The idea that simplified models are simpler to understand and provide insight to the system.</a:t>
            </a:r>
            <a:r>
              <a:rPr lang="en-US" sz="1400" dirty="0">
                <a:effectLst/>
                <a:latin typeface="Calibri" panose="020F0502020204030204" pitchFamily="34" charset="0"/>
                <a:ea typeface="Calibri" panose="020F0502020204030204" pitchFamily="34" charset="0"/>
                <a:cs typeface="Arial" panose="020B0604020202020204" pitchFamily="34" charset="0"/>
              </a:rPr>
              <a:t> </a:t>
            </a:r>
            <a:r>
              <a:rPr lang="en-US" sz="1400" dirty="0">
                <a:effectLst/>
                <a:latin typeface="Times New Roman" panose="02020603050405020304" pitchFamily="18" charset="0"/>
                <a:ea typeface="Calibri" panose="020F0502020204030204" pitchFamily="34" charset="0"/>
                <a:cs typeface="Arial" panose="020B0604020202020204" pitchFamily="34" charset="0"/>
              </a:rPr>
              <a:t>This study makes a number of assumptions, one of which is that the process of oxygen binding to hemoglobin is close to equilibrium. The fact that the models in this paper may be simplified to simpler models and known models was used to both analytically and quantitatively validate the models.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a:lnSpc>
                <a:spcPct val="100000"/>
              </a:lnSpc>
            </a:pPr>
            <a:endParaRPr lang="en-US" sz="1300" dirty="0"/>
          </a:p>
        </p:txBody>
      </p:sp>
      <p:pic>
        <p:nvPicPr>
          <p:cNvPr id="5" name="Picture 4" descr="Light bulb on yellow background with sketched light beams and cord">
            <a:extLst>
              <a:ext uri="{FF2B5EF4-FFF2-40B4-BE49-F238E27FC236}">
                <a16:creationId xmlns:a16="http://schemas.microsoft.com/office/drawing/2014/main" id="{A085DA1F-5B11-463E-8FEE-790800009CED}"/>
              </a:ext>
            </a:extLst>
          </p:cNvPr>
          <p:cNvPicPr>
            <a:picLocks noChangeAspect="1"/>
          </p:cNvPicPr>
          <p:nvPr/>
        </p:nvPicPr>
        <p:blipFill rotWithShape="1">
          <a:blip r:embed="rId2"/>
          <a:srcRect l="51246" r="6988"/>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2545614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F93E54-3338-4426-8305-226A3AE6869D}"/>
              </a:ext>
            </a:extLst>
          </p:cNvPr>
          <p:cNvSpPr>
            <a:spLocks noGrp="1"/>
          </p:cNvSpPr>
          <p:nvPr>
            <p:ph type="title"/>
          </p:nvPr>
        </p:nvSpPr>
        <p:spPr>
          <a:xfrm>
            <a:off x="5297762" y="329184"/>
            <a:ext cx="6251110" cy="1783080"/>
          </a:xfrm>
        </p:spPr>
        <p:txBody>
          <a:bodyPr anchor="b">
            <a:normAutofit/>
          </a:bodyPr>
          <a:lstStyle/>
          <a:p>
            <a:r>
              <a:rPr lang="en-US" sz="7200"/>
              <a:t>7.Future work</a:t>
            </a:r>
          </a:p>
        </p:txBody>
      </p:sp>
      <p:sp>
        <p:nvSpPr>
          <p:cNvPr id="11"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55AFBC"/>
          </a:solidFill>
          <a:ln w="38100" cap="rnd">
            <a:solidFill>
              <a:srgbClr val="55AFBC"/>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F5748BD-AE06-4728-B445-19218AEA1135}"/>
              </a:ext>
            </a:extLst>
          </p:cNvPr>
          <p:cNvSpPr>
            <a:spLocks noGrp="1"/>
          </p:cNvSpPr>
          <p:nvPr>
            <p:ph idx="1"/>
          </p:nvPr>
        </p:nvSpPr>
        <p:spPr>
          <a:xfrm>
            <a:off x="5297762" y="2706624"/>
            <a:ext cx="6251110" cy="3483864"/>
          </a:xfrm>
        </p:spPr>
        <p:txBody>
          <a:bodyPr>
            <a:normAutofit/>
          </a:bodyPr>
          <a:lstStyle/>
          <a:p>
            <a:pPr marL="0" marR="0">
              <a:lnSpc>
                <a:spcPct val="100000"/>
              </a:lnSpc>
              <a:spcBef>
                <a:spcPts val="0"/>
              </a:spcBef>
              <a:spcAft>
                <a:spcPts val="800"/>
              </a:spcAft>
            </a:pPr>
            <a:r>
              <a:rPr lang="en-US" sz="1600" dirty="0">
                <a:effectLst/>
                <a:latin typeface="Times New Roman" panose="02020603050405020304" pitchFamily="18" charset="0"/>
                <a:ea typeface="Calibri" panose="020F0502020204030204" pitchFamily="34" charset="0"/>
                <a:cs typeface="Arial" panose="020B0604020202020204" pitchFamily="34" charset="0"/>
              </a:rPr>
              <a:t>In Future work, the models in this paper can be connected to more complicated lung models. For example, a three-dimensional model of the conducting airways might be linked to the models in this research. Gas exchange is regarded in this paper as the controlled system.</a:t>
            </a:r>
            <a:r>
              <a:rPr lang="en-US" sz="1600" dirty="0">
                <a:effectLst/>
                <a:latin typeface="Calibri" panose="020F0502020204030204" pitchFamily="34" charset="0"/>
                <a:ea typeface="Calibri" panose="020F0502020204030204" pitchFamily="34" charset="0"/>
                <a:cs typeface="Arial" panose="020B0604020202020204" pitchFamily="34" charset="0"/>
              </a:rPr>
              <a:t> </a:t>
            </a:r>
            <a:r>
              <a:rPr lang="en-US" sz="1600" dirty="0">
                <a:effectLst/>
                <a:latin typeface="Times New Roman" panose="02020603050405020304" pitchFamily="18" charset="0"/>
                <a:ea typeface="Calibri" panose="020F0502020204030204" pitchFamily="34" charset="0"/>
                <a:cs typeface="Arial" panose="020B0604020202020204" pitchFamily="34" charset="0"/>
              </a:rPr>
              <a:t>While studying the controlled system can provide some insight into the cardio-respiratory system, the control and feedback mechanisms are important for understanding synchronization and Cheyne–Stokes’s respiration and will be covered in the future.</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0000"/>
              </a:lnSpc>
              <a:spcBef>
                <a:spcPts val="0"/>
              </a:spcBef>
              <a:spcAft>
                <a:spcPts val="0"/>
              </a:spcAft>
              <a:buNone/>
            </a:pPr>
            <a:endParaRPr lang="en-US" sz="1800" dirty="0">
              <a:effectLst/>
              <a:latin typeface="Times New Roman" panose="02020603050405020304" pitchFamily="18" charset="0"/>
              <a:ea typeface="Times New Roman" panose="02020603050405020304" pitchFamily="18" charset="0"/>
            </a:endParaRPr>
          </a:p>
        </p:txBody>
      </p:sp>
      <p:pic>
        <p:nvPicPr>
          <p:cNvPr id="5" name="Picture 4" descr="Molecules">
            <a:extLst>
              <a:ext uri="{FF2B5EF4-FFF2-40B4-BE49-F238E27FC236}">
                <a16:creationId xmlns:a16="http://schemas.microsoft.com/office/drawing/2014/main" id="{2FC18776-D018-43A5-92C5-90CF826931E9}"/>
              </a:ext>
            </a:extLst>
          </p:cNvPr>
          <p:cNvPicPr>
            <a:picLocks noChangeAspect="1"/>
          </p:cNvPicPr>
          <p:nvPr/>
        </p:nvPicPr>
        <p:blipFill rotWithShape="1">
          <a:blip r:embed="rId2"/>
          <a:srcRect l="35868" r="18801"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2036125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42F7C-7444-4753-A2AC-3D199DF8427B}"/>
              </a:ext>
            </a:extLst>
          </p:cNvPr>
          <p:cNvSpPr>
            <a:spLocks noGrp="1"/>
          </p:cNvSpPr>
          <p:nvPr>
            <p:ph type="title"/>
          </p:nvPr>
        </p:nvSpPr>
        <p:spPr/>
        <p:txBody>
          <a:bodyPr/>
          <a:lstStyle/>
          <a:p>
            <a:r>
              <a:rPr lang="en-US" dirty="0"/>
              <a:t>8.References</a:t>
            </a:r>
          </a:p>
        </p:txBody>
      </p:sp>
      <p:sp>
        <p:nvSpPr>
          <p:cNvPr id="3" name="Content Placeholder 2">
            <a:extLst>
              <a:ext uri="{FF2B5EF4-FFF2-40B4-BE49-F238E27FC236}">
                <a16:creationId xmlns:a16="http://schemas.microsoft.com/office/drawing/2014/main" id="{666BD36E-9491-4113-AB31-655D4FF1B350}"/>
              </a:ext>
            </a:extLst>
          </p:cNvPr>
          <p:cNvSpPr>
            <a:spLocks noGrp="1"/>
          </p:cNvSpPr>
          <p:nvPr>
            <p:ph idx="1"/>
          </p:nvPr>
        </p:nvSpPr>
        <p:spPr/>
        <p:txBody>
          <a:bodyPr>
            <a:normAutofit/>
          </a:bodyPr>
          <a:lstStyle/>
          <a:p>
            <a:pPr marL="342900" marR="0" lvl="0" indent="-342900" rtl="0">
              <a:lnSpc>
                <a:spcPct val="200000"/>
              </a:lnSpc>
              <a:spcBef>
                <a:spcPts val="0"/>
              </a:spcBef>
              <a:spcAft>
                <a:spcPts val="0"/>
              </a:spcAft>
              <a:buFont typeface="Wingdings" panose="05000000000000000000" pitchFamily="2" charset="2"/>
              <a:buChar char=""/>
            </a:pPr>
            <a:r>
              <a:rPr lang="en-US" sz="1600" dirty="0">
                <a:effectLst/>
                <a:latin typeface="Arial" panose="020B0604020202020204" pitchFamily="34" charset="0"/>
                <a:ea typeface="Calibri" panose="020F0502020204030204" pitchFamily="34" charset="0"/>
                <a:cs typeface="Arial" panose="020B0604020202020204" pitchFamily="34" charset="0"/>
              </a:rPr>
              <a:t>Sources:</a:t>
            </a:r>
          </a:p>
          <a:p>
            <a:pPr marL="342900" marR="0" lvl="0" indent="-342900" rtl="0">
              <a:lnSpc>
                <a:spcPct val="200000"/>
              </a:lnSpc>
              <a:spcBef>
                <a:spcPts val="0"/>
              </a:spcBef>
              <a:spcAft>
                <a:spcPts val="0"/>
              </a:spcAft>
              <a:buFont typeface="Wingdings" panose="05000000000000000000" pitchFamily="2" charset="2"/>
              <a:buChar char=""/>
            </a:pPr>
            <a:r>
              <a:rPr lang="en-US" sz="1600" dirty="0" err="1">
                <a:effectLst/>
                <a:latin typeface="Arial" panose="020B0604020202020204" pitchFamily="34" charset="0"/>
                <a:ea typeface="Calibri" panose="020F0502020204030204" pitchFamily="34" charset="0"/>
                <a:cs typeface="Arial" panose="020B0604020202020204" pitchFamily="34" charset="0"/>
              </a:rPr>
              <a:t>Kalamangalam</a:t>
            </a:r>
            <a:r>
              <a:rPr lang="en-US" sz="1600" dirty="0">
                <a:effectLst/>
                <a:latin typeface="Arial" panose="020B0604020202020204" pitchFamily="34" charset="0"/>
                <a:ea typeface="Calibri" panose="020F0502020204030204" pitchFamily="34" charset="0"/>
                <a:cs typeface="Arial" panose="020B0604020202020204" pitchFamily="34" charset="0"/>
              </a:rPr>
              <a:t>, G.P., 1995. Nonlinear oscillations and chaos in chemical cardiorespiratory control. Ph.D. Thesis, University of Oxford, UK, </a:t>
            </a:r>
            <a:r>
              <a:rPr lang="en-US" sz="1600" u="sng" dirty="0">
                <a:effectLst/>
                <a:latin typeface="Arial" panose="020B060402020202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http://www.maths.ox.ac.uk/research/theses/</a:t>
            </a:r>
            <a:endParaRPr lang="en-US" sz="1600"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200000"/>
              </a:lnSpc>
              <a:spcBef>
                <a:spcPts val="0"/>
              </a:spcBef>
              <a:spcAft>
                <a:spcPts val="800"/>
              </a:spcAft>
              <a:buFont typeface="Wingdings" panose="05000000000000000000" pitchFamily="2" charset="2"/>
              <a:buChar char=""/>
            </a:pPr>
            <a:r>
              <a:rPr lang="en-US" sz="1600" dirty="0">
                <a:effectLst/>
                <a:latin typeface="Arial" panose="020B0604020202020204" pitchFamily="34" charset="0"/>
                <a:ea typeface="Calibri" panose="020F0502020204030204" pitchFamily="34" charset="0"/>
                <a:cs typeface="Arial" panose="020B0604020202020204" pitchFamily="34" charset="0"/>
              </a:rPr>
              <a:t>Lu, K., Clark Jr., J.W., </a:t>
            </a:r>
            <a:r>
              <a:rPr lang="en-US" sz="1600" dirty="0" err="1">
                <a:effectLst/>
                <a:latin typeface="Arial" panose="020B0604020202020204" pitchFamily="34" charset="0"/>
                <a:ea typeface="Calibri" panose="020F0502020204030204" pitchFamily="34" charset="0"/>
                <a:cs typeface="Arial" panose="020B0604020202020204" pitchFamily="34" charset="0"/>
              </a:rPr>
              <a:t>Ghorbel</a:t>
            </a:r>
            <a:r>
              <a:rPr lang="en-US" sz="1600" dirty="0">
                <a:effectLst/>
                <a:latin typeface="Arial" panose="020B0604020202020204" pitchFamily="34" charset="0"/>
                <a:ea typeface="Calibri" panose="020F0502020204030204" pitchFamily="34" charset="0"/>
                <a:cs typeface="Arial" panose="020B0604020202020204" pitchFamily="34" charset="0"/>
              </a:rPr>
              <a:t>, F.H., Ware, D.L., </a:t>
            </a:r>
            <a:r>
              <a:rPr lang="en-US" sz="1600" dirty="0" err="1">
                <a:effectLst/>
                <a:latin typeface="Arial" panose="020B0604020202020204" pitchFamily="34" charset="0"/>
                <a:ea typeface="Calibri" panose="020F0502020204030204" pitchFamily="34" charset="0"/>
                <a:cs typeface="Arial" panose="020B0604020202020204" pitchFamily="34" charset="0"/>
              </a:rPr>
              <a:t>Bidani</a:t>
            </a:r>
            <a:r>
              <a:rPr lang="en-US" sz="1600" dirty="0">
                <a:effectLst/>
                <a:latin typeface="Arial" panose="020B0604020202020204" pitchFamily="34" charset="0"/>
                <a:ea typeface="Calibri" panose="020F0502020204030204" pitchFamily="34" charset="0"/>
                <a:cs typeface="Arial" panose="020B0604020202020204" pitchFamily="34" charset="0"/>
              </a:rPr>
              <a:t>, A., 2001. A human cardiopulmonary system model applied to the analysis of the Valsalva maneuver. Am. J. Physiol. Heart Circ. Physiol. 281, H2661–H2679</a:t>
            </a:r>
          </a:p>
          <a:p>
            <a:pPr>
              <a:buFont typeface="Wingdings" panose="05000000000000000000" pitchFamily="2" charset="2"/>
              <a:buChar char="v"/>
            </a:pPr>
            <a:r>
              <a:rPr lang="en-US" sz="1600" dirty="0">
                <a:latin typeface="Arial" panose="020B0604020202020204" pitchFamily="34" charset="0"/>
                <a:cs typeface="Arial" panose="020B0604020202020204" pitchFamily="34" charset="0"/>
              </a:rPr>
              <a:t>Video’s:</a:t>
            </a:r>
          </a:p>
          <a:p>
            <a:pPr>
              <a:buFont typeface="Wingdings" panose="05000000000000000000" pitchFamily="2" charset="2"/>
              <a:buChar char="v"/>
            </a:pPr>
            <a:r>
              <a:rPr lang="en-US" sz="1600" i="0" dirty="0">
                <a:effectLst/>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https://www.youtube.com/watch?v=xMRhwmJ6p6Q</a:t>
            </a:r>
            <a:r>
              <a:rPr lang="en-US" sz="1600" i="0" dirty="0">
                <a:effectLst/>
                <a:latin typeface="Arial" panose="020B0604020202020204" pitchFamily="34" charset="0"/>
                <a:cs typeface="Arial" panose="020B0604020202020204" pitchFamily="34" charset="0"/>
              </a:rPr>
              <a:t> </a:t>
            </a:r>
          </a:p>
          <a:p>
            <a:pPr>
              <a:buFont typeface="Wingdings" panose="05000000000000000000" pitchFamily="2" charset="2"/>
              <a:buChar char="v"/>
            </a:pPr>
            <a:r>
              <a:rPr lang="en-US" sz="1600" i="0" dirty="0">
                <a:effectLst/>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https://www.youtube.com/watch?v=28CYhgjrBLA</a:t>
            </a:r>
            <a:endParaRPr lang="en-US" sz="1600" i="0" dirty="0">
              <a:effectLst/>
              <a:latin typeface="Arial" panose="020B0604020202020204" pitchFamily="34" charset="0"/>
              <a:cs typeface="Arial" panose="020B0604020202020204" pitchFamily="34" charset="0"/>
            </a:endParaRPr>
          </a:p>
          <a:p>
            <a:pPr>
              <a:buFont typeface="Wingdings" panose="05000000000000000000" pitchFamily="2" charset="2"/>
              <a:buChar char="v"/>
            </a:pPr>
            <a:r>
              <a:rPr lang="en-US" sz="1600" i="0" dirty="0">
                <a:effectLst/>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https://www.youtube.com/watch?v=JDWeq0xg9nA</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7026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text, invertebrate&#10;&#10;Description automatically generated">
            <a:extLst>
              <a:ext uri="{FF2B5EF4-FFF2-40B4-BE49-F238E27FC236}">
                <a16:creationId xmlns:a16="http://schemas.microsoft.com/office/drawing/2014/main" id="{C0727375-F590-46F3-98AB-4E4ABEE8D18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9623" r="1" b="16715"/>
          <a:stretch/>
        </p:blipFill>
        <p:spPr>
          <a:xfrm>
            <a:off x="180279" y="161490"/>
            <a:ext cx="11827082" cy="6534092"/>
          </a:xfrm>
          <a:custGeom>
            <a:avLst/>
            <a:gdLst/>
            <a:ahLst/>
            <a:cxnLst/>
            <a:rect l="l" t="t" r="r" b="b"/>
            <a:pathLst>
              <a:path w="11827082" h="6534092">
                <a:moveTo>
                  <a:pt x="6610089" y="5"/>
                </a:moveTo>
                <a:cubicBezTo>
                  <a:pt x="6763993" y="-277"/>
                  <a:pt x="6862741" y="14300"/>
                  <a:pt x="6956523" y="21390"/>
                </a:cubicBezTo>
                <a:cubicBezTo>
                  <a:pt x="7271939" y="-12207"/>
                  <a:pt x="7581352" y="149"/>
                  <a:pt x="7768349" y="21390"/>
                </a:cubicBezTo>
                <a:lnTo>
                  <a:pt x="7831642" y="23688"/>
                </a:lnTo>
                <a:lnTo>
                  <a:pt x="7886307" y="21390"/>
                </a:lnTo>
                <a:cubicBezTo>
                  <a:pt x="7951978" y="17798"/>
                  <a:pt x="8007622" y="16567"/>
                  <a:pt x="8057445" y="16600"/>
                </a:cubicBezTo>
                <a:lnTo>
                  <a:pt x="8096254" y="17396"/>
                </a:lnTo>
                <a:lnTo>
                  <a:pt x="8199591" y="12947"/>
                </a:lnTo>
                <a:cubicBezTo>
                  <a:pt x="8247971" y="12558"/>
                  <a:pt x="8296272" y="14617"/>
                  <a:pt x="8344260" y="21390"/>
                </a:cubicBezTo>
                <a:lnTo>
                  <a:pt x="8355505" y="22738"/>
                </a:lnTo>
                <a:lnTo>
                  <a:pt x="8462217" y="21390"/>
                </a:lnTo>
                <a:cubicBezTo>
                  <a:pt x="8567700" y="16869"/>
                  <a:pt x="8666620" y="17239"/>
                  <a:pt x="8761697" y="18554"/>
                </a:cubicBezTo>
                <a:lnTo>
                  <a:pt x="8808871" y="19038"/>
                </a:lnTo>
                <a:lnTo>
                  <a:pt x="8941246" y="13930"/>
                </a:lnTo>
                <a:cubicBezTo>
                  <a:pt x="9040199" y="10800"/>
                  <a:pt x="9149474" y="10157"/>
                  <a:pt x="9260166" y="21390"/>
                </a:cubicBezTo>
                <a:lnTo>
                  <a:pt x="9339613" y="26448"/>
                </a:lnTo>
                <a:lnTo>
                  <a:pt x="9432845" y="28493"/>
                </a:lnTo>
                <a:cubicBezTo>
                  <a:pt x="9587011" y="31230"/>
                  <a:pt x="9744909" y="31599"/>
                  <a:pt x="9849954" y="21390"/>
                </a:cubicBezTo>
                <a:cubicBezTo>
                  <a:pt x="10060044" y="972"/>
                  <a:pt x="10204432" y="2657"/>
                  <a:pt x="10425865" y="21390"/>
                </a:cubicBezTo>
                <a:lnTo>
                  <a:pt x="10477895" y="25158"/>
                </a:lnTo>
                <a:lnTo>
                  <a:pt x="10566351" y="27751"/>
                </a:lnTo>
                <a:cubicBezTo>
                  <a:pt x="10727031" y="32755"/>
                  <a:pt x="10877889" y="35639"/>
                  <a:pt x="11001775" y="21390"/>
                </a:cubicBezTo>
                <a:cubicBezTo>
                  <a:pt x="11249546" y="-7108"/>
                  <a:pt x="11434553" y="12510"/>
                  <a:pt x="11813601" y="21390"/>
                </a:cubicBezTo>
                <a:cubicBezTo>
                  <a:pt x="11817928" y="208271"/>
                  <a:pt x="11818867" y="336567"/>
                  <a:pt x="11813601" y="475847"/>
                </a:cubicBezTo>
                <a:cubicBezTo>
                  <a:pt x="11808335" y="615127"/>
                  <a:pt x="11845853" y="1008651"/>
                  <a:pt x="11813601" y="1254916"/>
                </a:cubicBezTo>
                <a:cubicBezTo>
                  <a:pt x="11809570" y="1285699"/>
                  <a:pt x="11806768" y="1314174"/>
                  <a:pt x="11804923" y="1340777"/>
                </a:cubicBezTo>
                <a:lnTo>
                  <a:pt x="11803652" y="1373115"/>
                </a:lnTo>
                <a:lnTo>
                  <a:pt x="11804560" y="1395572"/>
                </a:lnTo>
                <a:cubicBezTo>
                  <a:pt x="11806656" y="1431340"/>
                  <a:pt x="11809600" y="1470662"/>
                  <a:pt x="11813601" y="1514605"/>
                </a:cubicBezTo>
                <a:cubicBezTo>
                  <a:pt x="11829606" y="1690380"/>
                  <a:pt x="11822955" y="1813845"/>
                  <a:pt x="11815628" y="1920902"/>
                </a:cubicBezTo>
                <a:lnTo>
                  <a:pt x="11811346" y="1995660"/>
                </a:lnTo>
                <a:lnTo>
                  <a:pt x="11813868" y="2104640"/>
                </a:lnTo>
                <a:lnTo>
                  <a:pt x="11817197" y="2264365"/>
                </a:lnTo>
                <a:lnTo>
                  <a:pt x="11821465" y="2306631"/>
                </a:lnTo>
                <a:cubicBezTo>
                  <a:pt x="11835170" y="2477814"/>
                  <a:pt x="11818400" y="2578773"/>
                  <a:pt x="11813601" y="2683208"/>
                </a:cubicBezTo>
                <a:cubicBezTo>
                  <a:pt x="11809487" y="2772725"/>
                  <a:pt x="11816027" y="2930030"/>
                  <a:pt x="11816192" y="3070653"/>
                </a:cubicBezTo>
                <a:lnTo>
                  <a:pt x="11813610" y="3202145"/>
                </a:lnTo>
                <a:lnTo>
                  <a:pt x="11813601" y="3267510"/>
                </a:lnTo>
                <a:cubicBezTo>
                  <a:pt x="11811419" y="3587194"/>
                  <a:pt x="11813535" y="3497122"/>
                  <a:pt x="11813601" y="3721967"/>
                </a:cubicBezTo>
                <a:cubicBezTo>
                  <a:pt x="11813617" y="3778178"/>
                  <a:pt x="11814293" y="3835214"/>
                  <a:pt x="11815131" y="3894088"/>
                </a:cubicBezTo>
                <a:lnTo>
                  <a:pt x="11816203" y="3972593"/>
                </a:lnTo>
                <a:lnTo>
                  <a:pt x="11816265" y="3973919"/>
                </a:lnTo>
                <a:cubicBezTo>
                  <a:pt x="11819902" y="4062998"/>
                  <a:pt x="11819694" y="4122248"/>
                  <a:pt x="11818174" y="4171327"/>
                </a:cubicBezTo>
                <a:lnTo>
                  <a:pt x="11817878" y="4178488"/>
                </a:lnTo>
                <a:lnTo>
                  <a:pt x="11818118" y="4277530"/>
                </a:lnTo>
                <a:cubicBezTo>
                  <a:pt x="11817612" y="4347824"/>
                  <a:pt x="11816272" y="4421987"/>
                  <a:pt x="11813601" y="4501036"/>
                </a:cubicBezTo>
                <a:cubicBezTo>
                  <a:pt x="11824398" y="4779554"/>
                  <a:pt x="11834923" y="4895505"/>
                  <a:pt x="11813601" y="5020415"/>
                </a:cubicBezTo>
                <a:cubicBezTo>
                  <a:pt x="11808270" y="5051643"/>
                  <a:pt x="11804885" y="5094410"/>
                  <a:pt x="11802984" y="5145366"/>
                </a:cubicBezTo>
                <a:lnTo>
                  <a:pt x="11802805" y="5153576"/>
                </a:lnTo>
                <a:lnTo>
                  <a:pt x="11813601" y="5280104"/>
                </a:lnTo>
                <a:cubicBezTo>
                  <a:pt x="11848339" y="5545832"/>
                  <a:pt x="11803810" y="5568088"/>
                  <a:pt x="11813601" y="5734561"/>
                </a:cubicBezTo>
                <a:cubicBezTo>
                  <a:pt x="11814825" y="5755370"/>
                  <a:pt x="11815354" y="5777180"/>
                  <a:pt x="11815391" y="5800160"/>
                </a:cubicBezTo>
                <a:lnTo>
                  <a:pt x="11814403" y="5861994"/>
                </a:lnTo>
                <a:lnTo>
                  <a:pt x="11814897" y="5940552"/>
                </a:lnTo>
                <a:cubicBezTo>
                  <a:pt x="11813455" y="6007961"/>
                  <a:pt x="11810716" y="6074118"/>
                  <a:pt x="11808410" y="6139030"/>
                </a:cubicBezTo>
                <a:lnTo>
                  <a:pt x="11805249" y="6294204"/>
                </a:lnTo>
                <a:lnTo>
                  <a:pt x="11806853" y="6377232"/>
                </a:lnTo>
                <a:lnTo>
                  <a:pt x="11813601" y="6513630"/>
                </a:lnTo>
                <a:cubicBezTo>
                  <a:pt x="11755932" y="6520071"/>
                  <a:pt x="11702085" y="6522123"/>
                  <a:pt x="11651008" y="6521869"/>
                </a:cubicBezTo>
                <a:lnTo>
                  <a:pt x="11606878" y="6520178"/>
                </a:lnTo>
                <a:lnTo>
                  <a:pt x="11480359" y="6526470"/>
                </a:lnTo>
                <a:cubicBezTo>
                  <a:pt x="11411497" y="6529079"/>
                  <a:pt x="11340067" y="6529281"/>
                  <a:pt x="11235913" y="6522672"/>
                </a:cubicBezTo>
                <a:lnTo>
                  <a:pt x="11167376" y="6517338"/>
                </a:lnTo>
                <a:lnTo>
                  <a:pt x="11118099" y="6519937"/>
                </a:lnTo>
                <a:cubicBezTo>
                  <a:pt x="11008080" y="6519923"/>
                  <a:pt x="10918905" y="6505169"/>
                  <a:pt x="10779737" y="6513630"/>
                </a:cubicBezTo>
                <a:lnTo>
                  <a:pt x="10756340" y="6513513"/>
                </a:lnTo>
                <a:lnTo>
                  <a:pt x="10748952" y="6514346"/>
                </a:lnTo>
                <a:cubicBezTo>
                  <a:pt x="10725838" y="6516206"/>
                  <a:pt x="10699773" y="6516641"/>
                  <a:pt x="10661780" y="6513630"/>
                </a:cubicBezTo>
                <a:lnTo>
                  <a:pt x="10643067" y="6512943"/>
                </a:lnTo>
                <a:lnTo>
                  <a:pt x="10627638" y="6512866"/>
                </a:lnTo>
                <a:lnTo>
                  <a:pt x="10598539" y="6511309"/>
                </a:lnTo>
                <a:lnTo>
                  <a:pt x="10590670" y="6511020"/>
                </a:lnTo>
                <a:cubicBezTo>
                  <a:pt x="10422654" y="6509230"/>
                  <a:pt x="10114537" y="6525711"/>
                  <a:pt x="9930443" y="6519069"/>
                </a:cubicBezTo>
                <a:lnTo>
                  <a:pt x="9908887" y="6517613"/>
                </a:lnTo>
                <a:lnTo>
                  <a:pt x="9697150" y="6531900"/>
                </a:lnTo>
                <a:cubicBezTo>
                  <a:pt x="9438634" y="6540253"/>
                  <a:pt x="9217380" y="6522684"/>
                  <a:pt x="9038128" y="6513630"/>
                </a:cubicBezTo>
                <a:lnTo>
                  <a:pt x="8901719" y="6509665"/>
                </a:lnTo>
                <a:lnTo>
                  <a:pt x="8766922" y="6512046"/>
                </a:lnTo>
                <a:cubicBezTo>
                  <a:pt x="8694433" y="6513288"/>
                  <a:pt x="8629372" y="6514112"/>
                  <a:pt x="8580175" y="6513630"/>
                </a:cubicBezTo>
                <a:lnTo>
                  <a:pt x="8571277" y="6513524"/>
                </a:lnTo>
                <a:lnTo>
                  <a:pt x="8462217" y="6513630"/>
                </a:lnTo>
                <a:cubicBezTo>
                  <a:pt x="8225188" y="6509968"/>
                  <a:pt x="7780127" y="6525503"/>
                  <a:pt x="7532434" y="6513630"/>
                </a:cubicBezTo>
                <a:lnTo>
                  <a:pt x="7448622" y="6511320"/>
                </a:lnTo>
                <a:lnTo>
                  <a:pt x="7428354" y="6513630"/>
                </a:lnTo>
                <a:cubicBezTo>
                  <a:pt x="7293248" y="6538560"/>
                  <a:pt x="7186080" y="6533261"/>
                  <a:pt x="7078782" y="6523679"/>
                </a:cubicBezTo>
                <a:lnTo>
                  <a:pt x="6973169" y="6513887"/>
                </a:lnTo>
                <a:lnTo>
                  <a:pt x="6954249" y="6514033"/>
                </a:lnTo>
                <a:cubicBezTo>
                  <a:pt x="6918701" y="6514123"/>
                  <a:pt x="6880374" y="6514018"/>
                  <a:pt x="6838566" y="6513630"/>
                </a:cubicBezTo>
                <a:lnTo>
                  <a:pt x="6790865" y="6514652"/>
                </a:lnTo>
                <a:lnTo>
                  <a:pt x="6717520" y="6518204"/>
                </a:lnTo>
                <a:lnTo>
                  <a:pt x="6690736" y="6516798"/>
                </a:lnTo>
                <a:lnTo>
                  <a:pt x="6604647" y="6518643"/>
                </a:lnTo>
                <a:cubicBezTo>
                  <a:pt x="6383546" y="6528740"/>
                  <a:pt x="6188571" y="6547337"/>
                  <a:pt x="5908782" y="6513630"/>
                </a:cubicBezTo>
                <a:lnTo>
                  <a:pt x="5827432" y="6506155"/>
                </a:lnTo>
                <a:lnTo>
                  <a:pt x="5818169" y="6505897"/>
                </a:lnTo>
                <a:cubicBezTo>
                  <a:pt x="5656134" y="6501940"/>
                  <a:pt x="5476891" y="6500561"/>
                  <a:pt x="5360626" y="6513630"/>
                </a:cubicBezTo>
                <a:cubicBezTo>
                  <a:pt x="5244362" y="6526700"/>
                  <a:pt x="5155294" y="6523407"/>
                  <a:pt x="5082581" y="6518492"/>
                </a:cubicBezTo>
                <a:lnTo>
                  <a:pt x="5011539" y="6513612"/>
                </a:lnTo>
                <a:lnTo>
                  <a:pt x="4978999" y="6513630"/>
                </a:lnTo>
                <a:lnTo>
                  <a:pt x="4947560" y="6512597"/>
                </a:lnTo>
                <a:lnTo>
                  <a:pt x="4902673" y="6513630"/>
                </a:lnTo>
                <a:cubicBezTo>
                  <a:pt x="4851834" y="6520217"/>
                  <a:pt x="4795188" y="6523001"/>
                  <a:pt x="4737076" y="6522747"/>
                </a:cubicBezTo>
                <a:lnTo>
                  <a:pt x="4649328" y="6518160"/>
                </a:lnTo>
                <a:lnTo>
                  <a:pt x="4624935" y="6519597"/>
                </a:lnTo>
                <a:cubicBezTo>
                  <a:pt x="4598495" y="6519851"/>
                  <a:pt x="4566987" y="6518389"/>
                  <a:pt x="4521046" y="6513630"/>
                </a:cubicBezTo>
                <a:lnTo>
                  <a:pt x="4456833" y="6510131"/>
                </a:lnTo>
                <a:lnTo>
                  <a:pt x="4343538" y="6512337"/>
                </a:lnTo>
                <a:cubicBezTo>
                  <a:pt x="4260681" y="6514690"/>
                  <a:pt x="4174545" y="6517475"/>
                  <a:pt x="4104725" y="6513630"/>
                </a:cubicBezTo>
                <a:cubicBezTo>
                  <a:pt x="3965085" y="6505941"/>
                  <a:pt x="3802107" y="6535988"/>
                  <a:pt x="3528815" y="6513630"/>
                </a:cubicBezTo>
                <a:lnTo>
                  <a:pt x="3407613" y="6504978"/>
                </a:lnTo>
                <a:lnTo>
                  <a:pt x="3251268" y="6513630"/>
                </a:lnTo>
                <a:cubicBezTo>
                  <a:pt x="3103602" y="6529652"/>
                  <a:pt x="3004932" y="6519904"/>
                  <a:pt x="2867035" y="6513929"/>
                </a:cubicBezTo>
                <a:lnTo>
                  <a:pt x="2840124" y="6513045"/>
                </a:lnTo>
                <a:lnTo>
                  <a:pt x="2834946" y="6513630"/>
                </a:lnTo>
                <a:cubicBezTo>
                  <a:pt x="2691933" y="6538293"/>
                  <a:pt x="2614008" y="6529004"/>
                  <a:pt x="2502859" y="6520536"/>
                </a:cubicBezTo>
                <a:lnTo>
                  <a:pt x="2442001" y="6517197"/>
                </a:lnTo>
                <a:lnTo>
                  <a:pt x="2438245" y="6517313"/>
                </a:lnTo>
                <a:cubicBezTo>
                  <a:pt x="2401807" y="6517985"/>
                  <a:pt x="2368299" y="6518156"/>
                  <a:pt x="2336678" y="6517988"/>
                </a:cubicBezTo>
                <a:lnTo>
                  <a:pt x="2185932" y="6514754"/>
                </a:lnTo>
                <a:lnTo>
                  <a:pt x="1960620" y="6520062"/>
                </a:lnTo>
                <a:cubicBezTo>
                  <a:pt x="1876521" y="6521810"/>
                  <a:pt x="1788378" y="6523022"/>
                  <a:pt x="1701155" y="6522387"/>
                </a:cubicBezTo>
                <a:lnTo>
                  <a:pt x="1589271" y="6518529"/>
                </a:lnTo>
                <a:lnTo>
                  <a:pt x="1539168" y="6519829"/>
                </a:lnTo>
                <a:cubicBezTo>
                  <a:pt x="1395291" y="6522782"/>
                  <a:pt x="1407110" y="6517174"/>
                  <a:pt x="1287620" y="6513630"/>
                </a:cubicBezTo>
                <a:cubicBezTo>
                  <a:pt x="1168131" y="6510087"/>
                  <a:pt x="1041230" y="6513238"/>
                  <a:pt x="932033" y="6514000"/>
                </a:cubicBezTo>
                <a:lnTo>
                  <a:pt x="918750" y="6513952"/>
                </a:lnTo>
                <a:lnTo>
                  <a:pt x="858917" y="6514806"/>
                </a:lnTo>
                <a:cubicBezTo>
                  <a:pt x="826932" y="6514879"/>
                  <a:pt x="792070" y="6514545"/>
                  <a:pt x="753341" y="6513630"/>
                </a:cubicBezTo>
                <a:cubicBezTo>
                  <a:pt x="443511" y="6506311"/>
                  <a:pt x="354936" y="6524642"/>
                  <a:pt x="17841" y="6513630"/>
                </a:cubicBezTo>
                <a:cubicBezTo>
                  <a:pt x="-956" y="6342673"/>
                  <a:pt x="-10467" y="6012653"/>
                  <a:pt x="17841" y="5799484"/>
                </a:cubicBezTo>
                <a:lnTo>
                  <a:pt x="19845" y="5756408"/>
                </a:lnTo>
                <a:lnTo>
                  <a:pt x="17841" y="5734561"/>
                </a:lnTo>
                <a:cubicBezTo>
                  <a:pt x="13149" y="5695472"/>
                  <a:pt x="12578" y="5648752"/>
                  <a:pt x="13918" y="5598323"/>
                </a:cubicBezTo>
                <a:lnTo>
                  <a:pt x="18180" y="5508699"/>
                </a:lnTo>
                <a:lnTo>
                  <a:pt x="16493" y="5477760"/>
                </a:lnTo>
                <a:cubicBezTo>
                  <a:pt x="8966" y="5369709"/>
                  <a:pt x="1889" y="5260695"/>
                  <a:pt x="17841" y="5150260"/>
                </a:cubicBezTo>
                <a:cubicBezTo>
                  <a:pt x="-3463" y="5038150"/>
                  <a:pt x="-2139" y="4857473"/>
                  <a:pt x="6850" y="4650409"/>
                </a:cubicBezTo>
                <a:lnTo>
                  <a:pt x="14633" y="4498670"/>
                </a:lnTo>
                <a:lnTo>
                  <a:pt x="14494" y="4495758"/>
                </a:lnTo>
                <a:cubicBezTo>
                  <a:pt x="12245" y="4421472"/>
                  <a:pt x="13025" y="4335511"/>
                  <a:pt x="14442" y="4243130"/>
                </a:cubicBezTo>
                <a:lnTo>
                  <a:pt x="16801" y="4091152"/>
                </a:lnTo>
                <a:lnTo>
                  <a:pt x="13537" y="4018512"/>
                </a:lnTo>
                <a:lnTo>
                  <a:pt x="17696" y="3920163"/>
                </a:lnTo>
                <a:lnTo>
                  <a:pt x="17841" y="3851812"/>
                </a:lnTo>
                <a:cubicBezTo>
                  <a:pt x="15571" y="3651484"/>
                  <a:pt x="26219" y="3546077"/>
                  <a:pt x="24551" y="3386181"/>
                </a:cubicBezTo>
                <a:lnTo>
                  <a:pt x="24397" y="3379573"/>
                </a:lnTo>
                <a:lnTo>
                  <a:pt x="22173" y="3327681"/>
                </a:lnTo>
                <a:cubicBezTo>
                  <a:pt x="20895" y="3304536"/>
                  <a:pt x="19446" y="3284181"/>
                  <a:pt x="17841" y="3267510"/>
                </a:cubicBezTo>
                <a:cubicBezTo>
                  <a:pt x="8213" y="3167488"/>
                  <a:pt x="-3113" y="2984082"/>
                  <a:pt x="3931" y="2799801"/>
                </a:cubicBezTo>
                <a:lnTo>
                  <a:pt x="4125" y="2797274"/>
                </a:lnTo>
                <a:lnTo>
                  <a:pt x="3717" y="2776150"/>
                </a:lnTo>
                <a:cubicBezTo>
                  <a:pt x="3237" y="2640023"/>
                  <a:pt x="7465" y="2516197"/>
                  <a:pt x="17841" y="2423520"/>
                </a:cubicBezTo>
                <a:cubicBezTo>
                  <a:pt x="20435" y="2400350"/>
                  <a:pt x="22069" y="2375698"/>
                  <a:pt x="22982" y="2349684"/>
                </a:cubicBezTo>
                <a:lnTo>
                  <a:pt x="23157" y="2331991"/>
                </a:lnTo>
                <a:lnTo>
                  <a:pt x="21648" y="2290240"/>
                </a:lnTo>
                <a:cubicBezTo>
                  <a:pt x="18695" y="2240502"/>
                  <a:pt x="15426" y="2193755"/>
                  <a:pt x="14054" y="2150784"/>
                </a:cubicBezTo>
                <a:lnTo>
                  <a:pt x="17291" y="2050968"/>
                </a:lnTo>
                <a:lnTo>
                  <a:pt x="12351" y="1872365"/>
                </a:lnTo>
                <a:cubicBezTo>
                  <a:pt x="11665" y="1799113"/>
                  <a:pt x="12859" y="1722821"/>
                  <a:pt x="17841" y="1644450"/>
                </a:cubicBezTo>
                <a:lnTo>
                  <a:pt x="21169" y="1569934"/>
                </a:lnTo>
                <a:lnTo>
                  <a:pt x="20488" y="1547698"/>
                </a:lnTo>
                <a:cubicBezTo>
                  <a:pt x="19568" y="1516527"/>
                  <a:pt x="18663" y="1483900"/>
                  <a:pt x="17841" y="1449683"/>
                </a:cubicBezTo>
                <a:cubicBezTo>
                  <a:pt x="11271" y="1175953"/>
                  <a:pt x="1415" y="1152151"/>
                  <a:pt x="17841" y="995226"/>
                </a:cubicBezTo>
                <a:lnTo>
                  <a:pt x="19885" y="968921"/>
                </a:lnTo>
                <a:lnTo>
                  <a:pt x="17841" y="930304"/>
                </a:lnTo>
                <a:cubicBezTo>
                  <a:pt x="7442" y="768208"/>
                  <a:pt x="7865" y="285783"/>
                  <a:pt x="17841" y="21390"/>
                </a:cubicBezTo>
                <a:cubicBezTo>
                  <a:pt x="147136" y="10433"/>
                  <a:pt x="296588" y="9602"/>
                  <a:pt x="440468" y="11925"/>
                </a:cubicBezTo>
                <a:lnTo>
                  <a:pt x="473966" y="12726"/>
                </a:lnTo>
                <a:lnTo>
                  <a:pt x="478805" y="12539"/>
                </a:lnTo>
                <a:lnTo>
                  <a:pt x="484496" y="12977"/>
                </a:lnTo>
                <a:lnTo>
                  <a:pt x="648894" y="16905"/>
                </a:lnTo>
                <a:cubicBezTo>
                  <a:pt x="714833" y="18773"/>
                  <a:pt x="776163" y="20559"/>
                  <a:pt x="829667" y="21390"/>
                </a:cubicBezTo>
                <a:lnTo>
                  <a:pt x="916694" y="22693"/>
                </a:lnTo>
                <a:lnTo>
                  <a:pt x="933747" y="21390"/>
                </a:lnTo>
                <a:cubicBezTo>
                  <a:pt x="1086511" y="12604"/>
                  <a:pt x="1591110" y="15003"/>
                  <a:pt x="1863531" y="21390"/>
                </a:cubicBezTo>
                <a:lnTo>
                  <a:pt x="1920387" y="22646"/>
                </a:lnTo>
                <a:lnTo>
                  <a:pt x="2054705" y="24358"/>
                </a:lnTo>
                <a:cubicBezTo>
                  <a:pt x="2107717" y="24456"/>
                  <a:pt x="2161143" y="23719"/>
                  <a:pt x="2217404" y="21390"/>
                </a:cubicBezTo>
                <a:cubicBezTo>
                  <a:pt x="2442445" y="12073"/>
                  <a:pt x="2732199" y="18194"/>
                  <a:pt x="2911273" y="21390"/>
                </a:cubicBezTo>
                <a:lnTo>
                  <a:pt x="3023675" y="20799"/>
                </a:lnTo>
                <a:lnTo>
                  <a:pt x="3093869" y="15816"/>
                </a:lnTo>
                <a:cubicBezTo>
                  <a:pt x="3182922" y="11551"/>
                  <a:pt x="3301373" y="10993"/>
                  <a:pt x="3429365" y="12165"/>
                </a:cubicBezTo>
                <a:lnTo>
                  <a:pt x="3575555" y="14425"/>
                </a:lnTo>
                <a:lnTo>
                  <a:pt x="3605772" y="13210"/>
                </a:lnTo>
                <a:cubicBezTo>
                  <a:pt x="3774503" y="6974"/>
                  <a:pt x="3960371" y="3465"/>
                  <a:pt x="4063093" y="21390"/>
                </a:cubicBezTo>
                <a:lnTo>
                  <a:pt x="4088792" y="24677"/>
                </a:lnTo>
                <a:lnTo>
                  <a:pt x="4129769" y="25744"/>
                </a:lnTo>
                <a:cubicBezTo>
                  <a:pt x="4269845" y="29597"/>
                  <a:pt x="4297423" y="30995"/>
                  <a:pt x="4403088" y="21390"/>
                </a:cubicBezTo>
                <a:cubicBezTo>
                  <a:pt x="4473592" y="10814"/>
                  <a:pt x="4858406" y="-6032"/>
                  <a:pt x="5096956" y="21390"/>
                </a:cubicBezTo>
                <a:lnTo>
                  <a:pt x="5251798" y="27914"/>
                </a:lnTo>
                <a:lnTo>
                  <a:pt x="5332872" y="21390"/>
                </a:lnTo>
                <a:cubicBezTo>
                  <a:pt x="5422885" y="11295"/>
                  <a:pt x="5502187" y="8863"/>
                  <a:pt x="5576462" y="10240"/>
                </a:cubicBezTo>
                <a:lnTo>
                  <a:pt x="5700011" y="17015"/>
                </a:lnTo>
                <a:lnTo>
                  <a:pt x="5761151" y="15143"/>
                </a:lnTo>
                <a:cubicBezTo>
                  <a:pt x="5846776" y="14123"/>
                  <a:pt x="5935566" y="15403"/>
                  <a:pt x="6026740" y="21390"/>
                </a:cubicBezTo>
                <a:lnTo>
                  <a:pt x="6161088" y="29209"/>
                </a:lnTo>
                <a:lnTo>
                  <a:pt x="6262655" y="21390"/>
                </a:lnTo>
                <a:cubicBezTo>
                  <a:pt x="6405549" y="5694"/>
                  <a:pt x="6517747" y="175"/>
                  <a:pt x="6610089" y="5"/>
                </a:cubicBezTo>
                <a:close/>
              </a:path>
            </a:pathLst>
          </a:custGeom>
        </p:spPr>
      </p:pic>
    </p:spTree>
    <p:extLst>
      <p:ext uri="{BB962C8B-B14F-4D97-AF65-F5344CB8AC3E}">
        <p14:creationId xmlns:p14="http://schemas.microsoft.com/office/powerpoint/2010/main" val="2661664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6">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CEB2A9-892B-4D66-A8D9-A58D2991D1AB}"/>
              </a:ext>
            </a:extLst>
          </p:cNvPr>
          <p:cNvSpPr>
            <a:spLocks noGrp="1"/>
          </p:cNvSpPr>
          <p:nvPr>
            <p:ph type="title"/>
          </p:nvPr>
        </p:nvSpPr>
        <p:spPr>
          <a:xfrm>
            <a:off x="838200" y="365125"/>
            <a:ext cx="10515600" cy="1325563"/>
          </a:xfrm>
        </p:spPr>
        <p:txBody>
          <a:bodyPr>
            <a:normAutofit/>
          </a:bodyPr>
          <a:lstStyle/>
          <a:p>
            <a:r>
              <a:rPr lang="en-US" sz="6600"/>
              <a:t>Abstract</a:t>
            </a:r>
          </a:p>
        </p:txBody>
      </p:sp>
      <p:sp>
        <p:nvSpPr>
          <p:cNvPr id="3" name="Content Placeholder 2">
            <a:extLst>
              <a:ext uri="{FF2B5EF4-FFF2-40B4-BE49-F238E27FC236}">
                <a16:creationId xmlns:a16="http://schemas.microsoft.com/office/drawing/2014/main" id="{55DD39F7-F848-4D3F-875C-77052BE68AED}"/>
              </a:ext>
            </a:extLst>
          </p:cNvPr>
          <p:cNvSpPr>
            <a:spLocks noGrp="1"/>
          </p:cNvSpPr>
          <p:nvPr>
            <p:ph idx="1"/>
          </p:nvPr>
        </p:nvSpPr>
        <p:spPr>
          <a:xfrm>
            <a:off x="838200" y="1929384"/>
            <a:ext cx="10515600" cy="4251960"/>
          </a:xfrm>
        </p:spPr>
        <p:txBody>
          <a:bodyPr>
            <a:normAutofit/>
          </a:bodyPr>
          <a:lstStyle/>
          <a:p>
            <a:pPr>
              <a:lnSpc>
                <a:spcPct val="100000"/>
              </a:lnSpc>
            </a:pPr>
            <a:r>
              <a:rPr lang="en-US" sz="2000" dirty="0">
                <a:effectLst/>
                <a:latin typeface="Times New Roman" panose="02020603050405020304" pitchFamily="18" charset="0"/>
                <a:ea typeface="Calibri" panose="020F0502020204030204" pitchFamily="34" charset="0"/>
                <a:cs typeface="Arial" panose="020B0604020202020204" pitchFamily="34" charset="0"/>
              </a:rPr>
              <a:t>A hierarchy of models for gas exchange in the human lungs is presented in this research. This paper is concerned with the interactions via the gas exchange process. A hierarchy of very simple models for gas exchange in the human lungs is presented in this study. In humans, complex connections between the respiratory system and cardiac output have been discovered in several experiments. The models presented in this study may be thought of as a controlled system, and they give a mathematical foundation for connecting molecular-level and systems-level models. The effect of modifications in the molecular level on the alveolar partial pressure is illustrated. In addition, validating numerical simulations of the flexible lung model with gas exchange. Identifying methods we used in this model, using </a:t>
            </a:r>
            <a:r>
              <a:rPr lang="en-US" sz="2000" dirty="0" err="1">
                <a:effectLst/>
                <a:latin typeface="Times New Roman" panose="02020603050405020304" pitchFamily="18" charset="0"/>
                <a:ea typeface="Calibri" panose="020F0502020204030204" pitchFamily="34" charset="0"/>
                <a:cs typeface="Arial" panose="020B0604020202020204" pitchFamily="34" charset="0"/>
              </a:rPr>
              <a:t>OpenCOR</a:t>
            </a:r>
            <a:r>
              <a:rPr lang="en-US" sz="2000" dirty="0">
                <a:effectLst/>
                <a:latin typeface="Times New Roman" panose="02020603050405020304" pitchFamily="18" charset="0"/>
                <a:ea typeface="Calibri" panose="020F0502020204030204" pitchFamily="34" charset="0"/>
                <a:cs typeface="Arial" panose="020B0604020202020204" pitchFamily="34" charset="0"/>
              </a:rPr>
              <a:t> tool and finding results for our models. In this work, the gas exchange process is referred to as a controlled system. Numerical results are consistent with published experimental observations.</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0000"/>
              </a:lnSpc>
              <a:buNone/>
            </a:pPr>
            <a:endParaRPr lang="en-US" sz="2200" dirty="0"/>
          </a:p>
        </p:txBody>
      </p:sp>
    </p:spTree>
    <p:extLst>
      <p:ext uri="{BB962C8B-B14F-4D97-AF65-F5344CB8AC3E}">
        <p14:creationId xmlns:p14="http://schemas.microsoft.com/office/powerpoint/2010/main" val="882429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6">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CEA6B8-2CA5-47A3-8BA4-194F43441E43}"/>
              </a:ext>
            </a:extLst>
          </p:cNvPr>
          <p:cNvSpPr>
            <a:spLocks noGrp="1"/>
          </p:cNvSpPr>
          <p:nvPr>
            <p:ph type="title"/>
          </p:nvPr>
        </p:nvSpPr>
        <p:spPr>
          <a:xfrm>
            <a:off x="838200" y="365125"/>
            <a:ext cx="10515600" cy="1325563"/>
          </a:xfrm>
        </p:spPr>
        <p:txBody>
          <a:bodyPr>
            <a:normAutofit/>
          </a:bodyPr>
          <a:lstStyle/>
          <a:p>
            <a:r>
              <a:rPr lang="en-US" sz="6600" dirty="0"/>
              <a:t>1.Introduction</a:t>
            </a:r>
          </a:p>
        </p:txBody>
      </p:sp>
      <p:sp>
        <p:nvSpPr>
          <p:cNvPr id="3" name="Content Placeholder 2">
            <a:extLst>
              <a:ext uri="{FF2B5EF4-FFF2-40B4-BE49-F238E27FC236}">
                <a16:creationId xmlns:a16="http://schemas.microsoft.com/office/drawing/2014/main" id="{76D99F90-D0B0-47A6-9907-861C078777BE}"/>
              </a:ext>
            </a:extLst>
          </p:cNvPr>
          <p:cNvSpPr>
            <a:spLocks noGrp="1"/>
          </p:cNvSpPr>
          <p:nvPr>
            <p:ph idx="1"/>
          </p:nvPr>
        </p:nvSpPr>
        <p:spPr>
          <a:xfrm>
            <a:off x="838200" y="1929384"/>
            <a:ext cx="10515600" cy="4251960"/>
          </a:xfrm>
        </p:spPr>
        <p:txBody>
          <a:bodyPr>
            <a:normAutofit/>
          </a:bodyPr>
          <a:lstStyle/>
          <a:p>
            <a:pPr marL="0" marR="0">
              <a:lnSpc>
                <a:spcPct val="100000"/>
              </a:lnSpc>
              <a:spcBef>
                <a:spcPts val="1350"/>
              </a:spcBef>
              <a:spcAft>
                <a:spcPts val="900"/>
              </a:spcAft>
            </a:pPr>
            <a:r>
              <a:rPr lang="en-US" sz="1500">
                <a:effectLst/>
                <a:latin typeface="Times New Roman" panose="02020603050405020304" pitchFamily="18" charset="0"/>
                <a:ea typeface="Calibri" panose="020F0502020204030204" pitchFamily="34" charset="0"/>
                <a:cs typeface="Arial" panose="020B0604020202020204" pitchFamily="34" charset="0"/>
              </a:rPr>
              <a:t>In this study, a system of models for gas exchange in the human lungs is presented.</a:t>
            </a:r>
            <a:r>
              <a:rPr lang="en-US" sz="1500">
                <a:effectLst/>
                <a:latin typeface="Times New Roman" panose="02020603050405020304" pitchFamily="18" charset="0"/>
                <a:ea typeface="Times New Roman" panose="02020603050405020304" pitchFamily="18" charset="0"/>
                <a:cs typeface="Arial" panose="020B0604020202020204" pitchFamily="34" charset="0"/>
              </a:rPr>
              <a:t> The respiratory system is the system in which the organs and other parts of our body involved in breathing when you exchange oxygen and carbon dioxide</a:t>
            </a:r>
            <a:r>
              <a:rPr lang="en-US" sz="1500" b="1">
                <a:effectLst/>
                <a:latin typeface="Times New Roman" panose="02020603050405020304" pitchFamily="18" charset="0"/>
                <a:ea typeface="Times New Roman" panose="02020603050405020304" pitchFamily="18" charset="0"/>
                <a:cs typeface="Arial" panose="020B0604020202020204" pitchFamily="34" charset="0"/>
              </a:rPr>
              <a:t>.</a:t>
            </a:r>
            <a:endParaRPr lang="en-US" sz="1500">
              <a:effectLst/>
              <a:latin typeface="Calibri" panose="020F0502020204030204" pitchFamily="34" charset="0"/>
              <a:ea typeface="Calibri" panose="020F0502020204030204" pitchFamily="34" charset="0"/>
              <a:cs typeface="Arial" panose="020B0604020202020204" pitchFamily="34" charset="0"/>
            </a:endParaRPr>
          </a:p>
          <a:p>
            <a:pPr marL="0" marR="0">
              <a:lnSpc>
                <a:spcPct val="100000"/>
              </a:lnSpc>
              <a:spcBef>
                <a:spcPts val="1350"/>
              </a:spcBef>
              <a:spcAft>
                <a:spcPts val="900"/>
              </a:spcAft>
            </a:pPr>
            <a:r>
              <a:rPr lang="en-US" sz="1500" b="1">
                <a:effectLst/>
                <a:latin typeface="Times New Roman" panose="02020603050405020304" pitchFamily="18" charset="0"/>
                <a:ea typeface="Times New Roman" panose="02020603050405020304" pitchFamily="18" charset="0"/>
                <a:cs typeface="Arial" panose="020B0604020202020204" pitchFamily="34" charset="0"/>
              </a:rPr>
              <a:t>Parts of the Respiratory System</a:t>
            </a:r>
            <a:endParaRPr lang="en-US" sz="1500">
              <a:effectLst/>
              <a:latin typeface="Calibri" panose="020F0502020204030204" pitchFamily="34" charset="0"/>
              <a:ea typeface="Calibri" panose="020F0502020204030204" pitchFamily="34" charset="0"/>
              <a:cs typeface="Arial" panose="020B0604020202020204" pitchFamily="34" charset="0"/>
            </a:endParaRPr>
          </a:p>
          <a:p>
            <a:pPr marL="0" marR="0">
              <a:lnSpc>
                <a:spcPct val="100000"/>
              </a:lnSpc>
              <a:spcBef>
                <a:spcPts val="0"/>
              </a:spcBef>
              <a:spcAft>
                <a:spcPts val="860"/>
              </a:spcAft>
            </a:pPr>
            <a:r>
              <a:rPr lang="en-US" sz="1500">
                <a:effectLst/>
                <a:latin typeface="Times New Roman" panose="02020603050405020304" pitchFamily="18" charset="0"/>
                <a:ea typeface="Times New Roman" panose="02020603050405020304" pitchFamily="18" charset="0"/>
                <a:cs typeface="Arial" panose="020B0604020202020204" pitchFamily="34" charset="0"/>
              </a:rPr>
              <a:t>our respiratory system includes your </a:t>
            </a:r>
            <a:r>
              <a:rPr lang="en-US" sz="1500">
                <a:latin typeface="Calibri" panose="020F0502020204030204" pitchFamily="34" charset="0"/>
                <a:ea typeface="Times New Roman" panose="02020603050405020304" pitchFamily="18" charset="0"/>
                <a:cs typeface="Arial" panose="020B0604020202020204" pitchFamily="34" charset="0"/>
              </a:rPr>
              <a:t>(</a:t>
            </a:r>
            <a:r>
              <a:rPr lang="en-US" sz="1500">
                <a:effectLst/>
                <a:latin typeface="Times New Roman" panose="02020603050405020304" pitchFamily="18" charset="0"/>
                <a:ea typeface="Times New Roman" panose="02020603050405020304" pitchFamily="18" charset="0"/>
                <a:cs typeface="Arial" panose="020B0604020202020204" pitchFamily="34" charset="0"/>
              </a:rPr>
              <a:t>Nose and nasal cavity</a:t>
            </a:r>
            <a:r>
              <a:rPr lang="en-US" sz="1500">
                <a:latin typeface="Calibri" panose="020F0502020204030204" pitchFamily="34" charset="0"/>
                <a:ea typeface="Times New Roman" panose="02020603050405020304" pitchFamily="18" charset="0"/>
                <a:cs typeface="Arial" panose="020B0604020202020204" pitchFamily="34" charset="0"/>
              </a:rPr>
              <a:t> ,</a:t>
            </a:r>
            <a:r>
              <a:rPr lang="en-US" sz="1500">
                <a:effectLst/>
                <a:latin typeface="Times New Roman" panose="02020603050405020304" pitchFamily="18" charset="0"/>
                <a:ea typeface="Times New Roman" panose="02020603050405020304" pitchFamily="18" charset="0"/>
                <a:cs typeface="Arial" panose="020B0604020202020204" pitchFamily="34" charset="0"/>
              </a:rPr>
              <a:t>Sinuses</a:t>
            </a:r>
            <a:r>
              <a:rPr lang="en-US" sz="1500">
                <a:latin typeface="Calibri" panose="020F0502020204030204" pitchFamily="34" charset="0"/>
                <a:ea typeface="Times New Roman" panose="02020603050405020304" pitchFamily="18" charset="0"/>
                <a:cs typeface="Arial" panose="020B0604020202020204" pitchFamily="34" charset="0"/>
              </a:rPr>
              <a:t>, </a:t>
            </a:r>
            <a:r>
              <a:rPr lang="en-US" sz="1500">
                <a:effectLst/>
                <a:latin typeface="Times New Roman" panose="02020603050405020304" pitchFamily="18" charset="0"/>
                <a:ea typeface="Times New Roman" panose="02020603050405020304" pitchFamily="18" charset="0"/>
                <a:cs typeface="Arial" panose="020B0604020202020204" pitchFamily="34" charset="0"/>
              </a:rPr>
              <a:t>Mouth</a:t>
            </a:r>
            <a:r>
              <a:rPr lang="en-US" sz="1500">
                <a:latin typeface="Calibri" panose="020F0502020204030204" pitchFamily="34" charset="0"/>
                <a:ea typeface="Times New Roman" panose="02020603050405020304" pitchFamily="18" charset="0"/>
                <a:cs typeface="Arial" panose="020B0604020202020204" pitchFamily="34" charset="0"/>
              </a:rPr>
              <a:t>, </a:t>
            </a:r>
            <a:r>
              <a:rPr lang="en-US" sz="1500">
                <a:effectLst/>
                <a:latin typeface="Times New Roman" panose="02020603050405020304" pitchFamily="18" charset="0"/>
                <a:ea typeface="Times New Roman" panose="02020603050405020304" pitchFamily="18" charset="0"/>
                <a:cs typeface="Arial" panose="020B0604020202020204" pitchFamily="34" charset="0"/>
              </a:rPr>
              <a:t>Throat (pharynx), Voice box (larynx)</a:t>
            </a:r>
            <a:r>
              <a:rPr lang="en-US" sz="1500">
                <a:latin typeface="Calibri" panose="020F0502020204030204" pitchFamily="34" charset="0"/>
                <a:ea typeface="Times New Roman" panose="02020603050405020304" pitchFamily="18" charset="0"/>
                <a:cs typeface="Arial" panose="020B0604020202020204" pitchFamily="34" charset="0"/>
              </a:rPr>
              <a:t>, </a:t>
            </a:r>
            <a:r>
              <a:rPr lang="en-US" sz="1500">
                <a:effectLst/>
                <a:latin typeface="Times New Roman" panose="02020603050405020304" pitchFamily="18" charset="0"/>
                <a:ea typeface="Times New Roman" panose="02020603050405020304" pitchFamily="18" charset="0"/>
                <a:cs typeface="Arial" panose="020B0604020202020204" pitchFamily="34" charset="0"/>
              </a:rPr>
              <a:t>Windpipe (trachea)</a:t>
            </a:r>
            <a:r>
              <a:rPr lang="en-US" sz="1500">
                <a:latin typeface="Calibri" panose="020F0502020204030204" pitchFamily="34" charset="0"/>
                <a:ea typeface="Times New Roman" panose="02020603050405020304" pitchFamily="18" charset="0"/>
                <a:cs typeface="Arial" panose="020B0604020202020204" pitchFamily="34" charset="0"/>
              </a:rPr>
              <a:t>, </a:t>
            </a:r>
            <a:r>
              <a:rPr lang="en-US" sz="1500">
                <a:effectLst/>
                <a:latin typeface="Times New Roman" panose="02020603050405020304" pitchFamily="18" charset="0"/>
                <a:ea typeface="Times New Roman" panose="02020603050405020304" pitchFamily="18" charset="0"/>
                <a:cs typeface="Arial" panose="020B0604020202020204" pitchFamily="34" charset="0"/>
              </a:rPr>
              <a:t>Diaphragm</a:t>
            </a:r>
            <a:r>
              <a:rPr lang="en-US" sz="1500">
                <a:latin typeface="Calibri" panose="020F0502020204030204" pitchFamily="34" charset="0"/>
                <a:ea typeface="Times New Roman" panose="02020603050405020304" pitchFamily="18" charset="0"/>
                <a:cs typeface="Arial" panose="020B0604020202020204" pitchFamily="34" charset="0"/>
              </a:rPr>
              <a:t>, </a:t>
            </a:r>
            <a:r>
              <a:rPr lang="en-US" sz="1500">
                <a:effectLst/>
                <a:latin typeface="Times New Roman" panose="02020603050405020304" pitchFamily="18" charset="0"/>
                <a:ea typeface="Times New Roman" panose="02020603050405020304" pitchFamily="18" charset="0"/>
                <a:cs typeface="Arial" panose="020B0604020202020204" pitchFamily="34" charset="0"/>
              </a:rPr>
              <a:t>Lungs</a:t>
            </a:r>
            <a:r>
              <a:rPr lang="en-US" sz="1500">
                <a:latin typeface="Calibri" panose="020F0502020204030204" pitchFamily="34" charset="0"/>
                <a:ea typeface="Times New Roman" panose="02020603050405020304" pitchFamily="18" charset="0"/>
                <a:cs typeface="Arial" panose="020B0604020202020204" pitchFamily="34" charset="0"/>
              </a:rPr>
              <a:t>, </a:t>
            </a:r>
            <a:r>
              <a:rPr lang="en-US" sz="1500">
                <a:effectLst/>
                <a:latin typeface="Times New Roman" panose="02020603050405020304" pitchFamily="18" charset="0"/>
                <a:ea typeface="Times New Roman" panose="02020603050405020304" pitchFamily="18" charset="0"/>
                <a:cs typeface="Arial" panose="020B0604020202020204" pitchFamily="34" charset="0"/>
              </a:rPr>
              <a:t>Bronchial tubes/bronchi, Bronchioles</a:t>
            </a:r>
            <a:r>
              <a:rPr lang="en-US" sz="1500">
                <a:latin typeface="Calibri" panose="020F0502020204030204" pitchFamily="34" charset="0"/>
                <a:ea typeface="Times New Roman" panose="02020603050405020304" pitchFamily="18" charset="0"/>
                <a:cs typeface="Arial" panose="020B0604020202020204" pitchFamily="34" charset="0"/>
              </a:rPr>
              <a:t>, </a:t>
            </a:r>
            <a:r>
              <a:rPr lang="en-US" sz="1500">
                <a:effectLst/>
                <a:latin typeface="Times New Roman" panose="02020603050405020304" pitchFamily="18" charset="0"/>
                <a:ea typeface="Times New Roman" panose="02020603050405020304" pitchFamily="18" charset="0"/>
                <a:cs typeface="Arial" panose="020B0604020202020204" pitchFamily="34" charset="0"/>
              </a:rPr>
              <a:t>Air sacs (alveoli)</a:t>
            </a:r>
            <a:r>
              <a:rPr lang="en-US" sz="1500">
                <a:latin typeface="Calibri" panose="020F0502020204030204" pitchFamily="34" charset="0"/>
                <a:ea typeface="Times New Roman" panose="02020603050405020304" pitchFamily="18" charset="0"/>
                <a:cs typeface="Arial" panose="020B0604020202020204" pitchFamily="34" charset="0"/>
              </a:rPr>
              <a:t>, </a:t>
            </a:r>
            <a:r>
              <a:rPr lang="en-US" sz="1500">
                <a:effectLst/>
                <a:latin typeface="Times New Roman" panose="02020603050405020304" pitchFamily="18" charset="0"/>
                <a:ea typeface="Times New Roman" panose="02020603050405020304" pitchFamily="18" charset="0"/>
                <a:cs typeface="Arial" panose="020B0604020202020204" pitchFamily="34" charset="0"/>
              </a:rPr>
              <a:t>Capillaries.)</a:t>
            </a:r>
            <a:endParaRPr lang="en-US" sz="1500">
              <a:effectLst/>
              <a:latin typeface="Calibri" panose="020F0502020204030204" pitchFamily="34" charset="0"/>
              <a:ea typeface="Calibri" panose="020F0502020204030204" pitchFamily="34" charset="0"/>
              <a:cs typeface="Arial" panose="020B0604020202020204" pitchFamily="34" charset="0"/>
            </a:endParaRPr>
          </a:p>
          <a:p>
            <a:pPr marL="0" marR="0">
              <a:lnSpc>
                <a:spcPct val="100000"/>
              </a:lnSpc>
              <a:spcBef>
                <a:spcPts val="0"/>
              </a:spcBef>
              <a:spcAft>
                <a:spcPts val="800"/>
              </a:spcAft>
            </a:pPr>
            <a:r>
              <a:rPr lang="en-US" sz="1500">
                <a:effectLst/>
                <a:latin typeface="Times New Roman" panose="02020603050405020304" pitchFamily="18" charset="0"/>
                <a:ea typeface="Calibri" panose="020F0502020204030204" pitchFamily="34" charset="0"/>
                <a:cs typeface="Arial" panose="020B0604020202020204" pitchFamily="34" charset="0"/>
              </a:rPr>
              <a:t>The human gas-exchanging organ, the lung, is located in the thorax, where its delicate tissues are protected by the bony and muscular thoracic cage. The purpose of this study is knowing the process of the gas exchange in the human lungs. the importance of this research is to know the activation of the human lungs in gas exchange. The mechanism of breathing is when you inhale air via your nose or mouth. It passes through the back of your throat and into your windpipe, which is split into bronchial tubes, which are air channels. Also, these airways must be open in order for your lungs to function properly. Diffusion is the main source of gas exchange during respiration. Diffusion is a transport process that is influenced by a concentration gradient.  Atmospheric air is pumped in and out regularly through a system of pipes, called conducting airways. There are two types of airway systems: upper and lower airway systems. Therefore, A hierarchy of models for gas exchange in the human lungs is presented in this research.</a:t>
            </a:r>
            <a:endParaRPr lang="en-US" sz="15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720007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6">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6619B4-8E8E-4DBE-908A-6DF0D5BA4CFB}"/>
              </a:ext>
            </a:extLst>
          </p:cNvPr>
          <p:cNvSpPr>
            <a:spLocks noGrp="1"/>
          </p:cNvSpPr>
          <p:nvPr>
            <p:ph type="title"/>
          </p:nvPr>
        </p:nvSpPr>
        <p:spPr>
          <a:xfrm>
            <a:off x="838200" y="365125"/>
            <a:ext cx="10515600" cy="1325563"/>
          </a:xfrm>
        </p:spPr>
        <p:txBody>
          <a:bodyPr>
            <a:normAutofit/>
          </a:bodyPr>
          <a:lstStyle/>
          <a:p>
            <a:pPr>
              <a:lnSpc>
                <a:spcPct val="90000"/>
              </a:lnSpc>
            </a:pPr>
            <a:r>
              <a:rPr lang="en-US" sz="5100"/>
              <a:t>2.Background&amp;literature review</a:t>
            </a:r>
          </a:p>
        </p:txBody>
      </p:sp>
      <p:sp>
        <p:nvSpPr>
          <p:cNvPr id="3" name="Content Placeholder 2">
            <a:extLst>
              <a:ext uri="{FF2B5EF4-FFF2-40B4-BE49-F238E27FC236}">
                <a16:creationId xmlns:a16="http://schemas.microsoft.com/office/drawing/2014/main" id="{55EC648F-3D7A-498D-A267-C1F9F528502B}"/>
              </a:ext>
            </a:extLst>
          </p:cNvPr>
          <p:cNvSpPr>
            <a:spLocks noGrp="1"/>
          </p:cNvSpPr>
          <p:nvPr>
            <p:ph idx="1"/>
          </p:nvPr>
        </p:nvSpPr>
        <p:spPr>
          <a:xfrm>
            <a:off x="838200" y="1929384"/>
            <a:ext cx="10515600" cy="4251960"/>
          </a:xfrm>
        </p:spPr>
        <p:txBody>
          <a:bodyPr>
            <a:noAutofit/>
          </a:bodyPr>
          <a:lstStyle/>
          <a:p>
            <a:pPr marL="0" marR="0">
              <a:lnSpc>
                <a:spcPct val="100000"/>
              </a:lnSpc>
              <a:spcBef>
                <a:spcPts val="0"/>
              </a:spcBef>
              <a:spcAft>
                <a:spcPts val="860"/>
              </a:spcAft>
            </a:pPr>
            <a:r>
              <a:rPr lang="en-US" sz="1400" dirty="0">
                <a:effectLst/>
                <a:latin typeface="Times New Roman" panose="02020603050405020304" pitchFamily="18" charset="0"/>
                <a:ea typeface="Times New Roman" panose="02020603050405020304" pitchFamily="18" charset="0"/>
                <a:cs typeface="Arial" panose="020B0604020202020204" pitchFamily="34" charset="0"/>
              </a:rPr>
              <a:t>The lungs are the center of the respiratory (breathing) system.</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0000"/>
              </a:lnSpc>
              <a:spcBef>
                <a:spcPts val="0"/>
              </a:spcBef>
              <a:spcAft>
                <a:spcPts val="860"/>
              </a:spcAft>
            </a:pPr>
            <a:r>
              <a:rPr lang="en-US" sz="1400" dirty="0">
                <a:effectLst/>
                <a:latin typeface="Times New Roman" panose="02020603050405020304" pitchFamily="18" charset="0"/>
                <a:ea typeface="Times New Roman" panose="02020603050405020304" pitchFamily="18" charset="0"/>
                <a:cs typeface="Arial" panose="020B0604020202020204" pitchFamily="34" charset="0"/>
              </a:rPr>
              <a:t>Every cell of the body needs oxygen to stay alive and healthy. Your body also needs to get rid of carbon dioxide. This gas is a waste product that is made by the cells during their normal, everyday functions. Your lungs are specially designed to exchange these gases every time you breathe in and out.</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0000"/>
              </a:lnSpc>
              <a:spcBef>
                <a:spcPts val="0"/>
              </a:spcBef>
              <a:spcAft>
                <a:spcPts val="860"/>
              </a:spcAft>
            </a:pPr>
            <a:r>
              <a:rPr lang="en-US" sz="1400" b="1" dirty="0">
                <a:effectLst/>
                <a:latin typeface="Times New Roman" panose="02020603050405020304" pitchFamily="18" charset="0"/>
                <a:ea typeface="Times New Roman" panose="02020603050405020304" pitchFamily="18" charset="0"/>
                <a:cs typeface="Arial" panose="020B0604020202020204" pitchFamily="34" charset="0"/>
              </a:rPr>
              <a:t>Lung anatomy</a:t>
            </a:r>
            <a:r>
              <a:rPr lang="en-US" sz="1400" b="1" dirty="0">
                <a:latin typeface="Calibri" panose="020F0502020204030204" pitchFamily="34" charset="0"/>
                <a:ea typeface="Times New Roman" panose="02020603050405020304" pitchFamily="18" charset="0"/>
                <a:cs typeface="Arial" panose="020B0604020202020204" pitchFamily="34" charset="0"/>
              </a:rPr>
              <a:t>: </a:t>
            </a:r>
            <a:r>
              <a:rPr lang="en-US" sz="1400" b="1" dirty="0">
                <a:latin typeface="Times New Roman" panose="02020603050405020304" pitchFamily="18" charset="0"/>
                <a:ea typeface="Times New Roman" panose="02020603050405020304" pitchFamily="18" charset="0"/>
                <a:cs typeface="Arial" panose="020B0604020202020204" pitchFamily="34" charset="0"/>
              </a:rPr>
              <a:t>t</a:t>
            </a:r>
            <a:r>
              <a:rPr lang="en-US" sz="1400" dirty="0">
                <a:effectLst/>
                <a:latin typeface="Times New Roman" panose="02020603050405020304" pitchFamily="18" charset="0"/>
                <a:ea typeface="Times New Roman" panose="02020603050405020304" pitchFamily="18" charset="0"/>
                <a:cs typeface="Arial" panose="020B0604020202020204" pitchFamily="34" charset="0"/>
              </a:rPr>
              <a:t>his spongy, pinkish organ looks like two upside-down cones in your chest. The right lung is made up of three lobes. The left lung has only two lobes to make room for your heart.</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0000"/>
              </a:lnSpc>
              <a:spcBef>
                <a:spcPts val="0"/>
              </a:spcBef>
              <a:spcAft>
                <a:spcPts val="860"/>
              </a:spcAft>
            </a:pPr>
            <a:r>
              <a:rPr lang="en-US" sz="1400" b="1" dirty="0">
                <a:effectLst/>
                <a:latin typeface="Times New Roman" panose="02020603050405020304" pitchFamily="18" charset="0"/>
                <a:ea typeface="Times New Roman" panose="02020603050405020304" pitchFamily="18" charset="0"/>
                <a:cs typeface="Arial" panose="020B0604020202020204" pitchFamily="34" charset="0"/>
              </a:rPr>
              <a:t>The respiratory system: </a:t>
            </a:r>
            <a:r>
              <a:rPr lang="en-US" sz="1400" b="1" dirty="0">
                <a:latin typeface="Times New Roman" panose="02020603050405020304" pitchFamily="18" charset="0"/>
                <a:ea typeface="Times New Roman" panose="02020603050405020304" pitchFamily="18" charset="0"/>
                <a:cs typeface="Arial" panose="020B0604020202020204" pitchFamily="34" charset="0"/>
              </a:rPr>
              <a:t>t</a:t>
            </a:r>
            <a:r>
              <a:rPr lang="en-US" sz="1400" dirty="0">
                <a:effectLst/>
                <a:latin typeface="Times New Roman" panose="02020603050405020304" pitchFamily="18" charset="0"/>
                <a:ea typeface="Times New Roman" panose="02020603050405020304" pitchFamily="18" charset="0"/>
                <a:cs typeface="Arial" panose="020B0604020202020204" pitchFamily="34" charset="0"/>
              </a:rPr>
              <a:t>he lungs are the main part of the respiratory system. This system is divided into the upper respiratory tract and the lower respiratory tract.</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0000"/>
              </a:lnSpc>
              <a:spcBef>
                <a:spcPts val="0"/>
              </a:spcBef>
              <a:spcAft>
                <a:spcPts val="860"/>
              </a:spcAft>
            </a:pPr>
            <a:r>
              <a:rPr lang="en-US" sz="1400" dirty="0">
                <a:effectLst/>
                <a:latin typeface="Times New Roman" panose="02020603050405020304" pitchFamily="18" charset="0"/>
                <a:ea typeface="Times New Roman" panose="02020603050405020304" pitchFamily="18" charset="0"/>
                <a:cs typeface="Arial" panose="020B0604020202020204" pitchFamily="34" charset="0"/>
              </a:rPr>
              <a:t>The upper respiratory tract includes the:</a:t>
            </a:r>
            <a:r>
              <a:rPr lang="en-US" sz="1400" dirty="0">
                <a:latin typeface="Calibri" panose="020F0502020204030204" pitchFamily="34" charset="0"/>
                <a:ea typeface="Times New Roman" panose="02020603050405020304" pitchFamily="18" charset="0"/>
                <a:cs typeface="Arial" panose="020B0604020202020204" pitchFamily="34" charset="0"/>
              </a:rPr>
              <a:t> </a:t>
            </a:r>
            <a:r>
              <a:rPr lang="en-US" sz="1400" b="1" dirty="0">
                <a:effectLst/>
                <a:latin typeface="Times New Roman" panose="02020603050405020304" pitchFamily="18" charset="0"/>
                <a:ea typeface="Times New Roman" panose="02020603050405020304" pitchFamily="18" charset="0"/>
                <a:cs typeface="Arial" panose="020B0604020202020204" pitchFamily="34" charset="0"/>
              </a:rPr>
              <a:t>Mouth and nose.</a:t>
            </a:r>
            <a:r>
              <a:rPr lang="en-US" sz="1400" dirty="0">
                <a:effectLst/>
                <a:latin typeface="Times New Roman" panose="02020603050405020304" pitchFamily="18" charset="0"/>
                <a:ea typeface="Times New Roman" panose="02020603050405020304" pitchFamily="18" charset="0"/>
                <a:cs typeface="Arial" panose="020B0604020202020204" pitchFamily="34" charset="0"/>
              </a:rPr>
              <a:t> Air enters and leaves the lungs through the mouth and nostrils of the nose, </a:t>
            </a:r>
            <a:r>
              <a:rPr lang="en-US" sz="1400" b="1" dirty="0">
                <a:effectLst/>
                <a:latin typeface="Times New Roman" panose="02020603050405020304" pitchFamily="18" charset="0"/>
                <a:ea typeface="Times New Roman" panose="02020603050405020304" pitchFamily="18" charset="0"/>
                <a:cs typeface="Arial" panose="020B0604020202020204" pitchFamily="34" charset="0"/>
              </a:rPr>
              <a:t>Nasal cavity.</a:t>
            </a:r>
            <a:r>
              <a:rPr lang="en-US" sz="1400" dirty="0">
                <a:effectLst/>
                <a:latin typeface="Times New Roman" panose="02020603050405020304" pitchFamily="18" charset="0"/>
                <a:ea typeface="Times New Roman" panose="02020603050405020304" pitchFamily="18" charset="0"/>
                <a:cs typeface="Arial" panose="020B0604020202020204" pitchFamily="34" charset="0"/>
              </a:rPr>
              <a:t> Air passes from the nose into the nasal cavity, and then the lungs, </a:t>
            </a:r>
            <a:r>
              <a:rPr lang="en-US" sz="1400" b="1" dirty="0">
                <a:effectLst/>
                <a:latin typeface="Times New Roman" panose="02020603050405020304" pitchFamily="18" charset="0"/>
                <a:ea typeface="Times New Roman" panose="02020603050405020304" pitchFamily="18" charset="0"/>
                <a:cs typeface="Arial" panose="020B0604020202020204" pitchFamily="34" charset="0"/>
              </a:rPr>
              <a:t>Throat (pharynx).</a:t>
            </a:r>
            <a:r>
              <a:rPr lang="en-US" sz="1400" dirty="0">
                <a:effectLst/>
                <a:latin typeface="Times New Roman" panose="02020603050405020304" pitchFamily="18" charset="0"/>
                <a:ea typeface="Times New Roman" panose="02020603050405020304" pitchFamily="18" charset="0"/>
                <a:cs typeface="Arial" panose="020B0604020202020204" pitchFamily="34" charset="0"/>
              </a:rPr>
              <a:t> Air from the mouth is sent to the lungs via the throat, </a:t>
            </a:r>
            <a:r>
              <a:rPr lang="en-US" sz="1400" b="1" dirty="0">
                <a:effectLst/>
                <a:latin typeface="Times New Roman" panose="02020603050405020304" pitchFamily="18" charset="0"/>
                <a:ea typeface="Times New Roman" panose="02020603050405020304" pitchFamily="18" charset="0"/>
                <a:cs typeface="Arial" panose="020B0604020202020204" pitchFamily="34" charset="0"/>
              </a:rPr>
              <a:t>Voice box (larynx).</a:t>
            </a:r>
            <a:r>
              <a:rPr lang="en-US" sz="1400" dirty="0">
                <a:effectLst/>
                <a:latin typeface="Times New Roman" panose="02020603050405020304" pitchFamily="18" charset="0"/>
                <a:ea typeface="Times New Roman" panose="02020603050405020304" pitchFamily="18" charset="0"/>
                <a:cs typeface="Arial" panose="020B0604020202020204" pitchFamily="34" charset="0"/>
              </a:rPr>
              <a:t> This part of the throat helps air to pass into the lungs and keeps out food and drink.</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0000"/>
              </a:lnSpc>
              <a:spcBef>
                <a:spcPts val="0"/>
              </a:spcBef>
              <a:spcAft>
                <a:spcPts val="860"/>
              </a:spcAft>
            </a:pPr>
            <a:r>
              <a:rPr lang="en-US" sz="1400" dirty="0">
                <a:effectLst/>
                <a:latin typeface="Times New Roman" panose="02020603050405020304" pitchFamily="18" charset="0"/>
                <a:ea typeface="Times New Roman" panose="02020603050405020304" pitchFamily="18" charset="0"/>
                <a:cs typeface="Arial" panose="020B0604020202020204" pitchFamily="34" charset="0"/>
              </a:rPr>
              <a:t>The lower respiratory tract is made up of the: (lungs</a:t>
            </a:r>
            <a:r>
              <a:rPr lang="en-US" sz="1400" dirty="0">
                <a:latin typeface="Calibri" panose="020F0502020204030204" pitchFamily="34" charset="0"/>
                <a:ea typeface="Times New Roman" panose="02020603050405020304" pitchFamily="18" charset="0"/>
                <a:cs typeface="Arial" panose="020B0604020202020204" pitchFamily="34" charset="0"/>
              </a:rPr>
              <a:t>, </a:t>
            </a:r>
            <a:r>
              <a:rPr lang="en-US" sz="1400" dirty="0">
                <a:effectLst/>
                <a:latin typeface="Times New Roman" panose="02020603050405020304" pitchFamily="18" charset="0"/>
                <a:ea typeface="Times New Roman" panose="02020603050405020304" pitchFamily="18" charset="0"/>
                <a:cs typeface="Arial" panose="020B0604020202020204" pitchFamily="34" charset="0"/>
              </a:rPr>
              <a:t>trachea (windpipe)</a:t>
            </a:r>
            <a:r>
              <a:rPr lang="en-US" sz="1400" dirty="0">
                <a:latin typeface="Calibri" panose="020F0502020204030204" pitchFamily="34" charset="0"/>
                <a:ea typeface="Times New Roman" panose="02020603050405020304" pitchFamily="18" charset="0"/>
                <a:cs typeface="Arial" panose="020B0604020202020204" pitchFamily="34" charset="0"/>
              </a:rPr>
              <a:t>, </a:t>
            </a:r>
            <a:r>
              <a:rPr lang="en-US" sz="1400" dirty="0">
                <a:effectLst/>
                <a:latin typeface="Times New Roman" panose="02020603050405020304" pitchFamily="18" charset="0"/>
                <a:ea typeface="Times New Roman" panose="02020603050405020304" pitchFamily="18" charset="0"/>
                <a:cs typeface="Arial" panose="020B0604020202020204" pitchFamily="34" charset="0"/>
              </a:rPr>
              <a:t>bronchi</a:t>
            </a:r>
            <a:r>
              <a:rPr lang="en-US" sz="1400" dirty="0">
                <a:latin typeface="Calibri" panose="020F0502020204030204" pitchFamily="34" charset="0"/>
                <a:ea typeface="Times New Roman" panose="02020603050405020304" pitchFamily="18" charset="0"/>
                <a:cs typeface="Arial" panose="020B0604020202020204" pitchFamily="34" charset="0"/>
              </a:rPr>
              <a:t>, </a:t>
            </a:r>
            <a:r>
              <a:rPr lang="en-US" sz="1400" dirty="0">
                <a:effectLst/>
                <a:latin typeface="Times New Roman" panose="02020603050405020304" pitchFamily="18" charset="0"/>
                <a:ea typeface="Times New Roman" panose="02020603050405020304" pitchFamily="18" charset="0"/>
                <a:cs typeface="Arial" panose="020B0604020202020204" pitchFamily="34" charset="0"/>
              </a:rPr>
              <a:t>bronchioles, alveoli)</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0000"/>
              </a:lnSpc>
              <a:spcBef>
                <a:spcPts val="0"/>
              </a:spcBef>
              <a:spcAft>
                <a:spcPts val="860"/>
              </a:spcAft>
            </a:pPr>
            <a:r>
              <a:rPr lang="en-US" sz="1400" dirty="0">
                <a:effectLst/>
                <a:latin typeface="Times New Roman" panose="02020603050405020304" pitchFamily="18" charset="0"/>
                <a:ea typeface="Times New Roman" panose="02020603050405020304" pitchFamily="18" charset="0"/>
                <a:cs typeface="Arial" panose="020B0604020202020204" pitchFamily="34" charset="0"/>
              </a:rPr>
              <a:t>Other parts of the respiratory system help your lungs to expand and contract as you breathe. These include the ribs around the lungs and the dome-shaped diaphragm muscle below them.</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0000"/>
              </a:lnSpc>
              <a:spcBef>
                <a:spcPts val="0"/>
              </a:spcBef>
              <a:spcAft>
                <a:spcPts val="860"/>
              </a:spcAft>
            </a:pPr>
            <a:r>
              <a:rPr lang="en-US" sz="1400" dirty="0">
                <a:effectLst/>
                <a:latin typeface="Times New Roman" panose="02020603050405020304" pitchFamily="18" charset="0"/>
                <a:ea typeface="Times New Roman" panose="02020603050405020304" pitchFamily="18" charset="0"/>
                <a:cs typeface="Arial" panose="020B0604020202020204" pitchFamily="34" charset="0"/>
              </a:rPr>
              <a:t>The lungs are surrounded by your sternum (chest bone) and ribcage on the front and the vertebrae (backbones) on the back. This bony cage helps to protect the lungs and other organs in your chest.</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2040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47B6BBF-09F2-4A29-AE4E-3771E2924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4CF2C8-D078-4EB3-BB57-DBA3760C13A5}"/>
              </a:ext>
            </a:extLst>
          </p:cNvPr>
          <p:cNvSpPr>
            <a:spLocks noGrp="1"/>
          </p:cNvSpPr>
          <p:nvPr>
            <p:ph type="title"/>
          </p:nvPr>
        </p:nvSpPr>
        <p:spPr>
          <a:xfrm>
            <a:off x="635000" y="634029"/>
            <a:ext cx="10921640" cy="1314698"/>
          </a:xfrm>
        </p:spPr>
        <p:txBody>
          <a:bodyPr anchor="ctr">
            <a:normAutofit/>
          </a:bodyPr>
          <a:lstStyle/>
          <a:p>
            <a:pPr algn="ctr">
              <a:lnSpc>
                <a:spcPct val="90000"/>
              </a:lnSpc>
            </a:pPr>
            <a:r>
              <a:rPr lang="en-US" sz="5600"/>
              <a:t>2.Background&amp;literature review</a:t>
            </a:r>
          </a:p>
        </p:txBody>
      </p:sp>
      <p:sp>
        <p:nvSpPr>
          <p:cNvPr id="11"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48305" y="2241737"/>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B4170C1-52F8-4D16-8431-AD27CD74DD27}"/>
              </a:ext>
            </a:extLst>
          </p:cNvPr>
          <p:cNvGraphicFramePr>
            <a:graphicFrameLocks noGrp="1"/>
          </p:cNvGraphicFramePr>
          <p:nvPr>
            <p:ph idx="1"/>
            <p:extLst>
              <p:ext uri="{D42A27DB-BD31-4B8C-83A1-F6EECF244321}">
                <p14:modId xmlns:p14="http://schemas.microsoft.com/office/powerpoint/2010/main" val="1180208184"/>
              </p:ext>
            </p:extLst>
          </p:nvPr>
        </p:nvGraphicFramePr>
        <p:xfrm>
          <a:off x="632647" y="2805098"/>
          <a:ext cx="10915869" cy="34789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6008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042053-0876-4D15-AE87-9966029D6198}"/>
              </a:ext>
            </a:extLst>
          </p:cNvPr>
          <p:cNvSpPr>
            <a:spLocks noGrp="1"/>
          </p:cNvSpPr>
          <p:nvPr>
            <p:ph type="title"/>
          </p:nvPr>
        </p:nvSpPr>
        <p:spPr>
          <a:xfrm>
            <a:off x="630936" y="639520"/>
            <a:ext cx="3429000" cy="1719072"/>
          </a:xfrm>
        </p:spPr>
        <p:txBody>
          <a:bodyPr anchor="b">
            <a:normAutofit/>
          </a:bodyPr>
          <a:lstStyle/>
          <a:p>
            <a:r>
              <a:rPr lang="en-US" dirty="0"/>
              <a:t>3.Methods</a:t>
            </a:r>
            <a:endParaRPr lang="en-US"/>
          </a:p>
        </p:txBody>
      </p:sp>
      <p:sp>
        <p:nvSpPr>
          <p:cNvPr id="12"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64E2FF"/>
          </a:solidFill>
          <a:ln w="38100" cap="rnd">
            <a:solidFill>
              <a:srgbClr val="64E2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7171162-45DB-495A-A4BA-4BACE1BA5C62}"/>
              </a:ext>
            </a:extLst>
          </p:cNvPr>
          <p:cNvSpPr>
            <a:spLocks noGrp="1"/>
          </p:cNvSpPr>
          <p:nvPr>
            <p:ph idx="1"/>
          </p:nvPr>
        </p:nvSpPr>
        <p:spPr>
          <a:xfrm>
            <a:off x="630936" y="2807208"/>
            <a:ext cx="3429000" cy="3410712"/>
          </a:xfrm>
        </p:spPr>
        <p:txBody>
          <a:bodyPr anchor="t">
            <a:normAutofit/>
          </a:bodyPr>
          <a:lstStyle/>
          <a:p>
            <a:pPr marL="0" marR="0">
              <a:lnSpc>
                <a:spcPct val="100000"/>
              </a:lnSpc>
              <a:spcBef>
                <a:spcPts val="0"/>
              </a:spcBef>
              <a:spcAft>
                <a:spcPts val="800"/>
              </a:spcAft>
            </a:pPr>
            <a:r>
              <a:rPr lang="en-US" sz="1300" dirty="0">
                <a:effectLst/>
                <a:latin typeface="Times New Roman" panose="02020603050405020304" pitchFamily="18" charset="0"/>
                <a:ea typeface="Times New Roman" panose="02020603050405020304" pitchFamily="18" charset="0"/>
                <a:cs typeface="Arial" panose="020B0604020202020204" pitchFamily="34" charset="0"/>
              </a:rPr>
              <a:t>In our method section, </a:t>
            </a:r>
            <a:r>
              <a:rPr lang="en-US" sz="1300" dirty="0">
                <a:effectLst/>
                <a:latin typeface="Times New Roman" panose="02020603050405020304" pitchFamily="18" charset="0"/>
                <a:ea typeface="Calibri" panose="020F0502020204030204" pitchFamily="34" charset="0"/>
                <a:cs typeface="Arial" panose="020B0604020202020204" pitchFamily="34" charset="0"/>
              </a:rPr>
              <a:t>we build a model of the gas exchange in human lungs that allows the </a:t>
            </a:r>
            <a:r>
              <a:rPr lang="en-US" sz="1300" dirty="0" err="1">
                <a:effectLst/>
                <a:latin typeface="Times New Roman" panose="02020603050405020304" pitchFamily="18" charset="0"/>
                <a:ea typeface="Calibri" panose="020F0502020204030204" pitchFamily="34" charset="0"/>
                <a:cs typeface="Arial" panose="020B0604020202020204" pitchFamily="34" charset="0"/>
              </a:rPr>
              <a:t>the</a:t>
            </a:r>
            <a:r>
              <a:rPr lang="en-US" sz="1300" dirty="0">
                <a:effectLst/>
                <a:latin typeface="Times New Roman" panose="02020603050405020304" pitchFamily="18" charset="0"/>
                <a:ea typeface="Calibri" panose="020F0502020204030204" pitchFamily="34" charset="0"/>
                <a:cs typeface="Arial" panose="020B0604020202020204" pitchFamily="34" charset="0"/>
              </a:rPr>
              <a:t> interactions via the gas exchange process. First, we chose the system then select the research paper we want to work on and our paper ides. After that, we build a mathematical model using </a:t>
            </a:r>
            <a:r>
              <a:rPr lang="en-US" sz="1300" dirty="0" err="1">
                <a:effectLst/>
                <a:latin typeface="Times New Roman" panose="02020603050405020304" pitchFamily="18" charset="0"/>
                <a:ea typeface="Calibri" panose="020F0502020204030204" pitchFamily="34" charset="0"/>
                <a:cs typeface="Arial" panose="020B0604020202020204" pitchFamily="34" charset="0"/>
              </a:rPr>
              <a:t>OpenCOR</a:t>
            </a:r>
            <a:r>
              <a:rPr lang="en-US" sz="1300" dirty="0">
                <a:effectLst/>
                <a:latin typeface="Times New Roman" panose="02020603050405020304" pitchFamily="18" charset="0"/>
                <a:ea typeface="Calibri" panose="020F0502020204030204" pitchFamily="34" charset="0"/>
                <a:cs typeface="Arial" panose="020B0604020202020204" pitchFamily="34" charset="0"/>
              </a:rPr>
              <a:t> to achieve our results. A hierarchy of very simple models for gas exchange in the human lungs is presented in this study</a:t>
            </a:r>
            <a:endParaRPr lang="en-US" sz="13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0000"/>
              </a:lnSpc>
              <a:spcBef>
                <a:spcPts val="0"/>
              </a:spcBef>
              <a:spcAft>
                <a:spcPts val="800"/>
              </a:spcAft>
            </a:pPr>
            <a:r>
              <a:rPr lang="en-US" sz="1300" dirty="0">
                <a:effectLst/>
                <a:latin typeface="Times New Roman" panose="02020603050405020304" pitchFamily="18" charset="0"/>
                <a:ea typeface="Calibri" panose="020F0502020204030204" pitchFamily="34" charset="0"/>
                <a:cs typeface="Arial" panose="020B0604020202020204" pitchFamily="34" charset="0"/>
              </a:rPr>
              <a:t>the materials we used (the model file and the software name)?</a:t>
            </a:r>
            <a:endParaRPr lang="en-US" sz="13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0000"/>
              </a:lnSpc>
              <a:spcBef>
                <a:spcPts val="0"/>
              </a:spcBef>
              <a:spcAft>
                <a:spcPts val="800"/>
              </a:spcAft>
            </a:pPr>
            <a:r>
              <a:rPr lang="en-US" sz="1300" dirty="0">
                <a:effectLst/>
                <a:latin typeface="Times New Roman" panose="02020603050405020304" pitchFamily="18" charset="0"/>
                <a:ea typeface="Calibri" panose="020F0502020204030204" pitchFamily="34" charset="0"/>
                <a:cs typeface="Arial" panose="020B0604020202020204" pitchFamily="34" charset="0"/>
              </a:rPr>
              <a:t>This </a:t>
            </a:r>
            <a:r>
              <a:rPr lang="en-US" sz="1300" dirty="0" err="1">
                <a:effectLst/>
                <a:latin typeface="Times New Roman" panose="02020603050405020304" pitchFamily="18" charset="0"/>
                <a:ea typeface="Calibri" panose="020F0502020204030204" pitchFamily="34" charset="0"/>
                <a:cs typeface="Arial" panose="020B0604020202020204" pitchFamily="34" charset="0"/>
              </a:rPr>
              <a:t>CellML</a:t>
            </a:r>
            <a:r>
              <a:rPr lang="en-US" sz="1300" dirty="0">
                <a:effectLst/>
                <a:latin typeface="Times New Roman" panose="02020603050405020304" pitchFamily="18" charset="0"/>
                <a:ea typeface="Calibri" panose="020F0502020204030204" pitchFamily="34" charset="0"/>
                <a:cs typeface="Arial" panose="020B0604020202020204" pitchFamily="34" charset="0"/>
              </a:rPr>
              <a:t> model runs in both </a:t>
            </a:r>
            <a:r>
              <a:rPr lang="en-US" sz="1300" dirty="0" err="1">
                <a:effectLst/>
                <a:latin typeface="Times New Roman" panose="02020603050405020304" pitchFamily="18" charset="0"/>
                <a:ea typeface="Calibri" panose="020F0502020204030204" pitchFamily="34" charset="0"/>
                <a:cs typeface="Arial" panose="020B0604020202020204" pitchFamily="34" charset="0"/>
              </a:rPr>
              <a:t>PCEnv</a:t>
            </a:r>
            <a:r>
              <a:rPr lang="en-US" sz="1300" dirty="0">
                <a:effectLst/>
                <a:latin typeface="Times New Roman" panose="02020603050405020304" pitchFamily="18" charset="0"/>
                <a:ea typeface="Calibri" panose="020F0502020204030204" pitchFamily="34" charset="0"/>
                <a:cs typeface="Arial" panose="020B0604020202020204" pitchFamily="34" charset="0"/>
              </a:rPr>
              <a:t> and COR.</a:t>
            </a:r>
            <a:endParaRPr lang="en-US" sz="1300" dirty="0">
              <a:effectLst/>
              <a:latin typeface="Calibri" panose="020F0502020204030204" pitchFamily="34" charset="0"/>
              <a:ea typeface="Calibri" panose="020F0502020204030204" pitchFamily="34" charset="0"/>
              <a:cs typeface="Arial" panose="020B0604020202020204" pitchFamily="34" charset="0"/>
            </a:endParaRPr>
          </a:p>
          <a:p>
            <a:pPr>
              <a:lnSpc>
                <a:spcPct val="100000"/>
              </a:lnSpc>
            </a:pPr>
            <a:endParaRPr lang="en-US" sz="1300" dirty="0"/>
          </a:p>
        </p:txBody>
      </p:sp>
      <mc:AlternateContent xmlns:mc="http://schemas.openxmlformats.org/markup-compatibility/2006">
        <mc:Choice xmlns:p14="http://schemas.microsoft.com/office/powerpoint/2010/main" Requires="p14">
          <p:contentPart p14:bwMode="auto" r:id="rId2">
            <p14:nvContentPartPr>
              <p14:cNvPr id="14" name="Ink 1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p:pic>
            <p:nvPicPr>
              <p:cNvPr id="14" name="Ink 1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5" name="Picture 4" descr="Text&#10;&#10;Description automatically generated with medium confidence">
            <a:extLst>
              <a:ext uri="{FF2B5EF4-FFF2-40B4-BE49-F238E27FC236}">
                <a16:creationId xmlns:a16="http://schemas.microsoft.com/office/drawing/2014/main" id="{D1F29E58-56B2-4E4B-B776-7F812A818452}"/>
              </a:ext>
            </a:extLst>
          </p:cNvPr>
          <p:cNvPicPr/>
          <p:nvPr/>
        </p:nvPicPr>
        <p:blipFill rotWithShape="1">
          <a:blip r:embed="rId4">
            <a:extLst>
              <a:ext uri="{28A0092B-C50C-407E-A947-70E740481C1C}">
                <a14:useLocalDpi xmlns:a14="http://schemas.microsoft.com/office/drawing/2010/main" val="0"/>
              </a:ext>
            </a:extLst>
          </a:blip>
          <a:srcRect l="24231" t="35556" r="24744" b="32307"/>
          <a:stretch/>
        </p:blipFill>
        <p:spPr bwMode="auto">
          <a:xfrm>
            <a:off x="4578262" y="702160"/>
            <a:ext cx="6903720" cy="2445841"/>
          </a:xfrm>
          <a:prstGeom prst="rect">
            <a:avLst/>
          </a:prstGeom>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CE604426-8E7B-41C2-99CD-E04BA6A612E2}"/>
              </a:ext>
            </a:extLst>
          </p:cNvPr>
          <p:cNvPicPr>
            <a:picLocks noChangeAspect="1"/>
          </p:cNvPicPr>
          <p:nvPr/>
        </p:nvPicPr>
        <p:blipFill>
          <a:blip r:embed="rId5"/>
          <a:stretch>
            <a:fillRect/>
          </a:stretch>
        </p:blipFill>
        <p:spPr>
          <a:xfrm>
            <a:off x="4650751" y="3138058"/>
            <a:ext cx="7186240" cy="3017782"/>
          </a:xfrm>
          <a:prstGeom prst="rect">
            <a:avLst/>
          </a:prstGeom>
        </p:spPr>
      </p:pic>
    </p:spTree>
    <p:extLst>
      <p:ext uri="{BB962C8B-B14F-4D97-AF65-F5344CB8AC3E}">
        <p14:creationId xmlns:p14="http://schemas.microsoft.com/office/powerpoint/2010/main" val="2241102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5E8B42-D2D9-4832-81B8-B6AA79726CCD}"/>
              </a:ext>
            </a:extLst>
          </p:cNvPr>
          <p:cNvSpPr>
            <a:spLocks noGrp="1"/>
          </p:cNvSpPr>
          <p:nvPr>
            <p:ph type="title"/>
          </p:nvPr>
        </p:nvSpPr>
        <p:spPr>
          <a:xfrm>
            <a:off x="640080" y="329184"/>
            <a:ext cx="6894576" cy="1783080"/>
          </a:xfrm>
        </p:spPr>
        <p:txBody>
          <a:bodyPr anchor="b">
            <a:normAutofit/>
          </a:bodyPr>
          <a:lstStyle/>
          <a:p>
            <a:r>
              <a:rPr lang="en-US" sz="7200" dirty="0"/>
              <a:t>4.Results</a:t>
            </a:r>
          </a:p>
        </p:txBody>
      </p:sp>
      <p:sp>
        <p:nvSpPr>
          <p:cNvPr id="20" name="sketchy rul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EB3525"/>
          </a:solidFill>
          <a:ln w="38100" cap="rnd">
            <a:solidFill>
              <a:srgbClr val="EB3525"/>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11AC145-0660-4C5C-8CD8-CA2505DEDE5A}"/>
              </a:ext>
            </a:extLst>
          </p:cNvPr>
          <p:cNvSpPr>
            <a:spLocks noGrp="1"/>
          </p:cNvSpPr>
          <p:nvPr>
            <p:ph idx="1"/>
          </p:nvPr>
        </p:nvSpPr>
        <p:spPr>
          <a:xfrm>
            <a:off x="640080" y="2706624"/>
            <a:ext cx="6894576" cy="3483864"/>
          </a:xfrm>
        </p:spPr>
        <p:txBody>
          <a:bodyPr>
            <a:normAutofit/>
          </a:bodyPr>
          <a:lstStyle/>
          <a:p>
            <a:pPr>
              <a:lnSpc>
                <a:spcPct val="100000"/>
              </a:lnSpc>
            </a:pPr>
            <a:r>
              <a:rPr lang="en-US" sz="1500" dirty="0">
                <a:effectLst/>
                <a:latin typeface="Times New Roman" panose="02020603050405020304" pitchFamily="18" charset="0"/>
                <a:ea typeface="Calibri" panose="020F0502020204030204" pitchFamily="34" charset="0"/>
                <a:cs typeface="Arial" panose="020B0604020202020204" pitchFamily="34" charset="0"/>
              </a:rPr>
              <a:t>In this paper some of the findings are used to validate the models, while others are used to demonstrate the benefits of moving between models, and still others give new information on the physiological system.</a:t>
            </a:r>
          </a:p>
          <a:p>
            <a:pPr>
              <a:lnSpc>
                <a:spcPct val="100000"/>
              </a:lnSpc>
            </a:pPr>
            <a:endParaRPr lang="en-US" sz="1500" dirty="0">
              <a:effectLst/>
              <a:latin typeface="Times New Roman" panose="02020603050405020304" pitchFamily="18" charset="0"/>
              <a:ea typeface="Calibri" panose="020F0502020204030204" pitchFamily="34" charset="0"/>
              <a:cs typeface="Arial" panose="020B0604020202020204" pitchFamily="34" charset="0"/>
            </a:endParaRPr>
          </a:p>
          <a:p>
            <a:pPr>
              <a:lnSpc>
                <a:spcPct val="100000"/>
              </a:lnSpc>
            </a:pPr>
            <a:r>
              <a:rPr lang="en-US" sz="1500" dirty="0">
                <a:effectLst/>
                <a:latin typeface="Times New Roman" panose="02020603050405020304" pitchFamily="18" charset="0"/>
                <a:ea typeface="Calibri" panose="020F0502020204030204" pitchFamily="34" charset="0"/>
                <a:cs typeface="Arial" panose="020B0604020202020204" pitchFamily="34" charset="0"/>
              </a:rPr>
              <a:t>Figure (4): Shows that every heartbeat, the blood partial pressure readings are changed.</a:t>
            </a:r>
            <a:endParaRPr lang="en-US" sz="1500" dirty="0">
              <a:effectLst/>
              <a:latin typeface="Calibri" panose="020F0502020204030204" pitchFamily="34" charset="0"/>
              <a:ea typeface="Calibri" panose="020F0502020204030204" pitchFamily="34" charset="0"/>
              <a:cs typeface="Arial" panose="020B0604020202020204" pitchFamily="34" charset="0"/>
            </a:endParaRPr>
          </a:p>
          <a:p>
            <a:pPr>
              <a:lnSpc>
                <a:spcPct val="100000"/>
              </a:lnSpc>
            </a:pPr>
            <a:r>
              <a:rPr lang="en-US" sz="1500" dirty="0">
                <a:effectLst/>
                <a:latin typeface="Times New Roman" panose="02020603050405020304" pitchFamily="18" charset="0"/>
                <a:ea typeface="Calibri" panose="020F0502020204030204" pitchFamily="34" charset="0"/>
                <a:cs typeface="Arial" panose="020B0604020202020204" pitchFamily="34" charset="0"/>
              </a:rPr>
              <a:t>Figure (5): Shows a "moving" conveyor. (a) Every heartbeat, the blood partial pressure readings are re-initialized. (b) To determine the solutions at the end of the pulmonary capillaries, a sample of the solution is taken at the conclusion of each inter-beat interval.</a:t>
            </a:r>
          </a:p>
          <a:p>
            <a:pPr>
              <a:lnSpc>
                <a:spcPct val="100000"/>
              </a:lnSpc>
            </a:pPr>
            <a:endParaRPr lang="en-US" sz="1500" dirty="0">
              <a:effectLst/>
              <a:latin typeface="Times New Roman" panose="02020603050405020304" pitchFamily="18" charset="0"/>
              <a:ea typeface="Calibri" panose="020F0502020204030204" pitchFamily="34" charset="0"/>
              <a:cs typeface="Arial" panose="020B0604020202020204" pitchFamily="34" charset="0"/>
            </a:endParaRPr>
          </a:p>
          <a:p>
            <a:pPr>
              <a:lnSpc>
                <a:spcPct val="100000"/>
              </a:lnSpc>
            </a:pPr>
            <a:endParaRPr lang="en-US" sz="1500" dirty="0">
              <a:effectLst/>
              <a:latin typeface="Calibri" panose="020F0502020204030204" pitchFamily="34" charset="0"/>
              <a:ea typeface="Calibri" panose="020F0502020204030204" pitchFamily="34" charset="0"/>
              <a:cs typeface="Arial" panose="020B0604020202020204" pitchFamily="34" charset="0"/>
            </a:endParaRPr>
          </a:p>
          <a:p>
            <a:pPr>
              <a:lnSpc>
                <a:spcPct val="100000"/>
              </a:lnSpc>
            </a:pPr>
            <a:endParaRPr lang="en-US" sz="1500" dirty="0"/>
          </a:p>
        </p:txBody>
      </p:sp>
      <p:pic>
        <p:nvPicPr>
          <p:cNvPr id="5" name="Picture 4">
            <a:extLst>
              <a:ext uri="{FF2B5EF4-FFF2-40B4-BE49-F238E27FC236}">
                <a16:creationId xmlns:a16="http://schemas.microsoft.com/office/drawing/2014/main" id="{3A9F1C28-F7F3-4D9A-AD3F-E732516974A0}"/>
              </a:ext>
            </a:extLst>
          </p:cNvPr>
          <p:cNvPicPr>
            <a:picLocks noChangeAspect="1"/>
          </p:cNvPicPr>
          <p:nvPr/>
        </p:nvPicPr>
        <p:blipFill>
          <a:blip r:embed="rId2"/>
          <a:stretch>
            <a:fillRect/>
          </a:stretch>
        </p:blipFill>
        <p:spPr>
          <a:xfrm>
            <a:off x="7534656" y="3151956"/>
            <a:ext cx="4529782" cy="3229389"/>
          </a:xfrm>
          <a:prstGeom prst="rect">
            <a:avLst/>
          </a:prstGeom>
        </p:spPr>
      </p:pic>
      <p:pic>
        <p:nvPicPr>
          <p:cNvPr id="4" name="Picture 3" descr="A computer screen shot of a graph&#10;&#10;Description automatically generated with low confidence">
            <a:extLst>
              <a:ext uri="{FF2B5EF4-FFF2-40B4-BE49-F238E27FC236}">
                <a16:creationId xmlns:a16="http://schemas.microsoft.com/office/drawing/2014/main" id="{2EE36BFA-E633-497D-9BF6-F25D3B5CEA6C}"/>
              </a:ext>
            </a:extLst>
          </p:cNvPr>
          <p:cNvPicPr/>
          <p:nvPr/>
        </p:nvPicPr>
        <p:blipFill rotWithShape="1">
          <a:blip r:embed="rId3" cstate="print">
            <a:extLst>
              <a:ext uri="{28A0092B-C50C-407E-A947-70E740481C1C}">
                <a14:useLocalDpi xmlns:a14="http://schemas.microsoft.com/office/drawing/2010/main" val="0"/>
              </a:ext>
            </a:extLst>
          </a:blip>
          <a:srcRect b="4729"/>
          <a:stretch/>
        </p:blipFill>
        <p:spPr bwMode="auto">
          <a:xfrm>
            <a:off x="6745157" y="127119"/>
            <a:ext cx="5229786" cy="2695653"/>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3370840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6B27E4-1D29-44E0-851D-BD858050FA49}"/>
              </a:ext>
            </a:extLst>
          </p:cNvPr>
          <p:cNvSpPr>
            <a:spLocks noGrp="1"/>
          </p:cNvSpPr>
          <p:nvPr>
            <p:ph type="title"/>
          </p:nvPr>
        </p:nvSpPr>
        <p:spPr>
          <a:xfrm>
            <a:off x="630936" y="640080"/>
            <a:ext cx="4818888" cy="1481328"/>
          </a:xfrm>
        </p:spPr>
        <p:txBody>
          <a:bodyPr anchor="b">
            <a:normAutofit/>
          </a:bodyPr>
          <a:lstStyle/>
          <a:p>
            <a:r>
              <a:rPr lang="en-US" sz="5600"/>
              <a:t>4.Results</a:t>
            </a:r>
          </a:p>
        </p:txBody>
      </p:sp>
      <p:sp>
        <p:nvSpPr>
          <p:cNvPr id="13"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3ADBFF"/>
          </a:solidFill>
          <a:ln w="38100" cap="rnd">
            <a:solidFill>
              <a:srgbClr val="3ADB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9" name="Content Placeholder 7">
            <a:extLst>
              <a:ext uri="{FF2B5EF4-FFF2-40B4-BE49-F238E27FC236}">
                <a16:creationId xmlns:a16="http://schemas.microsoft.com/office/drawing/2014/main" id="{1A94E351-6B63-42A8-A1E9-8078ACA51342}"/>
              </a:ext>
            </a:extLst>
          </p:cNvPr>
          <p:cNvGraphicFramePr>
            <a:graphicFrameLocks noGrp="1"/>
          </p:cNvGraphicFramePr>
          <p:nvPr>
            <p:ph idx="1"/>
            <p:extLst>
              <p:ext uri="{D42A27DB-BD31-4B8C-83A1-F6EECF244321}">
                <p14:modId xmlns:p14="http://schemas.microsoft.com/office/powerpoint/2010/main" val="4068834128"/>
              </p:ext>
            </p:extLst>
          </p:nvPr>
        </p:nvGraphicFramePr>
        <p:xfrm>
          <a:off x="630936" y="2660904"/>
          <a:ext cx="4818888" cy="35478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mc:Choice xmlns:p14="http://schemas.microsoft.com/office/powerpoint/2010/main" Requires="p14">
          <p:contentPart p14:bwMode="auto" r:id="rId7">
            <p14:nvContentPartPr>
              <p14:cNvPr id="15" name="Ink 1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p:pic>
            <p:nvPicPr>
              <p:cNvPr id="15" name="Ink 1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8"/>
              <a:stretch>
                <a:fillRect/>
              </a:stretch>
            </p:blipFill>
            <p:spPr>
              <a:xfrm>
                <a:off x="5737403" y="1956150"/>
                <a:ext cx="36000" cy="32709"/>
              </a:xfrm>
              <a:prstGeom prst="rect">
                <a:avLst/>
              </a:prstGeom>
            </p:spPr>
          </p:pic>
        </mc:Fallback>
      </mc:AlternateContent>
      <p:pic>
        <p:nvPicPr>
          <p:cNvPr id="4" name="Content Placeholder 3" descr="A computer screen shot&#10;&#10;Description automatically generated with low confidence">
            <a:extLst>
              <a:ext uri="{FF2B5EF4-FFF2-40B4-BE49-F238E27FC236}">
                <a16:creationId xmlns:a16="http://schemas.microsoft.com/office/drawing/2014/main" id="{6391CE0E-4400-4C09-A287-7548758C5E78}"/>
              </a:ext>
            </a:extLst>
          </p:cNvPr>
          <p:cNvPicPr>
            <a:picLocks/>
          </p:cNvPicPr>
          <p:nvPr/>
        </p:nvPicPr>
        <p:blipFill rotWithShape="1">
          <a:blip r:embed="rId9" cstate="print">
            <a:extLst>
              <a:ext uri="{28A0092B-C50C-407E-A947-70E740481C1C}">
                <a14:useLocalDpi xmlns:a14="http://schemas.microsoft.com/office/drawing/2010/main" val="0"/>
              </a:ext>
            </a:extLst>
          </a:blip>
          <a:srcRect b="4957"/>
          <a:stretch/>
        </p:blipFill>
        <p:spPr bwMode="auto">
          <a:xfrm>
            <a:off x="5877018" y="62144"/>
            <a:ext cx="5039844" cy="1695635"/>
          </a:xfrm>
          <a:prstGeom prst="rect">
            <a:avLst/>
          </a:prstGeom>
          <a:extLst>
            <a:ext uri="{53640926-AAD7-44D8-BBD7-CCE9431645EC}">
              <a14:shadowObscured xmlns:a14="http://schemas.microsoft.com/office/drawing/2010/main"/>
            </a:ext>
          </a:extLst>
        </p:spPr>
      </p:pic>
      <p:pic>
        <p:nvPicPr>
          <p:cNvPr id="9" name="Picture 8" descr="A picture containing text, computer, indoor, screenshot&#10;&#10;Description automatically generated">
            <a:extLst>
              <a:ext uri="{FF2B5EF4-FFF2-40B4-BE49-F238E27FC236}">
                <a16:creationId xmlns:a16="http://schemas.microsoft.com/office/drawing/2014/main" id="{3C04EDB0-538B-47BE-9368-3B9A03CEF1AB}"/>
              </a:ext>
            </a:extLst>
          </p:cNvPr>
          <p:cNvPicPr/>
          <p:nvPr/>
        </p:nvPicPr>
        <p:blipFill rotWithShape="1">
          <a:blip r:embed="rId10" cstate="print">
            <a:extLst>
              <a:ext uri="{28A0092B-C50C-407E-A947-70E740481C1C}">
                <a14:useLocalDpi xmlns:a14="http://schemas.microsoft.com/office/drawing/2010/main" val="0"/>
              </a:ext>
            </a:extLst>
          </a:blip>
          <a:srcRect b="4729"/>
          <a:stretch/>
        </p:blipFill>
        <p:spPr bwMode="auto">
          <a:xfrm>
            <a:off x="5877018" y="1874447"/>
            <a:ext cx="4918229" cy="2415453"/>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1C8826D7-8D3C-444A-9FCA-5103C18F3BDC}"/>
              </a:ext>
            </a:extLst>
          </p:cNvPr>
          <p:cNvPicPr>
            <a:picLocks noChangeAspect="1"/>
          </p:cNvPicPr>
          <p:nvPr/>
        </p:nvPicPr>
        <p:blipFill>
          <a:blip r:embed="rId11"/>
          <a:stretch>
            <a:fillRect/>
          </a:stretch>
        </p:blipFill>
        <p:spPr>
          <a:xfrm>
            <a:off x="5816210" y="4289900"/>
            <a:ext cx="5039844" cy="2080789"/>
          </a:xfrm>
          <a:prstGeom prst="rect">
            <a:avLst/>
          </a:prstGeom>
        </p:spPr>
      </p:pic>
    </p:spTree>
    <p:extLst>
      <p:ext uri="{BB962C8B-B14F-4D97-AF65-F5344CB8AC3E}">
        <p14:creationId xmlns:p14="http://schemas.microsoft.com/office/powerpoint/2010/main" val="2241022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AF831C-232B-4B64-BFB7-FA8757CDB987}"/>
              </a:ext>
            </a:extLst>
          </p:cNvPr>
          <p:cNvSpPr>
            <a:spLocks noGrp="1"/>
          </p:cNvSpPr>
          <p:nvPr>
            <p:ph type="title"/>
          </p:nvPr>
        </p:nvSpPr>
        <p:spPr>
          <a:xfrm>
            <a:off x="630936" y="639520"/>
            <a:ext cx="3429000" cy="1719072"/>
          </a:xfrm>
        </p:spPr>
        <p:txBody>
          <a:bodyPr anchor="b">
            <a:normAutofit/>
          </a:bodyPr>
          <a:lstStyle/>
          <a:p>
            <a:r>
              <a:rPr lang="en-US" dirty="0"/>
              <a:t>4.Results</a:t>
            </a:r>
          </a:p>
        </p:txBody>
      </p:sp>
      <p:sp>
        <p:nvSpPr>
          <p:cNvPr id="13"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3ADEFF"/>
          </a:solidFill>
          <a:ln w="38100" cap="rnd">
            <a:solidFill>
              <a:srgbClr val="3ADE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8EFF000B-8426-4E9D-AFEC-B8970AF55FAF}"/>
              </a:ext>
            </a:extLst>
          </p:cNvPr>
          <p:cNvSpPr>
            <a:spLocks noGrp="1"/>
          </p:cNvSpPr>
          <p:nvPr>
            <p:ph idx="1"/>
          </p:nvPr>
        </p:nvSpPr>
        <p:spPr>
          <a:xfrm>
            <a:off x="630936" y="2807208"/>
            <a:ext cx="3429000" cy="3410712"/>
          </a:xfrm>
        </p:spPr>
        <p:txBody>
          <a:bodyPr anchor="t">
            <a:normAutofit fontScale="77500" lnSpcReduction="20000"/>
          </a:bodyPr>
          <a:lstStyle/>
          <a:p>
            <a:r>
              <a:rPr lang="en-US" sz="1800" dirty="0">
                <a:effectLst/>
                <a:latin typeface="Times New Roman" panose="02020603050405020304" pitchFamily="18" charset="0"/>
                <a:ea typeface="Calibri" panose="020F0502020204030204" pitchFamily="34" charset="0"/>
                <a:cs typeface="Arial" panose="020B0604020202020204" pitchFamily="34" charset="0"/>
              </a:rPr>
              <a:t>Figure (9): Shows the effect of blood flow on oxygen partial pressure in the blood.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2400" dirty="0"/>
          </a:p>
          <a:p>
            <a:r>
              <a:rPr lang="en-US" sz="1800" dirty="0">
                <a:effectLst/>
                <a:latin typeface="Times New Roman" panose="02020603050405020304" pitchFamily="18" charset="0"/>
                <a:ea typeface="Calibri" panose="020F0502020204030204" pitchFamily="34" charset="0"/>
                <a:cs typeface="Arial" panose="020B0604020202020204" pitchFamily="34" charset="0"/>
              </a:rPr>
              <a:t>Figure (10): Shows the effect of blood flow on carbon dioxide partial pressure in the blood.</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2400" dirty="0"/>
          </a:p>
          <a:p>
            <a:r>
              <a:rPr lang="en-US" sz="1800" dirty="0">
                <a:effectLst/>
                <a:latin typeface="Times New Roman" panose="02020603050405020304" pitchFamily="18" charset="0"/>
                <a:ea typeface="Calibri" panose="020F0502020204030204" pitchFamily="34" charset="0"/>
                <a:cs typeface="Arial" panose="020B0604020202020204" pitchFamily="34" charset="0"/>
              </a:rPr>
              <a:t>Figure (11): Simulations of the flexible lung model with gas exchange and gas transport. (a) Effect of blood flow on blood partial pressure of oxygen. (b) Effect of blood flow on blood partial pressure of carbon dioxide.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2400" dirty="0"/>
          </a:p>
        </p:txBody>
      </p:sp>
      <mc:AlternateContent xmlns:mc="http://schemas.openxmlformats.org/markup-compatibility/2006">
        <mc:Choice xmlns:p14="http://schemas.microsoft.com/office/powerpoint/2010/main" Requires="p14">
          <p:contentPart p14:bwMode="auto" r:id="rId2">
            <p14:nvContentPartPr>
              <p14:cNvPr id="15" name="Ink 1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p:pic>
            <p:nvPicPr>
              <p:cNvPr id="15" name="Ink 1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4" name="Content Placeholder 3" descr="A computer screen shot&#10;&#10;Description automatically generated with low confidence">
            <a:extLst>
              <a:ext uri="{FF2B5EF4-FFF2-40B4-BE49-F238E27FC236}">
                <a16:creationId xmlns:a16="http://schemas.microsoft.com/office/drawing/2014/main" id="{19AE20AF-0C12-4353-ACFD-4A2BE5732C48}"/>
              </a:ext>
            </a:extLst>
          </p:cNvPr>
          <p:cNvPicPr>
            <a:picLocks/>
          </p:cNvPicPr>
          <p:nvPr/>
        </p:nvPicPr>
        <p:blipFill rotWithShape="1">
          <a:blip r:embed="rId4" cstate="print">
            <a:extLst>
              <a:ext uri="{28A0092B-C50C-407E-A947-70E740481C1C}">
                <a14:useLocalDpi xmlns:a14="http://schemas.microsoft.com/office/drawing/2010/main" val="0"/>
              </a:ext>
            </a:extLst>
          </a:blip>
          <a:srcRect l="-128" t="684" r="128" b="6097"/>
          <a:stretch/>
        </p:blipFill>
        <p:spPr bwMode="auto">
          <a:xfrm>
            <a:off x="4609195" y="132390"/>
            <a:ext cx="7307187" cy="2031212"/>
          </a:xfrm>
          <a:prstGeom prst="rect">
            <a:avLst/>
          </a:prstGeom>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0C7FF0A8-6198-48FC-8700-ADF3F74FF308}"/>
              </a:ext>
            </a:extLst>
          </p:cNvPr>
          <p:cNvPicPr>
            <a:picLocks noChangeAspect="1"/>
          </p:cNvPicPr>
          <p:nvPr/>
        </p:nvPicPr>
        <p:blipFill>
          <a:blip r:embed="rId5"/>
          <a:stretch>
            <a:fillRect/>
          </a:stretch>
        </p:blipFill>
        <p:spPr>
          <a:xfrm>
            <a:off x="4592848" y="2163602"/>
            <a:ext cx="7199822" cy="2155844"/>
          </a:xfrm>
          <a:prstGeom prst="rect">
            <a:avLst/>
          </a:prstGeom>
        </p:spPr>
      </p:pic>
      <p:pic>
        <p:nvPicPr>
          <p:cNvPr id="6" name="Picture 5">
            <a:extLst>
              <a:ext uri="{FF2B5EF4-FFF2-40B4-BE49-F238E27FC236}">
                <a16:creationId xmlns:a16="http://schemas.microsoft.com/office/drawing/2014/main" id="{61F7F647-6279-4E22-B018-9FEED4DF5FB3}"/>
              </a:ext>
            </a:extLst>
          </p:cNvPr>
          <p:cNvPicPr>
            <a:picLocks noChangeAspect="1"/>
          </p:cNvPicPr>
          <p:nvPr/>
        </p:nvPicPr>
        <p:blipFill>
          <a:blip r:embed="rId6"/>
          <a:stretch>
            <a:fillRect/>
          </a:stretch>
        </p:blipFill>
        <p:spPr>
          <a:xfrm>
            <a:off x="4592848" y="4355415"/>
            <a:ext cx="7199822" cy="2466616"/>
          </a:xfrm>
          <a:prstGeom prst="rect">
            <a:avLst/>
          </a:prstGeom>
        </p:spPr>
      </p:pic>
    </p:spTree>
    <p:extLst>
      <p:ext uri="{BB962C8B-B14F-4D97-AF65-F5344CB8AC3E}">
        <p14:creationId xmlns:p14="http://schemas.microsoft.com/office/powerpoint/2010/main" val="3106886388"/>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96</TotalTime>
  <Words>2231</Words>
  <Application>Microsoft Office PowerPoint</Application>
  <PresentationFormat>Widescreen</PresentationFormat>
  <Paragraphs>70</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Modern Love</vt:lpstr>
      <vt:lpstr>Symbol</vt:lpstr>
      <vt:lpstr>The Hand</vt:lpstr>
      <vt:lpstr>Times New Roman</vt:lpstr>
      <vt:lpstr>Wingdings</vt:lpstr>
      <vt:lpstr>SketchyVTI</vt:lpstr>
      <vt:lpstr>Simplified models for gas exchange for lungs of human body Respiratory system    </vt:lpstr>
      <vt:lpstr>Abstract</vt:lpstr>
      <vt:lpstr>1.Introduction</vt:lpstr>
      <vt:lpstr>2.Background&amp;literature review</vt:lpstr>
      <vt:lpstr>2.Background&amp;literature review</vt:lpstr>
      <vt:lpstr>3.Methods</vt:lpstr>
      <vt:lpstr>4.Results</vt:lpstr>
      <vt:lpstr>4.Results</vt:lpstr>
      <vt:lpstr>4.Results</vt:lpstr>
      <vt:lpstr>4.Results</vt:lpstr>
      <vt:lpstr>5.Discussion</vt:lpstr>
      <vt:lpstr>6.Conclusion</vt:lpstr>
      <vt:lpstr>7.Future work</vt:lpstr>
      <vt:lpstr>8.References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Simplified models for gas exchange for lungs of human body Respiratory system    </dc:title>
  <dc:creator>SHrouk Hesham</dc:creator>
  <cp:lastModifiedBy>SHrouk Hesham</cp:lastModifiedBy>
  <cp:revision>9</cp:revision>
  <dcterms:created xsi:type="dcterms:W3CDTF">2021-07-10T06:03:23Z</dcterms:created>
  <dcterms:modified xsi:type="dcterms:W3CDTF">2021-07-10T07:40:15Z</dcterms:modified>
</cp:coreProperties>
</file>