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4" r:id="rId4"/>
    <p:sldId id="263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3490" autoAdjust="0"/>
  </p:normalViewPr>
  <p:slideViewPr>
    <p:cSldViewPr snapToGrid="0" snapToObjects="1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2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cifar10</a:t>
            </a:r>
            <a:r>
              <a:rPr lang="zh-CN" altLang="en-US" dirty="0"/>
              <a:t>这种数据集，内部数据类别较多，变化大，</a:t>
            </a:r>
            <a:r>
              <a:rPr kumimoji="1" lang="en-US" altLang="zh-CN" sz="1200" dirty="0"/>
              <a:t>VAE-GAN</a:t>
            </a:r>
            <a:r>
              <a:rPr kumimoji="1" lang="zh-CN" altLang="en-US" sz="1200" dirty="0"/>
              <a:t>不能学习到一个很好的结果来泛化这种数据集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9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cifar10</a:t>
            </a:r>
            <a:r>
              <a:rPr lang="zh-CN" altLang="en-US" dirty="0"/>
              <a:t>这种数据集，内部数据内别较多，变化大，</a:t>
            </a:r>
            <a:r>
              <a:rPr kumimoji="1" lang="en-US" altLang="zh-CN" sz="1200" dirty="0"/>
              <a:t>VAE-GAN</a:t>
            </a:r>
            <a:r>
              <a:rPr kumimoji="1" lang="zh-CN" altLang="en-US" sz="1200" dirty="0"/>
              <a:t>不能学习到一个很好的结果来泛化这种数据集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9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0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93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生成图片的神经网络</a:t>
            </a:r>
            <a:endParaRPr lang="en-US" altLang="zh-CN" dirty="0"/>
          </a:p>
          <a:p>
            <a:r>
              <a:rPr lang="zh-CN" altLang="en-US" dirty="0"/>
              <a:t>获得的信息非常有限，生成一个更高精度的图片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8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0EB7-7D6D-494D-BEB1-5BBE96D58E6E}" type="datetimeFigureOut">
              <a:rPr kumimoji="1" lang="zh-CN" altLang="en-US" smtClean="0"/>
              <a:t>2020/5/3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3336-E32C-3F43-92D1-B9F8A2AE70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目录</a:t>
            </a:r>
            <a:endParaRPr kumimoji="1"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304" y="1896731"/>
            <a:ext cx="3825053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Clr>
                <a:srgbClr val="548235"/>
              </a:buClr>
              <a:buFont typeface="Wingdings" panose="05000000000000000000" pitchFamily="2" charset="2"/>
              <a:buChar char="n"/>
            </a:pPr>
            <a:r>
              <a:rPr kumimoji="1" lang="zh-CN" altLang="en-US" dirty="0"/>
              <a:t> 项目进展</a:t>
            </a:r>
            <a:endParaRPr kumimoji="1" lang="en-US" altLang="zh-CN" dirty="0"/>
          </a:p>
          <a:p>
            <a:pPr>
              <a:lnSpc>
                <a:spcPct val="140000"/>
              </a:lnSpc>
              <a:buClr>
                <a:srgbClr val="548235"/>
              </a:buClr>
              <a:buFont typeface="Wingdings" panose="05000000000000000000" pitchFamily="2" charset="2"/>
              <a:buChar char="n"/>
            </a:pPr>
            <a:r>
              <a:rPr kumimoji="1" lang="zh-CN" altLang="en-US" dirty="0"/>
              <a:t> 之后工作</a:t>
            </a:r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项目进展</a:t>
            </a:r>
            <a:endParaRPr kumimoji="1"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304" y="1896731"/>
            <a:ext cx="3825053" cy="4351338"/>
          </a:xfrm>
        </p:spPr>
        <p:txBody>
          <a:bodyPr/>
          <a:lstStyle/>
          <a:p>
            <a:pPr marL="0" indent="0" fontAlgn="auto">
              <a:lnSpc>
                <a:spcPct val="140000"/>
              </a:lnSpc>
              <a:buClr>
                <a:srgbClr val="548235"/>
              </a:buClr>
              <a:buNone/>
            </a:pPr>
            <a:r>
              <a:rPr kumimoji="1" lang="en-US" altLang="zh-CN" sz="2400" dirty="0"/>
              <a:t>VAE-GAN</a:t>
            </a:r>
            <a:r>
              <a:rPr kumimoji="1" lang="en-US" altLang="zh-CN" sz="2400" baseline="30000" dirty="0"/>
              <a:t>1 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CVAE-GAN</a:t>
            </a:r>
            <a:r>
              <a:rPr kumimoji="1" lang="en-US" altLang="zh-CN" sz="2400" baseline="30000" dirty="0"/>
              <a:t>2</a:t>
            </a:r>
          </a:p>
          <a:p>
            <a:pPr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400" dirty="0"/>
              <a:t>适用于</a:t>
            </a:r>
            <a:r>
              <a:rPr kumimoji="1" lang="en-US" altLang="zh-CN" sz="2400" dirty="0" err="1"/>
              <a:t>CelebA</a:t>
            </a:r>
            <a:r>
              <a:rPr kumimoji="1" lang="zh-CN" altLang="en-US" sz="2400" dirty="0"/>
              <a:t>数据集</a:t>
            </a:r>
            <a:endParaRPr kumimoji="1" lang="en-US" altLang="zh-CN" sz="2400" dirty="0"/>
          </a:p>
          <a:p>
            <a:pPr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400" dirty="0"/>
              <a:t>针对类别少、数据量多的数据集</a:t>
            </a:r>
            <a:endParaRPr kumimoji="1" lang="en-US" altLang="zh-CN" sz="2400" dirty="0"/>
          </a:p>
          <a:p>
            <a:pPr>
              <a:lnSpc>
                <a:spcPct val="140000"/>
              </a:lnSpc>
              <a:buClr>
                <a:srgbClr val="548235"/>
              </a:buClr>
            </a:pPr>
            <a:endParaRPr kumimoji="1" lang="zh-CN" altLang="en-US" sz="2400" dirty="0"/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F3E27-9AE4-49CF-8293-0978C892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34" y="2022081"/>
            <a:ext cx="6581775" cy="381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B97A215-1158-4724-A415-1DD479AFD837}"/>
              </a:ext>
            </a:extLst>
          </p:cNvPr>
          <p:cNvSpPr/>
          <p:nvPr/>
        </p:nvSpPr>
        <p:spPr>
          <a:xfrm>
            <a:off x="5582093" y="4646428"/>
            <a:ext cx="6337005" cy="925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31C991-66FA-4452-9B6D-6E70EB880135}"/>
              </a:ext>
            </a:extLst>
          </p:cNvPr>
          <p:cNvSpPr txBox="1"/>
          <p:nvPr/>
        </p:nvSpPr>
        <p:spPr>
          <a:xfrm>
            <a:off x="276442" y="6057255"/>
            <a:ext cx="117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Larsen A B L,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Sønderby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K, Larochelle H, et al. Autoencoding beyond pixels using a learned similarity metric[J].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en-US" altLang="zh-CN" sz="1200" dirty="0"/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J, Chen D, Wen F, et al. CVAE-GAN: fine-grained image generation through asymmetric training[C]//Proceedings of the IEEE International Conference on Computer Vision. 2017: 2745-2754.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72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项目进展</a:t>
            </a:r>
            <a:endParaRPr kumimoji="1" lang="en-US" altLang="zh-CN" sz="3200" b="1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E690730-3F73-4FFF-A52D-CB10A35E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624" y="2077854"/>
            <a:ext cx="3650819" cy="4556862"/>
          </a:xfrm>
        </p:spPr>
      </p:pic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7BEC862-2F03-44B0-86E3-EE9731667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002" y="2056588"/>
            <a:ext cx="3650819" cy="45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6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项目进展</a:t>
            </a:r>
            <a:endParaRPr kumimoji="1"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304" y="1896731"/>
            <a:ext cx="3825053" cy="4351338"/>
          </a:xfrm>
        </p:spPr>
        <p:txBody>
          <a:bodyPr/>
          <a:lstStyle/>
          <a:p>
            <a:pPr>
              <a:lnSpc>
                <a:spcPct val="140000"/>
              </a:lnSpc>
              <a:buClr>
                <a:srgbClr val="548235"/>
              </a:buClr>
            </a:pPr>
            <a:r>
              <a:rPr kumimoji="1" lang="en-US" altLang="zh-CN" sz="2400" dirty="0"/>
              <a:t>CGAN</a:t>
            </a:r>
            <a:r>
              <a:rPr kumimoji="1" lang="en-US" altLang="zh-CN" sz="2400" baseline="30000" dirty="0"/>
              <a:t>1</a:t>
            </a:r>
            <a:endParaRPr kumimoji="1" lang="zh-CN" altLang="en-US" sz="2400" baseline="30000" dirty="0"/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9D110-7EC4-4982-B632-DF5396E8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04" y="1972952"/>
            <a:ext cx="5225595" cy="40683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6A0CCD-91A2-4FED-8798-EA937630E4D3}"/>
              </a:ext>
            </a:extLst>
          </p:cNvPr>
          <p:cNvSpPr txBox="1"/>
          <p:nvPr/>
        </p:nvSpPr>
        <p:spPr>
          <a:xfrm>
            <a:off x="393405" y="6390167"/>
            <a:ext cx="973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 Mirza M,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Osindero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S. Conditional generative adversarial nets[J]. </a:t>
            </a:r>
            <a:r>
              <a:rPr lang="en-US" altLang="zh-CN" sz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preprint arXiv:1411.1784, 2014.</a:t>
            </a:r>
            <a:endParaRPr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GANs beyond generation: 7 alternative use cases - Alexandr Honchar ...">
            <a:extLst>
              <a:ext uri="{FF2B5EF4-FFF2-40B4-BE49-F238E27FC236}">
                <a16:creationId xmlns:a16="http://schemas.microsoft.com/office/drawing/2014/main" id="{9F992805-1BFF-44DD-B862-07F74D54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4" y="2827973"/>
            <a:ext cx="5048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项目进展</a:t>
            </a:r>
            <a:endParaRPr kumimoji="1"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304" y="1896731"/>
            <a:ext cx="3825053" cy="4351338"/>
          </a:xfrm>
        </p:spPr>
        <p:txBody>
          <a:bodyPr/>
          <a:lstStyle/>
          <a:p>
            <a:pPr marL="0" indent="0">
              <a:lnSpc>
                <a:spcPct val="140000"/>
              </a:lnSpc>
              <a:buClr>
                <a:srgbClr val="548235"/>
              </a:buClr>
              <a:buNone/>
            </a:pPr>
            <a:r>
              <a:rPr kumimoji="1" lang="en-US" altLang="zh-CN" sz="2400" b="1" dirty="0"/>
              <a:t>CGAN</a:t>
            </a:r>
          </a:p>
          <a:p>
            <a:pPr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400" dirty="0"/>
              <a:t>生成</a:t>
            </a:r>
            <a:r>
              <a:rPr kumimoji="1" lang="en-US" altLang="zh-CN" sz="2400" dirty="0"/>
              <a:t>cifar10</a:t>
            </a:r>
            <a:r>
              <a:rPr kumimoji="1" lang="zh-CN" altLang="en-US" sz="2400" dirty="0"/>
              <a:t>数据训练集：</a:t>
            </a:r>
            <a:r>
              <a:rPr kumimoji="1" lang="en-US" altLang="zh-CN" sz="2400" dirty="0" err="1"/>
              <a:t>Z_dim</a:t>
            </a:r>
            <a:r>
              <a:rPr kumimoji="1" lang="en-US" altLang="zh-CN" sz="2400" dirty="0"/>
              <a:t>=100</a:t>
            </a:r>
            <a:r>
              <a:rPr kumimoji="1" lang="zh-CN" altLang="en-US" sz="2400" dirty="0"/>
              <a:t>；每类</a:t>
            </a:r>
            <a:r>
              <a:rPr kumimoji="1" lang="en-US" altLang="zh-CN" sz="2400" dirty="0"/>
              <a:t>5000</a:t>
            </a:r>
            <a:r>
              <a:rPr kumimoji="1" lang="zh-CN" altLang="en-US" sz="2400" dirty="0"/>
              <a:t>张图。测试用原数据集</a:t>
            </a:r>
            <a:endParaRPr kumimoji="1" lang="en-US" altLang="zh-CN" sz="2400" dirty="0"/>
          </a:p>
          <a:p>
            <a:pPr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400" dirty="0"/>
              <a:t>相同条件下</a:t>
            </a:r>
            <a:endParaRPr kumimoji="1" lang="en-US" altLang="zh-CN" sz="2400" dirty="0"/>
          </a:p>
          <a:p>
            <a:pPr lvl="1"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000" dirty="0"/>
              <a:t>原始数据集：</a:t>
            </a:r>
            <a:r>
              <a:rPr kumimoji="1" lang="en-US" altLang="zh-CN" sz="2000" dirty="0"/>
              <a:t>50%-54%</a:t>
            </a:r>
          </a:p>
          <a:p>
            <a:pPr lvl="1">
              <a:lnSpc>
                <a:spcPct val="140000"/>
              </a:lnSpc>
              <a:buClr>
                <a:srgbClr val="548235"/>
              </a:buClr>
            </a:pPr>
            <a:r>
              <a:rPr kumimoji="1" lang="zh-CN" altLang="en-US" sz="2000" dirty="0"/>
              <a:t>生成数据集：</a:t>
            </a:r>
            <a:r>
              <a:rPr kumimoji="1" lang="en-US" altLang="zh-CN" sz="2000" dirty="0"/>
              <a:t>38%-42%</a:t>
            </a:r>
            <a:endParaRPr kumimoji="1" lang="zh-CN" altLang="en-US" sz="2000" dirty="0"/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3D25FC-8B3D-4791-A6EF-D487184C4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640" y="400050"/>
            <a:ext cx="7162800" cy="3028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8CCA5B-E5C8-4BC5-9DBA-AC9A2072F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5" y="3696032"/>
            <a:ext cx="7258050" cy="30384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F0DD5E4-FC21-49DF-B0C7-29F22533930C}"/>
              </a:ext>
            </a:extLst>
          </p:cNvPr>
          <p:cNvSpPr/>
          <p:nvPr/>
        </p:nvSpPr>
        <p:spPr>
          <a:xfrm>
            <a:off x="4710475" y="4529470"/>
            <a:ext cx="3093820" cy="912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项目进展</a:t>
            </a:r>
            <a:endParaRPr kumimoji="1" lang="en-US" altLang="zh-CN" sz="3200" b="1" dirty="0"/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A7D51E8-DE4C-4ED7-9183-F33CF699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4910" y="1063285"/>
            <a:ext cx="5295016" cy="5295016"/>
          </a:xfr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57AF0A2-0A8D-456F-8C0F-528F2EBE0600}"/>
              </a:ext>
            </a:extLst>
          </p:cNvPr>
          <p:cNvSpPr/>
          <p:nvPr/>
        </p:nvSpPr>
        <p:spPr>
          <a:xfrm>
            <a:off x="10047294" y="1571630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E1DDE5-A202-4ACA-9153-3AE003BF6E7A}"/>
              </a:ext>
            </a:extLst>
          </p:cNvPr>
          <p:cNvSpPr/>
          <p:nvPr/>
        </p:nvSpPr>
        <p:spPr>
          <a:xfrm>
            <a:off x="10072098" y="2585283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131CABF-A430-4A1F-8B59-26181945A22A}"/>
              </a:ext>
            </a:extLst>
          </p:cNvPr>
          <p:cNvSpPr/>
          <p:nvPr/>
        </p:nvSpPr>
        <p:spPr>
          <a:xfrm>
            <a:off x="6843339" y="2663252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C09069-12CD-4AE5-AC42-63E28F0F712C}"/>
              </a:ext>
            </a:extLst>
          </p:cNvPr>
          <p:cNvSpPr/>
          <p:nvPr/>
        </p:nvSpPr>
        <p:spPr>
          <a:xfrm>
            <a:off x="11085754" y="4704712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475AD2-6E93-4750-9F08-83409C97F85E}"/>
              </a:ext>
            </a:extLst>
          </p:cNvPr>
          <p:cNvSpPr/>
          <p:nvPr/>
        </p:nvSpPr>
        <p:spPr>
          <a:xfrm>
            <a:off x="6853973" y="4725977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488009-A4B6-4E4C-9F9C-C1FE2855874D}"/>
              </a:ext>
            </a:extLst>
          </p:cNvPr>
          <p:cNvSpPr/>
          <p:nvPr/>
        </p:nvSpPr>
        <p:spPr>
          <a:xfrm>
            <a:off x="9501484" y="2599454"/>
            <a:ext cx="531627" cy="569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0B1D2F-C4DE-44A7-BF2D-67F4E3E6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64" y="2766008"/>
            <a:ext cx="5901170" cy="25028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0302F18-8859-4C5E-859F-CC776644835A}"/>
              </a:ext>
            </a:extLst>
          </p:cNvPr>
          <p:cNvSpPr txBox="1"/>
          <p:nvPr/>
        </p:nvSpPr>
        <p:spPr>
          <a:xfrm>
            <a:off x="265764" y="2255686"/>
            <a:ext cx="501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训练集：每类生成</a:t>
            </a:r>
            <a:r>
              <a:rPr kumimoji="1" lang="en-US" altLang="zh-CN" dirty="0"/>
              <a:t>10,000</a:t>
            </a:r>
            <a:r>
              <a:rPr kumimoji="1" lang="zh-CN" altLang="en-US" dirty="0"/>
              <a:t>张图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6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304" y="584760"/>
            <a:ext cx="10515600" cy="1325563"/>
          </a:xfrm>
        </p:spPr>
        <p:txBody>
          <a:bodyPr/>
          <a:lstStyle/>
          <a:p>
            <a:r>
              <a:rPr kumimoji="1" lang="zh-CN" altLang="en-US" sz="3200" b="1" dirty="0"/>
              <a:t>之后工作</a:t>
            </a:r>
            <a:endParaRPr kumimoji="1" lang="en-US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304" y="1896731"/>
            <a:ext cx="8763896" cy="4351338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r>
              <a:rPr kumimoji="1" lang="zh-CN" altLang="en-US" sz="2000" dirty="0"/>
              <a:t>调整</a:t>
            </a:r>
            <a:r>
              <a:rPr kumimoji="1" lang="en-US" altLang="zh-CN" sz="2000" dirty="0"/>
              <a:t>CGAN</a:t>
            </a:r>
            <a:r>
              <a:rPr kumimoji="1" lang="zh-CN" altLang="en-US" sz="2000" dirty="0"/>
              <a:t>神经网络（两个全连接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两个卷积），</a:t>
            </a:r>
            <a:r>
              <a:rPr kumimoji="1" lang="en-US" altLang="zh-CN" sz="2000" dirty="0"/>
              <a:t>pretrained VGG/resnet18</a:t>
            </a:r>
            <a:r>
              <a:rPr kumimoji="1" lang="zh-CN" altLang="en-US" sz="2000" dirty="0"/>
              <a:t>网络</a:t>
            </a:r>
            <a:endParaRPr kumimoji="1" lang="en-US" altLang="zh-CN" sz="2000" dirty="0"/>
          </a:p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r>
              <a:rPr kumimoji="1" lang="en-US" altLang="zh-CN" sz="2000" dirty="0"/>
              <a:t>32x32-&gt;32x32   to   32x32-&gt;64x64/128x128 + resize 32x32</a:t>
            </a:r>
          </a:p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r>
              <a:rPr kumimoji="1" lang="zh-CN" altLang="en-US" sz="2000"/>
              <a:t>一部分原有</a:t>
            </a:r>
            <a:r>
              <a:rPr kumimoji="1" lang="zh-CN" altLang="en-US" sz="2000" dirty="0"/>
              <a:t>数据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一部分数据增强（生成数据）共同训练</a:t>
            </a:r>
            <a:endParaRPr kumimoji="1" lang="en-US" altLang="zh-CN" sz="2000" dirty="0"/>
          </a:p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endParaRPr kumimoji="1" lang="en-US" altLang="zh-CN" sz="2000" dirty="0"/>
          </a:p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endParaRPr kumimoji="1" lang="en-US" altLang="zh-CN" sz="2000" dirty="0"/>
          </a:p>
          <a:p>
            <a:pPr marL="457200" indent="-457200">
              <a:lnSpc>
                <a:spcPct val="140000"/>
              </a:lnSpc>
              <a:buClr>
                <a:srgbClr val="548235"/>
              </a:buClr>
              <a:buFont typeface="+mj-lt"/>
              <a:buAutoNum type="arabicPeriod"/>
            </a:pPr>
            <a:endParaRPr kumimoji="1" lang="en-US" altLang="zh-CN" sz="2000" dirty="0"/>
          </a:p>
          <a:p>
            <a:pPr>
              <a:lnSpc>
                <a:spcPct val="140000"/>
              </a:lnSpc>
              <a:buClr>
                <a:srgbClr val="548235"/>
              </a:buClr>
            </a:pPr>
            <a:endParaRPr kumimoji="1" lang="en-US" altLang="zh-CN" sz="2000" dirty="0"/>
          </a:p>
          <a:p>
            <a:pPr>
              <a:lnSpc>
                <a:spcPct val="140000"/>
              </a:lnSpc>
              <a:buClr>
                <a:srgbClr val="548235"/>
              </a:buClr>
            </a:pPr>
            <a:endParaRPr kumimoji="1" lang="zh-CN" altLang="en-US" sz="2000" dirty="0"/>
          </a:p>
        </p:txBody>
      </p:sp>
      <p:sp>
        <p:nvSpPr>
          <p:cNvPr id="4" name="减号 3"/>
          <p:cNvSpPr/>
          <p:nvPr/>
        </p:nvSpPr>
        <p:spPr>
          <a:xfrm>
            <a:off x="-807085" y="1502410"/>
            <a:ext cx="13307060" cy="18097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3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301</Words>
  <Application>Microsoft Office PowerPoint</Application>
  <PresentationFormat>宽屏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主题</vt:lpstr>
      <vt:lpstr>目录</vt:lpstr>
      <vt:lpstr>项目进展</vt:lpstr>
      <vt:lpstr>项目进展</vt:lpstr>
      <vt:lpstr>项目进展</vt:lpstr>
      <vt:lpstr>项目进展</vt:lpstr>
      <vt:lpstr>项目进展</vt:lpstr>
      <vt:lpstr>之后工作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LIRS: Enabling efficient machine learning on NVM-based storage via a lightweight implementation of random shuffling</dc:title>
  <dc:creator>Microsoft Office 用户</dc:creator>
  <cp:lastModifiedBy>Brain Cindy</cp:lastModifiedBy>
  <cp:revision>359</cp:revision>
  <dcterms:created xsi:type="dcterms:W3CDTF">2019-10-07T08:54:00Z</dcterms:created>
  <dcterms:modified xsi:type="dcterms:W3CDTF">2020-05-03T01:52:14Z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