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61" r:id="rId4"/>
    <p:sldId id="258" r:id="rId5"/>
    <p:sldId id="275" r:id="rId6"/>
    <p:sldId id="276" r:id="rId7"/>
    <p:sldId id="277" r:id="rId8"/>
    <p:sldId id="278" r:id="rId9"/>
    <p:sldId id="279" r:id="rId10"/>
    <p:sldId id="281" r:id="rId11"/>
    <p:sldId id="284" r:id="rId12"/>
    <p:sldId id="285" r:id="rId13"/>
    <p:sldId id="282" r:id="rId14"/>
    <p:sldId id="287" r:id="rId15"/>
    <p:sldId id="290" r:id="rId16"/>
    <p:sldId id="283" r:id="rId17"/>
    <p:sldId id="265" r:id="rId18"/>
    <p:sldId id="288" r:id="rId19"/>
    <p:sldId id="289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JI" initials="M" lastIdx="1" clrIdx="0">
    <p:extLst>
      <p:ext uri="{19B8F6BF-5375-455C-9EA6-DF929625EA0E}">
        <p15:presenceInfo xmlns:p15="http://schemas.microsoft.com/office/powerpoint/2012/main" userId="MI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1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740" y="2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2000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김가영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2000" b="1" spc="0" dirty="0" err="1">
              <a:latin typeface="나눔스퀘어OTF" panose="020B0600000101010101" pitchFamily="34" charset="-127"/>
              <a:ea typeface="나눔스퀘어OTF" panose="020B0600000101010101" pitchFamily="34" charset="-127"/>
            </a:rPr>
            <a:t>박미지</a:t>
          </a:r>
          <a:endParaRPr lang="ko-KR" altLang="en-US" sz="2000" b="1" spc="0" dirty="0">
            <a:latin typeface="나눔스퀘어OTF" panose="020B0600000101010101" pitchFamily="34" charset="-127"/>
            <a:ea typeface="나눔스퀘어OTF" panose="020B0600000101010101" pitchFamily="34" charset="-127"/>
          </a:endParaRP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ko-KR" altLang="en-US" sz="2000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박수현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1. Chat-bot development</a:t>
          </a:r>
          <a:endParaRPr lang="ko-KR" altLang="en-US" b="1" spc="0" dirty="0">
            <a:latin typeface="나눔스퀘어OTF" panose="020B0600000101010101" pitchFamily="34" charset="-127"/>
            <a:ea typeface="나눔스퀘어OTF" panose="020B0600000101010101" pitchFamily="34" charset="-127"/>
          </a:endParaRP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1. </a:t>
          </a:r>
          <a:r>
            <a:rPr lang="ko-KR" altLang="en-US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전체적 </a:t>
          </a:r>
          <a:r>
            <a:rPr lang="en-US" altLang="ko-KR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App development &amp; maintenance</a:t>
          </a:r>
          <a:endParaRPr lang="ko-KR" altLang="en-US" b="1" spc="0" dirty="0">
            <a:latin typeface="나눔스퀘어OTF" panose="020B0600000101010101" pitchFamily="34" charset="-127"/>
            <a:ea typeface="나눔스퀘어OTF" panose="020B0600000101010101" pitchFamily="34" charset="-127"/>
          </a:endParaRP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1. </a:t>
          </a:r>
          <a:r>
            <a: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병원 및 지도 기능 구현</a:t>
          </a:r>
          <a:endParaRPr lang="ko-KR" altLang="en-US" b="1" spc="0" dirty="0">
            <a:latin typeface="나눔스퀘어OTF" panose="020B0600000101010101" pitchFamily="34" charset="-127"/>
            <a:ea typeface="나눔스퀘어OTF" panose="020B0600000101010101" pitchFamily="34" charset="-127"/>
          </a:endParaRP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60DA2FB1-BE68-43CC-A4AD-4D3AAEE20455}">
      <dgm:prSet phldrT="[텍스트]"/>
      <dgm:spPr/>
      <dgm:t>
        <a:bodyPr/>
        <a:lstStyle/>
        <a:p>
          <a:pPr latinLnBrk="1"/>
          <a:r>
            <a:rPr lang="en-US" altLang="ko-KR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2. Chat-bot &amp; Android </a:t>
          </a:r>
          <a:r>
            <a:rPr lang="ko-KR" altLang="en-US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연동 </a:t>
          </a:r>
        </a:p>
      </dgm:t>
    </dgm:pt>
    <dgm:pt modelId="{F6EE4E46-CFE4-4F8D-81F5-4B98ECC53422}" type="parTrans" cxnId="{9991C39E-8BCD-436B-9645-F4013BEEE1DB}">
      <dgm:prSet/>
      <dgm:spPr/>
      <dgm:t>
        <a:bodyPr/>
        <a:lstStyle/>
        <a:p>
          <a:pPr latinLnBrk="1"/>
          <a:endParaRPr lang="ko-KR" altLang="en-US"/>
        </a:p>
      </dgm:t>
    </dgm:pt>
    <dgm:pt modelId="{4FBD2D58-7569-47AC-9856-ACC1603BDACE}" type="sibTrans" cxnId="{9991C39E-8BCD-436B-9645-F4013BEEE1DB}">
      <dgm:prSet/>
      <dgm:spPr/>
      <dgm:t>
        <a:bodyPr/>
        <a:lstStyle/>
        <a:p>
          <a:pPr latinLnBrk="1"/>
          <a:endParaRPr lang="ko-KR" altLang="en-US"/>
        </a:p>
      </dgm:t>
    </dgm:pt>
    <dgm:pt modelId="{3AA2A34D-4C2D-42BB-AE55-03511B8BD431}">
      <dgm:prSet phldrT="[텍스트]"/>
      <dgm:spPr/>
      <dgm:t>
        <a:bodyPr/>
        <a:lstStyle/>
        <a:p>
          <a:pPr latinLnBrk="1"/>
          <a:r>
            <a:rPr lang="en-US" altLang="ko-KR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3. Chat-bot </a:t>
          </a:r>
          <a:r>
            <a:rPr lang="ko-KR" altLang="en-US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음성 지원기능 구현</a:t>
          </a:r>
        </a:p>
      </dgm:t>
    </dgm:pt>
    <dgm:pt modelId="{018D79B8-9254-498B-BD69-2EC9BA3F54EF}" type="parTrans" cxnId="{39017E21-3291-4F75-BA4D-2EDE96C208EE}">
      <dgm:prSet/>
      <dgm:spPr/>
      <dgm:t>
        <a:bodyPr/>
        <a:lstStyle/>
        <a:p>
          <a:pPr latinLnBrk="1"/>
          <a:endParaRPr lang="ko-KR" altLang="en-US"/>
        </a:p>
      </dgm:t>
    </dgm:pt>
    <dgm:pt modelId="{1378879E-45F9-4904-9E3C-BDCF0DE94373}" type="sibTrans" cxnId="{39017E21-3291-4F75-BA4D-2EDE96C208EE}">
      <dgm:prSet/>
      <dgm:spPr/>
      <dgm:t>
        <a:bodyPr/>
        <a:lstStyle/>
        <a:p>
          <a:pPr latinLnBrk="1"/>
          <a:endParaRPr lang="ko-KR" altLang="en-US"/>
        </a:p>
      </dgm:t>
    </dgm:pt>
    <dgm:pt modelId="{C08AE2EB-CB6E-470F-BF82-539DBA16CAF1}">
      <dgm:prSet/>
      <dgm:spPr/>
      <dgm:t>
        <a:bodyPr/>
        <a:lstStyle/>
        <a:p>
          <a:pPr latinLnBrk="1"/>
          <a:r>
            <a:rPr lang="en-US" altLang="ko-KR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2. App prototype design &amp; UI</a:t>
          </a:r>
          <a:endParaRPr lang="ko-KR" altLang="en-US" b="1" spc="0" dirty="0">
            <a:latin typeface="나눔스퀘어OTF" panose="020B0600000101010101" pitchFamily="34" charset="-127"/>
            <a:ea typeface="나눔스퀘어OTF" panose="020B0600000101010101" pitchFamily="34" charset="-127"/>
          </a:endParaRPr>
        </a:p>
      </dgm:t>
    </dgm:pt>
    <dgm:pt modelId="{FABB3B40-E917-45AB-80A2-B70C6A5DA96F}" type="parTrans" cxnId="{1D5D10C5-C74D-43FC-910A-C7C2430946B9}">
      <dgm:prSet/>
      <dgm:spPr/>
      <dgm:t>
        <a:bodyPr/>
        <a:lstStyle/>
        <a:p>
          <a:pPr latinLnBrk="1"/>
          <a:endParaRPr lang="ko-KR" altLang="en-US"/>
        </a:p>
      </dgm:t>
    </dgm:pt>
    <dgm:pt modelId="{4A5ECE78-19B4-48AA-B475-D0E12FC8CD3C}" type="sibTrans" cxnId="{1D5D10C5-C74D-43FC-910A-C7C2430946B9}">
      <dgm:prSet/>
      <dgm:spPr/>
      <dgm:t>
        <a:bodyPr/>
        <a:lstStyle/>
        <a:p>
          <a:pPr latinLnBrk="1"/>
          <a:endParaRPr lang="ko-KR" altLang="en-US"/>
        </a:p>
      </dgm:t>
    </dgm:pt>
    <dgm:pt modelId="{A061D315-1D01-462A-9574-6BED511A33DF}">
      <dgm:prSet/>
      <dgm:spPr/>
      <dgm:t>
        <a:bodyPr/>
        <a:lstStyle/>
        <a:p>
          <a:pPr latinLnBrk="1"/>
          <a:r>
            <a:rPr lang="en-US" altLang="ko-KR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4. </a:t>
          </a:r>
          <a:r>
            <a:rPr lang="ko-KR" altLang="en-US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알람 기능 구현 및 사진 처리</a:t>
          </a:r>
        </a:p>
      </dgm:t>
    </dgm:pt>
    <dgm:pt modelId="{5B393B9B-29BB-4388-A878-20D13D225C09}" type="parTrans" cxnId="{CFF6835D-94FF-48A4-902F-9E30F6399AA2}">
      <dgm:prSet/>
      <dgm:spPr/>
      <dgm:t>
        <a:bodyPr/>
        <a:lstStyle/>
        <a:p>
          <a:pPr latinLnBrk="1"/>
          <a:endParaRPr lang="ko-KR" altLang="en-US"/>
        </a:p>
      </dgm:t>
    </dgm:pt>
    <dgm:pt modelId="{99A2E896-BE49-4790-BF77-DF5AB2CD4909}" type="sibTrans" cxnId="{CFF6835D-94FF-48A4-902F-9E30F6399AA2}">
      <dgm:prSet/>
      <dgm:spPr/>
      <dgm:t>
        <a:bodyPr/>
        <a:lstStyle/>
        <a:p>
          <a:pPr latinLnBrk="1"/>
          <a:endParaRPr lang="ko-KR" altLang="en-US"/>
        </a:p>
      </dgm:t>
    </dgm:pt>
    <dgm:pt modelId="{432B0808-3D2A-434E-AF85-CA0D3799CD10}">
      <dgm:prSet/>
      <dgm:spPr/>
      <dgm:t>
        <a:bodyPr/>
        <a:lstStyle/>
        <a:p>
          <a:pPr latinLnBrk="1"/>
          <a:r>
            <a:rPr lang="en-US" altLang="ko-KR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3. </a:t>
          </a:r>
          <a:r>
            <a:rPr lang="ko-KR" altLang="en-US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날씨 기능 구현 </a:t>
          </a:r>
        </a:p>
      </dgm:t>
    </dgm:pt>
    <dgm:pt modelId="{B4B388C1-2BA7-42C7-B7D0-0B667C1E93D5}" type="parTrans" cxnId="{B8C7DBB2-7654-46B2-9CD4-A03A9FB9947A}">
      <dgm:prSet/>
      <dgm:spPr/>
      <dgm:t>
        <a:bodyPr/>
        <a:lstStyle/>
        <a:p>
          <a:pPr latinLnBrk="1"/>
          <a:endParaRPr lang="ko-KR" altLang="en-US"/>
        </a:p>
      </dgm:t>
    </dgm:pt>
    <dgm:pt modelId="{A644AECA-9E3D-4E7E-896C-4D3121149917}" type="sibTrans" cxnId="{B8C7DBB2-7654-46B2-9CD4-A03A9FB9947A}">
      <dgm:prSet/>
      <dgm:spPr/>
      <dgm:t>
        <a:bodyPr/>
        <a:lstStyle/>
        <a:p>
          <a:pPr latinLnBrk="1"/>
          <a:endParaRPr lang="ko-KR" altLang="en-US"/>
        </a:p>
      </dgm:t>
    </dgm:pt>
    <dgm:pt modelId="{D90E1A77-EA54-462D-80DF-0281949CFA5C}">
      <dgm:prSet/>
      <dgm:spPr/>
      <dgm:t>
        <a:bodyPr/>
        <a:lstStyle/>
        <a:p>
          <a:pPr latinLnBrk="1"/>
          <a:r>
            <a:rPr lang="en-US" altLang="ko-KR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2. </a:t>
          </a:r>
          <a:r>
            <a:rPr lang="ko-KR" altLang="en-US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긴급전화 기능 구현</a:t>
          </a:r>
        </a:p>
      </dgm:t>
    </dgm:pt>
    <dgm:pt modelId="{A185D2E3-71ED-4678-8649-EABBE055361F}" type="parTrans" cxnId="{0E5768D0-FFCA-4470-AEEB-E90D784C0C9A}">
      <dgm:prSet/>
      <dgm:spPr/>
      <dgm:t>
        <a:bodyPr/>
        <a:lstStyle/>
        <a:p>
          <a:pPr latinLnBrk="1"/>
          <a:endParaRPr lang="ko-KR" altLang="en-US"/>
        </a:p>
      </dgm:t>
    </dgm:pt>
    <dgm:pt modelId="{1ED91D77-8377-4995-BE9F-C020C791EA9B}" type="sibTrans" cxnId="{0E5768D0-FFCA-4470-AEEB-E90D784C0C9A}">
      <dgm:prSet/>
      <dgm:spPr/>
      <dgm:t>
        <a:bodyPr/>
        <a:lstStyle/>
        <a:p>
          <a:pPr latinLnBrk="1"/>
          <a:endParaRPr lang="ko-KR" altLang="en-US"/>
        </a:p>
      </dgm:t>
    </dgm:pt>
    <dgm:pt modelId="{8BAA44C3-E219-49D6-8435-233FC847BD41}">
      <dgm:prSet/>
      <dgm:spPr/>
      <dgm:t>
        <a:bodyPr/>
        <a:lstStyle/>
        <a:p>
          <a:pPr latinLnBrk="1"/>
          <a:r>
            <a:rPr lang="en-US" altLang="ko-KR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3. </a:t>
          </a:r>
          <a:r>
            <a:rPr lang="ko-KR" altLang="en-US" b="1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병원 및 지도의 음성 지원 기능 구현</a:t>
          </a:r>
        </a:p>
      </dgm:t>
    </dgm:pt>
    <dgm:pt modelId="{2637A1C1-E1D7-4131-B423-D4FF71F0E86A}" type="parTrans" cxnId="{FA99AADF-C3A9-466F-A570-865A91EF3660}">
      <dgm:prSet/>
      <dgm:spPr/>
      <dgm:t>
        <a:bodyPr/>
        <a:lstStyle/>
        <a:p>
          <a:pPr latinLnBrk="1"/>
          <a:endParaRPr lang="ko-KR" altLang="en-US"/>
        </a:p>
      </dgm:t>
    </dgm:pt>
    <dgm:pt modelId="{33334CB6-2B59-4B6B-8474-33C8DD1AEDC8}" type="sibTrans" cxnId="{FA99AADF-C3A9-466F-A570-865A91EF3660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3" custScaleX="69136" custScaleY="55665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3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3" custScaleX="69753" custScaleY="53481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3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3" custScaleX="69753" custScaleY="56108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BDF9606-90D8-41F9-A245-9FD1C7621E5D}" type="presOf" srcId="{C08AE2EB-CB6E-470F-BF82-539DBA16CAF1}" destId="{F84BF070-0916-463F-A778-9C5D3B8EA536}" srcOrd="0" destOrd="1" presId="urn:microsoft.com/office/officeart/2005/8/layout/vList5"/>
    <dgm:cxn modelId="{39017E21-3291-4F75-BA4D-2EDE96C208EE}" srcId="{877AC949-F131-4921-8CF4-B93A246D6EF1}" destId="{3AA2A34D-4C2D-42BB-AE55-03511B8BD431}" srcOrd="2" destOrd="0" parTransId="{018D79B8-9254-498B-BD69-2EC9BA3F54EF}" sibTransId="{1378879E-45F9-4904-9E3C-BDCF0DE94373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55989D3A-D251-4787-A507-8158D5A956A1}" type="presOf" srcId="{3AA2A34D-4C2D-42BB-AE55-03511B8BD431}" destId="{889090AD-663B-4ED0-A45A-A9C709CE8D63}" srcOrd="0" destOrd="2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CFF6835D-94FF-48A4-902F-9E30F6399AA2}" srcId="{0F832752-6AC3-40D9-BC0E-B2B205FF2058}" destId="{A061D315-1D01-462A-9574-6BED511A33DF}" srcOrd="3" destOrd="0" parTransId="{5B393B9B-29BB-4388-A878-20D13D225C09}" sibTransId="{99A2E896-BE49-4790-BF77-DF5AB2CD4909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FE9B6151-55EF-4F64-B8D1-A8196FFB00E1}" type="presOf" srcId="{D90E1A77-EA54-462D-80DF-0281949CFA5C}" destId="{1352640B-BD9A-4EB6-9204-F6D0955D4FA3}" srcOrd="0" destOrd="1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9991C39E-8BCD-436B-9645-F4013BEEE1DB}" srcId="{877AC949-F131-4921-8CF4-B93A246D6EF1}" destId="{60DA2FB1-BE68-43CC-A4AD-4D3AAEE20455}" srcOrd="1" destOrd="0" parTransId="{F6EE4E46-CFE4-4F8D-81F5-4B98ECC53422}" sibTransId="{4FBD2D58-7569-47AC-9856-ACC1603BDACE}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B8C7DBB2-7654-46B2-9CD4-A03A9FB9947A}" srcId="{0F832752-6AC3-40D9-BC0E-B2B205FF2058}" destId="{432B0808-3D2A-434E-AF85-CA0D3799CD10}" srcOrd="2" destOrd="0" parTransId="{B4B388C1-2BA7-42C7-B7D0-0B667C1E93D5}" sibTransId="{A644AECA-9E3D-4E7E-896C-4D3121149917}"/>
    <dgm:cxn modelId="{9466E8B3-C48D-48B8-A6E3-2A31DD57BF1C}" type="presOf" srcId="{A061D315-1D01-462A-9574-6BED511A33DF}" destId="{F84BF070-0916-463F-A778-9C5D3B8EA536}" srcOrd="0" destOrd="3" presId="urn:microsoft.com/office/officeart/2005/8/layout/vList5"/>
    <dgm:cxn modelId="{1D5D10C5-C74D-43FC-910A-C7C2430946B9}" srcId="{0F832752-6AC3-40D9-BC0E-B2B205FF2058}" destId="{C08AE2EB-CB6E-470F-BF82-539DBA16CAF1}" srcOrd="1" destOrd="0" parTransId="{FABB3B40-E917-45AB-80A2-B70C6A5DA96F}" sibTransId="{4A5ECE78-19B4-48AA-B475-D0E12FC8CD3C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0E5768D0-FFCA-4470-AEEB-E90D784C0C9A}" srcId="{D9CCD4CE-91E4-4FA1-B0D1-959FD7B2F9A8}" destId="{D90E1A77-EA54-462D-80DF-0281949CFA5C}" srcOrd="1" destOrd="0" parTransId="{A185D2E3-71ED-4678-8649-EABBE055361F}" sibTransId="{1ED91D77-8377-4995-BE9F-C020C791EA9B}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460E95D2-366E-424B-9487-DA5C037FD931}" type="presOf" srcId="{60DA2FB1-BE68-43CC-A4AD-4D3AAEE20455}" destId="{889090AD-663B-4ED0-A45A-A9C709CE8D63}" srcOrd="0" destOrd="1" presId="urn:microsoft.com/office/officeart/2005/8/layout/vList5"/>
    <dgm:cxn modelId="{25A7C0D3-4029-416D-A43A-5C6DF82A0998}" type="presOf" srcId="{8BAA44C3-E219-49D6-8435-233FC847BD41}" destId="{1352640B-BD9A-4EB6-9204-F6D0955D4FA3}" srcOrd="0" destOrd="2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FA99AADF-C3A9-466F-A570-865A91EF3660}" srcId="{D9CCD4CE-91E4-4FA1-B0D1-959FD7B2F9A8}" destId="{8BAA44C3-E219-49D6-8435-233FC847BD41}" srcOrd="2" destOrd="0" parTransId="{2637A1C1-E1D7-4131-B423-D4FF71F0E86A}" sibTransId="{33334CB6-2B59-4B6B-8474-33C8DD1AEDC8}"/>
    <dgm:cxn modelId="{965416FC-02B9-47D7-B3F5-3E1CA9ABEB0E}" type="presOf" srcId="{432B0808-3D2A-434E-AF85-CA0D3799CD10}" destId="{F84BF070-0916-463F-A778-9C5D3B8EA536}" srcOrd="0" destOrd="2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087522" y="-1727953"/>
          <a:ext cx="1520126" cy="4977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1. Chat-bot development</a:t>
          </a:r>
          <a:endParaRPr lang="ko-KR" altLang="en-US" sz="1700" b="1" kern="1200" spc="0" dirty="0">
            <a:latin typeface="나눔스퀘어OTF" panose="020B0600000101010101" pitchFamily="34" charset="-127"/>
            <a:ea typeface="나눔스퀘어OTF" panose="020B0600000101010101" pitchFamily="34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2. Chat-bot &amp; Android </a:t>
          </a:r>
          <a:r>
            <a:rPr lang="ko-KR" altLang="en-US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연동 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3. Chat-bot </a:t>
          </a:r>
          <a:r>
            <a:rPr lang="ko-KR" altLang="en-US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음성 지원기능 구현</a:t>
          </a:r>
        </a:p>
      </dsp:txBody>
      <dsp:txXfrm rot="-5400000">
        <a:off x="2358989" y="74786"/>
        <a:ext cx="4902986" cy="1371714"/>
      </dsp:txXfrm>
    </dsp:sp>
    <dsp:sp modelId="{D59B156A-B76E-465B-AC78-6FFB87E3D610}">
      <dsp:nvSpPr>
        <dsp:cNvPr id="0" name=""/>
        <dsp:cNvSpPr/>
      </dsp:nvSpPr>
      <dsp:spPr>
        <a:xfrm>
          <a:off x="423408" y="231781"/>
          <a:ext cx="1935580" cy="10577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김가영</a:t>
          </a:r>
        </a:p>
      </dsp:txBody>
      <dsp:txXfrm>
        <a:off x="475042" y="283415"/>
        <a:ext cx="1832312" cy="954454"/>
      </dsp:txXfrm>
    </dsp:sp>
    <dsp:sp modelId="{F84BF070-0916-463F-A778-9C5D3B8EA536}">
      <dsp:nvSpPr>
        <dsp:cNvPr id="0" name=""/>
        <dsp:cNvSpPr/>
      </dsp:nvSpPr>
      <dsp:spPr>
        <a:xfrm rot="5400000">
          <a:off x="4104796" y="-112818"/>
          <a:ext cx="1520126" cy="4977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1. </a:t>
          </a:r>
          <a:r>
            <a:rPr lang="ko-KR" altLang="en-US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전체적 </a:t>
          </a:r>
          <a:r>
            <a:rPr lang="en-US" altLang="ko-KR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App development &amp; maintenance</a:t>
          </a:r>
          <a:endParaRPr lang="ko-KR" altLang="en-US" sz="1700" b="1" kern="1200" spc="0" dirty="0">
            <a:latin typeface="나눔스퀘어OTF" panose="020B0600000101010101" pitchFamily="34" charset="-127"/>
            <a:ea typeface="나눔스퀘어OTF" panose="020B0600000101010101" pitchFamily="34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2. App prototype design &amp; UI</a:t>
          </a:r>
          <a:endParaRPr lang="ko-KR" altLang="en-US" sz="1700" b="1" kern="1200" spc="0" dirty="0">
            <a:latin typeface="나눔스퀘어OTF" panose="020B0600000101010101" pitchFamily="34" charset="-127"/>
            <a:ea typeface="나눔스퀘어OTF" panose="020B0600000101010101" pitchFamily="34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3. </a:t>
          </a:r>
          <a:r>
            <a:rPr lang="ko-KR" altLang="en-US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날씨 기능 구현 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4. </a:t>
          </a:r>
          <a:r>
            <a:rPr lang="ko-KR" altLang="en-US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알람 기능 구현 및 사진 처리</a:t>
          </a:r>
        </a:p>
      </dsp:txBody>
      <dsp:txXfrm rot="-5400000">
        <a:off x="2376263" y="1689921"/>
        <a:ext cx="4902986" cy="1371714"/>
      </dsp:txXfrm>
    </dsp:sp>
    <dsp:sp modelId="{52CE7F3C-B24D-43C6-A33A-C1F200B79BDA}">
      <dsp:nvSpPr>
        <dsp:cNvPr id="0" name=""/>
        <dsp:cNvSpPr/>
      </dsp:nvSpPr>
      <dsp:spPr>
        <a:xfrm>
          <a:off x="423408" y="1867665"/>
          <a:ext cx="1952854" cy="10162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spc="0" dirty="0" err="1">
              <a:latin typeface="나눔스퀘어OTF" panose="020B0600000101010101" pitchFamily="34" charset="-127"/>
              <a:ea typeface="나눔스퀘어OTF" panose="020B0600000101010101" pitchFamily="34" charset="-127"/>
            </a:rPr>
            <a:t>박미지</a:t>
          </a:r>
          <a:endParaRPr lang="ko-KR" altLang="en-US" sz="2000" b="1" kern="1200" spc="0" dirty="0">
            <a:latin typeface="나눔스퀘어OTF" panose="020B0600000101010101" pitchFamily="34" charset="-127"/>
            <a:ea typeface="나눔스퀘어OTF" panose="020B0600000101010101" pitchFamily="34" charset="-127"/>
          </a:endParaRPr>
        </a:p>
      </dsp:txBody>
      <dsp:txXfrm>
        <a:off x="473016" y="1917273"/>
        <a:ext cx="1853638" cy="917007"/>
      </dsp:txXfrm>
    </dsp:sp>
    <dsp:sp modelId="{1352640B-BD9A-4EB6-9204-F6D0955D4FA3}">
      <dsp:nvSpPr>
        <dsp:cNvPr id="0" name=""/>
        <dsp:cNvSpPr/>
      </dsp:nvSpPr>
      <dsp:spPr>
        <a:xfrm rot="5400000">
          <a:off x="4104796" y="1502315"/>
          <a:ext cx="1520126" cy="4977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b="1" kern="120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1. </a:t>
          </a:r>
          <a:r>
            <a:rPr lang="ko-KR" altLang="en-US" sz="1700" b="1" kern="120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병원 및 지도 기능 구현</a:t>
          </a:r>
          <a:endParaRPr lang="ko-KR" altLang="en-US" sz="1700" b="1" kern="1200" spc="0" dirty="0">
            <a:latin typeface="나눔스퀘어OTF" panose="020B0600000101010101" pitchFamily="34" charset="-127"/>
            <a:ea typeface="나눔스퀘어OTF" panose="020B0600000101010101" pitchFamily="34" charset="-127"/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2. </a:t>
          </a:r>
          <a:r>
            <a:rPr lang="ko-KR" altLang="en-US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긴급전화 기능 구현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3. </a:t>
          </a:r>
          <a:r>
            <a:rPr lang="ko-KR" altLang="en-US" sz="17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병원 및 지도의 음성 지원 기능 구현</a:t>
          </a:r>
        </a:p>
      </dsp:txBody>
      <dsp:txXfrm rot="-5400000">
        <a:off x="2376263" y="3305054"/>
        <a:ext cx="4902986" cy="1371714"/>
      </dsp:txXfrm>
    </dsp:sp>
    <dsp:sp modelId="{0058D970-AB5F-4005-955F-6389A8C86A2B}">
      <dsp:nvSpPr>
        <dsp:cNvPr id="0" name=""/>
        <dsp:cNvSpPr/>
      </dsp:nvSpPr>
      <dsp:spPr>
        <a:xfrm>
          <a:off x="423408" y="3457841"/>
          <a:ext cx="1952854" cy="1066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spc="0" dirty="0">
              <a:latin typeface="나눔스퀘어OTF" panose="020B0600000101010101" pitchFamily="34" charset="-127"/>
              <a:ea typeface="나눔스퀘어OTF" panose="020B0600000101010101" pitchFamily="34" charset="-127"/>
            </a:rPr>
            <a:t>박수현</a:t>
          </a:r>
        </a:p>
      </dsp:txBody>
      <dsp:txXfrm>
        <a:off x="475453" y="3509886"/>
        <a:ext cx="1848764" cy="96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1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8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9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8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243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840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91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32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2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2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72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97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1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友</a:t>
            </a:r>
            <a:r>
              <a:rPr lang="en-US" altLang="ko-KR" sz="4400" b="1" spc="-150" dirty="0">
                <a:solidFill>
                  <a:schemeClr val="bg1"/>
                </a:solidFill>
              </a:rPr>
              <a:t>GI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3852" y="450912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20150035 </a:t>
            </a:r>
            <a:r>
              <a:rPr lang="ko-KR" altLang="en-US" sz="1600" b="1" dirty="0">
                <a:solidFill>
                  <a:schemeClr val="bg1"/>
                </a:solidFill>
              </a:rPr>
              <a:t>김가영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20150207 </a:t>
            </a:r>
            <a:r>
              <a:rPr lang="ko-KR" altLang="en-US" sz="1600" b="1" dirty="0" err="1">
                <a:solidFill>
                  <a:schemeClr val="bg1"/>
                </a:solidFill>
              </a:rPr>
              <a:t>박미지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20152852 </a:t>
            </a:r>
            <a:r>
              <a:rPr lang="ko-KR" altLang="en-US" sz="1600" b="1" dirty="0">
                <a:solidFill>
                  <a:schemeClr val="bg1"/>
                </a:solidFill>
              </a:rPr>
              <a:t>박수현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>
                <a:solidFill>
                  <a:schemeClr val="bg1"/>
                </a:solidFill>
              </a:rPr>
              <a:t>우리팀이름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00E079-CE9D-416B-9D8D-B3F1B83AF304}"/>
              </a:ext>
            </a:extLst>
          </p:cNvPr>
          <p:cNvSpPr txBox="1"/>
          <p:nvPr/>
        </p:nvSpPr>
        <p:spPr>
          <a:xfrm>
            <a:off x="971600" y="285293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3600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02. Requirement </a:t>
            </a:r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7200" dirty="0">
              <a:solidFill>
                <a:srgbClr val="17375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EB8395-76F3-4688-B301-4DFED3DE4356}"/>
              </a:ext>
            </a:extLst>
          </p:cNvPr>
          <p:cNvCxnSpPr/>
          <p:nvPr/>
        </p:nvCxnSpPr>
        <p:spPr>
          <a:xfrm>
            <a:off x="2267744" y="407707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A11C5B4-12C0-431C-99CD-A5E866EBCAC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4F2F4A-8602-47A4-AA23-7D6DEACF203D}"/>
              </a:ext>
            </a:extLst>
          </p:cNvPr>
          <p:cNvSpPr/>
          <p:nvPr/>
        </p:nvSpPr>
        <p:spPr>
          <a:xfrm>
            <a:off x="506401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요구사항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8F5791DE-D88C-4F6D-B7AD-0EDAFB137C98}"/>
              </a:ext>
            </a:extLst>
          </p:cNvPr>
          <p:cNvSpPr/>
          <p:nvPr/>
        </p:nvSpPr>
        <p:spPr>
          <a:xfrm>
            <a:off x="435646" y="1625121"/>
            <a:ext cx="8280920" cy="46226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4D170-9B2F-4D83-BCDD-E81BFD42D72D}"/>
              </a:ext>
            </a:extLst>
          </p:cNvPr>
          <p:cNvSpPr txBox="1"/>
          <p:nvPr/>
        </p:nvSpPr>
        <p:spPr>
          <a:xfrm>
            <a:off x="427434" y="836712"/>
            <a:ext cx="2848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USER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Requirement</a:t>
            </a:r>
            <a:endParaRPr lang="ko-KR" altLang="en-US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ECA62-96BC-47CB-9B15-B877C55FD839}"/>
              </a:ext>
            </a:extLst>
          </p:cNvPr>
          <p:cNvSpPr txBox="1"/>
          <p:nvPr/>
        </p:nvSpPr>
        <p:spPr>
          <a:xfrm>
            <a:off x="675921" y="2189580"/>
            <a:ext cx="7784511" cy="342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여가 시간에 어플 내에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Chat-bot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이용할 수 있다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아픈 곳이 있을 때 주변에 있는 병원이 검색 가능하며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증상에 따라 원하는 병원을 추천 받을 수 있다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알람 기능을 제공 받을 수 있으며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약 먹는 시간을 기록할 수 있다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매일의 날씨를 어플 내에서 확인 할 수 있다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긴급 상황을 우려해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자식이나 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119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 보호자를 긴급연락처로 설정해 연락을 할 수 있다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3178F-23BE-4D58-894D-5FE8D0FE59E6}"/>
              </a:ext>
            </a:extLst>
          </p:cNvPr>
          <p:cNvSpPr txBox="1"/>
          <p:nvPr/>
        </p:nvSpPr>
        <p:spPr>
          <a:xfrm>
            <a:off x="467544" y="1161619"/>
            <a:ext cx="2848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>
                <a:solidFill>
                  <a:schemeClr val="bg1">
                    <a:lumMod val="75000"/>
                  </a:schemeClr>
                </a:solidFill>
                <a:latin typeface="+mj-ea"/>
              </a:rPr>
              <a:t>주 사용자 고객층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4D01E-C25D-4AAF-951E-15EF3B64400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B8AC2D-8A35-4DF4-A102-E755A119FC07}"/>
              </a:ext>
            </a:extLst>
          </p:cNvPr>
          <p:cNvSpPr/>
          <p:nvPr/>
        </p:nvSpPr>
        <p:spPr>
          <a:xfrm>
            <a:off x="506401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요구사항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8F5791DE-D88C-4F6D-B7AD-0EDAFB137C98}"/>
              </a:ext>
            </a:extLst>
          </p:cNvPr>
          <p:cNvSpPr/>
          <p:nvPr/>
        </p:nvSpPr>
        <p:spPr>
          <a:xfrm>
            <a:off x="435646" y="1625121"/>
            <a:ext cx="8280920" cy="46226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4D170-9B2F-4D83-BCDD-E81BFD42D72D}"/>
              </a:ext>
            </a:extLst>
          </p:cNvPr>
          <p:cNvSpPr txBox="1"/>
          <p:nvPr/>
        </p:nvSpPr>
        <p:spPr>
          <a:xfrm>
            <a:off x="427434" y="836712"/>
            <a:ext cx="2848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USER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Requirement</a:t>
            </a:r>
            <a:endParaRPr lang="ko-KR" altLang="en-US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ECA62-96BC-47CB-9B15-B877C55FD839}"/>
              </a:ext>
            </a:extLst>
          </p:cNvPr>
          <p:cNvSpPr txBox="1"/>
          <p:nvPr/>
        </p:nvSpPr>
        <p:spPr>
          <a:xfrm>
            <a:off x="675921" y="2189580"/>
            <a:ext cx="7784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긴급 연락 기능으로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보호자로서 빠르게 연락을 받을 수 있다</a:t>
            </a:r>
            <a:r>
              <a: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2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3178F-23BE-4D58-894D-5FE8D0FE59E6}"/>
              </a:ext>
            </a:extLst>
          </p:cNvPr>
          <p:cNvSpPr txBox="1"/>
          <p:nvPr/>
        </p:nvSpPr>
        <p:spPr>
          <a:xfrm>
            <a:off x="467544" y="1161619"/>
            <a:ext cx="2848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5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주 사용자의 보호자 고객층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3BDD7-D507-4C8E-8E91-67319C312B31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EF54F7-FED0-4DED-A33B-3B3F3CE8B868}"/>
              </a:ext>
            </a:extLst>
          </p:cNvPr>
          <p:cNvSpPr/>
          <p:nvPr/>
        </p:nvSpPr>
        <p:spPr>
          <a:xfrm>
            <a:off x="506401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요구사항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8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00E079-CE9D-416B-9D8D-B3F1B83AF304}"/>
              </a:ext>
            </a:extLst>
          </p:cNvPr>
          <p:cNvSpPr txBox="1"/>
          <p:nvPr/>
        </p:nvSpPr>
        <p:spPr>
          <a:xfrm>
            <a:off x="971600" y="285293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3600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03. App Goals </a:t>
            </a:r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7200" dirty="0">
              <a:solidFill>
                <a:srgbClr val="17375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EB8395-76F3-4688-B301-4DFED3DE4356}"/>
              </a:ext>
            </a:extLst>
          </p:cNvPr>
          <p:cNvCxnSpPr/>
          <p:nvPr/>
        </p:nvCxnSpPr>
        <p:spPr>
          <a:xfrm>
            <a:off x="2267744" y="407707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73384D-BF15-4575-A330-3A97AE9AB30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C81E2F-7768-45A4-81F0-EAE8042653DA}"/>
              </a:ext>
            </a:extLst>
          </p:cNvPr>
          <p:cNvSpPr/>
          <p:nvPr/>
        </p:nvSpPr>
        <p:spPr>
          <a:xfrm>
            <a:off x="152138" y="271681"/>
            <a:ext cx="1431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어플리케이션의 목표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9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8F5791DE-D88C-4F6D-B7AD-0EDAFB137C98}"/>
              </a:ext>
            </a:extLst>
          </p:cNvPr>
          <p:cNvSpPr/>
          <p:nvPr/>
        </p:nvSpPr>
        <p:spPr>
          <a:xfrm>
            <a:off x="435646" y="1625121"/>
            <a:ext cx="8280920" cy="46226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4D170-9B2F-4D83-BCDD-E81BFD42D72D}"/>
              </a:ext>
            </a:extLst>
          </p:cNvPr>
          <p:cNvSpPr txBox="1"/>
          <p:nvPr/>
        </p:nvSpPr>
        <p:spPr>
          <a:xfrm>
            <a:off x="427434" y="836712"/>
            <a:ext cx="2848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 Goals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ECA62-96BC-47CB-9B15-B877C55FD839}"/>
              </a:ext>
            </a:extLst>
          </p:cNvPr>
          <p:cNvSpPr txBox="1"/>
          <p:nvPr/>
        </p:nvSpPr>
        <p:spPr>
          <a:xfrm>
            <a:off x="675921" y="2189580"/>
            <a:ext cx="778451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Android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기반 개발 진행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Chat-bot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기능 구현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500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병원 검색 기능 구현</a:t>
            </a:r>
            <a:endParaRPr lang="en-US" altLang="ko-KR" sz="2500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알람 기능 구현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500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날씨 기능 구현</a:t>
            </a:r>
            <a:endParaRPr lang="en-US" altLang="ko-KR" sz="2500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긴급 전화 기능 구현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500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음성 인식 및 음성 서비스 적용 기능 구현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82613-D98D-4A84-85E1-96427E39C9C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78149E-ED30-4EC0-A9A0-3ED47C5E57BE}"/>
              </a:ext>
            </a:extLst>
          </p:cNvPr>
          <p:cNvSpPr/>
          <p:nvPr/>
        </p:nvSpPr>
        <p:spPr>
          <a:xfrm>
            <a:off x="152138" y="271681"/>
            <a:ext cx="1431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어플리케이션의 목표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5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8F5791DE-D88C-4F6D-B7AD-0EDAFB137C98}"/>
              </a:ext>
            </a:extLst>
          </p:cNvPr>
          <p:cNvSpPr/>
          <p:nvPr/>
        </p:nvSpPr>
        <p:spPr>
          <a:xfrm>
            <a:off x="435646" y="1625121"/>
            <a:ext cx="8280920" cy="46226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4D170-9B2F-4D83-BCDD-E81BFD42D72D}"/>
              </a:ext>
            </a:extLst>
          </p:cNvPr>
          <p:cNvSpPr txBox="1"/>
          <p:nvPr/>
        </p:nvSpPr>
        <p:spPr>
          <a:xfrm>
            <a:off x="427434" y="836712"/>
            <a:ext cx="4144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Development Environment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ECA62-96BC-47CB-9B15-B877C55FD839}"/>
              </a:ext>
            </a:extLst>
          </p:cNvPr>
          <p:cNvSpPr txBox="1"/>
          <p:nvPr/>
        </p:nvSpPr>
        <p:spPr>
          <a:xfrm>
            <a:off x="675921" y="2189580"/>
            <a:ext cx="77845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Dialogflow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(Chat-bot)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altLang="ko-KR" sz="2500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Amazon Lex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Android Studio(App)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2500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Google Maps(</a:t>
            </a:r>
            <a:r>
              <a:rPr lang="ko-KR" altLang="en-US" sz="2500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 기능</a:t>
            </a:r>
            <a:r>
              <a:rPr lang="en-US" altLang="ko-KR" sz="2500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72234-5B93-4FE2-9711-F8192B2E75FA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6ADF9-2615-4D7C-BCFD-E147464954A6}"/>
              </a:ext>
            </a:extLst>
          </p:cNvPr>
          <p:cNvSpPr/>
          <p:nvPr/>
        </p:nvSpPr>
        <p:spPr>
          <a:xfrm>
            <a:off x="506401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405702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4D7BDE14-C947-4198-9401-42DF63F2F028}"/>
              </a:ext>
            </a:extLst>
          </p:cNvPr>
          <p:cNvSpPr/>
          <p:nvPr/>
        </p:nvSpPr>
        <p:spPr>
          <a:xfrm>
            <a:off x="4067944" y="-148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490307-ACD3-43E1-B9DF-F189DC440502}"/>
              </a:ext>
            </a:extLst>
          </p:cNvPr>
          <p:cNvCxnSpPr/>
          <p:nvPr/>
        </p:nvCxnSpPr>
        <p:spPr>
          <a:xfrm>
            <a:off x="2339752" y="39597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00E079-CE9D-416B-9D8D-B3F1B83AF304}"/>
              </a:ext>
            </a:extLst>
          </p:cNvPr>
          <p:cNvSpPr txBox="1"/>
          <p:nvPr/>
        </p:nvSpPr>
        <p:spPr>
          <a:xfrm>
            <a:off x="971600" y="285293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3600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04. Role</a:t>
            </a:r>
            <a:r>
              <a:rPr lang="ko-KR" altLang="en-US" sz="3600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  <a:r>
              <a:rPr lang="ko-KR" altLang="en-US" sz="3600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Schedule </a:t>
            </a:r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7200" dirty="0">
              <a:solidFill>
                <a:srgbClr val="17375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35887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EB8395-76F3-4688-B301-4DFED3DE4356}"/>
              </a:ext>
            </a:extLst>
          </p:cNvPr>
          <p:cNvCxnSpPr/>
          <p:nvPr/>
        </p:nvCxnSpPr>
        <p:spPr>
          <a:xfrm>
            <a:off x="2267744" y="407707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A22092-25DA-467B-9E62-052B7A1EEAEE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FFB475-375A-4D58-BA45-6A2904CDAF5F}"/>
              </a:ext>
            </a:extLst>
          </p:cNvPr>
          <p:cNvSpPr/>
          <p:nvPr/>
        </p:nvSpPr>
        <p:spPr>
          <a:xfrm>
            <a:off x="201835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역할분담 및 스케쥴</a:t>
            </a:r>
          </a:p>
        </p:txBody>
      </p:sp>
    </p:spTree>
    <p:extLst>
      <p:ext uri="{BB962C8B-B14F-4D97-AF65-F5344CB8AC3E}">
        <p14:creationId xmlns:p14="http://schemas.microsoft.com/office/powerpoint/2010/main" val="315504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993313"/>
            <a:ext cx="41764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150" dirty="0">
                <a:solidFill>
                  <a:schemeClr val="tx2"/>
                </a:solidFill>
              </a:rPr>
              <a:t>[   Role</a:t>
            </a:r>
            <a:r>
              <a:rPr lang="ko-KR" altLang="en-US" sz="2600" b="1" spc="-150" dirty="0">
                <a:solidFill>
                  <a:schemeClr val="tx2"/>
                </a:solidFill>
              </a:rPr>
              <a:t>   </a:t>
            </a:r>
            <a:r>
              <a:rPr lang="en-US" altLang="ko-KR" sz="2600" b="1" spc="-150" dirty="0">
                <a:solidFill>
                  <a:schemeClr val="tx2"/>
                </a:solidFill>
              </a:rPr>
              <a:t>]</a:t>
            </a:r>
            <a:endParaRPr lang="ko-KR" altLang="en-US" sz="2600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446087975"/>
              </p:ext>
            </p:extLst>
          </p:nvPr>
        </p:nvGraphicFramePr>
        <p:xfrm>
          <a:off x="683568" y="1627349"/>
          <a:ext cx="7776864" cy="4751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EFE6C-C32B-459F-B3BD-AC25346B8EA0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7105D6-79D2-4EC9-AE64-7A7FAA8A731A}"/>
              </a:ext>
            </a:extLst>
          </p:cNvPr>
          <p:cNvSpPr/>
          <p:nvPr/>
        </p:nvSpPr>
        <p:spPr>
          <a:xfrm>
            <a:off x="201835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역할분담 및 스케쥴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920333"/>
            <a:ext cx="41764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150" dirty="0">
                <a:solidFill>
                  <a:schemeClr val="tx2"/>
                </a:solidFill>
              </a:rPr>
              <a:t>[   Schedule</a:t>
            </a:r>
            <a:r>
              <a:rPr lang="ko-KR" altLang="en-US" sz="2600" b="1" spc="-150" dirty="0">
                <a:solidFill>
                  <a:schemeClr val="tx2"/>
                </a:solidFill>
              </a:rPr>
              <a:t>   </a:t>
            </a:r>
            <a:r>
              <a:rPr lang="en-US" altLang="ko-KR" sz="2600" b="1" spc="-150" dirty="0">
                <a:solidFill>
                  <a:schemeClr val="tx2"/>
                </a:solidFill>
              </a:rPr>
              <a:t>]</a:t>
            </a:r>
            <a:endParaRPr lang="ko-KR" altLang="en-US" sz="2600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978FFD-8698-4FFE-ACB4-272F27F1D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8843"/>
              </p:ext>
            </p:extLst>
          </p:nvPr>
        </p:nvGraphicFramePr>
        <p:xfrm>
          <a:off x="612800" y="1412776"/>
          <a:ext cx="7991648" cy="46828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66912">
                  <a:extLst>
                    <a:ext uri="{9D8B030D-6E8A-4147-A177-3AD203B41FA5}">
                      <a16:colId xmlns:a16="http://schemas.microsoft.com/office/drawing/2014/main" val="81268685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53718821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91233195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722435689"/>
                    </a:ext>
                  </a:extLst>
                </a:gridCol>
              </a:tblGrid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김가영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박미지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박수현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08559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Week1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팀 선정 </a:t>
                      </a:r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&amp; </a:t>
                      </a:r>
                      <a:r>
                        <a:rPr lang="ko-KR" altLang="en-US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주제 선정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90360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Week2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제안서 발표 </a:t>
                      </a:r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&amp; prototype </a:t>
                      </a:r>
                      <a:r>
                        <a:rPr lang="ko-KR" altLang="en-US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59329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Week3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Chat-bot framework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study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</a:t>
                      </a:r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전체적 </a:t>
                      </a:r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App Development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근처 </a:t>
                      </a:r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Map</a:t>
                      </a:r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을 </a:t>
                      </a:r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Android</a:t>
                      </a:r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에 구현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38289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Week4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-Chat-bot Training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Loading Screen&amp; ICON </a:t>
                      </a:r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디자인</a:t>
                      </a:r>
                      <a:endParaRPr lang="en-US" altLang="ko-KR" sz="10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Android App Development</a:t>
                      </a:r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위치를 검색해 근처에 있는 병원을 화면에 </a:t>
                      </a:r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Loading</a:t>
                      </a:r>
                    </a:p>
                    <a:p>
                      <a:pPr algn="ctr" latinLnBrk="1"/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Android App</a:t>
                      </a:r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과 </a:t>
                      </a:r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merge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61749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Week5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Chat-bot Training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</a:t>
                      </a:r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알람 기능 기초 </a:t>
                      </a:r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Development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병원 별 진료과목 분류 작업 및 검색 필터기능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42590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Week6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Chat-bot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을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Android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에 연동</a:t>
                      </a:r>
                      <a:endParaRPr lang="en-US" altLang="ko-KR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Android App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과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merge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</a:t>
                      </a:r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알람에 사진을 이용한 알람 끄기 기능 추가</a:t>
                      </a:r>
                      <a:endParaRPr lang="en-US" altLang="ko-KR" sz="10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Android</a:t>
                      </a:r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와 다른 기능</a:t>
                      </a:r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merge </a:t>
                      </a:r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진행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병원 별 진료과목 분류 작업 및 검색 필터기능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Android App</a:t>
                      </a:r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과 </a:t>
                      </a:r>
                      <a:r>
                        <a:rPr lang="en-US" altLang="ko-KR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merge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34259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Week7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Chat-bot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을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Android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에 연동</a:t>
                      </a:r>
                      <a:endParaRPr lang="en-US" altLang="ko-KR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Android App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과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merge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사진 기능 구현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&amp; test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Android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와 다른 기능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merge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긴급전화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40580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Week8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중간 </a:t>
                      </a:r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Demo</a:t>
                      </a:r>
                      <a:r>
                        <a:rPr lang="ko-KR" altLang="en-US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전 </a:t>
                      </a:r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TEST</a:t>
                      </a:r>
                      <a:r>
                        <a:rPr lang="ko-KR" altLang="en-US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진행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245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329B07B-70CB-446A-9E32-C409861058B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F21D84-DB65-48B3-869C-CE3AA1CB937B}"/>
              </a:ext>
            </a:extLst>
          </p:cNvPr>
          <p:cNvSpPr/>
          <p:nvPr/>
        </p:nvSpPr>
        <p:spPr>
          <a:xfrm>
            <a:off x="201835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역할분담 및 스케쥴</a:t>
            </a:r>
          </a:p>
        </p:txBody>
      </p:sp>
    </p:spTree>
    <p:extLst>
      <p:ext uri="{BB962C8B-B14F-4D97-AF65-F5344CB8AC3E}">
        <p14:creationId xmlns:p14="http://schemas.microsoft.com/office/powerpoint/2010/main" val="294570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920333"/>
            <a:ext cx="41764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150" dirty="0">
                <a:solidFill>
                  <a:schemeClr val="tx2"/>
                </a:solidFill>
              </a:rPr>
              <a:t>[   Schedule</a:t>
            </a:r>
            <a:r>
              <a:rPr lang="ko-KR" altLang="en-US" sz="2600" b="1" spc="-150" dirty="0">
                <a:solidFill>
                  <a:schemeClr val="tx2"/>
                </a:solidFill>
              </a:rPr>
              <a:t>   </a:t>
            </a:r>
            <a:r>
              <a:rPr lang="en-US" altLang="ko-KR" sz="2600" b="1" spc="-150" dirty="0">
                <a:solidFill>
                  <a:schemeClr val="tx2"/>
                </a:solidFill>
              </a:rPr>
              <a:t>]</a:t>
            </a:r>
            <a:endParaRPr lang="ko-KR" altLang="en-US" sz="2600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978FFD-8698-4FFE-ACB4-272F27F1D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91250"/>
              </p:ext>
            </p:extLst>
          </p:nvPr>
        </p:nvGraphicFramePr>
        <p:xfrm>
          <a:off x="612800" y="1556792"/>
          <a:ext cx="7991648" cy="428656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66912">
                  <a:extLst>
                    <a:ext uri="{9D8B030D-6E8A-4147-A177-3AD203B41FA5}">
                      <a16:colId xmlns:a16="http://schemas.microsoft.com/office/drawing/2014/main" val="81268685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53718821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91233195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722435689"/>
                    </a:ext>
                  </a:extLst>
                </a:gridCol>
              </a:tblGrid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김가영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박미지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박수현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08559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Week9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중간 </a:t>
                      </a:r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Demo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90360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Week10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Demo Feedback </a:t>
                      </a:r>
                      <a:r>
                        <a:rPr lang="ko-KR" altLang="en-US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반영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59329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Week11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Chat-bot :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음성 인식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Development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App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에 날씨표시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음성을 인식해 병원지도에 반영하는 기능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development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38289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Week12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Chat-bot :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음성 인식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Development</a:t>
                      </a: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App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과의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merge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진행</a:t>
                      </a:r>
                      <a:endParaRPr lang="en-US" altLang="ko-KR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App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에 날씨표시 기능 구현</a:t>
                      </a:r>
                      <a:endParaRPr lang="en-US" altLang="ko-KR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전체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merge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병원 음성 인식 기능을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Android App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과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merge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61749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Week13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최종</a:t>
                      </a:r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Demo </a:t>
                      </a:r>
                      <a:r>
                        <a:rPr lang="ko-KR" altLang="en-US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 </a:t>
                      </a:r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Test &amp; </a:t>
                      </a:r>
                      <a:r>
                        <a:rPr lang="en-US" altLang="ko-KR" sz="18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maintainance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42590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Week14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최종 </a:t>
                      </a:r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Demo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34259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Week15</a:t>
                      </a:r>
                      <a:endParaRPr lang="ko-KR" altLang="en-US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최종 보고서 및 매뉴얼 제출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405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883C37-56DD-43DF-9DA0-640036F417F1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FD9726-F69C-470E-A09D-DEF49C005D7A}"/>
              </a:ext>
            </a:extLst>
          </p:cNvPr>
          <p:cNvSpPr/>
          <p:nvPr/>
        </p:nvSpPr>
        <p:spPr>
          <a:xfrm>
            <a:off x="201835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역할분담 및 스케쥴</a:t>
            </a:r>
          </a:p>
        </p:txBody>
      </p:sp>
    </p:spTree>
    <p:extLst>
      <p:ext uri="{BB962C8B-B14F-4D97-AF65-F5344CB8AC3E}">
        <p14:creationId xmlns:p14="http://schemas.microsoft.com/office/powerpoint/2010/main" val="374473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01      02      03      04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8376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88024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948264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Introduction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개발배경</a:t>
            </a:r>
          </a:p>
          <a:p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52028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824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98477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52028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User</a:t>
            </a:r>
            <a:r>
              <a:rPr lang="ko-KR" altLang="en-US" sz="1200" b="1" spc="-150" dirty="0"/>
              <a:t> </a:t>
            </a:r>
            <a:r>
              <a:rPr lang="en-US" altLang="ko-KR" sz="1200" b="1" spc="-150" dirty="0"/>
              <a:t>requirement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4824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App</a:t>
            </a:r>
            <a:r>
              <a:rPr lang="ko-KR" altLang="en-US" sz="1200" b="1" spc="-150" dirty="0"/>
              <a:t> </a:t>
            </a:r>
            <a:r>
              <a:rPr lang="en-US" altLang="ko-KR" sz="1200" b="1" spc="-150" dirty="0"/>
              <a:t>goals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Development Environment</a:t>
            </a:r>
          </a:p>
          <a:p>
            <a:pPr>
              <a:buFontTx/>
              <a:buChar char="-"/>
            </a:pPr>
            <a:endParaRPr lang="en-US" altLang="ko-KR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6984776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Role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Schedule</a:t>
            </a:r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483768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Requirements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6016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App goals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224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Role &amp; Schedule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미 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BD428-3FE0-4C1A-81A4-0E5A0B922B6E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285293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3600" dirty="0">
                <a:solidFill>
                  <a:srgbClr val="17375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01. Introduction </a:t>
            </a:r>
            <a:r>
              <a:rPr lang="en-US" altLang="ko-KR" sz="72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7200" dirty="0">
              <a:solidFill>
                <a:srgbClr val="17375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339752" y="404861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6401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개발배경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고령화 사회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Introduction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개발배경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C2C9EE-3121-491F-B38B-20DC5DFB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84675"/>
            <a:ext cx="4588538" cy="3926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A84D64-594A-4897-8C3A-A38F40019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36" y="1959364"/>
            <a:ext cx="3717228" cy="39190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C95E69-0530-4A97-A92E-DA4E01013FF0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F5F2B1-7D6D-4388-ABF6-111F81BB484A}"/>
              </a:ext>
            </a:extLst>
          </p:cNvPr>
          <p:cNvSpPr/>
          <p:nvPr/>
        </p:nvSpPr>
        <p:spPr>
          <a:xfrm>
            <a:off x="506401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개발배경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실버 산업의 성장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Introduction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개발배경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C19485-9182-4511-8BC3-380312C3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925" y="953675"/>
            <a:ext cx="5462539" cy="28353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620C97-6372-4019-B630-067CFF377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860215"/>
            <a:ext cx="5448300" cy="2600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C6052D-2459-4880-8346-3CB1C0E9C07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D6AA93-4A68-4953-9D9C-9C066948CD57}"/>
              </a:ext>
            </a:extLst>
          </p:cNvPr>
          <p:cNvSpPr/>
          <p:nvPr/>
        </p:nvSpPr>
        <p:spPr>
          <a:xfrm>
            <a:off x="506401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개발배경</a:t>
            </a:r>
          </a:p>
        </p:txBody>
      </p:sp>
    </p:spTree>
    <p:extLst>
      <p:ext uri="{BB962C8B-B14F-4D97-AF65-F5344CB8AC3E}">
        <p14:creationId xmlns:p14="http://schemas.microsoft.com/office/powerpoint/2010/main" val="160564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고독사의 증가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Introduction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개발배경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DF17F1-9ABA-45B5-AF49-E92230F87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62268"/>
            <a:ext cx="4968552" cy="27823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D6D983-4264-4734-B2BF-B918F4B7A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554" y="1984676"/>
            <a:ext cx="2819400" cy="3590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B82FAB-5EFC-4A94-A75F-F82C31FE0B7D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5DBE7B-A422-4737-871D-D192D2EECB76}"/>
              </a:ext>
            </a:extLst>
          </p:cNvPr>
          <p:cNvSpPr/>
          <p:nvPr/>
        </p:nvSpPr>
        <p:spPr>
          <a:xfrm>
            <a:off x="506401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개발배경</a:t>
            </a:r>
          </a:p>
        </p:txBody>
      </p:sp>
    </p:spTree>
    <p:extLst>
      <p:ext uri="{BB962C8B-B14F-4D97-AF65-F5344CB8AC3E}">
        <p14:creationId xmlns:p14="http://schemas.microsoft.com/office/powerpoint/2010/main" val="421483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고독사의 예방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Introduction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개발배경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D8FE7B-0811-4E25-A807-E6C21D03C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42"/>
          <a:stretch/>
        </p:blipFill>
        <p:spPr>
          <a:xfrm>
            <a:off x="571004" y="2411460"/>
            <a:ext cx="2291768" cy="3762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EB455E-6E5A-4265-AE6F-9F026F90E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04" y="1863847"/>
            <a:ext cx="7696200" cy="361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30FDA4-484A-4103-9F55-5129C5370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750"/>
          <a:stretch/>
        </p:blipFill>
        <p:spPr>
          <a:xfrm>
            <a:off x="3049683" y="3762300"/>
            <a:ext cx="2738841" cy="2348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BDA38-39C2-495B-ACC0-8BB05E763B96}"/>
              </a:ext>
            </a:extLst>
          </p:cNvPr>
          <p:cNvSpPr txBox="1"/>
          <p:nvPr/>
        </p:nvSpPr>
        <p:spPr>
          <a:xfrm>
            <a:off x="6228184" y="28529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경기도에서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08DEF9-BB10-421B-B6EF-0BA244FB43B3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0B0A2D-1BB0-407B-A646-93745E9A7748}"/>
              </a:ext>
            </a:extLst>
          </p:cNvPr>
          <p:cNvSpPr/>
          <p:nvPr/>
        </p:nvSpPr>
        <p:spPr>
          <a:xfrm>
            <a:off x="506401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개발배경</a:t>
            </a:r>
          </a:p>
        </p:txBody>
      </p:sp>
    </p:spTree>
    <p:extLst>
      <p:ext uri="{BB962C8B-B14F-4D97-AF65-F5344CB8AC3E}">
        <p14:creationId xmlns:p14="http://schemas.microsoft.com/office/powerpoint/2010/main" val="123929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돌봄 서비스의 부족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Introduction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개발배경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3C0C50-A3F6-4C32-A97F-5EC79CC83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38" y="1949633"/>
            <a:ext cx="4105275" cy="4229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1CE68C-F1B6-4130-911F-59819A16666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43D235-F60F-4F4F-BB34-DF9453720458}"/>
              </a:ext>
            </a:extLst>
          </p:cNvPr>
          <p:cNvSpPr/>
          <p:nvPr/>
        </p:nvSpPr>
        <p:spPr>
          <a:xfrm>
            <a:off x="506401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개발배경</a:t>
            </a:r>
          </a:p>
        </p:txBody>
      </p:sp>
    </p:spTree>
    <p:extLst>
      <p:ext uri="{BB962C8B-B14F-4D97-AF65-F5344CB8AC3E}">
        <p14:creationId xmlns:p14="http://schemas.microsoft.com/office/powerpoint/2010/main" val="301471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46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새로운 어플리케이션 개발 제안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2756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Introduction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개발배경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A913408-1394-4E95-BFA1-707CF1452AD2}"/>
              </a:ext>
            </a:extLst>
          </p:cNvPr>
          <p:cNvSpPr/>
          <p:nvPr/>
        </p:nvSpPr>
        <p:spPr>
          <a:xfrm>
            <a:off x="3055354" y="2433443"/>
            <a:ext cx="5360649" cy="7164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독거 노인의 수에 비해 턱없이 부족한 돌봄 서비스를 대체하기 위한 어플리케이션 개발 제안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5B3E1C0-774B-4B7E-AAFE-5DE1D1A95CAF}"/>
              </a:ext>
            </a:extLst>
          </p:cNvPr>
          <p:cNvGrpSpPr/>
          <p:nvPr/>
        </p:nvGrpSpPr>
        <p:grpSpPr>
          <a:xfrm>
            <a:off x="659146" y="2276872"/>
            <a:ext cx="2497115" cy="978296"/>
            <a:chOff x="0" y="2033"/>
            <a:chExt cx="2497115" cy="97829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4DBB702-505C-4E8F-8795-8E34BA479F47}"/>
                </a:ext>
              </a:extLst>
            </p:cNvPr>
            <p:cNvSpPr/>
            <p:nvPr/>
          </p:nvSpPr>
          <p:spPr>
            <a:xfrm>
              <a:off x="0" y="2033"/>
              <a:ext cx="2497115" cy="97829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사각형: 둥근 모서리 4">
              <a:extLst>
                <a:ext uri="{FF2B5EF4-FFF2-40B4-BE49-F238E27FC236}">
                  <a16:creationId xmlns:a16="http://schemas.microsoft.com/office/drawing/2014/main" id="{D6D16314-41AA-4E3C-A4EE-F8D45101DFC0}"/>
                </a:ext>
              </a:extLst>
            </p:cNvPr>
            <p:cNvSpPr txBox="1"/>
            <p:nvPr/>
          </p:nvSpPr>
          <p:spPr>
            <a:xfrm>
              <a:off x="47756" y="49789"/>
              <a:ext cx="2401603" cy="88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700" b="1" kern="1200" spc="0" dirty="0"/>
                <a:t>제안 배경</a:t>
              </a: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8A0EDC-253C-4CBB-A879-C38D9A0B65FD}"/>
              </a:ext>
            </a:extLst>
          </p:cNvPr>
          <p:cNvSpPr/>
          <p:nvPr/>
        </p:nvSpPr>
        <p:spPr>
          <a:xfrm>
            <a:off x="3055354" y="3831411"/>
            <a:ext cx="5360649" cy="7164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고령화 사회로 인해 발생하는 사회 문제들을 해소하는데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기여할 수 있음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B98576-CD18-43F8-A5CC-AB1AD0A37816}"/>
              </a:ext>
            </a:extLst>
          </p:cNvPr>
          <p:cNvGrpSpPr/>
          <p:nvPr/>
        </p:nvGrpSpPr>
        <p:grpSpPr>
          <a:xfrm>
            <a:off x="659146" y="3674840"/>
            <a:ext cx="2497115" cy="978296"/>
            <a:chOff x="0" y="2033"/>
            <a:chExt cx="2497115" cy="97829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DDCC585-04A2-4CBA-8BF5-27192DCC0863}"/>
                </a:ext>
              </a:extLst>
            </p:cNvPr>
            <p:cNvSpPr/>
            <p:nvPr/>
          </p:nvSpPr>
          <p:spPr>
            <a:xfrm>
              <a:off x="0" y="2033"/>
              <a:ext cx="2497115" cy="97829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48FB84D1-CCC5-40E4-A856-5DE9238B7576}"/>
                </a:ext>
              </a:extLst>
            </p:cNvPr>
            <p:cNvSpPr txBox="1"/>
            <p:nvPr/>
          </p:nvSpPr>
          <p:spPr>
            <a:xfrm>
              <a:off x="47756" y="49789"/>
              <a:ext cx="2401603" cy="88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700" b="1" dirty="0"/>
                <a:t>기대 효과</a:t>
              </a:r>
              <a:endParaRPr lang="ko-KR" altLang="en-US" sz="1700" b="1" kern="1200" spc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A91E672-3194-49DD-8E2B-E495D0856F6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2697B3-7A38-4C43-AC63-E5034F6F0EFB}"/>
              </a:ext>
            </a:extLst>
          </p:cNvPr>
          <p:cNvSpPr/>
          <p:nvPr/>
        </p:nvSpPr>
        <p:spPr>
          <a:xfrm>
            <a:off x="506401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개발배경</a:t>
            </a:r>
          </a:p>
        </p:txBody>
      </p:sp>
    </p:spTree>
    <p:extLst>
      <p:ext uri="{BB962C8B-B14F-4D97-AF65-F5344CB8AC3E}">
        <p14:creationId xmlns:p14="http://schemas.microsoft.com/office/powerpoint/2010/main" val="402528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688</Words>
  <Application>Microsoft Office PowerPoint</Application>
  <PresentationFormat>화면 슬라이드 쇼(4:3)</PresentationFormat>
  <Paragraphs>248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HY헤드라인M</vt:lpstr>
      <vt:lpstr>나눔스퀘어OTF</vt:lpstr>
      <vt:lpstr>나눔스퀘어OTF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MIJI</cp:lastModifiedBy>
  <cp:revision>31</cp:revision>
  <dcterms:created xsi:type="dcterms:W3CDTF">2016-11-03T20:47:04Z</dcterms:created>
  <dcterms:modified xsi:type="dcterms:W3CDTF">2018-09-07T07:00:27Z</dcterms:modified>
</cp:coreProperties>
</file>