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5" r:id="rId3"/>
    <p:sldId id="257" r:id="rId4"/>
    <p:sldId id="276" r:id="rId5"/>
    <p:sldId id="259" r:id="rId6"/>
    <p:sldId id="262" r:id="rId7"/>
    <p:sldId id="277" r:id="rId8"/>
    <p:sldId id="279" r:id="rId9"/>
    <p:sldId id="280" r:id="rId10"/>
    <p:sldId id="278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Results of </a:t>
            </a:r>
            <a:endParaRPr lang="en-US" sz="1400">
              <a:effectLst/>
            </a:endParaRPr>
          </a:p>
          <a:p>
            <a:pPr>
              <a:defRPr>
                <a:solidFill>
                  <a:schemeClr val="bg1"/>
                </a:solidFill>
              </a:defRPr>
            </a:pPr>
            <a:r>
              <a:rPr lang="en-US" sz="1400" b="1" i="0" baseline="0">
                <a:effectLst/>
              </a:rPr>
              <a:t>Experimental Analysis for Un-Weighted Graph</a:t>
            </a:r>
            <a:endParaRPr lang="en-US" sz="1400">
              <a:effectLst/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Sheet1!$J$32:$J$55</c:f>
              <c:numCache>
                <c:formatCode>General</c:formatCode>
                <c:ptCount val="2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7C-4486-9C20-1A3C73DBE5FE}"/>
            </c:ext>
          </c:extLst>
        </c:ser>
        <c:ser>
          <c:idx val="1"/>
          <c:order val="1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Sheet1!$L$32:$L$55</c:f>
              <c:numCache>
                <c:formatCode>General</c:formatCode>
                <c:ptCount val="24"/>
                <c:pt idx="0">
                  <c:v>31.340899999999998</c:v>
                </c:pt>
                <c:pt idx="1">
                  <c:v>48.044799999999995</c:v>
                </c:pt>
                <c:pt idx="2">
                  <c:v>32.159399999999998</c:v>
                </c:pt>
                <c:pt idx="3">
                  <c:v>22.832199999999798</c:v>
                </c:pt>
                <c:pt idx="4">
                  <c:v>23.486200000000601</c:v>
                </c:pt>
                <c:pt idx="5">
                  <c:v>41.764499999999302</c:v>
                </c:pt>
                <c:pt idx="6">
                  <c:v>45.4713000000026</c:v>
                </c:pt>
                <c:pt idx="7">
                  <c:v>30.372099999997399</c:v>
                </c:pt>
                <c:pt idx="8">
                  <c:v>47.075599999999397</c:v>
                </c:pt>
                <c:pt idx="9">
                  <c:v>41.056499999996198</c:v>
                </c:pt>
                <c:pt idx="10">
                  <c:v>30.8209999999888</c:v>
                </c:pt>
                <c:pt idx="11">
                  <c:v>27.746800000016901</c:v>
                </c:pt>
                <c:pt idx="12">
                  <c:v>78.041099999978698</c:v>
                </c:pt>
                <c:pt idx="13">
                  <c:v>18.221399999958901</c:v>
                </c:pt>
                <c:pt idx="14">
                  <c:v>18.453999999905999</c:v>
                </c:pt>
                <c:pt idx="15">
                  <c:v>75.677100000007101</c:v>
                </c:pt>
                <c:pt idx="16">
                  <c:v>75.787400000001796</c:v>
                </c:pt>
                <c:pt idx="17">
                  <c:v>36.489899999999402</c:v>
                </c:pt>
                <c:pt idx="18">
                  <c:v>56.093199999996202</c:v>
                </c:pt>
                <c:pt idx="19">
                  <c:v>45.705200000000396</c:v>
                </c:pt>
                <c:pt idx="20">
                  <c:v>62.424999999996302</c:v>
                </c:pt>
                <c:pt idx="21">
                  <c:v>60.083300000002197</c:v>
                </c:pt>
                <c:pt idx="22">
                  <c:v>35.759499999999406</c:v>
                </c:pt>
                <c:pt idx="23">
                  <c:v>25.231200000007398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7C-4486-9C20-1A3C73DB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217744"/>
        <c:axId val="1407225232"/>
      </c:scatterChart>
      <c:scatterChart>
        <c:scatterStyle val="lineMarker"/>
        <c:varyColors val="0"/>
        <c:ser>
          <c:idx val="2"/>
          <c:order val="2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Sheet1!$I$32:$I$55</c:f>
              <c:numCache>
                <c:formatCode>General</c:formatCode>
                <c:ptCount val="2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24</c:v>
                </c:pt>
                <c:pt idx="5">
                  <c:v>28</c:v>
                </c:pt>
                <c:pt idx="6">
                  <c:v>26</c:v>
                </c:pt>
                <c:pt idx="7">
                  <c:v>35</c:v>
                </c:pt>
                <c:pt idx="8">
                  <c:v>39</c:v>
                </c:pt>
                <c:pt idx="9">
                  <c:v>34</c:v>
                </c:pt>
                <c:pt idx="10">
                  <c:v>44</c:v>
                </c:pt>
                <c:pt idx="11">
                  <c:v>45</c:v>
                </c:pt>
                <c:pt idx="12">
                  <c:v>53</c:v>
                </c:pt>
                <c:pt idx="13">
                  <c:v>52</c:v>
                </c:pt>
                <c:pt idx="14">
                  <c:v>53</c:v>
                </c:pt>
                <c:pt idx="15">
                  <c:v>70</c:v>
                </c:pt>
                <c:pt idx="16">
                  <c:v>80</c:v>
                </c:pt>
                <c:pt idx="17">
                  <c:v>84</c:v>
                </c:pt>
                <c:pt idx="18">
                  <c:v>87</c:v>
                </c:pt>
                <c:pt idx="19">
                  <c:v>93</c:v>
                </c:pt>
                <c:pt idx="20">
                  <c:v>95</c:v>
                </c:pt>
                <c:pt idx="21">
                  <c:v>96</c:v>
                </c:pt>
                <c:pt idx="22">
                  <c:v>100</c:v>
                </c:pt>
                <c:pt idx="23">
                  <c:v>126</c:v>
                </c:pt>
              </c:numCache>
            </c:numRef>
          </c:xVal>
          <c:yVal>
            <c:numRef>
              <c:f>Sheet1!$N$32:$N$55</c:f>
              <c:numCache>
                <c:formatCode>General</c:formatCode>
                <c:ptCount val="24"/>
                <c:pt idx="0">
                  <c:v>3.1907188370467986E-2</c:v>
                </c:pt>
                <c:pt idx="1">
                  <c:v>2.0813907020114562E-2</c:v>
                </c:pt>
                <c:pt idx="2">
                  <c:v>3.1095107495786613E-2</c:v>
                </c:pt>
                <c:pt idx="3">
                  <c:v>4.3797794343077269E-2</c:v>
                </c:pt>
                <c:pt idx="4">
                  <c:v>4.2578194854849843E-2</c:v>
                </c:pt>
                <c:pt idx="5">
                  <c:v>2.394378000454972E-2</c:v>
                </c:pt>
                <c:pt idx="6">
                  <c:v>2.1991893787948504E-2</c:v>
                </c:pt>
                <c:pt idx="7">
                  <c:v>3.2924954152004166E-2</c:v>
                </c:pt>
                <c:pt idx="8">
                  <c:v>2.1242427074748126E-2</c:v>
                </c:pt>
                <c:pt idx="9">
                  <c:v>2.4356679210358716E-2</c:v>
                </c:pt>
                <c:pt idx="10">
                  <c:v>3.2445410596682892E-2</c:v>
                </c:pt>
                <c:pt idx="11">
                  <c:v>3.6040192022121144E-2</c:v>
                </c:pt>
                <c:pt idx="12">
                  <c:v>1.2813760954167393E-2</c:v>
                </c:pt>
                <c:pt idx="13">
                  <c:v>5.488052509698791E-2</c:v>
                </c:pt>
                <c:pt idx="14">
                  <c:v>5.4188793757726984E-2</c:v>
                </c:pt>
                <c:pt idx="15">
                  <c:v>1.3214037007230802E-2</c:v>
                </c:pt>
                <c:pt idx="16">
                  <c:v>1.3194805468982659E-2</c:v>
                </c:pt>
                <c:pt idx="17">
                  <c:v>2.7404843532046304E-2</c:v>
                </c:pt>
                <c:pt idx="18">
                  <c:v>1.7827472848760059E-2</c:v>
                </c:pt>
                <c:pt idx="19">
                  <c:v>2.1879348520518264E-2</c:v>
                </c:pt>
                <c:pt idx="20">
                  <c:v>1.6019223067682168E-2</c:v>
                </c:pt>
                <c:pt idx="21">
                  <c:v>1.6643559857730243E-2</c:v>
                </c:pt>
                <c:pt idx="22">
                  <c:v>2.7964596820425805E-2</c:v>
                </c:pt>
                <c:pt idx="23">
                  <c:v>3.9633469672457386E-2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7C-4486-9C20-1A3C73DB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336368"/>
        <c:axId val="1355342608"/>
      </c:scatterChart>
      <c:valAx>
        <c:axId val="140721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tx1"/>
                    </a:solidFill>
                  </a:rPr>
                  <a:t>Input Size</a:t>
                </a:r>
              </a:p>
            </c:rich>
          </c:tx>
          <c:layout>
            <c:manualLayout>
              <c:xMode val="edge"/>
              <c:yMode val="edge"/>
              <c:x val="0.43214326249860291"/>
              <c:y val="0.90160509556001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225232"/>
        <c:crosses val="autoZero"/>
        <c:crossBetween val="midCat"/>
      </c:valAx>
      <c:valAx>
        <c:axId val="1407225232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FF0000"/>
                    </a:solidFill>
                  </a:rPr>
                  <a:t>Runtime (ms)</a:t>
                </a:r>
              </a:p>
            </c:rich>
          </c:tx>
          <c:layout>
            <c:manualLayout>
              <c:xMode val="edge"/>
              <c:yMode val="edge"/>
              <c:x val="1.9255945083517516E-2"/>
              <c:y val="0.42411483351486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217744"/>
        <c:crosses val="autoZero"/>
        <c:crossBetween val="midCat"/>
      </c:valAx>
      <c:valAx>
        <c:axId val="1355342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layout>
            <c:manualLayout>
              <c:xMode val="edge"/>
              <c:yMode val="edge"/>
              <c:x val="0.93891728304463129"/>
              <c:y val="0.433395165677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336368"/>
        <c:crosses val="max"/>
        <c:crossBetween val="midCat"/>
      </c:valAx>
      <c:valAx>
        <c:axId val="13553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534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69-013-0441-x?shared-article-renderer" TargetMode="External"/><Relationship Id="rId2" Type="http://schemas.openxmlformats.org/officeDocument/2006/relationships/hyperlink" Target="https://pdf.sciencedirectassets.com/314898/1-s2.0-S1474667016X60454/1-s2.0-S1474667016342732/main.pdf?X-Amz-Security-Token=IQoJb3JpZ2luX2VjEOv//////////wEaCXVzLWVhc3QtMSJGMEQCIBkN%2BjROwgVQYwR9bQjDb9qwgyTqtBWlhbn6DP47558dAiB0scbgxNRYwyjKyk%2BPWlxiIlkQODxwpl7PPYEEO048Dyq0Awh0EAMaDDA1OTAwMzU0Njg2NSIM3BIAib%2B3TIy7RcsSKpEDcgrKyEBY%2BxTyCXWPdAuvQzq%2BJDsSTLWd84OK3ziOLEOjAYtK0YaRZgk8WkPiuMiHRKrkVNCvIzWxHsCbBHSNDRpR%2BgOZ5m0ZQOiWaPth3QT3D9p58UdQ1g%2B2%2BADZ0X6cXByFBLmV9riV%2Bsw2dUEzxlErz9OuUiBjrPgLjxzVR3iJ0az9rLF7xmimZTpf8FM5lDmLlSSD8jbN1gJu687F9kgd0%2BPy8VOduyqgv1flxVB8xuMjuLy34IsgNsvBskK3ZR1lRTDua47vgJNYsIWxk5YvfV99L1O7fEPMsNPVVdQF2ZqnW0dSyhUy4g7moo7c%2B5lbURk7L4DLboBizNuucGlPmfqLteMoSotH4bQI866zBw%2B/10Gr6SFLMw6k3BMPXofdEM4Noj4XwYM0tXnOq/EeTx0vC6u3WKyorXHSVKlkMUJXEg%2BTxaD9HBbSXiG6ENME%2BXAdh4p8JXgHLMhlFohaxEfyOvmpP9kxzKv9xQXU2tuuvdd/iYVxeAgXavzB0T1ggyyle11aBIjqYkB1liYwrL3H9wU67AGoIzrPowYkbawLjdxAuF75zTyyJh2eDLdN0MXBLETLew5KUAb2KuCy8de8R9HuD0YstvMSAA/ICr1CaU4o8IRnkaO6fjNxv2Rh14DTYUsD0n4aK%2BJ4cA8n9cgj4XqBESnpxko6ZVvx52m8nzhB6dKgLWTsG4zSRLCRhnDJVobJbLCRsuRUy%2Bdpfg8mOOEYdirArOx8bvshHE8iBIN6IEkwutP13Uo4tHYW4QEtY6gsjDw08pIRzOJJY3TVxmAED7A9pg%2Bs%2BQWlh3R9yA8snIz3naVFqc6tO/agW%2BIBZ698JcsGMUaznRbJATG8pQ%3D%3D&amp;X-Amz-Algorithm=AWS4-HMAC-SHA256&amp;X-Amz-Date=20200623T114204Z&amp;X-Amz-SignedHeaders=host&amp;X-Amz-Expires=300&amp;X-Amz-Credential=ASIAQ3PHCVTY6NSPQ4WJ/20200623/us-east-1/s3/aws4_request&amp;X-Amz-Signature=159eff39a194bee5e62cde745065eb1d53caa18a3e0c0dc94bccc565e3748633&amp;hash=ce26ca3aa8a515d745daf0108d1a50acef295864127fe5734a7bd1c2260f0e0d&amp;host=68042c943591013ac2b2430a89b270f6af2c76d8dfd086a07176afe7c76c2c61&amp;pii=S1474667016342732&amp;tid=spdf-6e93caa2-0342-4ec2-bf55-df4964e8194c&amp;sid=c83c0e9c159f46427378ce568237de607d3dgxrqb&amp;type=cli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0245" y="1038040"/>
            <a:ext cx="6691511" cy="7571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FURTHER OPTIMIZATION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1952642"/>
            <a:ext cx="10363826" cy="49053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effectLst/>
              </a:rPr>
              <a:t>Method </a:t>
            </a:r>
            <a:r>
              <a:rPr lang="en-US" u="sng" dirty="0" smtClean="0">
                <a:solidFill>
                  <a:schemeClr val="bg1"/>
                </a:solidFill>
                <a:effectLst/>
              </a:rPr>
              <a:t>1</a:t>
            </a:r>
            <a:r>
              <a:rPr lang="en-US" dirty="0" smtClean="0">
                <a:solidFill>
                  <a:schemeClr val="bg1"/>
                </a:solidFill>
                <a:effectLst/>
              </a:rPr>
              <a:t>:     </a:t>
            </a:r>
            <a:r>
              <a:rPr lang="en-US" b="1" dirty="0">
                <a:solidFill>
                  <a:schemeClr val="bg1"/>
                </a:solidFill>
                <a:effectLst/>
              </a:rPr>
              <a:t>Minimizing value of </a:t>
            </a:r>
            <a:r>
              <a:rPr lang="en-US" b="1" i="1" dirty="0" err="1" smtClean="0">
                <a:solidFill>
                  <a:schemeClr val="bg1"/>
                </a:solidFill>
                <a:effectLst/>
              </a:rPr>
              <a:t>itermax</a:t>
            </a:r>
            <a:endParaRPr lang="en-US" u="sng" dirty="0" smtClean="0">
              <a:solidFill>
                <a:schemeClr val="bg1"/>
              </a:solidFill>
              <a:effectLst/>
            </a:endParaRPr>
          </a:p>
          <a:p>
            <a:r>
              <a:rPr lang="en-US" u="sng" dirty="0" smtClean="0">
                <a:solidFill>
                  <a:schemeClr val="bg1"/>
                </a:solidFill>
                <a:effectLst/>
              </a:rPr>
              <a:t>Method 2: </a:t>
            </a:r>
            <a:r>
              <a:rPr lang="en-US" b="1" dirty="0" smtClean="0">
                <a:solidFill>
                  <a:schemeClr val="bg1"/>
                </a:solidFill>
                <a:effectLst/>
              </a:rPr>
              <a:t>Finding hotspot function and optimizing it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74" y="2968846"/>
            <a:ext cx="6955482" cy="37967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86274" y="5457089"/>
            <a:ext cx="4021091" cy="287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IWD algorithm to solve complex optimization problems like TSP, n-Queen’s puzzle, Knapsack problem</a:t>
            </a:r>
          </a:p>
          <a:p>
            <a:r>
              <a:rPr lang="en-US" dirty="0"/>
              <a:t>Mechanical Engineering Department, National </a:t>
            </a:r>
            <a:r>
              <a:rPr lang="en-US" dirty="0" smtClean="0"/>
              <a:t>University of </a:t>
            </a:r>
            <a:r>
              <a:rPr lang="en-US" dirty="0"/>
              <a:t>Singapore </a:t>
            </a:r>
            <a:r>
              <a:rPr lang="en-US" dirty="0" smtClean="0"/>
              <a:t>is working </a:t>
            </a:r>
            <a:r>
              <a:rPr lang="en-US" dirty="0"/>
              <a:t>on Improved Intelligent Water Drops Optimization for Single and Multiple Objective Job Shop </a:t>
            </a:r>
            <a:r>
              <a:rPr lang="en-US" dirty="0" smtClean="0"/>
              <a:t>Scheduling (</a:t>
            </a:r>
            <a:r>
              <a:rPr lang="en-US" dirty="0" smtClean="0">
                <a:hlinkClick r:id="rId2"/>
              </a:rPr>
              <a:t>Link)</a:t>
            </a:r>
          </a:p>
          <a:p>
            <a:r>
              <a:rPr lang="en-US" dirty="0" smtClean="0">
                <a:effectLst/>
              </a:rPr>
              <a:t>Using IWD as a Intelligent Autonomous Force Deployment</a:t>
            </a:r>
          </a:p>
          <a:p>
            <a:r>
              <a:rPr lang="en-US" dirty="0" smtClean="0">
                <a:effectLst/>
              </a:rPr>
              <a:t>Using IWD Algorithm for reservoir operations by </a:t>
            </a:r>
            <a:r>
              <a:rPr lang="it-IT" dirty="0">
                <a:effectLst/>
              </a:rPr>
              <a:t>A. B. </a:t>
            </a:r>
            <a:r>
              <a:rPr lang="it-IT" dirty="0" smtClean="0">
                <a:effectLst/>
              </a:rPr>
              <a:t>Dariane &amp; </a:t>
            </a:r>
            <a:r>
              <a:rPr lang="it-IT" dirty="0">
                <a:effectLst/>
              </a:rPr>
              <a:t>S. Sarani </a:t>
            </a:r>
            <a:r>
              <a:rPr lang="it-IT" dirty="0" smtClean="0">
                <a:effectLst/>
                <a:hlinkClick r:id="rId3"/>
              </a:rPr>
              <a:t>(Link)</a:t>
            </a:r>
            <a:endParaRPr lang="en-US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873" y="1038040"/>
            <a:ext cx="11508279" cy="7571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Current challenges 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being addressed 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5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5881" y="1469450"/>
            <a:ext cx="10253693" cy="5256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Camacho-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Villalón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L.,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Dorigo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M.,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Stützle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T. (2019).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water drops algorithm: why it cannot be considered a novel algorithm.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Survey on Intelligent Water Drop Algorithm. (2014).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Kalra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Singh, S. (2017).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intelligent water drops algorithm to workflow scheduling in cloud environment.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IEEE.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Alijla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B., Wong, L.-P., Lim, C. P.,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Khader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T.,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A. (2014).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modified Intelligent Water Drops algorithm and its application to optimization problems.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Sarani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Dariane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(2013). Application of Intelligent Water Drops Algorithm in Reservoir Operation.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(1/2), 71.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10.1504/ijbic.2009.022775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Shah-Hosseini, H. (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intelligent water drops algorithm: a nature-inspired swarm-based optimization algorithm . In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 J. Bio-Inspired Computation, 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Tehran.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16134" y="592069"/>
            <a:ext cx="3453189" cy="75713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references</a:t>
            </a:r>
            <a:endParaRPr lang="en-US" sz="48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2210" y="996490"/>
            <a:ext cx="2167581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RECAP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615667"/>
            <a:ext cx="10363826" cy="3424107"/>
          </a:xfrm>
          <a:solidFill>
            <a:schemeClr val="tx1"/>
          </a:solidFill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Introduction of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 algorithm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Implementation of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>
                <a:solidFill>
                  <a:schemeClr val="bg1"/>
                </a:solidFill>
                <a:effectLst/>
              </a:rPr>
              <a:t> algorithm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Unweighted graph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Weighted </a:t>
            </a:r>
            <a:r>
              <a:rPr lang="en-US" sz="1600" dirty="0" smtClean="0">
                <a:solidFill>
                  <a:schemeClr val="bg1"/>
                </a:solidFill>
                <a:effectLst/>
              </a:rPr>
              <a:t>graph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(unweighted graph)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progress</a:t>
            </a: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bg1"/>
              </a:solidFill>
              <a:effectLst/>
            </a:endParaRPr>
          </a:p>
          <a:p>
            <a:pPr lvl="3"/>
            <a:endParaRPr lang="en-US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/>
              </a:rPr>
              <a:t>Objectives of this demo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633422"/>
            <a:ext cx="10363826" cy="3424107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Validation of output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of Algorithm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(with weighted graph)</a:t>
            </a:r>
            <a:endParaRPr lang="en-US" sz="2400" dirty="0" smtClean="0">
              <a:solidFill>
                <a:schemeClr val="bg1"/>
              </a:solidFill>
              <a:effectLst/>
            </a:endParaRP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Space Complexity</a:t>
            </a: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Run-Time complexity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Experimental Analysis (weighted \ Unweighted)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Further room for optimization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265" y="2633748"/>
            <a:ext cx="10364451" cy="1596177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VALIDATION OF 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5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4917" y="5024761"/>
            <a:ext cx="8318377" cy="172354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Assuming V&lt;E and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V=</a:t>
            </a:r>
            <a:r>
              <a:rPr lang="en-US" sz="1400" i="1" dirty="0" err="1" smtClean="0">
                <a:solidFill>
                  <a:sysClr val="windowText" lastClr="000000"/>
                </a:solidFill>
              </a:rPr>
              <a:t>Niwd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Total Complexity </a:t>
            </a:r>
            <a:r>
              <a:rPr lang="en-US" sz="1100" dirty="0">
                <a:solidFill>
                  <a:sysClr val="windowText" lastClr="000000"/>
                </a:solidFill>
              </a:rPr>
              <a:t>= </a:t>
            </a:r>
            <a:r>
              <a:rPr lang="en-US" sz="1400" dirty="0">
                <a:solidFill>
                  <a:sysClr val="windowText" lastClr="000000"/>
                </a:solidFill>
              </a:rPr>
              <a:t>O (V)*O(E)*O(</a:t>
            </a:r>
            <a:r>
              <a:rPr lang="en-US" sz="1400" dirty="0" err="1">
                <a:solidFill>
                  <a:sysClr val="windowText" lastClr="000000"/>
                </a:solidFill>
              </a:rPr>
              <a:t>Niwd</a:t>
            </a:r>
            <a:r>
              <a:rPr lang="en-US" sz="1400" dirty="0">
                <a:solidFill>
                  <a:sysClr val="windowText" lastClr="000000"/>
                </a:solidFill>
              </a:rPr>
              <a:t>)*O(</a:t>
            </a:r>
            <a:r>
              <a:rPr lang="en-US" sz="1400" dirty="0" err="1">
                <a:solidFill>
                  <a:sysClr val="windowText" lastClr="000000"/>
                </a:solidFill>
              </a:rPr>
              <a:t>itermax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		</a:t>
            </a:r>
            <a:r>
              <a:rPr lang="en-US" sz="1600" dirty="0">
                <a:solidFill>
                  <a:sysClr val="windowText" lastClr="000000"/>
                </a:solidFill>
              </a:rPr>
              <a:t>= </a:t>
            </a:r>
            <a:r>
              <a:rPr lang="en-US" sz="1600" b="1" dirty="0">
                <a:solidFill>
                  <a:sysClr val="windowText" lastClr="000000"/>
                </a:solidFill>
              </a:rPr>
              <a:t>O(V</a:t>
            </a:r>
            <a:r>
              <a:rPr lang="en-US" sz="1600" b="1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600" b="1" dirty="0">
                <a:solidFill>
                  <a:sysClr val="windowText" lastClr="000000"/>
                </a:solidFill>
              </a:rPr>
              <a:t>E*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itermax</a:t>
            </a:r>
            <a:r>
              <a:rPr lang="en-US" sz="1600" b="1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400" i="1" dirty="0" smtClean="0">
                <a:solidFill>
                  <a:sysClr val="windowText" lastClr="000000"/>
                </a:solidFill>
              </a:rPr>
              <a:t>For </a:t>
            </a:r>
            <a:r>
              <a:rPr lang="en-US" sz="1400" i="1" dirty="0">
                <a:solidFill>
                  <a:sysClr val="windowText" lastClr="000000"/>
                </a:solidFill>
              </a:rPr>
              <a:t>further details, see the File “Complexity Analysis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Weighted </a:t>
            </a:r>
            <a:r>
              <a:rPr lang="en-US" sz="1400" i="1" dirty="0">
                <a:solidFill>
                  <a:sysClr val="windowText" lastClr="000000"/>
                </a:solidFill>
              </a:rPr>
              <a:t>Graph.py” on </a:t>
            </a:r>
            <a:r>
              <a:rPr lang="en-US" sz="1400" i="1" dirty="0" err="1">
                <a:solidFill>
                  <a:sysClr val="windowText" lastClr="000000"/>
                </a:solidFill>
              </a:rPr>
              <a:t>Git</a:t>
            </a:r>
            <a:r>
              <a:rPr lang="en-US" sz="1400" i="1" dirty="0">
                <a:solidFill>
                  <a:sysClr val="windowText" lastClr="000000"/>
                </a:solidFill>
              </a:rPr>
              <a:t> -&gt; Code.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      In evaluating the space complexity, we will just consider the data space.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</a:t>
            </a:r>
            <a:r>
              <a:rPr lang="en-US" sz="1400" b="1" dirty="0">
                <a:solidFill>
                  <a:sysClr val="windowText" lastClr="000000"/>
                </a:solidFill>
              </a:rPr>
              <a:t>Total Space Complexity </a:t>
            </a:r>
            <a:r>
              <a:rPr lang="en-US" sz="1400" dirty="0">
                <a:solidFill>
                  <a:sysClr val="windowText" lastClr="000000"/>
                </a:solidFill>
              </a:rPr>
              <a:t>= 18 + 3 + 10+ 2+ 2 +1 +1 =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38 </a:t>
            </a:r>
            <a:r>
              <a:rPr lang="en-US" sz="1400" b="1" dirty="0">
                <a:solidFill>
                  <a:sysClr val="windowText" lastClr="000000"/>
                </a:solidFill>
              </a:rPr>
              <a:t>Words</a:t>
            </a:r>
          </a:p>
          <a:p>
            <a:endParaRPr lang="en-US" sz="14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9985"/>
              </p:ext>
            </p:extLst>
          </p:nvPr>
        </p:nvGraphicFramePr>
        <p:xfrm>
          <a:off x="2388094" y="159797"/>
          <a:ext cx="6853560" cy="486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600">
                  <a:extLst>
                    <a:ext uri="{9D8B030D-6E8A-4147-A177-3AD203B41FA5}">
                      <a16:colId xmlns:a16="http://schemas.microsoft.com/office/drawing/2014/main" val="909340929"/>
                    </a:ext>
                  </a:extLst>
                </a:gridCol>
                <a:gridCol w="2600106">
                  <a:extLst>
                    <a:ext uri="{9D8B030D-6E8A-4147-A177-3AD203B41FA5}">
                      <a16:colId xmlns:a16="http://schemas.microsoft.com/office/drawing/2014/main" val="1341323830"/>
                    </a:ext>
                  </a:extLst>
                </a:gridCol>
                <a:gridCol w="2064854">
                  <a:extLst>
                    <a:ext uri="{9D8B030D-6E8A-4147-A177-3AD203B41FA5}">
                      <a16:colId xmlns:a16="http://schemas.microsoft.com/office/drawing/2014/main" val="608059858"/>
                    </a:ext>
                  </a:extLst>
                </a:gridCol>
              </a:tblGrid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 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Space Complexity (words)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088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 (V^2*E)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78751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initializeIWD</a:t>
                      </a:r>
                      <a:r>
                        <a:rPr lang="en-US" sz="1200" dirty="0">
                          <a:effectLst/>
                        </a:rPr>
                        <a:t>())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 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Niwd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7944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650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198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O(V)*O(E)*O(Niwd)*O(itermax)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80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O(len(quality))*O(itermax)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9692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O(len(visit))*O(itermax)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92220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700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807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9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684" y="996490"/>
            <a:ext cx="7272632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Things to note:</a:t>
            </a:r>
            <a:endParaRPr lang="en-US" sz="2800" dirty="0" smtClean="0">
              <a:solidFill>
                <a:schemeClr val="bg1"/>
              </a:solidFill>
              <a:effectLst/>
            </a:endParaRPr>
          </a:p>
          <a:p>
            <a:pPr lvl="2"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kept constant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Input Size -&gt; number of nodes in graph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Edges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 * (V-1)</a:t>
            </a:r>
          </a:p>
          <a:p>
            <a:pPr marL="914400" lvl="2" indent="0">
              <a:buNone/>
            </a:pPr>
            <a:endParaRPr lang="en-US" sz="1800" i="1" dirty="0">
              <a:solidFill>
                <a:schemeClr val="bg1"/>
              </a:solidFill>
              <a:effectLst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To study relation between input size and the runtime</a:t>
            </a:r>
          </a:p>
        </p:txBody>
      </p:sp>
    </p:spTree>
    <p:extLst>
      <p:ext uri="{BB962C8B-B14F-4D97-AF65-F5344CB8AC3E}">
        <p14:creationId xmlns:p14="http://schemas.microsoft.com/office/powerpoint/2010/main" val="12547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9483"/>
              </p:ext>
            </p:extLst>
          </p:nvPr>
        </p:nvGraphicFramePr>
        <p:xfrm>
          <a:off x="0" y="-15047"/>
          <a:ext cx="5181601" cy="6263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027">
                  <a:extLst>
                    <a:ext uri="{9D8B030D-6E8A-4147-A177-3AD203B41FA5}">
                      <a16:colId xmlns:a16="http://schemas.microsoft.com/office/drawing/2014/main" val="468823833"/>
                    </a:ext>
                  </a:extLst>
                </a:gridCol>
                <a:gridCol w="2964205">
                  <a:extLst>
                    <a:ext uri="{9D8B030D-6E8A-4147-A177-3AD203B41FA5}">
                      <a16:colId xmlns:a16="http://schemas.microsoft.com/office/drawing/2014/main" val="2687812180"/>
                    </a:ext>
                  </a:extLst>
                </a:gridCol>
                <a:gridCol w="196563">
                  <a:extLst>
                    <a:ext uri="{9D8B030D-6E8A-4147-A177-3AD203B41FA5}">
                      <a16:colId xmlns:a16="http://schemas.microsoft.com/office/drawing/2014/main" val="1065988916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859449368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3460703739"/>
                    </a:ext>
                  </a:extLst>
                </a:gridCol>
              </a:tblGrid>
              <a:tr h="171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 #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Input Size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35010"/>
                  </a:ext>
                </a:extLst>
              </a:tr>
              <a:tr h="1570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millisecs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5914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0.031341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31.3409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9635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0.048045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48.0448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2542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0.032159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32.1594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626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0.022832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22.8322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099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0.023486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23.4862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2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0.041764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41.7645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755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0.045471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45.4713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5012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0.030372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30.3721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2313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0.047076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47.0756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674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0.041056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41.0565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4320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0.030821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30.821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7120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0.027747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27.7468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2901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0.078041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78.0411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1408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0.018221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18.2214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1642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25541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70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0.075677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75.6771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24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0.075787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75.7874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221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0.03649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36.4899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0835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0.056093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56.0932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345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0.045705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45.7052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1278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0.062425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62.425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2959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0.060083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60.0833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298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0.035759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35.7595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842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126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0.025231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25.2312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11992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47992"/>
            <a:ext cx="6549752" cy="5562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 </a:t>
            </a:r>
            <a:r>
              <a:rPr lang="en-US" sz="1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summarizes the input values that were taken randomly and dynamically and their correspondging execution time in seconds and milliseconds obtain from applying timeit.timeit() function.</a:t>
            </a: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8168" y="4522839"/>
            <a:ext cx="1425582" cy="754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328" y="4638468"/>
            <a:ext cx="127642" cy="13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786079" y="4948185"/>
            <a:ext cx="127642" cy="137459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725334"/>
              </p:ext>
            </p:extLst>
          </p:nvPr>
        </p:nvGraphicFramePr>
        <p:xfrm>
          <a:off x="5299969" y="233402"/>
          <a:ext cx="6533965" cy="421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926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2890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result for our theoretical runtime analysis of implementation came out to be: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</a:rPr>
              <a:t>O(V</a:t>
            </a:r>
            <a:r>
              <a:rPr lang="en-US" sz="1800" b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b="1" dirty="0">
                <a:solidFill>
                  <a:schemeClr val="bg1"/>
                </a:solidFill>
                <a:effectLst/>
              </a:rPr>
              <a:t>E* </a:t>
            </a:r>
            <a:r>
              <a:rPr lang="en-US" sz="1800" b="1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b="1" dirty="0" smtClean="0">
                <a:solidFill>
                  <a:schemeClr val="bg1"/>
                </a:solidFill>
                <a:effectLst/>
              </a:rPr>
              <a:t>)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</a:rPr>
              <a:t>was kept constant in this experiment.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varying </a:t>
            </a:r>
            <a:r>
              <a:rPr lang="en-US" sz="1800" dirty="0">
                <a:solidFill>
                  <a:schemeClr val="bg1"/>
                </a:solidFill>
                <a:effectLst/>
              </a:rPr>
              <a:t>the V (input size) and E (i.e. number of edges which in this experiment were varied by a factor V*(V-1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))</a:t>
            </a:r>
          </a:p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runtime was varying with variations in our input sizes.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it </a:t>
            </a:r>
            <a:r>
              <a:rPr lang="en-US" sz="1800" dirty="0">
                <a:solidFill>
                  <a:schemeClr val="bg1"/>
                </a:solidFill>
                <a:effectLst/>
              </a:rPr>
              <a:t>can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be said </a:t>
            </a:r>
            <a:r>
              <a:rPr lang="en-US" sz="1800" dirty="0">
                <a:solidFill>
                  <a:schemeClr val="bg1"/>
                </a:solidFill>
                <a:effectLst/>
              </a:rPr>
              <a:t>that the complexity is dependent on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dirty="0">
                <a:solidFill>
                  <a:schemeClr val="bg1"/>
                </a:solidFill>
                <a:effectLst/>
              </a:rPr>
              <a:t> or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i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, </a:t>
            </a:r>
            <a:r>
              <a:rPr lang="en-US" sz="1800" dirty="0">
                <a:solidFill>
                  <a:schemeClr val="bg1"/>
                </a:solidFill>
                <a:effectLst/>
              </a:rPr>
              <a:t>and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E</a:t>
            </a:r>
            <a:r>
              <a:rPr lang="en-US" sz="1800" dirty="0">
                <a:solidFill>
                  <a:schemeClr val="bg1"/>
                </a:solidFill>
                <a:effectLst/>
              </a:rPr>
              <a:t> when the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constant.</a:t>
            </a:r>
            <a:r>
              <a:rPr lang="en-US" sz="4400" b="1" dirty="0" smtClean="0">
                <a:solidFill>
                  <a:schemeClr val="bg1"/>
                </a:solidFill>
                <a:effectLst/>
              </a:rPr>
              <a:t>			</a:t>
            </a:r>
            <a:endParaRPr lang="en-US" sz="1800" b="1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Theoretical analysis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vs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4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680</TotalTime>
  <Words>687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Droplet</vt:lpstr>
      <vt:lpstr>Implementation of   iNTELlIGENT WATER DROP Algorithm</vt:lpstr>
      <vt:lpstr>RECAP</vt:lpstr>
      <vt:lpstr>Objectives of this demo</vt:lpstr>
      <vt:lpstr>VALIDATION OF OUTPUT</vt:lpstr>
      <vt:lpstr>PowerPoint Presentation</vt:lpstr>
      <vt:lpstr>PowerPoint Presentation</vt:lpstr>
      <vt:lpstr>EXPERIMENTAL ANALYSIS</vt:lpstr>
      <vt:lpstr>PowerPoint Presentation</vt:lpstr>
      <vt:lpstr>Theoretical analysis  vs  EXPERIMENTAL ANALYSIS</vt:lpstr>
      <vt:lpstr>FURTHER OPTIMIZATION</vt:lpstr>
      <vt:lpstr>Current challenges being addressed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Sara Intikhab</cp:lastModifiedBy>
  <cp:revision>42</cp:revision>
  <dcterms:created xsi:type="dcterms:W3CDTF">2020-06-04T06:27:53Z</dcterms:created>
  <dcterms:modified xsi:type="dcterms:W3CDTF">2020-06-23T17:57:01Z</dcterms:modified>
</cp:coreProperties>
</file>