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56" r:id="rId11"/>
    <p:sldId id="270" r:id="rId12"/>
    <p:sldId id="271" r:id="rId13"/>
    <p:sldId id="25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6533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“基于LeNet-5的手写体数字识别模型”的设计</a:t>
            </a:r>
            <a:endParaRPr lang="zh-CN" altLang="en-US" sz="2400" b="1"/>
          </a:p>
        </p:txBody>
      </p:sp>
      <p:pic>
        <p:nvPicPr>
          <p:cNvPr id="18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1026795"/>
            <a:ext cx="6995160" cy="4993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7367270" y="1839595"/>
            <a:ext cx="46132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lang="en-US" altLang="zh-CN" sz="1600" b="1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lenet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_top</a:t>
            </a:r>
            <a:r>
              <a:rPr lang="zh-CN" altLang="en-US" sz="1600" b="1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模块</a:t>
            </a:r>
            <a:r>
              <a:rPr lang="zh-CN" altLang="en-US" sz="160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负责图片的前向传播、数值预测。</a:t>
            </a:r>
            <a:endParaRPr lang="zh-CN" altLang="en-US" sz="1600">
              <a:latin typeface="Songti SC" panose="02010800040101010101" charset="-122"/>
              <a:ea typeface="Songti SC" panose="02010800040101010101" charset="-122"/>
              <a:cs typeface="Songti SC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7270" y="2743835"/>
            <a:ext cx="46132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lang="en-US" altLang="zh-CN" sz="1600" b="1">
                <a:latin typeface="Songti SC Bold" panose="02010800040101010101" charset="-122"/>
                <a:ea typeface="Songti SC Bold" panose="02010800040101010101" charset="-122"/>
                <a:cs typeface="Songti SC" panose="02010800040101010101" charset="-122"/>
              </a:rPr>
              <a:t>动态扫描电路模块</a:t>
            </a:r>
            <a:r>
              <a:rPr lang="en-US" altLang="zh-CN" sz="160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通过七段数码管来显示预测数值和图片的正确值</a:t>
            </a:r>
            <a:r>
              <a:rPr lang="zh-CN" altLang="en-US" sz="160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。</a:t>
            </a:r>
            <a:endParaRPr lang="zh-CN" altLang="en-US" sz="1600">
              <a:latin typeface="Songti SC" panose="02010800040101010101" charset="-122"/>
              <a:ea typeface="Songti SC" panose="02010800040101010101" charset="-122"/>
              <a:cs typeface="Songti SC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7270" y="4013200"/>
            <a:ext cx="4668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600" b="1">
                <a:latin typeface="Songti SC Bold" panose="02010800040101010101" charset="-122"/>
                <a:ea typeface="Songti SC Bold" panose="02010800040101010101" charset="-122"/>
                <a:cs typeface="Songti SC Bold" panose="02010800040101010101" charset="-122"/>
              </a:rPr>
              <a:t>led_rgb模块</a:t>
            </a:r>
            <a:r>
              <a:rPr lang="en-US" altLang="zh-CN" sz="160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负责根据lenet_top预测的正误来控制三色LED灯的亮起。</a:t>
            </a:r>
            <a:endParaRPr lang="en-US" altLang="zh-CN" sz="1600">
              <a:latin typeface="Songti SC" panose="02010800040101010101" charset="-122"/>
              <a:ea typeface="Songti SC" panose="02010800040101010101" charset="-122"/>
              <a:cs typeface="Songti SC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存储基地址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848995" y="1033780"/>
            <a:ext cx="512635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800" b="0">
                <a:solidFill>
                  <a:srgbClr val="0082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1. </a:t>
            </a:r>
            <a:r>
              <a:rPr lang="en-US" altLang="zh-CN" sz="1600" b="0">
                <a:solidFill>
                  <a:srgbClr val="0082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# bias_weight_bram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2.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conv1.weights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0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150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3.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conv1.bias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150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6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4.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conv2.weights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156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2400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5.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conv2.bias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2556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16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6.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conv3.weights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2572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4800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7.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conv3.bias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50572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120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8.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f4.weights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50692 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10500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9.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f4.bias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61192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84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10.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f5.weights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61276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1000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r>
              <a:rPr lang="zh-CN" altLang="en-US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</a:t>
            </a:r>
            <a:r>
              <a:rPr lang="en-US" altLang="zh-CN" sz="28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11.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  </a:t>
            </a:r>
            <a:r>
              <a:rPr lang="en-US" altLang="zh-CN" sz="1600" b="0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  f5.bias 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</a:rPr>
              <a:t>62276  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（共</a:t>
            </a:r>
            <a:r>
              <a:rPr lang="en-US" altLang="zh-CN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10</a:t>
            </a:r>
            <a:r>
              <a:rPr lang="zh-CN" altLang="en-US" sz="1600" b="0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</a:rPr>
              <a:t>个参数）</a:t>
            </a:r>
            <a:endParaRPr lang="en-US" altLang="zh-CN" sz="1600" b="0">
              <a:solidFill>
                <a:srgbClr val="000000"/>
              </a:solidFill>
              <a:highlight>
                <a:srgbClr val="F8F8F8"/>
              </a:highlight>
              <a:latin typeface="Consolas" charset="0"/>
              <a:cs typeface="Consola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130" y="2275205"/>
            <a:ext cx="291401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/>
            <a:r>
              <a:rPr lang="en-US" altLang="zh-CN">
                <a:solidFill>
                  <a:srgbClr val="0082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# result_bram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14.     conv1.result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 0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15.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   pool1.result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4704 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16.  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 conv2.result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5880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17.     pool2.result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 7480 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18. 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  conv3.result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7880 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19.   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fc1.result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cs typeface="Consolas" charset="0"/>
                <a:sym typeface="+mn-ea"/>
              </a:rPr>
              <a:t> 8000 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20.    </a:t>
            </a:r>
            <a:r>
              <a:rPr lang="en-US" altLang="zh-CN">
                <a:solidFill>
                  <a:srgbClr val="4F81BD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 fc2.result </a:t>
            </a:r>
            <a:r>
              <a:rPr lang="en-US" altLang="zh-CN">
                <a:solidFill>
                  <a:srgbClr val="000000"/>
                </a:solidFill>
                <a:highlight>
                  <a:srgbClr val="F8F8F8"/>
                </a:highlight>
                <a:latin typeface="Consolas" charset="0"/>
                <a:cs typeface="Consolas" charset="0"/>
                <a:sym typeface="+mn-ea"/>
              </a:rPr>
              <a:t>8084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板级验证演示</a:t>
            </a:r>
            <a:endParaRPr lang="zh-CN" altLang="en-US" sz="2400" b="1"/>
          </a:p>
        </p:txBody>
      </p:sp>
      <p:pic>
        <p:nvPicPr>
          <p:cNvPr id="2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225" y="992505"/>
            <a:ext cx="5899785" cy="487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板级验证演示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1287780"/>
            <a:ext cx="7320280" cy="3843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60015" y="5422265"/>
            <a:ext cx="317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python</a:t>
            </a:r>
            <a:r>
              <a:rPr lang="zh-CN" altLang="en-US"/>
              <a:t>进行图片的标准化</a:t>
            </a:r>
            <a:endParaRPr lang="zh-CN" altLang="en-US"/>
          </a:p>
        </p:txBody>
      </p:sp>
      <p:pic>
        <p:nvPicPr>
          <p:cNvPr id="2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0" y="835025"/>
            <a:ext cx="2221230" cy="2207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28" y="3308985"/>
            <a:ext cx="2244725" cy="2214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511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lenet</a:t>
            </a:r>
            <a:r>
              <a:rPr lang="zh-CN" altLang="en-US" sz="2400" b="1"/>
              <a:t>模块</a:t>
            </a:r>
            <a:endParaRPr lang="zh-CN" altLang="en-US" sz="2400" b="1"/>
          </a:p>
        </p:txBody>
      </p:sp>
      <p:pic>
        <p:nvPicPr>
          <p:cNvPr id="20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689735"/>
            <a:ext cx="2481580" cy="34785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>
            <p:custDataLst>
              <p:tags r:id="rId2"/>
            </p:custDataLst>
          </p:nvPr>
        </p:nvGraphicFramePr>
        <p:xfrm>
          <a:off x="4782185" y="1344295"/>
          <a:ext cx="6992620" cy="448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155"/>
                <a:gridCol w="1748155"/>
                <a:gridCol w="1748155"/>
                <a:gridCol w="1748155"/>
              </a:tblGrid>
              <a:tr h="368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端口名称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端口性质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位宽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端口介绍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clk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输入端口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时钟信号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rst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输入端口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重置信号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graph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输入端口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5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选图信号，用以选择进行前向传播的图片。</a:t>
                      </a:r>
                      <a:endParaRPr lang="zh-CN" altLang="en-US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start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输入端口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开始信号，当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start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时开始前向传播</a:t>
                      </a:r>
                      <a:endParaRPr lang="zh-CN" altLang="en-US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result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10*16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FC2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层计算的结果向量</a:t>
                      </a:r>
                      <a:endParaRPr lang="zh-CN" altLang="en-US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C1_finish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C2_finish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C2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C3_finish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C3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F1_finish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FC1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F2_finish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FC2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层计算结束后该信号为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Lenet_finish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预测结束后该信号为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1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，否则为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endParaRPr lang="en-US" altLang="zh-CN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Max_index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4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输出预测数字</a:t>
                      </a:r>
                      <a:endParaRPr lang="zh-CN" altLang="en-US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right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输出端口</a:t>
                      </a:r>
                      <a:endParaRPr lang="zh-CN" altLang="en-US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2</a:t>
                      </a:r>
                      <a:endParaRPr lang="en-US" altLang="zh-CN" sz="16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输出预测是否正确，若尚未预测结束，则输出为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0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；若预测错误，则输出为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2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；若预测错误，则输出为</a:t>
                      </a:r>
                      <a:r>
                        <a:rPr lang="en-US" altLang="zh-CN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4</a:t>
                      </a:r>
                      <a:r>
                        <a:rPr lang="zh-CN" altLang="en-US" sz="1000" b="1">
                          <a:latin typeface="Songti SC Bold" panose="02010800040101010101" charset="-122"/>
                          <a:ea typeface="Songti SC Bold" panose="02010800040101010101" charset="-122"/>
                          <a:cs typeface="Songti SC Bold" panose="02010800040101010101" charset="-122"/>
                        </a:rPr>
                        <a:t>。</a:t>
                      </a:r>
                      <a:endParaRPr lang="zh-CN" altLang="en-US" sz="1000" b="1">
                        <a:latin typeface="Songti SC Bold" panose="02010800040101010101" charset="-122"/>
                        <a:ea typeface="Songti SC Bold" panose="02010800040101010101" charset="-122"/>
                        <a:cs typeface="Songti SC Bold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2427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lenet</a:t>
            </a:r>
            <a:r>
              <a:rPr lang="zh-CN" altLang="en-US" sz="2400" b="1"/>
              <a:t>模块原理图</a:t>
            </a:r>
            <a:endParaRPr lang="zh-CN" altLang="en-US" sz="2400" b="1"/>
          </a:p>
        </p:txBody>
      </p:sp>
      <p:pic>
        <p:nvPicPr>
          <p:cNvPr id="19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751840"/>
            <a:ext cx="9333230" cy="5577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sz="2400" b="1"/>
              <a:t>网络各层模块</a:t>
            </a:r>
            <a:endParaRPr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61745"/>
            <a:ext cx="5230495" cy="3580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86825" y="2442845"/>
            <a:ext cx="277558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时钟信号与重置信号</a:t>
            </a:r>
            <a:endParaRPr lang="zh-CN" altLang="en-US" sz="2000"/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使能信号</a:t>
            </a:r>
            <a:endParaRPr lang="zh-CN" altLang="en-US" sz="2000"/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与RAM的交互信号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/>
              <a:t>数据存储</a:t>
            </a:r>
            <a:r>
              <a:rPr sz="2400" b="1"/>
              <a:t>模块</a:t>
            </a:r>
            <a:endParaRPr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748155"/>
            <a:ext cx="3296920" cy="2554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5" y="1830070"/>
            <a:ext cx="3787140" cy="239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005" y="1852295"/>
            <a:ext cx="292481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/>
              <a:t>状态机设计</a:t>
            </a:r>
            <a:endParaRPr lang="zh-CN" sz="2400" b="1"/>
          </a:p>
        </p:txBody>
      </p:sp>
      <p:pic>
        <p:nvPicPr>
          <p:cNvPr id="21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255" y="1813560"/>
            <a:ext cx="7603490" cy="2654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11175" y="13074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顶层控制状态机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/>
              <a:t>状态机设计</a:t>
            </a:r>
            <a:endParaRPr 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511175" y="13074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卷积层状态机</a:t>
            </a:r>
            <a:endParaRPr lang="zh-CN" altLang="en-US"/>
          </a:p>
        </p:txBody>
      </p:sp>
      <p:pic>
        <p:nvPicPr>
          <p:cNvPr id="1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2127885"/>
            <a:ext cx="6405245" cy="26022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>
            <p:custDataLst>
              <p:tags r:id="rId2"/>
            </p:custDataLst>
          </p:nvPr>
        </p:nvGraphicFramePr>
        <p:xfrm>
          <a:off x="7252970" y="1495425"/>
          <a:ext cx="4710430" cy="366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515"/>
                <a:gridCol w="2367915"/>
              </a:tblGrid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状态名称</a:t>
                      </a:r>
                      <a:endParaRPr lang="zh-CN" altLang="en-US" sz="16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状态内容</a:t>
                      </a:r>
                      <a:endParaRPr lang="zh-CN" altLang="en-US" sz="16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_LOAD_WEIGHTS</a:t>
                      </a:r>
                      <a:endParaRPr lang="en-US" altLang="zh-CN" sz="1600" b="0">
                        <a:latin typeface="Times New Roman" panose="02020603050405020304" charset="0"/>
                        <a:ea typeface="Songti SC" panose="0201080004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从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bias_weights_bram</a:t>
                      </a: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中取出卷积所需权重</a:t>
                      </a:r>
                      <a:endParaRPr lang="zh-CN" altLang="en-US" sz="14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8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_LOAD_BIAS</a:t>
                      </a:r>
                      <a:endParaRPr lang="en-US" altLang="zh-CN" sz="1600" b="0">
                        <a:latin typeface="Times New Roman" panose="02020603050405020304" charset="0"/>
                        <a:ea typeface="Songti SC" panose="0201080004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从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bias_weights_bram</a:t>
                      </a: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中取出卷积所需偏置</a:t>
                      </a:r>
                      <a:endParaRPr lang="zh-CN" altLang="en-US" sz="14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_LOAD_DATA</a:t>
                      </a:r>
                      <a:endParaRPr lang="en-US" altLang="zh-CN" sz="1600" b="0">
                        <a:latin typeface="Times New Roman" panose="02020603050405020304" charset="0"/>
                        <a:ea typeface="Songti SC" panose="0201080004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从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result_bram</a:t>
                      </a: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或</a:t>
                      </a:r>
                      <a:r>
                        <a:rPr lang="en-US" altLang="zh-CN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input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_bram</a:t>
                      </a: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中取出卷积所需输入</a:t>
                      </a:r>
                      <a:endParaRPr lang="zh-CN" altLang="en-US" sz="14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_LOAD_CONVOLUTE</a:t>
                      </a:r>
                      <a:endParaRPr lang="en-US" altLang="zh-CN" sz="1600" b="0">
                        <a:latin typeface="Times New Roman" panose="02020603050405020304" charset="0"/>
                        <a:ea typeface="Songti SC" panose="0201080004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进行卷积计算</a:t>
                      </a:r>
                      <a:endParaRPr lang="zh-CN" altLang="en-US" sz="14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altLang="zh-CN" sz="16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STORE</a:t>
                      </a:r>
                      <a:r>
                        <a:rPr lang="en-US" altLang="zh-CN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_RESULT</a:t>
                      </a:r>
                      <a:endParaRPr lang="en-US" altLang="zh-CN" sz="1600" b="0">
                        <a:latin typeface="Times New Roman" panose="02020603050405020304" charset="0"/>
                        <a:ea typeface="Songti SC" panose="0201080004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将数据存储到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result_bram</a:t>
                      </a:r>
                      <a:r>
                        <a:rPr lang="zh-CN" altLang="en-US" sz="1400" b="0">
                          <a:latin typeface="Songti SC" panose="02010800040101010101" charset="-122"/>
                          <a:ea typeface="Songti SC" panose="02010800040101010101" charset="-122"/>
                          <a:cs typeface="Songti SC" panose="02010800040101010101" charset="-122"/>
                        </a:rPr>
                        <a:t>中</a:t>
                      </a:r>
                      <a:endParaRPr lang="zh-CN" altLang="en-US" sz="1400" b="0">
                        <a:latin typeface="Songti SC" panose="02010800040101010101" charset="-122"/>
                        <a:ea typeface="Songti SC" panose="02010800040101010101" charset="-122"/>
                        <a:cs typeface="Songti SC" panose="0201080004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/>
              <a:t>状态机设计</a:t>
            </a:r>
            <a:endParaRPr 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511175" y="13074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池化层状态机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14645" y="13074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全连接层状态机</a:t>
            </a:r>
            <a:endParaRPr lang="zh-CN" altLang="en-US"/>
          </a:p>
        </p:txBody>
      </p:sp>
      <p:pic>
        <p:nvPicPr>
          <p:cNvPr id="26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2115185"/>
            <a:ext cx="3992245" cy="2386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45" y="2059305"/>
            <a:ext cx="626046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7995" y="291465"/>
            <a:ext cx="1099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定点化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1389380"/>
            <a:ext cx="5530215" cy="1718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334E55B0-647D-440b-865C-3EC943EB4CBC-1" descr="/private/var/folders/0z/7g4kggwd51ng0crfdpfzj2240000gn/T/com.kingsoft.wpsoffice.mac/wpsoffice.CDEgFZ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20" y="3516630"/>
            <a:ext cx="1384300" cy="318770"/>
          </a:xfrm>
          <a:prstGeom prst="rect">
            <a:avLst/>
          </a:prstGeom>
        </p:spPr>
      </p:pic>
      <p:pic>
        <p:nvPicPr>
          <p:cNvPr id="10" name="334E55B0-647D-440b-865C-3EC943EB4CBC-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4491990"/>
            <a:ext cx="3143885" cy="333375"/>
          </a:xfrm>
          <a:prstGeom prst="rect">
            <a:avLst/>
          </a:prstGeom>
        </p:spPr>
      </p:pic>
      <p:pic>
        <p:nvPicPr>
          <p:cNvPr id="12" name="334E55B0-647D-440b-865C-3EC943EB4CBC-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5071745"/>
            <a:ext cx="3879850" cy="31623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1104265" y="902335"/>
            <a:ext cx="97878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将</a:t>
            </a:r>
            <a:r>
              <a:rPr lang="en-US" altLang="zh-CN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python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模型训练得到的</a:t>
            </a:r>
            <a:r>
              <a:rPr lang="en-US" altLang="zh-CN" sz="1600" b="0">
                <a:latin typeface="Times New Roman" panose="02020603050405020304" charset="0"/>
                <a:cs typeface="Times New Roman" panose="02020603050405020304" charset="0"/>
              </a:rPr>
              <a:t>32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位浮点数</a:t>
            </a:r>
            <a:r>
              <a:rPr lang="en-US" altLang="zh-CN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float</a:t>
            </a:r>
            <a:r>
              <a:rPr lang="en-US" altLang="zh-CN" sz="1600" b="0">
                <a:latin typeface="Times New Roman" panose="02020603050405020304" charset="0"/>
                <a:cs typeface="Times New Roman" panose="02020603050405020304" charset="0"/>
              </a:rPr>
              <a:t>32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进行定点化，转换为</a:t>
            </a:r>
            <a:r>
              <a:rPr lang="en-US" altLang="zh-CN" sz="1600" b="0"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位的定点数</a:t>
            </a:r>
            <a:r>
              <a:rPr lang="en-US" altLang="zh-CN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FLOAT</a:t>
            </a:r>
            <a:r>
              <a:rPr lang="en-US" altLang="zh-CN" sz="1600" b="0"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，具体格式如下：</a:t>
            </a:r>
            <a:endParaRPr lang="zh-CN" altLang="en-US" sz="1600" b="0">
              <a:latin typeface="Songti SC" panose="02010800040101010101" charset="-122"/>
              <a:ea typeface="Songti SC" panose="02010800040101010101" charset="-122"/>
              <a:cs typeface="Songti SC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4265" y="3041015"/>
            <a:ext cx="74206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任意一个数</a:t>
            </a:r>
            <a:r>
              <a:rPr lang="en-US" altLang="zh-CN" sz="1600" b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，为了得到它的定点数表示</a:t>
            </a:r>
            <a:r>
              <a:rPr lang="en-US" altLang="zh-CN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A</a:t>
            </a:r>
            <a:r>
              <a:rPr lang="zh-CN" altLang="en-US" sz="1600" b="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，需要进行如下转换：</a:t>
            </a:r>
            <a:endParaRPr lang="zh-CN" altLang="en-US" sz="1600" b="0">
              <a:latin typeface="Songti SC" panose="02010800040101010101" charset="-122"/>
              <a:ea typeface="Songti SC" panose="02010800040101010101" charset="-122"/>
              <a:cs typeface="Songti SC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7005" y="4058920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Songti SC" panose="02010800040101010101" charset="-122"/>
                <a:ea typeface="Songti SC" panose="02010800040101010101" charset="-122"/>
                <a:cs typeface="Songti SC" panose="02010800040101010101" charset="-122"/>
              </a:rPr>
              <a:t>定点数下的加法与乘法：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ffb15fe-3a0e-4a8f-a28c-4f0b8db3705b}"/>
  <p:tag name="TABLE_ENDDRAG_ORIGIN_RECT" val="490*273"/>
  <p:tag name="TABLE_ENDDRAG_RECT" val="396*92*550*353"/>
</p:tagLst>
</file>

<file path=ppt/tags/tag2.xml><?xml version="1.0" encoding="utf-8"?>
<p:tagLst xmlns:p="http://schemas.openxmlformats.org/presentationml/2006/main">
  <p:tag name="KSO_WM_UNIT_TABLE_BEAUTIFY" val="smartTable{c799aac7-b64e-47bc-a92e-128b94b70418}"/>
  <p:tag name="TABLE_ENDDRAG_ORIGIN_RECT" val="392*250"/>
  <p:tag name="TABLE_ENDDRAG_RECT" val="571*117*370*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UVNBOUlGdGhJQ29nTWw0NFhTQmNYUT09IiwKICAgIkxhdGV4SW1nQmFzZTY0IiA6ICJpVkJPUncwS0dnb0FBQUFOU1VoRVVnQUFBWmtBQUFCZUJBTUFBQUFERVhSRkFBQUFNRkJNVkVYLy8vOEFBQUFBQUFBQUFBQUFBQUFBQUFBQUFBQUFBQUFBQUFBQUFBQUFBQUFBQUFBQUFBQUFBQUFBQUFBQUFBQXYzYUI3QUFBQUQzUlNUbE1BTXBtSklrUzdabFR2cTkwUWRzMzFTcEYwQUFBQUNYQklXWE1BQUE3RUFBQU94QUdWS3c0YkFBQUtYRWxFUVZSNEFlMWNUWXdqUnhVdXo3cm50ejBlQlFtSkMxNGh5QWt5Z1VPdXR1Q1dBOTRESUsxQXNpV1F1RVI0QkVJY0VQR0lDeUJGOGlBaGhWVUliWTc4aUJrT0FZVUU3QkN4YUluUTdDRUhVSkJtaEVDQ0JlRmhTU2J4ZXRlVjk2cnExVTkzdGNmdWFRY1p1US91cWxldlhyMnY2dFY3cjZwSHc5aUNQdUhYbngvKzh0VUZWVDZ1ZHJqTHgxK0krTi9pOU1Xc1h4LzltYkZpbFhjWFUzMVg2M1crajRTd05YYnBpMWxyL0VmcXZmcC9zVGk5UnlXYU1IcGpNWmZEMW5xTjExVDE1SjVOWDh6eUtpZTlLME1xTGU1N1E2L05zY2ExdUdqS1hPMGJWbituMFB6Mmsvak1aY3JLWFBrMDFwRXVPcGpmV0FwQWhlTlRtd2VjTFQ2OEp1VzJIb2gzZlg1aktmMHI4eHRoaGZPN2ZSd200RWRpdElsb0hpS3pGS3daZithSXBnZ1RKUmJsRnBkck5BbE5rZWNSa3lxOG4zRWVMdTVXQlRqUFFhTFdlOHZ3MWxPc2VwVy9hWmd5bCthSlpndlE4TSt4dGxvYW9XTWFtZzcvYjJZTXB1TTgwWVFEaFBNSS80a1pEcHgxemFxWllzVHp5QmZtaVlaZFFUVDgyMFpubG9ZR09NOXR0b3psSE5IODdxZlJNM2VlY3ZSNEw2STVyMW0wbExVQkJ6R3l1TElXODBQektkU2M4MS9ZbXNqRmtYNWEwbFBRdERqUEk1ZkxEYzNqbk45NUdEZktzd1pPS2JxN2l3Z3RXL09qQ1pETDlNdGN5Z3ROSVJydGdSSlBnbFpQa0RMaFlGd3JJRUNPVGZMeG94SGVyMDg4MmQ5NW9la29qVS9BWkhhVU90Y3g3VnlQQUkySmpINDAwSXR6NnBZZERNc0pUWUdzQ1czbU8xS2ZRR1lDWXUvVVNFVXZtaERjT0xlakVuSFArczRKemEwaDZkdUJ4ZWtMTGVycVJQQjcwTFFyS1BEalJiUEpid0tQTVVkaW52bWRFNXBEYlV1Yld2Y1dlYW5ybkw5T2lublJOTjZFREZXZmhvZzF3enNmTkFWK2xjWU9RUzhCcmFnekw4Z0pSUGFKTEY0MHZTTTBSeTJDUk0zK3pnZk5xcFc3Z2s4V2g3TXIvSXpVMmVCM3FlaERVK0k3YTRDbVNUelozL21nS1Z0SlZnVVVxNEZDcTBhOVFPSkRMWDFvanUvQkVZanpVMnkvM0pNUG1nNGYzeVk5TmtBeHJHeVpyYzk2OGlnTlZCK2F3L3VzQUowT1NFTDJkejVveUxwUWoxVTF6ZHNXbXBaZU93K2FBb0RIM2FZTjgzK05wZ1hLN0NrbGNFT2pZcHVXNmJRbWVZRnR6RGVoMC8zc0tLaG5QbXN6QUdXYVNpUnVhRlNzWk53eTYybE5QV3ZUUmhjWVdWNWNDY3J3eWcvTnFScDlIZEJnZUFtTkl3dU0wU1hSaEZFWHVIdDIrcU1remY2YUVVM3dJZThRaDRDZ3Exb1FqYmhJcStwY1pVdGxCOENSUkxNaXZEdllhZzRYQXpPaXFmZ2pkZ01RWEZOb3lOTFlOaVdiWVV0bkNoNDBGYkduWUQ3MDNsS0NNcnppYU5aL0hOMGh2VHppMnRiV3Rwb2hNZEc2a0JkZ3JLV2dmMW9qOWEzTjRBZ0ZWZUh5elJLWXNSaEQ4NGVJUDhQUCt5ejhqRjllQ2hyMnJzL1dxQU42NkFOUktYSCtBY1plZW8zL2xkbzhhTllrMUJPZXh6V0hpd2JHZno4TGVpK3lYV3M2alNxTWRiVHJzcWxPR2FQblZVbjVUY1NIUGM3L2JyVW45czB0R1lvNktoK3lXRE1VSFRSaGkvOE1aS3lPd2ZhYlhtRU5VdFRiS29nVlFMT3Ztb1BIZXNPZnYycnpKdERzeXZRYWV1Vnd6ZUdndWE3eXFkNVgwOURRbWNWV01GYXVUcnl3aUtNcGlpd0lMVENQaXdFYkRhUitwMEsxQm9pK0hWTlNWbzkxeVBjMkl6R2E2R3ZqYUVRaUFMM0tLV2hlRWw5SmZEK2Y4R2hnbzZud1VWK3c0S1hEdFJqemF4OUVRbGthMFpQMjlhWExpT0hteUNYWnRUaWFqbkxlaUtabU04cHlHQUU5NWZITXQ0VUc4bGdsR3B4Qi9ENW9YWDZNMlJBb2IwNjRtTVNaMkVtcVJaUTRtcWdwVzN3VENDM2lhaW9GamVvcCs4dGZDdzBJN0VvaTROSXB2R0tHaUlMWDN0czRnVUdVQUt1NDROVzJRbytoNmxJTXpSVmFrRzFRZVY5em1jSVBVNkNBMDRoYkQzU3kwT3pTOVFUbTUvRWJlNXdrQ0J2aWtGbWRFQnZRTkxwR21VUXBocVpPNCtCMWdzZDBFdjBuRXd3YTBKZEVROUhrSXFyL3UyRzRQYllDRnZoeGNGcjdhVkpCcS9peU9xd3hOSzBEMVpyUE5ZZEJBMUZQdW42R2QvdG5qZzVZQVRqMzJKVWhnMWcwMmt1MEVxSEIrWXRVOXIxZE5Pb3ZjWUFSdDJyWDEyRW1ta0Z6WW1JTUdQRnBVc3JqY0tGY0dyTkRQdHBQTmlwSzJDTy9tTUxpb3RuUW56blFGVFpUK2t4UE5tZ2lzdzNCWFQ3cUVmRlJ6djk0L3A1SllQQVkvUzlQVDBOeTBWVEpHb1R6T2pKc0dVc2FEU2J5SktPUkREZWk2V1UrSFBMeE5XTHp2S3Q4M1BlUURjbEJVK1RERy9UQThBZUdMV05Kb3dIL3JMZHYxUUJ6eGI0Y1RRWUQ5dEowZThSckRocE10NjNuTE00OGMxMmpxVmh4WW1DQXVRSUxMZjVkbCtMV0t1QW9KajhPbXNiNWovUURxTFRaVFJZeG9WV2pPYkdrR1YvdDlneGFNS2J6OGN4dEwwYmUvV1l6T1doNlRkTVVxZk8zb1dRb2FUUURZN2UrY0lPaWd3SC8xZmt1ZnpwMW1Gc1huKzF0TkNWS0JGQWdqUDlXcXVCcEd3Z05YczkxVlNkdnVJSHZTZ04rZDIwTWFjMnpmYjkwY00vNy9oWkR0ZEVjVTdUR1psajJ5MTl6RUJyTVhQYlVvUDV3czk2RHhMTTBZamZCRHZ1SzAzMXQweWNwbCt6VWJEU0h0aFBiVFROdnAvc0ZGVUtERG5wSDhSNzd3czFhRDc5b1ltWnpRbjhORkJmZEd0YmlwRVRkUWhNNEsxbjFYM01VZkVjYlFadDB2ckVQQVExUHVNRy95M2lBMTdHTUZRQ1h6OFJYZEU0VFBKVkFRUVFMelphT0NOalk5djc5UXhqeDFPYzJ5VFJ2V2h2SStyVHdxaWZjd0Y0YXdkcUpFd0ZrbHZUWnpBaUNTNlJSWDFYTDkyMjZVN2JRbklnN1JHcnRXQW9RTGZQNUJqVFU5MWt5M0FUTytSTFc3aW9Nc2lYTXNlMjdrVmd6T1UzZDNoQkdOU3daTktFUXFGc3IvaW5LZHI2QnRRRkRFZys0TndTMjdVeGQyQk5oc3l6T25zVkI0c0FBbDFQanZ1d1B4Vk1xSmQ0R3plYXdiN2ZXd2FMc2VxWXlXUnBZRWpsSVNFOXdXeHlmT1FLTG9sYVdqazlXblBhQW4rcDY5YW91eGdzR1RZUEdreXhsUU5PUGM4OWFKelJnU1RUZnNFeG85NTJtUjFZOTlZQlkwY2s5UkVMUEJsWENOSm93T25Ma0k1b2RoNUtoUW1qZ0tvQXNDNDV0T05DaFQ2V0thK3htd0dMVTFKVXdjZUdqbTh5KzJYVDhNKzVJanljMS9hWXJFUnI0dUlYbWhjK3V6QXFpbXFpNVB3MmRNTGgwOW9xVmJwWW1tSXhlbTNac2wwREkxdUU3Sm52NnFrWnpTUHNHNHlnc1MrQnp3aEFWVHYyeUIwOS9VenpmK01yWFBqS0lLV3IzSURRbEV4QmtNempWQzFOV1c1QzNyTkhvWkw0akoyblRUcUowMTVPVW16LzNwRExXL0lrQ29RRURjTnZRMHJvdWFmYWFSZ01yTFhvSC9JdmlTSDNzUFcya2ZTTTRCRjNNWTFsZFhDT0pKdndUTUQ5aHQ0bS8vUElPYVhOZFZOWm9pdXBhb1AwQUhNSWVSUGFtcit2SzkycytNdmgzKzZISTVXRkZOUERsUUhEL1pWOHhoRjk2T0JLVU8rLzdzS2ZQOUNTTkJqN05mQSs2YlFLU0ZpeDVBVWFkL2tIcnRCN3k5UjRCaUtaTXJBZUt3Wm9NeTg5N2VsOUVNbWpXOFM3MFk5RnpqTDBDb2VkYkUrWTNLWE5BK3NuM0JJdEJOTnY4eGd2Ly91ZnprZmIyYTNEYjhjS3ZnWFNEWEZGeWlLa29CZzNlWWZaRWVnTWZwVzZrUmttdjFKNkw1c3pMSkloeTM2UzNYNjdGUXNNZStzZnc4MzBVRnp3eStzSGx4S2IyZnVmUXBLcVFZOE1TemZTVGFWdmE5TDJ5Y3k3WFp2cTVXNjdOOUhPVjVGeGFXbkpPMGloTFMwdWJtV25vUzB1YlpwWWt6OUxTcHArckpPZlMwcEp6a2taWldscmF6RXhEWDFyYU5MTWtlU3I4eS9CdFozcit5M0RpL3hkb3ozVGZNT3RvRlhFR3JzM2FMUk4vZmU1akxkRmtXaGpvcE5ibWJaWTB4Y0FGUTBoSE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0MGNtRnVjeWhoSzJJcElEMGdRU3RDWEYwPSIsCiAgICJMYXRleEltZ0Jhc2U2NCIgOiAiaVZCT1J3MEtHZ29BQUFBTlNVaEVVZ0FBQXhFQUFBQlRCQU1BQUFBU01aZXZBQUFBTUZCTVZFWC8vLzhBQUFBQUFBQUFBQUFBQUFBQUFBQUFBQUFBQUFBQUFBQUFBQUFBQUFBQUFBQUFBQUFBQUFBQUFBQUFBQUF2M2FCN0FBQUFEM1JTVGxNQUVLdmRSRlM3bVRKMjcyYUp6U0pJMWMzQUFBQUFDWEJJV1hNQUFBN0VBQUFPeEFHVkt3NGJBQUFUdFVsRVFWUjRBZVZjYTRoczJWVSsxZDNWajl2ZDFRMmpBOFpJdGE5UkZLMDdEMVFtNkNrVE1UZ2tWT3NQSTRKV2lVZ3dvblVWU1VTWXFmb1JEUGlucnY0UUNXaTFpVVp5ZFR3dC9oQWxVSzJvSTBPa09nK0pCR00xSXY2SVN0Mlpuc3lqN3R4c3Y3V2ZhNTg2dlUvVnFhcSszbkgvcUxQMzJtdDllNjM5V0h2dGZVNTNGRjEzS2orMTJoWXJmN0phL0xjT2V1ZlBWbXhMM0ZweEEyOFIrRFhSWGJFbGo5dy9YRlVMSHpsYkZmSUR3RzIvc3VwR0s4bmpLMnFpSWxhdS9JbzB6NERkRjZjWjFFVklwUS8vMWQvK1luS0xRZlF1VjdRb05zVTkxc3hEbnEyOXVXd0Rhb0xTRVlNdGkzTldXbUsyS1phZy9WWWlGYlkvSC8vQ1R5OVJ4Wm1oOWtSclp0NFpHWlZoM2tvYnZqeWo3SnhzaVZnQzhJRWRBNXQ1eDV4NkxJTzlJWmJ1T0g3azA5OEJreTY0ZHV2aU5pOHVLNzhueEt1TFk1VmZlR3hFWS9DeEQ4bjBRU3I4MGVLd2N5S1VrcFU0MmtSTVBFVXE0bld2dktUQ1dJakw1VUFOaGJodmtFcC9qYUZvbWRKMVBmZFg0OEduNW1wL1NUM205MHRicEViY3I1NmpOQkE4Q3F1eGNZbWlVbTNGUjErcDU4RDNJblBvSG1LdENQR0dYMzlEblBtRVpaUTJNSGZGTW9DaXFDUEVYWWUwQnR3alcxeGZWaU1XTVNOVEVxOWxVQmNtN1lxME45cE5FeFp1QXdEb0lyR2tiUzcyL0ZFcEVlSXJWc1Btc2hxeGlCbVpOZkZTQm5WaEV1WVVtMkVTTHJadWVHRjBDOURIUUN6bmdxQUVJQjVUWU50dzdyVE44cmJ0WldkNjRsWVJ5TjNud2xLWXJLMFVSMU1jcHlnTEYwdmlXWFJnUFl5VHA2cVNMcWVHdE1mTFlqV093OWU3WFd4eDkzSml4Nm8vdzZqTmRYSGlONzE0YVUwOGlnNDdEUVBscWFxa3R3REVjV0NBWFNQYjNGTnhwbVhtdHd1T2R0TXQzVXgxbXROT1l5ZTloMmNLemtWczNLTU9QQXZMNUttcXBMR0l2Y2wxQUdEakxYYkVhbHk0cC9kbXdYMTA0SjhXUEV3cWRQd1pScVRTc3VKTkFsTXB2b21UbmUwd1EwMDk4MVJWN05WVXNIY0R3RWNhYVZPSW15blE1UmVyQmR2SU15LzJaNWhVdkxic2pXSkhkQkdqVFcxSXFWN0tVMVd4TjFQQkhxMkpNNDJFdkZrZUtld2xGdnUydWZsQWM4eERKUExHRkdCajJXZkk2c3NSSFNqT3AxcnlDRG1xYXQ1T0t0Z2JBL2hVMS9YRXN1ZVFwNkFxeEFYUGRUbm1JUktadnR3NEVGL04wR0FCVXUybENKdHBYaUNRbzZwdVAwNnRyUUdBTDNSZC94cU9FOXZ1cm1XK0hza3hEeHZwM1NuQVRmSG1GRzBSd2phQ0d6b0dUTGZrb2Vhb3FualR4NGxveEs0N3J1TTRzVlcwYzNMTVF5UXk3VE4ybDN3KzJxZjREU09SY3pUTlVWV05SUG80Z2RzYWQ4Wk9DZ2FZM29USUtSendXNjhjWHE4Nng3eXEyKzZjR0t6cnV0TGl1UUc5TjAxRW5zL0xVVlhwa1Q1T0lGeXljK2xhamhPTnZLVjlWWC9sbU5mTVBQbkc5cXgwRmV3ODlGSnlCUGJZdTBMTmtzOVJWWW1ranhNd3dHNFQxM0tjR05xQno3SWhRTXN4cnpOOW5BQllMUy9nRERRNFhiVWxid2ZhSXU5RmRvNnFDcmpxQjNzVkxEVjdBZWdkSjhvZitJUzY2SG4zMC9lLzFWUHF4NTYrL3kyY1VQN0E4NzhteTZYM2ZYSHloSW5ETE1mWFB4WlAvclZyaTZPTUlMYjh6Y2xuNjViamlreU9lVEZGQW0vLzJjdWZQK1R5ZzZJcmtJUFlmRS9HeVRXL0MyMnR5K1NvcWhnYmZyRDNDSmJFTVdyV01DSW1UYnJFMnBra3NzL2VLMFFzL28wb0twVStLaWF4K0prbytocGpjbTJpamlHbERyR20zY0Z2NElZeEZwZDFJNThSS0g5ZElqNHVYajJNU2o5b21MS2VZZk1RaWJ3Wi9idUEwdDZWZXk4anRNMENuNDAydWtsOHc5emJ1YkNxdWkzQTNIWE5sa2JhNXgyWVlhQm5IUXhibDkwOU1tcEwvUE5oOU42SjZmVW82b3ZYTHFKM1hSNXVtWjEzalRqcEFxVS93ZEo0Sm5YU1JkV1BSdEYveFNhYXhMbW9DMTZlNEJTZml6Yml4M0ZmVWVmMFZENXNIaUtSVjNiRkp3OHJmY0cvTGp6SWN5U3BSb0xGWGFWZlgrUjlVaEJXVmJjeEV0eHovaVpDV05uSnV5L2d4VGJxNlBYMjN4TnI0dzhvU0RpTmFuOFlSWldhT05MaTBhUGlzb3Q4KzN4Z3Vud2dPVzlIYTNJMUlGcTVaWGp4TEkwa2U3UmpsZ3B1YlZnMVpVdHQ4WDE0Yk43SE5VS0xDRmVrc0htSVJGNnFrZlBZRUpNTGg3Q2UxMm1PTlQvM052Vk5SNVBGL2RsQ1lWV1ZqSCtjZUR0ZXlkNTJZUHc0RVIranU4WEpKZzFVUTloRDVVYWlOdHoxZS9hYUo1R2NkNk8yY21FMXp4L3NpODhvL0lFT3dUZW5JdnhueU1FanhYK3h5RWdnRXZtZVNaMXcyandrV0JNNTk0WWtNV3ZxZkZWeTl2Z2JuVXpaV1VhQ0xrMjZSaHIrV2Z5TktlREovRitaampBZDhVcm5KaVl0MkhRL1lsQlV0eEdPM0w0aXpmbVZmWDNEMi9SbVljMzR0WDNGSGQwd1M4bTBDNlJ6bWNkNG00Vmo2cnhuMkx3cXBCL1hPTG9wS21HcGVDQ0xGQ3BhdlRHYUN1T0VWVld5ZEtXclVTcS9nMVYyeWlENWNXS1RyS21KUytwSU9nemVWWHhnVWVhNm9GcHp2bFpyS1pZZW40VWI1bFp1TDlFRGRlRHZxRkhVRS9xclNjeHE1WWNWenRSdjJMd21sdmVGbExuQkZjQWVwS2djcnZUaEg3b3FUVE03UVhuQVJ2SEE5YUdyOUhKaFZSWHJQbEMrUk9sek1WVC96Z3NPd0k4VFkxb0VJN1dkMCtpMUZHUFBkbGJmakU1VmM2cTFFa1ZWZm5lMWJ4WlRXNitsYUd6R1JyZU1zZFhmKzZKNU0wbDBuZjhJbTlleE1TRkc5TmhLWWhiVmJjRmszb2FXcmtoc09SbHUrMnhxUldra0xpdzFLeE5XVlVrUWlrdFAvQmJINGNlSmZnczFpZHA5YVUxY0tNYll1aDZNeWJta0RWcDRnRlA1MEFoZGJaaEI3K2wzRVhCQitndkdSaXFZUWI4ZGdSRUpZMkpHVXhGU3YySHpZdHYvTUtObFJRRjZhZ3NtMDNBOWtNNTVMOUVNdjM0bUxaWEpXN3hSRkZaVm9VQUowMlhSZi95NkVKL1hyZERqZ0lVOUkraFBWMUtIVkZHVHdRMHk4TG9JbEdTcUNuRW1NNGJUR056akk5SFJuWUpsZFUvSkRjd1NVRVhzUmVRQUtja1RnY3BtL2diTmc3RDVXQlZLbmxnQTJIQm1DeWJERDArcG9Yaks4RXcvOTh3TUk3OXlQRjNQS0VGVk5kK1FxMGxubEY5eUFPaEQyd0MxaXJYd3BxeXQvSVJtYWppN2tLMUxxdWEwMDNuQWZVeXNGdzZnYmlxTW9YaGRnOGtIRm90cWc4TFAxQ0J4UHVTRDVxRUI3VHNRVGJ2SlJsSElVUXFuYUhGc0ZLVlB4RzRIVVlLcWFzbVJweG1NbjlRdFp0OTUrQTJLL1RDNTd0cEttVW5jZkIvcURqZWN0bjg3UEV5MW5mTGlIeDhxcUE3dnBnaWhsQzFqM2FTYTh4c1Btc2QwaFhjeWd3SUE0MFI5ckNLbDlvbVdRbHNaQzQxREJsWFZqQUE1WlRJRHJqVTdUdXpSK01NZnRoaHZoT09aQzBGSDJxa2J6blBET1hJODFBOTJyZWo2bXRuRFZSbWozOUkxV1BRV1JKTzhSOUE4NkdxRWtiVTNhVXNjaWJKMUdCUmFISG1xcFF0QlZSVXpGZ0Y1RTV2STVka3l1N0xaSUtkVlRTOUNUR0Jyby9FcWh2UE1ZSm9LV2NZaSt1U2hxWkhQMUVpQTRWalhIK1RNdEtCNTBQWE00ZWc5aVFqV0xlcmF3bzhiZGpPbkNLWVZ4QW1xcWlUaEFid3pKd2RGbUdIN1dYSTMyU0ZRRWdiT2YvaE9IWngxMVVESzI0OEVWc1hmNlNyNWFIdHJncjZUTUxVTkIySklYdURmbWZCRHdJWGhVVSttUVpXdmMwUjFKejVuMGRMUVJqbzBuVyttWVdaWFZVbGlEZGlobFJTQUdxZktqeE95cnVONlNVbkh6Z1g0VHAxeE1vY05vYjZnZFA4ZmxUejlqcnpOQUo3RXVxOWh1cmtvbWozdzc3ZzlEaU5xTnkyS3IwOWM0d3ZrS21KeXh5U1lOQVU2dTZwS0NYaUFOengxUmk3NjQ4Y0p5Uk83WHBKbExCb2JNL2hPblhFeWh3MGhvOS9uYmFQK1NQU1lQcU5VY3hCQnAxNlYvQW1GQWJaZkNBN2QzUXdnWW0va3JScHpaOUE3UE4xTkE4eXVxcElFUDVzdm9OV2N1OEl1Y0l2alQ4WDN0Rk5kYUk0RDU1ZjlrOERZalJaWWFTSExkTnNnK3lQUmQ2RVRQRHFGQ1Y2YVBmQm5WMlp0d1R0L1dXdWk4ZW8zMlFTTHJLc3krczZ1cXBJWWVscUNCb0w1WGhoOWVHeHc2Y2xDZEVYR09yQ2JUSU03ZGM0NThEZVhaNEJQeVhheXYwK00zRHIzZHg2dWlNNFBiT1BUbFJDMmV4eGFPM2NjeWJSTGQ1Vno1T0tXWTA3Uzg5bFZxVnhJVmMwTHkxdWVXQWQ2WHlqS3dJNkpLdnNlSDdTcTgyUTBnb3FMZmprbmN4T1M0YU5vZ0ZKZGxtZ1IwajJWVGxoMk5oNzBkeDdEd1o0aDg3QmN6U3lsbXdHN0FtbWZ1TWt3Q21kM1RDOFJ3b2lOZXlaaVNGVXQ0R3NKWWcyVVExV0ptMWNQMXZmNHFNSTZzT0doNTlRWkovckJUbitGOXI0WVRiaGd3eHNKY2w2bnVsRi81L0UwVVlXUWVmRGlKMXFFZkdoWDUvSHdGb2dqejV1cmNxdmFyQ015Z1VLcUtnR3l2T3ZKamtEUkJIYWNrSlFxM3dxSU1uQ0wwdDlER0NlYm5CbzJLcjBuUVNNbVF1dll5WXQ2Q21LN21vK0JHRW4vR1RJUGM2R2x1YmtQQmNsVitHaHpsbW9uVEtBek5kMVlKV1ZEcWlwV2VBRFQ3MW9XQkwwU01KdXRxNVdWVGVkU0ZIUGZiVEsrVTJlYzZKSnBiN0NCU1dUZTh3L3RtQUNVNXE5V2hGWmMzZVF6bnlIekVHMmNhYUVEMXhZb21ESkh1b0k5NW40L3NlRnRvVU92Q1lacnNpRlZGUS9taXczZkpZVk9kbnJkWVg0YVY2dVlPOVp2NlFaQU9OZFozNm1qUXRPanNlc1NROElUUFc2aXppWWZiMnd3VmgrWXh5UXlzaUh6MFAxMUxkTDA3TWk4aXpXeHRaaE9mb3h2dFZpM2FoSnA0TXl4SEY0bXBLcGloTUxjMytIakd1aWkreC9aRThtMWMwc3h4NjZYRktIbXdsenQxTjk1S0d2WXBvSCt2QUR0aCtrbjJ1N1NMNldheGVxNXZVWTJiOVlLdGtHeWR1TWJKWC9XVDhpOHFwczEwUExJaVdQeG5ycVN6aldtUjhCUXpJUkp5ZlJmNTRRbW0wQ2Nidk1oVlJVVFZERCtXaEZnZ1hHd1dPQkhrdGc3a1E5L0t5QlN4d1Vsa0tQeEduV0p6amxqNWV4a3hhNll5SHF3OU95YXFQSzVnRFZoSmlGQWFGRDJQWk5CY0Nsa0h2VFJqTURoWVE0V2ZkMUI2Tnk4c1Q4czFMTlRBZlJZT0Q4RlRvU1Fxa3BnNkR5OUl0U2dkMWRseDJiMnRNOGt3ZDhLaUFScE03K2E4dXhSVXVZelRoekRxV3Nyc3FMdnZObUI3WC92UFRhYzNEM1ptRHk5MERaVnZhdkwwNCtRZVFmQ0hEYmdaTTBySTRLQVg3eVlocHFYc2pZNTVDTG9LalB3bk96eUlWVVYxOGoxalNUUS9ZVnhWMDJ0YzBXcmpsNWlrVCt4OTkzODZraHZVRlpybVhFaVM4NXVqeW9vc0RmOTZqNFFYN2QrQ2l6b0o3TkdzVHlvdVdZTFA5a3BaSjc3aWdCKzA3eFdKQmpBWnFQTlJXMlkrYUtrRG1DWk56UnBzSkNxaWhjSVoxeUt2c1c4cVFrZFBhM1d0T2ZXV3dGajc5bjFnL01TUlZ4cnlyV0EwNERvazhVNlRXOEtVUTE5Yk1QOVRkMk14TVZNTU40SXpwR1lhN2RsUmRaUHlEeUhPbkRUaFVDbVA2L0tnczZobFJKamgyS2trZWlHWkVLcVNqbGFBbldPMEliRDYycENXNi9xbmw0SmFPNk04OHIzM01lS2dwbEdMdUFHelgvdi9mZFlPVEM1MVlESkhuYWJOb2RsY0NpbDVJK0xuRHRxbTBvdVhHVXFGeklQYTFGeDQ5c3NHd01RNVlaZlRFSE9XRnp6WWxqMUR5UHFJZG1RcWxJT3ZjQzdRVVpPWms1R0krMm5SbnBXTmxLakppT2RVOVgrUUcwSGpSTlpCS2NlSVRvVVVEKzNDUVBCbUkzOVJ0YlJZalowcFpUOHFabDlnaFlRaE9TN1dGZnQ1VUxtQVpYYWxkN29uRXRWZWRETUsrYkpEMUllRGs3QTdwaVpPQ0ZWcFFBUStJVkdhUVRFcm9HcXFUQm16L1RlMEJobkdPZ3ptQ05ab0ZNSWVjN2FtU3d5VG93RVNLby85OFFsRFFpbE11c1B6NGllMlY2YmdEekY2SmxkUzhsNXYwSHpZcjNZOFkyaUdoSXQycFA3bG9jemQySEh6U2dsUzdIL1dRZ21xQ29KVnYyejRic0ErQU1Xc0s5R29tbSt0R2FIQk1NejBqdHc0MTZIdXJhazkzWjI2VGVXU3EvVE1HSGdMb3pnbUVXQmJUMmNzZzV6UXo0M3hGL0toVlZWL3M3SWVjK2dlUU9GaXNueXVDOWtOeWlQUEZlaFkxeWZrY0p1eUkwd1pQY01xa3BzQStlV1VmcFA0REdmT3BiZWFjTnVKQzZxc2kyTTFkVGVGYmZsK1V4R1NLaGtNRGZrSEIrMnBFajdNMXB5TzJIdERIbmZJTDQ2SnFiQkcraERyQWt0cWVYOFI5QzhmVFgzdjV4YUVqaFNIdmtvYzVmdzl5S0MvbHpFcGUwUktJRXBBM05NVE8yRXZOeEc0a0tWcVBKN2dMdXNPNFkxT1ozNzV1NEpQV01DVE10VEZ0TGQxKzRoSk1HTzNWUGFjRTY1a0hmMGg2NlBhUGhTaDYvbGhtZEVVOGFjYXhnRldpdHNHZGxHYlNab1hpVWhyN3FyL3ZqR2l0Q2xPTVozZ2JUeER6SDZTWWd2eUFrRG9OS25Qb2h1UlByc2g5Zzc0VlFMUVZVLzlTdVBrZnpsdDMyYTBndmZSWEQzRFR3QmxXSnhYUHFwU1ZlRFlndDlTV2Zkb3ltZWlpb3Zvb1BCWEM4bnQyV054emtTM2UyMmRuQ2w5djNmQmNmWDFzUy9PQWg4YVdnR200aGxtZzMvblR3VlJZOWc1SDlTaGNXTW0yV0Q1a1ZmeHVlTTIyMkJ2L2JnQ2JQa2tKZm56aDlRcDFFNjBhS0kwa3k2NG1ZRWpDRlZLVFpKcCsrdGEzVDFlSlQrTk9xWERRa0g1ek9UdDg4S3RnUVZtaEt6N2phUDh4dkVaZkt5TWI0OEVwTW5NZVEvWndHUVdUT2J0Q0wrRC8xRkdDR1YydUtPalhXNWdNbUh6SU00WHE4SThRN0RySjlUbTIycVByZTRMKzQ4K2FYUFBaM1lqUTVYT0hlZS9INlE3cGl3THdNanBHcVoxZ0JQejcvLzk5TVE3MHd1bjNPMEYvL1U1VzF1Kzlua0UzOHVTKzhlUGRIVlpJL3p4NU9QMVRVZHgremZmbG84LzM2Kzh1alZ0dTlFUC9MRnlTL0lvZHQ0OXZMYnJXUkdKbVFlMkN2L2xEei9xMm14Qi9UdmpuTlVUV3Y1b01xSkRRcm0wNkNJZWRVTUZ6dGZxNFc0aTZoYXFLSEZoSWJZbW91a0l1YjFyVmNwMG1KaG1TS3FGbTZzdUdEVjNndk9oMUhFdk5pZFhPZHJiREh1SXFvdTFtSWg2VFV2ZUpvZFlzRHZCMllUcTZSUHg3T0pMY3hWUU5XRjJ5d0FVTFI3R25SaW1DL1p2eG1mVDJ4aDdnS3FMdHhtRVlCT01aZXhQLzgvUUsrYUY1SkYxRnhBcG9DcUM3UldYUFQ2K21kWWJNeUxtL2FRU2U3WjEwTXJWcnprSHlKWDNOckRDQi96Tjgwck5HRHZ3WndtVm1qUnNxRWJCYzkyOCtveFh2RDZiOTcySGo3K0xYdWZ0bHJkUi9OSFc2dFY2UDhlZXN6ZVY2eE91MTN2SzQvVnRmTXdJNCt2SmFhcFhwTVRmSmhIb3B4Nng3a2FXOXFodHgycmFmTGhRKzFmZ3dmZmVqQzNmdy9aWU93VnZJK2R4OHorMWUvVTVvRjVxL01PQTUvVExNZjI4alVNOW5JMGZiQW9PeXNQOVh2WEVwODkyRjVjU3V2TjE1Y0NjeVZJS2ZoTy9FcXgvNGNWRmZiS2ZCWG1sNzU3RmFpcngveGZJYzViNS92ZUk3d0FBQUFBU1VWT1JLNUNZSUk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0MGNtRnVjeWhoS21JcElEMGdLRUVnS2lCQ0tTQStQaUE0SUZ4ZCIsCiAgICJMYXRleEltZ0Jhc2U2NCIgOiAiaVZCT1J3MEtHZ29BQUFBTlNVaEVVZ0FBQS93QUFBQlRCQU1BQUFEUUxSRnVBQUFBTUZCTVZFWC8vLzhBQUFBQUFBQUFBQUFBQUFBQUFBQUFBQUFBQUFBQUFBQUFBQUFBQUFBQUFBQUFBQUFBQUFBQUFBQUFBQUF2M2FCN0FBQUFEM1JTVGxNQUVLdmRSRlM3bVRKMjcyYUp6U0pJMWMzQUFBQUFDWEJJV1hNQUFBN0VBQUFPeEFHVkt3NGJBQUFiaWtsRVFWUjRBZDFkZll4a1dWVi8xVjM5TmYxUkhSWlhYTUJxdnhhQ2tScGdSVnlDcjl3bEVGZWdXb2hpVExEYXI2Q1lXSVB4TzdCVldSTk1TRXczR2o5QzBCcFlSVmhacWcxL21HdzBOUmhreldwU2cwSXdHNkVxeHJBUklUVzdEVE5MelRiWDM3bWY1NzUzMyt1dXJsY3p5N3cvNnQxNzdqbm5ubnZ2dWVmanZ2ZTZvK2hHWDB0M3phSEhMeDhXemZRdDlhSTU1dkRiK3R1Y3hsdXJxZjN4T1l4bjhXckJURmNtbzRJNTVyS0w5M0tiYjUzR0JkR1p3MkJLOFdlSzVWcDdPb3ZmNnJ1eVdtYUEzM2E4UFFQMXR4QnA2MnR6RWZiTFI0WE8zN0tvWjRrNXptN0tJamtadnRWNzJjbEl0d0RHcGlqRVN6L3Z4ejl3NStQWDJIeXNpa0xuYjNpZDhmYUxyV0pHNERPTjlvdFYzd1QzWjAyMTlrd1JvaXdJdXA3aXJKckh2RFpqZVVGY3l1S3dKTExic21nVWZLVW5wYlkvRDM3K1p4M0JrcmpzS3Jkc2FVUHNGVEcyYzNJT3ZSMjZJWGFLNEt4NERMSWpTWFI5eG80cWR1RnQ0ZFZPNUlHbnpBNStTNVVhb2hBWFhmN0FQMkVyZmRPYm12Z2JYbldXU2xrOG1VaytFR2ZWNEtWSDd4elN3bi9vdCtYMVcxVDVhOXZQb2ppdzVma1dTbTkrZlBLYVQ4MjNqekQzVXMvYnNXR2swMEd4Q3k5Nm1HUFI4ZW96Vk83SWR1OWJXTFB6WjJjTjViRk9xdlFJZU8wWlhsc2lNOWN3S01YY1Yxdm9Wb2hybldMWVRjTmxzemdQVjJGVEowVlltMlZaL0VFTTdSTDVjTlNXTVhNWFU5QlRBL3BDc015bnhwUWg2aDZkbXNzc2lLV1crSlUzZmVlUHRjUlQzQTZYYXZNNGpFdksyUmVqSk9pczliRklXc3RlSVZFbDVGbFB1QlV1WWdQTGY0VURwaXUzUFdxS1lIY01nM05uRFNrTmc5UGQ3eFB2SThSU1cvd1ZJMWdVZ3RYbVZDd0pucXZOMWduMlVjZm4wRThDL09iVDE2cmlRaVp5akJYTERnd3l5VXdEeVBkTUdXdlFFK0xycHJwK1E2eC9XZnljNm5BMTV1Y1hUVkZNVUdZR0U3d3Z6REp6Q1k0d25BbklZbEdlcFpZOUZXdFkvUm1XcVFUcUF5YjJRQWhuOHVOc2w4TklaaXp1MncxNEd4OUhpOGt4WXcvWjVQczUyeXFiS3R3U2kyUnl0dVIyVXBqa2xORFZIQnRWdlRiMHZQY3BXUm8wSEJwNEptcWYxNXRpMStETjc5NjdiSGlYZWs3eklvU0NCajYvZXl0N1cwM2JLZlpSS3RHTEo5TnlDZUl2NTlpbzJwTXRJYTRIeVU0RFhNRnljN3dxNnRZYUxNNFNVM0t1T2VVTkZuejFYZGVyekFubFVNL1dsTGV0cHVXTWZaUktsTHB1UE5PeTQvZzVOcW9zRHR0Q25EM0VSSVRsMmF3S2x2K0M2WHN0cmRDbXFiQjdsWFcvNkZJbCtMUVpBcHBUU3JlY1hyRlRVcWJSc0krdUpLSFZZclpQeTdQUFhpZUxSeEhjOWRudEpIYTdaN1BvOUhMSDlGQVN4Vmd2d3k5MDd6TFZYWFBMZ1hUMmZBaTlVRmkxd0Q2d2ovYVN3aTBVNHZ4TE9WRlE5K21vbjlqQVNTRnk2ODJFemFMZGY4bFMxTUxPdi94OUZpTmN1R2MzREE5QWg4eHhyVG92Qmptc0VRcFFGUVBxc3FIT3lySEtuS2JoVlhZbmFnWjBodnRhdG5FdllhczIrRkhOdE96YkNaczF4dklmV2lhTmNPcFNFUisxS01HQ21Cd0U0UUdnVzNHa25XNmcreUtzZVFFT1p3ZkZMTzQ0T3hkRjJSUUJFeTJLNkdBeCs5Qm5BYUVyWnVyc05qcE8yS3crbG45a3A2SVM3aGtlNHBsdGl4UW85SVQ0WkFBY0FHMTVUMGxkcFhzRDB2N1ZRamFuSGxUYkQ2RVZ0RldFZWRrUDcwSHFZUitPdTRvVjB6Sk1mVXVtL2RIUU15WExianR5MWxzdGhCc2pEa21VdndTUjdrL0F3bFZFK0s2QjdmNGJrZmF2aEVmbjVKbW1GSWQwcVY5RWNOSE8xcUhoK1NpcVlLNXo5MkxPS0pKcFB6MC9zcWQrZE5qTU1uSEdoaDdTUE5WaGdHVHhQZUR6NGlRd1ZDOXpIMTkybnFBM1F6Z2I2aWNFcS9DbkhTR0VLV0RZUnl5R05ZUmprVW9HVGRQcDc0SWZobnBrNjlSQ3dmcklBNSsra2t6NzZmblJaVWNPYmVpNEdpdHQxUkJ2aHBzVTFuK0QwUzh6Z3F3aWVuRHF0bUY5elExSit4dnBWQzFMVEFNdi82NHBKZTdZUit6Sm1XbGM5Tk1xQTU3cWpnMlNoWDhIdlpHQmxDTlRQNkpNZVJYTFpOcmZCSzhSNnkzT09yZ290ZUVsZGhsbXN2anQ0UFM1SkRCUUI5cUJBWit6cW5kRDB2NkI3YzRJY09KOVA4c1FoOUwrS0Zyd0QxVk9aQjlDMkFoNUZZWFlwcU1SMnJHSElVS0NaY3FyQ0twKzJyL1Y0NXNSS0xWME1xc0lvOUpqZURxUTJTMlFYZ0JlcjliSU9iY2gzTWkyYnUvYmFCOWpPbStKbHQ3eFlSVkl2UDd1WXovbGZQUGR4OTlyMFZCWWVzZkR2eVBycGJjK1BubDVTcnJuM3hsUC9xdGpDWWFCdFZ6Nm50Ni8xeTFHcXREUDBoanNvOHRSNmRQeEsrWFRTME8zbnIxekRjcUo5ODJRVjVGVXEzTGowRVBhZ3l3dW1mSXFnb2FmOXQ4R1ZydWNWVC9IUHI0ZkdVZG12MkN5aHZVL0lVRUVWaE5kNmplTVNqMDZBVndBbWJrbUhRQ2k5cVFuRitxTlFzVGlpd1JSVituOVloTFQ4OExuYm10SWJhSkNDYkpOY1dwV0VKQWN4ZUtvcnBIeFdNRWJLNEcvb3ljZUZGZTNvOUtQR2lUL25qbWRWU0V1d1NNK3hFT1pLSUlQNi9nTXBxOVZtSGYwcVRkbFlMYUJ5YnJnTjdoYXByd0taZUNsL2FWaDBvUHQ1OFV1bjhENjUrVjM2MWlCajVtVmNTTDVKWXBjOUNQZlRmRkJ0RlVJWUs0NkFDdEhuUTBLQkZmRTU3YWpOMDRjd3k2bEgvY2ViYThZdDd0QW1LUkMzUW1Nd0gwSnk0dW1uNGlpLzR0TmlBYW4yZ0V1ditCejdvL0s4Y3VpZG9ZN2JXWlp3eVljY0gveXZ1aC94V1RFT09iWVpZYVZXMnhrTGtGZlJodjB5SGNuaTBPbXZJcGdLUGg0M2d0LzdtYVhNQ291RmcvMDhEYjAvTTRBM0lDV3dQNmF6OUEwMlR2c0k2NURxcXV6N2ZWSDhlSWhDT24xdzM4bWNBTkswUU5HRFcrRFlJUHRFSXl1MjhWUkI3Zlc1YjVaNTc3RVBJRExQVUFEb3NvTHVKbXJOSlRvMFpveGxkZzJwazNmOGQ3UnExQmNQb1pRZTRrMlZXMTRMQmxLVzRqblNNWU53YjhaaTUyNERIbXE0aURMQUpkNk84UUlRV2VXUjhMY1pja3JSZkRUL2hla3JmbWlPNGlSQkltZjE2SHJseVpndkZwdXdiT1BPQ1JkQmdxMERrakw0aU8ybGFmOThTNXB4c1ZsMHN5R3NFOVJ5ajAxNnNYcnNWbituc1M4RXJXVWg2aDUrMlpUZkVheDd6K3A3c3VwclBZK0hXWEZzR3Q3VmhaZUdBZkNCZGtPcDlLU0x5c3RheDZLcW1iRjVWeW1LcmRZRk9RUnJvZ1IxZUZnc2pDaUtGTmV5UW4yenhsQStMM1VXZDNDQ1FlS0Q0QkJYbjYzV2pzaFFZeWlPOENDQXREVitFZ09Sd3JHbm1JdGtZZHJpNisxejZ1WGtmVGlRUk9PN1JpK0lVc2E4K3ViK2lGaTA5UGRtbkVibXdvYkNiUEdrOFQ0d1d4Y2xtVW9tVEVScGszZnE4cE9KYUIwWEkyNEF1b3BtUnk0NW5iVzFuVW9KNVY2R1pvWWpkVTQ2S2ptU2hhVExIa1ZQb1VObW5MclQ3RUhENU5za004a1FYNzlDWEQ0ckEveWFsdHRzSzE3b0VSbEt3WUxJVjdWWlRQTzAvNWxHbVZOSE5IcWthSFRRd1hLeXhTbjJBUXNHdk5hYlU4MTdIUGRMWnNVZkVNR21NQ29KRStXOXZVS0JsUHBQMzRuTWEyb2FQRWZ2MHYxWUg5Sk1HMzBlM3pEZCsxSmhrV05vdWU5TnV0NkU4TXlSZCtGR1NqdXcvT3E0dWFFTlViNThpck1UWkIrZ2E3L3dCeE92bi9FNldVWmNVVWE2R0hCWTRnZjlDQitwVFRBdnRqMVlYN3RkbkNnNjljY21LZjlZOXJ1UTdYRXBLNTdDbTFmbU9pc2ExU2lxakdWVlpDbjRWQVpmVzBLYXNYVk10WjViQlJDd2NtSzZwTWJpcVkwME55V3hLU084am5aNmUxSnU0R3cxSnJSbUVmcVRjUFM4TUdkM3FmTXVnNFluaXBpYzZlQjFMUmt4ZzllMzB5Um5TQ3Z3cTk0WXJ6OGZRRXVwcE5Va3dHUXo4akw3NUdlNVI4UVJGMHB4YVJqT01xampQT20xdDFEQ1gxY3dJMDIyUWgzWExHMTdQdkdadmYzQUFlbW1ZeXhSUVo4WHp0SVdIajk5VklqRWRZaWRkOEJJaTRvZ2xFaEJhQzBRenlEOGlaMWo2Z2pxUjJnTlllWExhNGIrNGsraUIxNTNLeHJqeEM4QzlpSEhzQlV6aG5YRlZ1MU5VMjRueUN2d215NHVZcis1L2NDWmh3VEVlNmM5YlNPMmZqb05nTWtpNC9Bc3FRMXkyRnRZUUM0YUhyMVZXRVdid2dCeUwvSkhtb3lOQWNXaGtkWklsMVZwTnl5WURDTnhQdDgrZHRpVHlMQmdGeVhCYndub1RlN3FrWnRNZEdqQ0J6ZzA1cDlrZlFTS0FPclFacFN5ckRqMkZnd1FpODJLZ04rQ1hpRnI2TzZ3YkYzSkNGcElMVU9qSllQbmVwWktxbGpPZklxUkF6a29pTkJqUmxnQ2NlOFgzSUlHYVdsK0lRSHdHL0JZRCtaUVV4Z0ZmMkp1eXdLRm03WFZHaS9ZZGVyYWR6NmFRMXVPTUZRckV1b3hyUWJ0ODgzYWF6RE9yQTZyM2dNeE5PYW1ieGhnYzFTb2VockJoQndab1Nkc0lKdC8xVm9zNVZPYzJnYUdTaE1JVG4wVlRHbXhnQ212a05kT3lHaUxic3c2SkRDbzhTVkw2OUNIbHA3UjNXTWVsSlhEZmJYUTdEUVJLRU1QdGRHQ1NDdjRyd3U1d0h3ZW0rQ2Rsd1hERTNYUGNNc1R3REVYcjlpMnRTOTV5WjVvRmZaWU5wRmJmUE16dHE1eC81bVc3Rm9XeThoNnpoL012c0pVNTdvRGhpWXo2ZWlqUW1lZ2daOFdkdHBXc3RwQW9XS1ZobFZwMVAvWXVpakVORXl6WXU4MExmUld3T2llNjY4Q2hGVGZzaEkrbW10TjM2VllRV0tNejBBUnNaWDcwSVNUS3RlR0lSbjlrSHpCZzBOcm5YUDZ4YkJtWEY5Q0F2VkZCdk15d1p6NkhBaW5QQW1GNkptZ2tHRkR4Rk1INGlJTFJQRExJcndFUE1qYThlVWhPdzZvQzdGam52TUxGY0J5NDhqZlRNclhxOU5FMnRFRUR6NExYYWV2SklWT2JRUlkwcUpBSytqS1RnUmpFUVhaWDVmVDhNdDVBR3cva1ZiOHdvRDdIcDZnUVNYT2ZkaFQvdkw1SStxeWZBWFc5VU8zeWkvd2J4a3VKc0dXWWU1U0FRb2llVUhnbG5XaXZNc2hoZmRueERpVDY2K043VDZQRmpBTUE0dFZjWHBzWVZOVjhoYS90NmU0ZE5rVzhIQTVEMWJYb1VHSTJkTkNFRW9zTjVUVGViWGVrb0R5TGpML041TVh3Z0hzb1FmQUMvTGhWekM3T01hU1ZJRW5IWnhKYUNaZElCOVo1NTlSdzNNdWlTUnZveDU4S0hBL3YrVWJwSzNscmY3NmZEWnREWWNFd09TOXhlSXlVUWMxejJZckdEaVRGZlFCQ3NCSllyZUJLY3BUNFFzaDNjLyt6d0MwbHBiNmJQTGxGZWhZYmRiRXlvaEVOME1RelB5RGpGODVuNU41dmQxSCtiVjZJRGdMZzhpSzNqTVZLZkNjOUJzVEExUCt5VlMyeTJOckVleFFZMGkzMUV6ekJXbklpRHFDcnFPLzBYUjArL1FjL0R3TDlZN0RKTGRHU0k4eEE2dFBzVW0rbFJCaHR3ZGcxL0E4bU9OTERkV0dJdUh6SVdOazZWaldmSXFScFZrekRoTXVaRlRMMzhVdlQrNVo1bTBWS1FId0duN3NHa1U3bDVhSHZYQkFqVCt2RWZNWEt1RXd6ell3eERmVVROTUxPaGx4MFZuRit5STBsLytmVFlYUTZjSmpnR1ZFT1BvaDlNK0hESVlnYUdOekZsREJoOXo2bHJHOHJkb3R0eVZ3VFpMWG9YZThKLzJ5NlFsb1VpeHQwVXllbEZnaEJxQkJNU1IwQXRpQjY2cVN6VUxHOUJvUmdTR1o3K2dtK1dOdTFZSm9HTzVrY2FvY0VmTk1jZGVkeFRueU11SzRDOS8xd1grQ0hnbzNreGY1Ulk0aEk2NElJTVJHS3JMVm54MjR4OWUvckw0K2U4MlZ3MDlqdExDQXBJcHI4SWVpTVRpQXNCVWw1Qk92L3NwdUVzZWhhdHUxQzlGaC9hOUh0dXc1RGJhYWd3T2NoYkhDVFBCWEtzaXhKeFlOVzBJNW1zNVp0OFBHTzREZDdyc3l2cStmeWpFUlMyVkgwMVlVYVB5VVB6dzFiWUkvTDFUeUxDcjhTck1pWkFpWjdobHgvV0VVdGozOHo4YWlzMFNQaHJJbGxmMWlTSHZlYjIzd1dua1FYcldxbm5nZE9VOUlNMTk5dGRDb05GSjBaMFRUMXNZUEtoeW9mMkVFdnBlSFBoVjVxUUdmTGR4ekdGaTZ1R2M1RlhYSFhxUlAwVnNPN3JCanlZMEVJSHhVRnhiUDhhSmJ5S0RBRUxYVGR2WXM0R3pMMzg0OHUrYUl3cDBqcjFnbGM4S2kwS092QW9OZE5ZVVNrZ05rRzNPQXJ2L3ZGZlBxcndSbFBkbk5RSU9UUlRYUm1tRVBsZEFyS1NNK0pGYWU1aStGMGRUdzU3Y1VnUm5Relo1UUhCWmsrTEEwbTUwQlhwckRDR2RsL2FXbjN6RG9hYkVmQm9tR2tLM3BWaE02bXRIZU10RVBMUE40RlJzT1dQVTlSenE3TWMrd2VVdjJTTS9kRTd1eG9qTzVNcVRWNkxSa0R1TVFENVlZNDZMbW9JejRkSEl5a25IdXBBbFBXbEVPZVNLQzVjdVl6K1c5a3Z1VmU3ZUNkSjNjOHk5dlRRTGx5UUpJazNtekRXbzlJWWVobXh5RysvVWovSytqa1pMZFVmdzlaamVTYU5EM3k2a1RLeC83REtvb1hNaW9LcTRCczE4Mmh2czJTaEZzMkJkSDVxQXdiVkJJK2ZLSzNFb1NQVTVBK0R2T3l6L25vOFNyRDBDWDV6M1VDZnpxUkFXanpOVVQ4dXdiMU5wZjUyajBRcGMwUURvc0ZsUFFKb3VFRmgwKzl6UlVqQ2tzZ3Q2Y3NNSUtaZzBhTEF0ZFZNMmQrU25GTmd1QUlsaUZGOCsyRWhyYU1EbmdpRWlkUXdjeUsxbVBlNS9iZUI1UHhZcEpVelU0UDNUTXJJdVZlZjU4a29jR0RsbU53RmFBaU03RG9tQzVkbVJoYndmZXFRN09jekJvR2ZDZ1lBSkZHVmYzY2F5aXAzSVhCdXcya21YQk1CbDNaL3ZxTkZnNUJpSDlnVFpCSFBVMGVTTGlDMWs1MkxnbUJobWRMcEFyd3JLQjc2d3gzejNBY2VwSUUzaHlGSkZvU2QrMHozdkI4TmR4MCtYWWpONnFwUGgydE1OOXBZdnIwU3JKQmNiNDBwTVBEYmlKY3N5bzFEQ2RBV093UjEyemhzaDYzWXhKTHA2L1E1aVhKVFZ0UXVLU2V5V1JnRnFUdCsxbzc1blc3YXdRQUJTalFCN0hmMUVxeDM2cGF0bWVYblA0dEduc1Fwd1NLUUpaUytOZ2RxUU1JdlNRL1I5cFkyd1NjeXBEL2p3L1o1OHA0QWtJSitiZGUwUmduZUZIcm12V1Q5RnFLUnhYQjBrZWE2OHFvT0dVMW9GcUlMUm5pcnFYNGg2NkFIU0ZYbmNXMC9ETGVRSmNQMnNyZm1GTlcreXNEZHA0cEhKN0VpMC9ZdnlodG4xYlJLWmd3UFpKTDA5cmN1d1EzV09HYXMxa2czcllpTGJnYkp2RmE3S3VXTDN3N2JMQzB4SUV6WmRTb0phS1piblBSVlJSMlZyeU53R05UcGZoQ25rbHF2SkhRd3c1ZlVTVEVqNENqenZCKzlMbXM3ZXFsWlRDVVJuWUJkdG15N2t5cXR3c0QrdWVHVFlWSjVlU2MycWV5aXB5b2t2Y3o0QXBwa1pZV0wzTDBsdEdCdWRhMTJTM1VFSC9lbW1GeTZNVmphbGNTd3BtODh3TVNtMG5sdXlvZXYyUjhVdXV2ZXVINHpsZFQwMjdDWnlyVlYvYnJaa2EwWDFxeW9hSHpjMy8zMmp1cXF4NnltREk1aWk1QXlkSmFwOTBCWlJnSVZPckNPMTVzb3J5WWR1VW1TZDFDaXh6V0JEUnJJdDY0ZGlxYWZ5VUY0SHBpL05vb2JoOGtMTnN1eS9xVHZkMG4xamFZeHQxWXk2UXU1Q3FyVmxYTENrSERyRFJKRzI0UVkxOEFseW4vVXVXamNBRkF6VXFCZ01BWFhYM01OUDhocGJxK08xdU1PeG9aaHNzNloyWUdGWTgybUtjY3F5NCs4NWVZU1k0Y1Q4Mk9ZTWVXVTd5QzVaUkJSdUErQThCOGlrd2dja2FrdERXTXBSQXNpcjlDWEkvUnpnbDZGeEhLRCtrR1JiUjFZTDJzWnA5ODRROTUyVjZra0ZXbENXRzVobUFBajhMNE5pa1RZeUJVY0dQcmFHY2xsM0kvbENFR1BzNFhzSXVYWWdHL3lmakQreTFUSk0wWlBSSWttWStaSyt6emF2Wm5sYnBEdThMVU8yeDhwdWNYUWhRMTVxcGMxZTEyanlobzFzWGFTR3B6K0Y0QVF5R1U2ZGdYQU1mQytSKzVvWFVxWmRocjhpSng1LzNWZkM5clZPVnhKcVN1bTBJY05XSmVSenl1RUNma0d6R3l2L0lNTUhJTmxkMjdRbGJQaHQxN2RMNXRyS2Z2ZEdydEdXR21MSGxsbkJmb21EQjB0R0FObmM4NnVNNU5URmJtcHIxM2phQno1eFF1Y1k2d3g1Q1FQRDUrTkhUcHZXb25NdUhtWk1UZkhFanpncEl6d3cyTUg3d0lzMXo4bTFHV29YTk5Ta2pZU2FVdnB0N0Y5ZnVmakdSY2tkbUx1Nkd4UzNVV3dSRDZCVFNDbXZvVFhPVVArT0J1SldNNzZmVEFXSTVLdGpybG1YK2lsTExCdjJ6UksxWFVmVWdMak55S01aVEg5TGZXYTVublFvUXhlM0pObG55RXRvc0pUY2l0QkJBWjhQeWFuS2MrTWs3NU0rNFQ3eEczQXdISHZHc2k4RnFzbWdMZG93U3pidzFSUlVXTGtkS1EwbFBSU3kxUzdKS3NQRThnT2tGbkZESEpFVzBNWC8wS3JWSVdyWU56bElFeXdQb1RLSktJaHc2TVR2dkNyNHY0dDZGQWc5UDhOYklPZUkxODlTcmhpOU5NVGRwQXJXVWlHYlFjMlNsOXFyTE5WRjlWNE0rMGNzblM3c3kvZ3BDVlYxU3VjL0YyNlNVRG9QT0Q1SitkZTRDcFo2MG5GMjFmSTNQNjZacXp6YzYybW9kMERqZXBzVXRLUm5lZWk0amVVK1hKVGgvS3BiaERHenhpMXV5YkVaWkE5bDhmZHl5MWEvNlhXb0swM1BXRm1NZGVPdTNPdUtzZzBKcDhVNWEySFo2S1ZtQUU5MnhlY1YrMmNOdkRGRFhrTHBPM2VIMnBld21GNDZLYm4wVFV3amE5N1BFeURJZUh0UDR0RjV3Tlc2UnhLcURKa3V2MUN0alRvcUs5dkFKS0RjWTJXVjFzV0JQTHlSOFQyNHN5R2NrN00yMkpOOXRzeWVYTzJ4TVE3NDRKQWRTRlh0ZndOYjloQkh3b3BTa3J1ZmxZZEhyc0pLUTZsZytPc1lwaVBWdHBCWU9rWng2dUtHcjBKMGdvby9RTUN1UDhSQ09QMW1EU2hteVF1N0NENVBHK1N0dndDTG83cXAybnVOYnhBTHBjSURJSGl4Qi9Fcjh2Rit4NGVGYXJlNXdaUmlGZkl0eUkzYk5RRU9sc09McG9rTHZtR2lLYWhkeC9NdUVPMnJyY294NVFuU21uNTMrRFk5dEZLYjV6b056N1ExNVhjakMxaDZzZ3JNWUlTa1RzSytMSlg0RVIyMDJOWnpTY050VzA1ZmdFTVpXZXczL0FLdHRUaitUUU41L3FQdlVKQVh2YXRqWUNmZi8rSFg3eVNxb3hmOUcxMlAvZ0JVSVdpbzZidjY0RVhwL1AzQkZnV2s4NEJyb3h3RTA0U1FRMzRZalhwZjYxb3BGcnVsdDAwNkdnV3gySk1HMjk2YmVHOXc2ekdzS3BEclM3MEQyZUJoRGtWbnRhWDlSNmwxL09mQStMYWErRS9MZ2ZJSG8yRUV4QkZFUGZwSzd5NUtnTDhXL1l6S0pCbDJibkdyZDF6SG0vV1R1bzlsUTBJZlBGMk5oNCswYUhSWm56SlFkZnJkT3pWYmltNlQxdy9WMCtUWVRyVEowaGVsODU5TWd5MkV6Z09lQ1pOYUhGMkFML3NzRlV1ZnNGdmxkb0UvNS9KT2d3ajF2MlRLOXI0Rk42K3lPVUxXYStWaHZsQWM5ZXpiUlpCbjhncm8rQzlaQmlna1RQTlg2US9DRUtkU0MzK2tSU2tVUjg4dDQwM1ZPUDM1UnlwS3krV1IwY2d0OEhEeTRHdSs4SXFIbkp2dWk0Y2VmTVVYQU1yY3FBR3VTNWdKNzNyNDdYOFpRTk5uOE9rV1BON1BmY0M3RktmZXFrOHpNWkRmaHpQNzE1LzhzNkc0T2pLZ2UzcEh6TFE4OWpFRFovZlZkL2MrL0hleS92cmh5enU2d2NQOHFkNkg2aHFPZzc4L3VsczgvUFpkVzZkQzJXMGlDZitEeHllL0tsVzIvTzZqUEwvbU1UR1ZyencrK1h6ZFZNeTlsV1U4RGNKcDdnMGVvcHlHb0RDY1pic2hQWmJJb3llSEhpUlJxV1U5NEUzZ3FlbzlTaE9mNmdSYjV3anMyZWh5UHAwZzdaZnFOQnYzYytuUVp6YUdwNmF1QnJ3dWlQSHRpcitQa2d6elAvbFBZa2ZQL2ZUZGsxZitSZ284ZDhCQUJ4dno2bWpOR2VrWnV0Z29JSDA0Vy9kZGxpVXpEZ3RYNjZ3V0tOYnlNc0lBL2swQ1ZaTVpkTUZ5TExyVWFnYk9zQ0V6VU05Q0dxZU9BV2ZoOXF5akxlYmZMV1FQYTh6T05MS3hUbXpKK0s4S0o5TE5pckRsbjJEUHl1NVpSei92OGJXTGlTMEswcUtwcDkvK3ZjU3BLYjlGQ05wenRXNGwrMkxSYk5PeFVvZ1BtVjZHNmhSSENkTnpmeFpRekhlQUd3VXRXMUZxTk8yRUQrYTZPYWFWWmc3NFJTMVFXTFJxVVluRnpWbUgwazNMT01MVE9RZW9mc293Qjg1Z09TZ2k2eWZSRm92U282bkd1UkhPK3FmaThTeEhiaFFUbkFWSHVSVStNd3ZpNWdQTE4rWGdaMXpFa1dYK3dHNTI2OG9jRDFRM2kwbjdhSXJhOWhIUERaeXc0ZkVON093bWRSV3o1LzhGaTlDZkZIRGlxMlJhREIrL0ZTeXd6MjdkL3VGRUgzNUwxY1p6aTI1TEJWcnNyWUp5aUdtV3JqcEh2emlOSEhQRlhUSi9HTHJ3WHBhbmZXYWNKMEhUL3MyN1BLeEMyMXJUdmZGUWFOODNqbGwzWGg2dVhhUmJXU3N1ampqbDFLN2NCSDl6U3RHS1JOdVlVMUsxVnV5UjJVQzlCMWZreVBONWRkVjNVL2xJdDBEcjRKbTVES0paN0hwdEJONTRtb3ZjbXVuU25IYkZQR1UrRSsrMXVhUzNxMFhienU3MU00M3VyRVQ3UmJxdXN3cHhRK2lhVDgraG0yclJnZFBTM0ZLVTBPaExSY2F0b1E2ZVBiQ3QrK2NneTNOR1JUTjlvbkNPT1JLV3NqL0t6cUVxb09uL0FkWU9FOU1EMnN2ekFBQUFBRWxGVGtTdVFtQ0MiCn0K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WPS 文字</Application>
  <PresentationFormat>宽屏</PresentationFormat>
  <Paragraphs>207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Songti SC</vt:lpstr>
      <vt:lpstr>Times New Roman</vt:lpstr>
      <vt:lpstr>Songti SC Bold</vt:lpstr>
      <vt:lpstr>Consolas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lizian</dc:creator>
  <cp:lastModifiedBy>lizian</cp:lastModifiedBy>
  <cp:revision>68</cp:revision>
  <dcterms:created xsi:type="dcterms:W3CDTF">2022-01-07T13:01:37Z</dcterms:created>
  <dcterms:modified xsi:type="dcterms:W3CDTF">2022-01-07T13:01:37Z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