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68" r:id="rId5"/>
    <p:sldId id="293" r:id="rId6"/>
    <p:sldId id="288" r:id="rId7"/>
    <p:sldId id="289" r:id="rId8"/>
    <p:sldId id="284" r:id="rId9"/>
    <p:sldId id="294" r:id="rId10"/>
    <p:sldId id="278" r:id="rId11"/>
    <p:sldId id="285" r:id="rId12"/>
    <p:sldId id="290" r:id="rId13"/>
    <p:sldId id="295" r:id="rId14"/>
    <p:sldId id="259" r:id="rId15"/>
    <p:sldId id="260" r:id="rId16"/>
    <p:sldId id="262" r:id="rId17"/>
    <p:sldId id="263" r:id="rId18"/>
    <p:sldId id="283" r:id="rId19"/>
    <p:sldId id="291" r:id="rId20"/>
    <p:sldId id="292" r:id="rId21"/>
    <p:sldId id="279" r:id="rId22"/>
    <p:sldId id="281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1994
Snowbird, Utah</c:v>
                </c:pt>
                <c:pt idx="1">
                  <c:v>1997
Snowbird, Utah</c:v>
                </c:pt>
                <c:pt idx="2">
                  <c:v>2000
Raleigh, NC</c:v>
                </c:pt>
                <c:pt idx="3">
                  <c:v>2003
Williamburg, VA</c:v>
                </c:pt>
                <c:pt idx="4">
                  <c:v>2006
Dusseldorf, Germany</c:v>
                </c:pt>
                <c:pt idx="5">
                  <c:v>2009
Monterey, CA</c:v>
                </c:pt>
                <c:pt idx="6">
                  <c:v>2012
Valencia, Spain</c:v>
                </c:pt>
                <c:pt idx="7">
                  <c:v>2015
Atlanta, GA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243.0</c:v>
                </c:pt>
                <c:pt idx="1">
                  <c:v>166.0</c:v>
                </c:pt>
                <c:pt idx="2">
                  <c:v>235.0</c:v>
                </c:pt>
                <c:pt idx="3">
                  <c:v>259.0</c:v>
                </c:pt>
                <c:pt idx="4">
                  <c:v>297.0</c:v>
                </c:pt>
                <c:pt idx="5">
                  <c:v>327.0</c:v>
                </c:pt>
                <c:pt idx="6">
                  <c:v>516.0</c:v>
                </c:pt>
                <c:pt idx="7">
                  <c:v>415.0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2140535944"/>
        <c:axId val="2143640728"/>
      </c:barChart>
      <c:catAx>
        <c:axId val="2140535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2143640728"/>
        <c:crosses val="autoZero"/>
        <c:auto val="1"/>
        <c:lblAlgn val="ctr"/>
        <c:lblOffset val="100"/>
        <c:noMultiLvlLbl val="0"/>
      </c:catAx>
      <c:valAx>
        <c:axId val="2143640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535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6757948962673"/>
          <c:y val="0.0319930008748906"/>
          <c:w val="0.931497745474123"/>
          <c:h val="0.89477099737532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Non Student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Pt>
            <c:idx val="14"/>
            <c:bubble3D val="0"/>
            <c:spPr>
              <a:ln w="34925" cap="rnd">
                <a:solidFill>
                  <a:schemeClr val="accent1"/>
                </a:solidFill>
                <a:prstDash val="sysDash"/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Sheet1!$B$1:$P$1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June 2015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412.0</c:v>
                </c:pt>
                <c:pt idx="1">
                  <c:v>382.0</c:v>
                </c:pt>
                <c:pt idx="2">
                  <c:v>356.0</c:v>
                </c:pt>
                <c:pt idx="3">
                  <c:v>354.0</c:v>
                </c:pt>
                <c:pt idx="4">
                  <c:v>365.0</c:v>
                </c:pt>
                <c:pt idx="5">
                  <c:v>365.0</c:v>
                </c:pt>
                <c:pt idx="6">
                  <c:v>379.0</c:v>
                </c:pt>
                <c:pt idx="7">
                  <c:v>400.0</c:v>
                </c:pt>
                <c:pt idx="8">
                  <c:v>411.0</c:v>
                </c:pt>
                <c:pt idx="9">
                  <c:v>436.0</c:v>
                </c:pt>
                <c:pt idx="10">
                  <c:v>410.0</c:v>
                </c:pt>
                <c:pt idx="11">
                  <c:v>410.0</c:v>
                </c:pt>
                <c:pt idx="12">
                  <c:v>411.0</c:v>
                </c:pt>
                <c:pt idx="13">
                  <c:v>413.0</c:v>
                </c:pt>
                <c:pt idx="14">
                  <c:v>399.0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Student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Pt>
            <c:idx val="14"/>
            <c:bubble3D val="0"/>
            <c:spPr>
              <a:ln w="34925" cap="rnd">
                <a:solidFill>
                  <a:schemeClr val="accent2"/>
                </a:solidFill>
                <a:prstDash val="sysDash"/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Sheet1!$B$1:$P$1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June 2015</c:v>
                </c:pt>
              </c:strCache>
            </c:strRef>
          </c:cat>
          <c:val>
            <c:numRef>
              <c:f>Sheet1!$B$3:$P$3</c:f>
              <c:numCache>
                <c:formatCode>General</c:formatCode>
                <c:ptCount val="15"/>
                <c:pt idx="0">
                  <c:v>109.0</c:v>
                </c:pt>
                <c:pt idx="1">
                  <c:v>63.0</c:v>
                </c:pt>
                <c:pt idx="2">
                  <c:v>129.0</c:v>
                </c:pt>
                <c:pt idx="3">
                  <c:v>137.0</c:v>
                </c:pt>
                <c:pt idx="4">
                  <c:v>120.0</c:v>
                </c:pt>
                <c:pt idx="5">
                  <c:v>120.0</c:v>
                </c:pt>
                <c:pt idx="6">
                  <c:v>177.0</c:v>
                </c:pt>
                <c:pt idx="7">
                  <c:v>286.0</c:v>
                </c:pt>
                <c:pt idx="8">
                  <c:v>351.0</c:v>
                </c:pt>
                <c:pt idx="9">
                  <c:v>406.0</c:v>
                </c:pt>
                <c:pt idx="10">
                  <c:v>401.0</c:v>
                </c:pt>
                <c:pt idx="11">
                  <c:v>318.0</c:v>
                </c:pt>
                <c:pt idx="12">
                  <c:v>277.0</c:v>
                </c:pt>
                <c:pt idx="13">
                  <c:v>197.0</c:v>
                </c:pt>
                <c:pt idx="14">
                  <c:v>216.0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Pt>
            <c:idx val="14"/>
            <c:bubble3D val="0"/>
            <c:spPr>
              <a:ln w="34925" cap="rnd">
                <a:solidFill>
                  <a:schemeClr val="accent3"/>
                </a:solidFill>
                <a:prstDash val="sysDash"/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Sheet1!$B$1:$P$1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June 2015</c:v>
                </c:pt>
              </c:strCache>
            </c:strRef>
          </c:cat>
          <c:val>
            <c:numRef>
              <c:f>Sheet1!$B$4:$P$4</c:f>
              <c:numCache>
                <c:formatCode>General</c:formatCode>
                <c:ptCount val="15"/>
                <c:pt idx="0">
                  <c:v>521.0</c:v>
                </c:pt>
                <c:pt idx="1">
                  <c:v>445.0</c:v>
                </c:pt>
                <c:pt idx="2">
                  <c:v>485.0</c:v>
                </c:pt>
                <c:pt idx="3">
                  <c:v>491.0</c:v>
                </c:pt>
                <c:pt idx="4">
                  <c:v>485.0</c:v>
                </c:pt>
                <c:pt idx="5">
                  <c:v>485.0</c:v>
                </c:pt>
                <c:pt idx="6">
                  <c:v>556.0</c:v>
                </c:pt>
                <c:pt idx="7">
                  <c:v>686.0</c:v>
                </c:pt>
                <c:pt idx="8">
                  <c:v>762.0</c:v>
                </c:pt>
                <c:pt idx="9">
                  <c:v>842.0</c:v>
                </c:pt>
                <c:pt idx="10">
                  <c:v>811.0</c:v>
                </c:pt>
                <c:pt idx="11">
                  <c:v>728.0</c:v>
                </c:pt>
                <c:pt idx="12">
                  <c:v>688.0</c:v>
                </c:pt>
                <c:pt idx="13">
                  <c:v>610.0</c:v>
                </c:pt>
                <c:pt idx="14">
                  <c:v>615.0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105304"/>
        <c:axId val="2143594376"/>
      </c:lineChart>
      <c:catAx>
        <c:axId val="214410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94376"/>
        <c:crosses val="autoZero"/>
        <c:auto val="1"/>
        <c:lblAlgn val="ctr"/>
        <c:lblOffset val="100"/>
        <c:noMultiLvlLbl val="0"/>
      </c:catAx>
      <c:valAx>
        <c:axId val="214359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0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931364931365"/>
          <c:y val="0.0517860892388451"/>
          <c:w val="0.184529909431484"/>
          <c:h val="0.234104330708661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65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"/>
          <c:y val="0.11864406779661"/>
          <c:w val="0.872274143302181"/>
          <c:h val="0.84745762711864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explosion val="41"/>
          <c:dPt>
            <c:idx val="0"/>
            <c:bubble3D val="0"/>
            <c:explosion val="8"/>
          </c:dPt>
          <c:dPt>
            <c:idx val="1"/>
            <c:bubble3D val="0"/>
            <c:explosion val="35"/>
          </c:dPt>
          <c:dLbls>
            <c:dLbl>
              <c:idx val="0"/>
              <c:layout>
                <c:manualLayout>
                  <c:x val="0.260090514386636"/>
                  <c:y val="0.09229080475110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67568008438198"/>
                  <c:y val="-0.18823457449174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sz="24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Nonstudent</c:v>
                </c:pt>
                <c:pt idx="1">
                  <c:v>Student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413.0</c:v>
                </c:pt>
                <c:pt idx="1">
                  <c:v>197.0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89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explosion val="12"/>
          <c:dPt>
            <c:idx val="0"/>
            <c:bubble3D val="0"/>
            <c:explosion val="8"/>
          </c:dPt>
          <c:dPt>
            <c:idx val="1"/>
            <c:bubble3D val="0"/>
            <c:explosion val="10"/>
          </c:dPt>
          <c:dPt>
            <c:idx val="2"/>
            <c:bubble3D val="0"/>
            <c:explosion val="14"/>
          </c:dPt>
          <c:dPt>
            <c:idx val="3"/>
            <c:bubble3D val="0"/>
            <c:explosion val="18"/>
          </c:dPt>
          <c:dLbls>
            <c:dLbl>
              <c:idx val="0"/>
              <c:layout>
                <c:manualLayout>
                  <c:x val="0.170097689307528"/>
                  <c:y val="0.153219226833934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27614124169058"/>
                  <c:y val="-0.236202010765603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0893460396889641"/>
                  <c:y val="-0.267955869923039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834388108028547"/>
                  <c:y val="-0.18351683793763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txPr>
              <a:bodyPr/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Academia</c:v>
                </c:pt>
                <c:pt idx="1">
                  <c:v>Government</c:v>
                </c:pt>
                <c:pt idx="2">
                  <c:v>Industry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376.0</c:v>
                </c:pt>
                <c:pt idx="1">
                  <c:v>35.0</c:v>
                </c:pt>
                <c:pt idx="2">
                  <c:v>26.0</c:v>
                </c:pt>
                <c:pt idx="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8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Non Students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Lbls>
            <c:dLbl>
              <c:idx val="0"/>
              <c:layout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83786732540785"/>
                  <c:y val="-0.20478332495672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790775050177551"/>
                  <c:y val="-0.0141843971631206"/>
                </c:manualLayout>
              </c:layout>
              <c:tx>
                <c:rich>
                  <a:bodyPr/>
                  <a:lstStyle/>
                  <a:p>
                    <a:r>
                      <a:rPr lang="en-US" b="1" i="0" baseline="0" dirty="0">
                        <a:solidFill>
                          <a:schemeClr val="tx1"/>
                        </a:solidFill>
                      </a:rPr>
                      <a:t>N</a:t>
                    </a:r>
                    <a:r>
                      <a:rPr lang="en-US" b="1" i="0" baseline="0" dirty="0"/>
                      <a:t>ot Indicated
8
7.0%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Not Indicated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336.0</c:v>
                </c:pt>
                <c:pt idx="1">
                  <c:v>62.0</c:v>
                </c:pt>
                <c:pt idx="2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8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0.212735319849725"/>
                  <c:y val="0.18822359970961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339750398847203"/>
                  <c:y val="-0.0074805941810465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719908908445269"/>
                  <c:y val="-0.39461704919863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158483865987339"/>
                      <c:h val="0.22687943262411345"/>
                    </c:manualLayout>
                  </c15:layout>
                  <c15:dlblFieldTable/>
                  <c15:showDataLabelsRange val="0"/>
                </c:ext>
              </c:extLst>
            </c:dLbl>
            <c:numFmt formatCode="0.0%" sourceLinked="0"/>
            <c:txPr>
              <a:bodyPr rot="0" vert="horz"/>
              <a:lstStyle/>
              <a:p>
                <a:pPr>
                  <a:defRPr sz="1400"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Not Indicated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145.0</c:v>
                </c:pt>
                <c:pt idx="1">
                  <c:v>26.0</c:v>
                </c:pt>
                <c:pt idx="2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5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018691588785"/>
          <c:y val="0.152542372881356"/>
          <c:w val="0.856697819314643"/>
          <c:h val="0.83050847457627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explosion val="3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4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5"/>
            <c:bubble3D val="0"/>
            <c:explosion val="0"/>
            <c:spPr>
              <a:solidFill>
                <a:schemeClr val="accent6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6"/>
            <c:bubble3D val="0"/>
            <c:explosion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7"/>
            <c:bubble3D val="0"/>
            <c:explosion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noFill/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891587558564525"/>
                  <c:y val="0.157624449486187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391293202835627"/>
                  <c:y val="-0.044930601895102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531303505286138"/>
                  <c:y val="-0.20636049201476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400234258100915"/>
                      <c:h val="0.1687430490680190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MATH SCIENCES</c:v>
                </c:pt>
                <c:pt idx="1">
                  <c:v>ENGINEERING</c:v>
                </c:pt>
                <c:pt idx="2">
                  <c:v>COMPUTER SCIENCE</c:v>
                </c:pt>
                <c:pt idx="3">
                  <c:v>OTHER</c:v>
                </c:pt>
                <c:pt idx="4">
                  <c:v>PHYSICS</c:v>
                </c:pt>
                <c:pt idx="5">
                  <c:v>OTHER PHYSICAL SCIENCES</c:v>
                </c:pt>
                <c:pt idx="6">
                  <c:v>OP RESEARCH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247.0</c:v>
                </c:pt>
                <c:pt idx="1">
                  <c:v>39.0</c:v>
                </c:pt>
                <c:pt idx="2">
                  <c:v>88.0</c:v>
                </c:pt>
                <c:pt idx="3">
                  <c:v>30.0</c:v>
                </c:pt>
                <c:pt idx="4">
                  <c:v>1.0</c:v>
                </c:pt>
                <c:pt idx="5">
                  <c:v>5.0</c:v>
                </c:pt>
                <c:pt idx="6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15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</c:spPr>
          <c:explosion val="16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dPt>
          <c:dPt>
            <c:idx val="1"/>
            <c:bubble3D val="0"/>
            <c:explosion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dPt>
          <c:dPt>
            <c:idx val="2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dPt>
          <c:dPt>
            <c:idx val="3"/>
            <c:bubble3D val="0"/>
            <c:explosion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dPt>
          <c:dLbls>
            <c:dLbl>
              <c:idx val="0"/>
              <c:layout>
                <c:manualLayout>
                  <c:x val="0.211860205558417"/>
                  <c:y val="-0.19741492059255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522015355557185"/>
                  <c:y val="0.11947640019573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3143719184635"/>
                  <c:y val="0.018645179945727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209938675889813"/>
                  <c:y val="-0.37693491703367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US Students</c:v>
                </c:pt>
                <c:pt idx="1">
                  <c:v>US Non Students</c:v>
                </c:pt>
                <c:pt idx="2">
                  <c:v>Outside US Students</c:v>
                </c:pt>
                <c:pt idx="3">
                  <c:v>Outside US Non Students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136.0</c:v>
                </c:pt>
                <c:pt idx="1">
                  <c:v>222.0</c:v>
                </c:pt>
                <c:pt idx="2">
                  <c:v>61.0</c:v>
                </c:pt>
                <c:pt idx="3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0.794</cdr:x>
      <cdr:y>0.13559</cdr:y>
    </cdr:from>
    <cdr:to>
      <cdr:x>0.99026</cdr:x>
      <cdr:y>0.35593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473825" y="609600"/>
          <a:ext cx="1600200" cy="990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0.83178</cdr:x>
      <cdr:y>0.28814</cdr:y>
    </cdr:from>
    <cdr:to>
      <cdr:x>1</cdr:x>
      <cdr:y>0.35593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54825" y="1295400"/>
          <a:ext cx="1371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72D573-79AA-470C-9EA9-B594ED8CC73D}" type="datetimeFigureOut">
              <a:rPr lang="en-US" smtClean="0"/>
              <a:pPr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D4DCE9-6192-4FAC-8136-742B5F434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nagy@mathcs.emory.edu" TargetMode="External"/><Relationship Id="rId4" Type="http://schemas.openxmlformats.org/officeDocument/2006/relationships/hyperlink" Target="mailto:ftisseur@ma.man.ac.uk" TargetMode="External"/><Relationship Id="rId5" Type="http://schemas.openxmlformats.org/officeDocument/2006/relationships/hyperlink" Target="mailto:bindel@cs.cornell.edu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orensen@rice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siam.org/about/com%20golub.php" TargetMode="External"/><Relationship Id="rId3" Type="http://schemas.openxmlformats.org/officeDocument/2006/relationships/hyperlink" Target="http://www.siam.org/students/g2s3/summer%20call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siam-la@siam.org" TargetMode="External"/><Relationship Id="rId3" Type="http://schemas.openxmlformats.org/officeDocument/2006/relationships/hyperlink" Target="http://siags.siam.org/siagl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4876800" cy="1828800"/>
          </a:xfrm>
        </p:spPr>
        <p:txBody>
          <a:bodyPr/>
          <a:lstStyle/>
          <a:p>
            <a:r>
              <a:rPr lang="en-US" dirty="0" smtClean="0"/>
              <a:t>SIAG/LA</a:t>
            </a:r>
            <a:br>
              <a:rPr lang="en-US" dirty="0" smtClean="0"/>
            </a:br>
            <a:r>
              <a:rPr lang="en-US" dirty="0" smtClean="0"/>
              <a:t>Business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09902"/>
            <a:ext cx="6934200" cy="256032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txBody>
          <a:bodyPr anchor="t"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endParaRPr lang="en-US" b="1" dirty="0" smtClean="0"/>
          </a:p>
          <a:p>
            <a:pPr algn="ctr">
              <a:spcBef>
                <a:spcPts val="0"/>
              </a:spcBef>
            </a:pPr>
            <a:r>
              <a:rPr lang="en-US" b="1" dirty="0"/>
              <a:t>Tuesday October 27</a:t>
            </a:r>
            <a:r>
              <a:rPr lang="en-US" b="1" baseline="30000" dirty="0"/>
              <a:t>th</a:t>
            </a:r>
            <a:r>
              <a:rPr lang="en-US" b="1" dirty="0"/>
              <a:t> from 1:45pm-2:30pm </a:t>
            </a:r>
            <a:endParaRPr lang="en-US" b="1" dirty="0" smtClean="0"/>
          </a:p>
          <a:p>
            <a:pPr algn="ctr">
              <a:spcBef>
                <a:spcPts val="0"/>
              </a:spcBef>
            </a:pPr>
            <a:r>
              <a:rPr lang="en-US" dirty="0" smtClean="0"/>
              <a:t>International </a:t>
            </a:r>
            <a:r>
              <a:rPr lang="en-US" dirty="0"/>
              <a:t>Ballroom – Lower Level 1 </a:t>
            </a:r>
            <a:endParaRPr lang="en-US" dirty="0" smtClean="0"/>
          </a:p>
          <a:p>
            <a:pPr algn="ctr">
              <a:spcBef>
                <a:spcPts val="0"/>
              </a:spcBef>
            </a:pPr>
            <a:r>
              <a:rPr lang="en-US" dirty="0" smtClean="0"/>
              <a:t>Hyatt </a:t>
            </a:r>
            <a:r>
              <a:rPr lang="en-US" dirty="0"/>
              <a:t>Regency </a:t>
            </a:r>
            <a:r>
              <a:rPr lang="en-US" dirty="0" smtClean="0"/>
              <a:t>Atlanta</a:t>
            </a:r>
          </a:p>
          <a:p>
            <a:pPr algn="ctr">
              <a:spcBef>
                <a:spcPts val="0"/>
              </a:spcBef>
            </a:pPr>
            <a:r>
              <a:rPr lang="en-US" dirty="0" smtClean="0"/>
              <a:t>Atlanta</a:t>
            </a:r>
            <a:r>
              <a:rPr lang="en-US" dirty="0"/>
              <a:t>, </a:t>
            </a:r>
            <a:r>
              <a:rPr lang="en-US" dirty="0" smtClean="0"/>
              <a:t>Georgia</a:t>
            </a:r>
          </a:p>
          <a:p>
            <a:pPr algn="ctr">
              <a:spcBef>
                <a:spcPts val="0"/>
              </a:spcBef>
            </a:pPr>
            <a:r>
              <a:rPr lang="en-US" dirty="0" smtClean="0"/>
              <a:t>During the SIAM </a:t>
            </a:r>
            <a:r>
              <a:rPr lang="en-US" dirty="0"/>
              <a:t>Conference on Applied Linear Algebra (LA15).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76200" y="4409902"/>
            <a:ext cx="2362200" cy="256032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0" y="397625"/>
            <a:ext cx="3655971" cy="310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As of 12/31/2014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Membership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457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Membership History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14383377"/>
              </p:ext>
            </p:extLst>
          </p:nvPr>
        </p:nvGraphicFramePr>
        <p:xfrm>
          <a:off x="612648" y="1676400"/>
          <a:ext cx="784555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411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239000" cy="3657600"/>
          </a:xfrm>
        </p:spPr>
        <p:txBody>
          <a:bodyPr numCol="2">
            <a:normAutofit/>
          </a:bodyPr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Free or discounted memberships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Student Chapters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Prizes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Educational Resources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Fellowship and research opportunities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Career options and guidance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Join 2 SIAM Activity Groups for free!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For SIAM Student Members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7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SIAG/LA  Themed Poster Session </a:t>
            </a:r>
          </a:p>
          <a:p>
            <a:r>
              <a:rPr lang="en-US" dirty="0"/>
              <a:t> </a:t>
            </a:r>
            <a:r>
              <a:rPr lang="en-US" dirty="0" smtClean="0"/>
              <a:t>      AN 16</a:t>
            </a:r>
          </a:p>
          <a:p>
            <a:endParaRPr lang="en-US" dirty="0"/>
          </a:p>
          <a:p>
            <a:r>
              <a:rPr lang="en-US" dirty="0" smtClean="0"/>
              <a:t>Other Ideas are Welcomed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Encourage Student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6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Member Demographics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382862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SIAG/LA Members By Employer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0360315"/>
              </p:ext>
            </p:extLst>
          </p:nvPr>
        </p:nvGraphicFramePr>
        <p:xfrm>
          <a:off x="533400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9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Membership by Gender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24216702"/>
              </p:ext>
            </p:extLst>
          </p:nvPr>
        </p:nvGraphicFramePr>
        <p:xfrm>
          <a:off x="609600" y="2438400"/>
          <a:ext cx="3886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Non Students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accent4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Students</a:t>
            </a:r>
            <a:endParaRPr lang="en-US" sz="3200" dirty="0"/>
          </a:p>
        </p:txBody>
      </p:sp>
      <p:graphicFrame>
        <p:nvGraphicFramePr>
          <p:cNvPr id="11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1843234"/>
              </p:ext>
            </p:extLst>
          </p:nvPr>
        </p:nvGraphicFramePr>
        <p:xfrm>
          <a:off x="4800600" y="2438400"/>
          <a:ext cx="3886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822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Departments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5894521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58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Members By Geography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231131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71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91400" cy="3657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you paid non-member registration fees, you’ll get a discounted membership</a:t>
            </a:r>
          </a:p>
          <a:p>
            <a:pPr marL="1097280" lvl="1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Non-member registrant:  Receive a $130 credit and join for only $15 (normally $145!)</a:t>
            </a:r>
          </a:p>
          <a:p>
            <a:pPr marL="1097280" lvl="1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Non-member mini-speaker/organizer registrant:  Receive a $65 Credit and join for only $80 (normally $145!)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you’re not a SIAG/LA member, but are a SIAM member, join SIAG/LA for free  (Students can always join up to 2 SIAGS for free!)</a:t>
            </a:r>
          </a:p>
          <a:p>
            <a:pPr marL="1097280" lvl="1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SIAM and SIAG Memberships are a good way to be network with others in your specialty and the community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Join SIAM Today!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0074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SIAG/LA15 Business Meeting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8153400" cy="167640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 smtClean="0"/>
              <a:t> SIAG/LA Officers 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3581400"/>
            <a:ext cx="8153400" cy="2590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Chair: </a:t>
            </a:r>
            <a:r>
              <a:rPr lang="en-US" sz="3600" dirty="0" smtClean="0"/>
              <a:t>			Danny </a:t>
            </a:r>
            <a:r>
              <a:rPr lang="en-US" sz="3600" dirty="0"/>
              <a:t>C. </a:t>
            </a:r>
            <a:r>
              <a:rPr lang="en-US" sz="3600" dirty="0" smtClean="0"/>
              <a:t>Sorensen</a:t>
            </a:r>
          </a:p>
          <a:p>
            <a:r>
              <a:rPr lang="en-US" sz="3600" dirty="0" smtClean="0"/>
              <a:t>Vice </a:t>
            </a:r>
            <a:r>
              <a:rPr lang="en-US" sz="3600" dirty="0"/>
              <a:t>Chair: </a:t>
            </a:r>
            <a:r>
              <a:rPr lang="en-US" sz="3600" dirty="0" smtClean="0"/>
              <a:t>		James </a:t>
            </a:r>
            <a:r>
              <a:rPr lang="en-US" sz="3600" dirty="0"/>
              <a:t>G. </a:t>
            </a:r>
            <a:r>
              <a:rPr lang="en-US" sz="3600" dirty="0" smtClean="0"/>
              <a:t>Nagy</a:t>
            </a:r>
            <a:endParaRPr lang="en-US" sz="3600" dirty="0"/>
          </a:p>
          <a:p>
            <a:r>
              <a:rPr lang="en-US" sz="3600" dirty="0"/>
              <a:t>Program Director: Françoise </a:t>
            </a:r>
            <a:r>
              <a:rPr lang="en-US" sz="3600" dirty="0" smtClean="0"/>
              <a:t>Tisseur</a:t>
            </a:r>
          </a:p>
          <a:p>
            <a:r>
              <a:rPr lang="en-US" sz="3600" dirty="0" smtClean="0"/>
              <a:t>Secretary</a:t>
            </a:r>
            <a:r>
              <a:rPr lang="en-US" sz="3600" dirty="0"/>
              <a:t>: </a:t>
            </a:r>
            <a:r>
              <a:rPr lang="en-US" sz="3600" dirty="0" smtClean="0"/>
              <a:t>		David </a:t>
            </a:r>
            <a:r>
              <a:rPr lang="en-US" sz="3600" dirty="0"/>
              <a:t>S. </a:t>
            </a:r>
            <a:r>
              <a:rPr lang="en-US" sz="3600" dirty="0" smtClean="0"/>
              <a:t>Bindel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4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239000" cy="3657600"/>
          </a:xfrm>
        </p:spPr>
        <p:txBody>
          <a:bodyPr numCol="2">
            <a:normAutofit fontScale="85000" lnSpcReduction="20000"/>
          </a:bodyPr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SIAM News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SIAM Review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Unwrapped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80-90% journal discount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30% book discount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20-30% conference discount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Eligible to nominate or be nominated as a SIAM Fellow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Participate in SIAM Governance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Join SIAM Activity Groups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Nominate 2 Students for free membership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Prizes to recognize excellence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CML – Combined Membership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Benefits of SIAM Membership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87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Possible Other Activities?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Other Business?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96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590800"/>
            <a:ext cx="7123113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Chair: </a:t>
            </a:r>
            <a:r>
              <a:rPr lang="en-US" dirty="0" smtClean="0"/>
              <a:t>		Danny </a:t>
            </a:r>
            <a:r>
              <a:rPr lang="en-US" dirty="0"/>
              <a:t>C. </a:t>
            </a:r>
            <a:r>
              <a:rPr lang="en-US" dirty="0" smtClean="0"/>
              <a:t>Sorensen</a:t>
            </a:r>
          </a:p>
          <a:p>
            <a:r>
              <a:rPr lang="en-US" dirty="0"/>
              <a:t>			</a:t>
            </a:r>
            <a:r>
              <a:rPr lang="en-US" dirty="0" smtClean="0">
                <a:hlinkClick r:id="rId2"/>
              </a:rPr>
              <a:t>sorensen@rice.edu</a:t>
            </a:r>
            <a:endParaRPr lang="en-US" dirty="0" smtClean="0"/>
          </a:p>
          <a:p>
            <a:r>
              <a:rPr lang="en-US" dirty="0" smtClean="0"/>
              <a:t>Vice </a:t>
            </a:r>
            <a:r>
              <a:rPr lang="en-US" dirty="0"/>
              <a:t>Chair: </a:t>
            </a:r>
            <a:r>
              <a:rPr lang="en-US" dirty="0" smtClean="0"/>
              <a:t>		James </a:t>
            </a:r>
            <a:r>
              <a:rPr lang="en-US" dirty="0"/>
              <a:t>G. </a:t>
            </a:r>
            <a:r>
              <a:rPr lang="en-US" dirty="0" smtClean="0"/>
              <a:t>Nagy</a:t>
            </a:r>
          </a:p>
          <a:p>
            <a:r>
              <a:rPr lang="en-US" dirty="0"/>
              <a:t>			</a:t>
            </a:r>
            <a:r>
              <a:rPr lang="en-US" dirty="0" smtClean="0">
                <a:hlinkClick r:id="rId3"/>
              </a:rPr>
              <a:t>nagy@mathcs.emory.edu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Director: Francoise </a:t>
            </a:r>
            <a:r>
              <a:rPr lang="en-US" dirty="0" smtClean="0"/>
              <a:t>Tisseur</a:t>
            </a:r>
          </a:p>
          <a:p>
            <a:r>
              <a:rPr lang="en-US" dirty="0"/>
              <a:t>			</a:t>
            </a:r>
            <a:r>
              <a:rPr lang="en-US" dirty="0" smtClean="0">
                <a:hlinkClick r:id="rId4"/>
              </a:rPr>
              <a:t>ftisseur@ma.man.ac.uk</a:t>
            </a:r>
            <a:endParaRPr lang="en-US" dirty="0" smtClean="0"/>
          </a:p>
          <a:p>
            <a:r>
              <a:rPr lang="en-US" dirty="0" smtClean="0"/>
              <a:t>Secretary</a:t>
            </a:r>
            <a:r>
              <a:rPr lang="en-US" dirty="0"/>
              <a:t>: </a:t>
            </a:r>
            <a:r>
              <a:rPr lang="en-US" dirty="0" smtClean="0"/>
              <a:t>		David </a:t>
            </a:r>
            <a:r>
              <a:rPr lang="en-US" dirty="0"/>
              <a:t>S. </a:t>
            </a:r>
            <a:r>
              <a:rPr lang="en-US" dirty="0" smtClean="0"/>
              <a:t>Bindel</a:t>
            </a:r>
          </a:p>
          <a:p>
            <a:r>
              <a:rPr lang="en-US" dirty="0"/>
              <a:t>			</a:t>
            </a:r>
            <a:r>
              <a:rPr lang="en-US" dirty="0" smtClean="0">
                <a:hlinkClick r:id="rId5"/>
              </a:rPr>
              <a:t>bindel@cs.cornell.edu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Conference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1500454"/>
              </p:ext>
            </p:extLst>
          </p:nvPr>
        </p:nvGraphicFramePr>
        <p:xfrm>
          <a:off x="609600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SIAG/LA Conference LA15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7244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Organizing Committee Co-Chairs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Chen Greif, The University of British Columbia, Canada</a:t>
            </a:r>
            <a:br>
              <a:rPr lang="en-US" sz="2400" dirty="0"/>
            </a:br>
            <a:r>
              <a:rPr lang="en-US" sz="2400" dirty="0"/>
              <a:t>James Nagy, Emory University, USA</a:t>
            </a:r>
          </a:p>
          <a:p>
            <a:r>
              <a:rPr lang="en-US" sz="2400" b="1" dirty="0"/>
              <a:t>Organizing Committee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Zhaojun</a:t>
            </a:r>
            <a:r>
              <a:rPr lang="en-US" sz="2400" dirty="0"/>
              <a:t> Bai, University of California, Davis, USA</a:t>
            </a:r>
            <a:br>
              <a:rPr lang="en-US" sz="2400" dirty="0"/>
            </a:br>
            <a:r>
              <a:rPr lang="en-US" sz="2400" dirty="0" err="1"/>
              <a:t>Zhong-Zhi</a:t>
            </a:r>
            <a:r>
              <a:rPr lang="en-US" sz="2400" dirty="0"/>
              <a:t> Bai, Chinese Academy of Sciences, China</a:t>
            </a:r>
            <a:br>
              <a:rPr lang="en-US" sz="2400" dirty="0"/>
            </a:br>
            <a:r>
              <a:rPr lang="en-US" sz="2400" dirty="0" err="1"/>
              <a:t>Petros</a:t>
            </a:r>
            <a:r>
              <a:rPr lang="en-US" sz="2400" dirty="0"/>
              <a:t> </a:t>
            </a:r>
            <a:r>
              <a:rPr lang="en-US" sz="2400" dirty="0" err="1"/>
              <a:t>Drineas</a:t>
            </a:r>
            <a:r>
              <a:rPr lang="en-US" sz="2400" dirty="0"/>
              <a:t>, Rensselaer Polytechnic Institute, USA</a:t>
            </a:r>
            <a:br>
              <a:rPr lang="en-US" sz="2400" dirty="0"/>
            </a:br>
            <a:r>
              <a:rPr lang="en-US" sz="2400" dirty="0"/>
              <a:t>David Gleich, Purdue University, USA</a:t>
            </a:r>
            <a:br>
              <a:rPr lang="en-US" sz="2400" dirty="0"/>
            </a:br>
            <a:r>
              <a:rPr lang="en-US" sz="2400" dirty="0"/>
              <a:t>Bruce Hendrickson, Sandia National Laboratories, USA</a:t>
            </a:r>
            <a:br>
              <a:rPr lang="en-US" sz="2400" dirty="0"/>
            </a:br>
            <a:r>
              <a:rPr lang="en-US" sz="2400" dirty="0"/>
              <a:t>Beatrice </a:t>
            </a:r>
            <a:r>
              <a:rPr lang="en-US" sz="2400" dirty="0" err="1"/>
              <a:t>Meini</a:t>
            </a:r>
            <a:r>
              <a:rPr lang="en-US" sz="2400" dirty="0"/>
              <a:t>, </a:t>
            </a:r>
            <a:r>
              <a:rPr lang="en-US" sz="2400" dirty="0" err="1"/>
              <a:t>Università</a:t>
            </a:r>
            <a:r>
              <a:rPr lang="en-US" sz="2400" dirty="0"/>
              <a:t> di Pisa, Italy</a:t>
            </a:r>
            <a:br>
              <a:rPr lang="en-US" sz="2400" dirty="0"/>
            </a:br>
            <a:r>
              <a:rPr lang="en-US" sz="2400" dirty="0"/>
              <a:t>Alison Ramage, University of Strathclyde, United Kingdom</a:t>
            </a:r>
            <a:br>
              <a:rPr lang="en-US" sz="2400" dirty="0"/>
            </a:br>
            <a:r>
              <a:rPr lang="en-US" sz="2400" dirty="0"/>
              <a:t>Zdenek Strakos, Charles University of Prague, Czech Republic</a:t>
            </a:r>
            <a:br>
              <a:rPr lang="en-US" sz="2400" dirty="0"/>
            </a:br>
            <a:r>
              <a:rPr lang="en-US" sz="2400" dirty="0"/>
              <a:t>Françoise Tisseur, University of Manchester, United Kingdom</a:t>
            </a:r>
            <a:br>
              <a:rPr lang="en-US" sz="2400" dirty="0"/>
            </a:br>
            <a:r>
              <a:rPr lang="en-US" sz="2400" dirty="0"/>
              <a:t>Sabine Van </a:t>
            </a:r>
            <a:r>
              <a:rPr lang="en-US" sz="2400" dirty="0" err="1"/>
              <a:t>Huffel</a:t>
            </a:r>
            <a:r>
              <a:rPr lang="en-US" sz="2400" dirty="0"/>
              <a:t>, KU Leuven, Belgium </a:t>
            </a:r>
          </a:p>
        </p:txBody>
      </p:sp>
    </p:spTree>
    <p:extLst>
      <p:ext uri="{BB962C8B-B14F-4D97-AF65-F5344CB8AC3E}">
        <p14:creationId xmlns:p14="http://schemas.microsoft.com/office/powerpoint/2010/main" val="275542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Conference:  LA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724400"/>
          </a:xfrm>
        </p:spPr>
        <p:txBody>
          <a:bodyPr anchor="ctr">
            <a:normAutofit/>
          </a:bodyPr>
          <a:lstStyle/>
          <a:p>
            <a:pPr marL="0" lvl="3" indent="0">
              <a:buNone/>
            </a:pPr>
            <a:r>
              <a:rPr lang="en-US" sz="4800" dirty="0" smtClean="0"/>
              <a:t>2018 SIAM Conference on Applied Linear Algebra</a:t>
            </a:r>
          </a:p>
          <a:p>
            <a:pPr marL="0" lvl="3" indent="0">
              <a:buNone/>
            </a:pPr>
            <a:endParaRPr lang="en-US" sz="1800" dirty="0" smtClean="0"/>
          </a:p>
          <a:p>
            <a:pPr marL="0" lvl="3" indent="0">
              <a:buNone/>
            </a:pPr>
            <a:r>
              <a:rPr lang="en-US" sz="3900" dirty="0" smtClean="0"/>
              <a:t>May 4-8, 2018</a:t>
            </a:r>
          </a:p>
          <a:p>
            <a:pPr marL="0" lvl="3" indent="0">
              <a:buNone/>
            </a:pPr>
            <a:r>
              <a:rPr lang="en-US" sz="3600" dirty="0" smtClean="0"/>
              <a:t>Hong Kong Baptist University, Hong Kong</a:t>
            </a:r>
          </a:p>
          <a:p>
            <a:pPr marL="0" lvl="3" indent="0">
              <a:buNone/>
            </a:pPr>
            <a:r>
              <a:rPr lang="en-US" sz="3600" dirty="0" smtClean="0"/>
              <a:t>Local organizer:  Michael K. 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132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Gene </a:t>
            </a:r>
            <a:r>
              <a:rPr lang="en-US" dirty="0" err="1" smtClean="0"/>
              <a:t>Golub</a:t>
            </a:r>
            <a:r>
              <a:rPr lang="en-US" dirty="0" smtClean="0"/>
              <a:t> SIAM Summer School 17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                            </a:t>
            </a:r>
            <a:r>
              <a:rPr lang="en-US" sz="4800" dirty="0" smtClean="0"/>
              <a:t>Call For Proposals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3352800"/>
            <a:ext cx="81534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Information:   </a:t>
            </a:r>
            <a:r>
              <a:rPr lang="en-US" sz="2800" dirty="0" smtClean="0">
                <a:hlinkClick r:id="rId2"/>
              </a:rPr>
              <a:t>www.siam.org/about/com golub.php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</a:t>
            </a:r>
            <a:r>
              <a:rPr lang="en-US" sz="2800" dirty="0" smtClean="0">
                <a:hlinkClick r:id="rId3"/>
              </a:rPr>
              <a:t>www.siam.org/students/g2s3/summer call.php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Letter of Intent:  Deadline      31 Jan 2016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Two weeks,   40 students,    $103,500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01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SIAG/LA15 Business Meeting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8153400" cy="9144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/>
              <a:t>Announcements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819400"/>
            <a:ext cx="8153400" cy="3352800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SIAG/LA electronic mail list – </a:t>
            </a:r>
            <a:r>
              <a:rPr lang="en-US" sz="2800" i="1" dirty="0" smtClean="0">
                <a:hlinkClick r:id="rId2"/>
              </a:rPr>
              <a:t>siam-la@siam.org</a:t>
            </a:r>
            <a:endParaRPr lang="en-US" sz="28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SIAG/LA website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http://siags.siam.org/siagla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1" dirty="0" smtClean="0"/>
              <a:t>SIAM News</a:t>
            </a:r>
            <a:r>
              <a:rPr lang="en-US" sz="2800" dirty="0" smtClean="0"/>
              <a:t>:  Story Ideas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SIAM Blogs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2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SIAM Annual Meeting (AN16)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0526" r="5263" b="3178"/>
          <a:stretch/>
        </p:blipFill>
        <p:spPr>
          <a:xfrm>
            <a:off x="609599" y="1524000"/>
            <a:ext cx="2438401" cy="2971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0400" y="1752599"/>
            <a:ext cx="5562600" cy="469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July 11-15, 2016</a:t>
            </a:r>
          </a:p>
          <a:p>
            <a:pPr marL="0" indent="0">
              <a:buNone/>
            </a:pPr>
            <a:r>
              <a:rPr lang="en-US" sz="3200" dirty="0" smtClean="0"/>
              <a:t>The Westin Boston Waterfront</a:t>
            </a:r>
          </a:p>
          <a:p>
            <a:pPr marL="0" indent="0">
              <a:buNone/>
            </a:pPr>
            <a:r>
              <a:rPr lang="en-US" sz="3200" dirty="0" smtClean="0"/>
              <a:t>Boston, Massachusetts, USA</a:t>
            </a:r>
          </a:p>
          <a:p>
            <a:pPr marL="0" indent="0">
              <a:buNone/>
            </a:pPr>
            <a:endParaRPr lang="en-US" sz="2000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>
                <a:solidFill>
                  <a:srgbClr val="C00000"/>
                </a:solidFill>
              </a:rPr>
              <a:t>Important Deadlines:</a:t>
            </a:r>
          </a:p>
          <a:p>
            <a:pPr marL="227013" indent="-227013">
              <a:buNone/>
            </a:pPr>
            <a:r>
              <a:rPr lang="en-US" sz="2000" dirty="0" smtClean="0"/>
              <a:t>January 11, 2016 – Minisymposium proposals </a:t>
            </a:r>
          </a:p>
          <a:p>
            <a:pPr marL="227013" indent="-227013">
              <a:buNone/>
            </a:pPr>
            <a:r>
              <a:rPr lang="en-US" sz="2000" dirty="0" smtClean="0"/>
              <a:t>February 1, 2016 – Contributed lecture, poster, and minisymposium presentation abstracts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C00000"/>
                </a:solidFill>
              </a:rPr>
              <a:t>SIAG/LA track at AN16:</a:t>
            </a:r>
          </a:p>
          <a:p>
            <a:pPr marL="227013" indent="-227013">
              <a:buNone/>
            </a:pPr>
            <a:r>
              <a:rPr lang="en-US" sz="2000" dirty="0"/>
              <a:t>Organized by Françoise </a:t>
            </a:r>
            <a:r>
              <a:rPr lang="en-US" sz="2000" dirty="0" err="1" smtClean="0"/>
              <a:t>Tisseur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692" y="4489869"/>
            <a:ext cx="2446308" cy="18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8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8100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Householder Symposium XIX                               (289 applications, 157 accepted)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ILAS -  SIAG/LA Sponsored Speakers            (Andreas </a:t>
            </a:r>
            <a:r>
              <a:rPr lang="en-US" dirty="0" err="1" smtClean="0"/>
              <a:t>Frommer</a:t>
            </a:r>
            <a:r>
              <a:rPr lang="en-US" dirty="0"/>
              <a:t> </a:t>
            </a:r>
            <a:r>
              <a:rPr lang="en-US" dirty="0" smtClean="0"/>
              <a:t> 2014,  Fernando </a:t>
            </a:r>
            <a:r>
              <a:rPr lang="en-US" dirty="0" err="1" smtClean="0"/>
              <a:t>Teran</a:t>
            </a:r>
            <a:r>
              <a:rPr lang="en-US" dirty="0" smtClean="0"/>
              <a:t> 2016) 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 Co-Sponsor for                                                           -  IWASEP  10  (June 2014, Dubrovnik)                                    -  PRECON 15  (June 2015, Eindhoven)  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SIAG/LA </a:t>
            </a:r>
            <a:r>
              <a:rPr lang="en-US" dirty="0" err="1" smtClean="0"/>
              <a:t>Minisymposium</a:t>
            </a:r>
            <a:r>
              <a:rPr lang="en-US" dirty="0" smtClean="0"/>
              <a:t> Tracks                                                  -   SIAM AN14 (5 tracks, 10 sessions                            -   ICIAM 2015 (5 tracks)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838200"/>
          </a:xfrm>
        </p:spPr>
        <p:txBody>
          <a:bodyPr/>
          <a:lstStyle/>
          <a:p>
            <a:r>
              <a:rPr lang="en-US" dirty="0" smtClean="0"/>
              <a:t>SIAG/LA 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6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SIA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004785"/>
      </a:accent1>
      <a:accent2>
        <a:srgbClr val="006F66"/>
      </a:accent2>
      <a:accent3>
        <a:srgbClr val="BE9C4E"/>
      </a:accent3>
      <a:accent4>
        <a:srgbClr val="A3B5C2"/>
      </a:accent4>
      <a:accent5>
        <a:srgbClr val="1C534F"/>
      </a:accent5>
      <a:accent6>
        <a:srgbClr val="A5AB81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4426</TotalTime>
  <Words>636</Words>
  <Application>Microsoft Macintosh PowerPoint</Application>
  <PresentationFormat>On-screen Show (4:3)</PresentationFormat>
  <Paragraphs>132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SIAG/LA Business Meeting</vt:lpstr>
      <vt:lpstr>SIAG/LA15 Business Meeting</vt:lpstr>
      <vt:lpstr>SIAG/LA Conference History</vt:lpstr>
      <vt:lpstr>SIAG/LA Conference LA15</vt:lpstr>
      <vt:lpstr>Next Conference:  LA 18</vt:lpstr>
      <vt:lpstr> Gene Golub SIAM Summer School 17 </vt:lpstr>
      <vt:lpstr>SIAG/LA15 Business Meeting</vt:lpstr>
      <vt:lpstr>SIAM Annual Meeting (AN16)</vt:lpstr>
      <vt:lpstr>SIAG/LA  Activities</vt:lpstr>
      <vt:lpstr>SIAG/LA Membership Report</vt:lpstr>
      <vt:lpstr>SIAG/LA Membership History</vt:lpstr>
      <vt:lpstr>For SIAM Student Members</vt:lpstr>
      <vt:lpstr>Encourage Student Membership</vt:lpstr>
      <vt:lpstr>SIAG/LA Member Demographics</vt:lpstr>
      <vt:lpstr>SIAG/LA Members By Employer Type</vt:lpstr>
      <vt:lpstr>SIAG/LA Membership by Gender</vt:lpstr>
      <vt:lpstr>SIAG/LA Departments</vt:lpstr>
      <vt:lpstr>SIAG/LA Members By Geography</vt:lpstr>
      <vt:lpstr>Join SIAM Today!</vt:lpstr>
      <vt:lpstr>Benefits of SIAM Membership</vt:lpstr>
      <vt:lpstr>SIAG/LA Future Plans</vt:lpstr>
      <vt:lpstr>SIAG/LA Contacts</vt:lpstr>
    </vt:vector>
  </TitlesOfParts>
  <Company>SIAM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J. Fest</dc:creator>
  <cp:lastModifiedBy>D</cp:lastModifiedBy>
  <cp:revision>98</cp:revision>
  <cp:lastPrinted>2015-02-27T16:28:11Z</cp:lastPrinted>
  <dcterms:created xsi:type="dcterms:W3CDTF">2015-02-20T21:25:55Z</dcterms:created>
  <dcterms:modified xsi:type="dcterms:W3CDTF">2015-10-27T12:02:40Z</dcterms:modified>
</cp:coreProperties>
</file>