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51" d="100"/>
          <a:sy n="51" d="100"/>
        </p:scale>
        <p:origin x="11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a:xfrm>
            <a:off x="2692397" y="5037663"/>
            <a:ext cx="5214635" cy="279400"/>
          </a:xfrm>
        </p:spPr>
        <p:txBody>
          <a:bodyPr/>
          <a:lstStyle/>
          <a:p>
            <a:endParaRPr lang="de-DE"/>
          </a:p>
        </p:txBody>
      </p:sp>
      <p:sp>
        <p:nvSpPr>
          <p:cNvPr id="6" name="Slide Number Placeholder 5"/>
          <p:cNvSpPr>
            <a:spLocks noGrp="1"/>
          </p:cNvSpPr>
          <p:nvPr>
            <p:ph type="sldNum" sz="quarter" idx="12"/>
          </p:nvPr>
        </p:nvSpPr>
        <p:spPr>
          <a:xfrm>
            <a:off x="8956900" y="5037663"/>
            <a:ext cx="551167" cy="279400"/>
          </a:xfrm>
        </p:spPr>
        <p:txBody>
          <a:bodyPr/>
          <a:lstStyle/>
          <a:p>
            <a:fld id="{FC2AC84B-76C2-4811-82C8-CCB5746EF4E5}" type="slidenum">
              <a:rPr lang="de-DE" smtClean="0"/>
              <a:t>‹#›</a:t>
            </a:fld>
            <a:endParaRPr lang="de-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86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19100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470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7637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147788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835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285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5717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60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12421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89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99231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803AF-8B4A-4749-9A00-A1CEDAC202AA}" type="datetimeFigureOut">
              <a:rPr lang="de-DE" smtClean="0"/>
              <a:t>26.07.2025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C2AC84B-76C2-4811-82C8-CCB5746EF4E5}" type="slidenum">
              <a:rPr lang="de-DE" smtClean="0"/>
              <a:t>‹#›</a:t>
            </a:fld>
            <a:endParaRPr lang="de-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977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803AF-8B4A-4749-9A00-A1CEDAC202AA}" type="datetimeFigureOut">
              <a:rPr lang="de-DE" smtClean="0"/>
              <a:t>26.07.2025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C2AC84B-76C2-4811-82C8-CCB5746EF4E5}" type="slidenum">
              <a:rPr lang="de-DE" smtClean="0"/>
              <a:t>‹#›</a:t>
            </a:fld>
            <a:endParaRPr lang="de-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35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803AF-8B4A-4749-9A00-A1CEDAC202AA}" type="datetimeFigureOut">
              <a:rPr lang="de-DE" smtClean="0"/>
              <a:t>26.07.2025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30249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078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27742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B803AF-8B4A-4749-9A00-A1CEDAC202AA}" type="datetimeFigureOut">
              <a:rPr lang="de-DE" smtClean="0"/>
              <a:t>26.07.2025</a:t>
            </a:fld>
            <a:endParaRPr lang="de-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2AC84B-76C2-4811-82C8-CCB5746EF4E5}" type="slidenum">
              <a:rPr lang="de-DE" smtClean="0"/>
              <a:t>‹#›</a:t>
            </a:fld>
            <a:endParaRPr lang="de-DE"/>
          </a:p>
        </p:txBody>
      </p:sp>
    </p:spTree>
    <p:extLst>
      <p:ext uri="{BB962C8B-B14F-4D97-AF65-F5344CB8AC3E}">
        <p14:creationId xmlns:p14="http://schemas.microsoft.com/office/powerpoint/2010/main" val="1462414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6100-118F-BE3B-EA5D-DE415B7DCA78}"/>
              </a:ext>
            </a:extLst>
          </p:cNvPr>
          <p:cNvSpPr>
            <a:spLocks noGrp="1"/>
          </p:cNvSpPr>
          <p:nvPr>
            <p:ph type="ctrTitle"/>
          </p:nvPr>
        </p:nvSpPr>
        <p:spPr/>
        <p:txBody>
          <a:bodyPr/>
          <a:lstStyle/>
          <a:p>
            <a:r>
              <a:rPr lang="fa-IR" dirty="0">
                <a:cs typeface="B Bardiya" panose="00000400000000000000" pitchFamily="2" charset="-78"/>
              </a:rPr>
              <a:t>به نام خداوند بخشنده مهربان</a:t>
            </a:r>
            <a:endParaRPr lang="de-DE" dirty="0">
              <a:cs typeface="B Bardiya" panose="00000400000000000000" pitchFamily="2" charset="-78"/>
            </a:endParaRPr>
          </a:p>
        </p:txBody>
      </p:sp>
      <p:sp>
        <p:nvSpPr>
          <p:cNvPr id="3" name="Subtitle 2">
            <a:extLst>
              <a:ext uri="{FF2B5EF4-FFF2-40B4-BE49-F238E27FC236}">
                <a16:creationId xmlns:a16="http://schemas.microsoft.com/office/drawing/2014/main" id="{5EAF64F9-9051-E4B3-325E-2FF5263CFAA9}"/>
              </a:ext>
            </a:extLst>
          </p:cNvPr>
          <p:cNvSpPr>
            <a:spLocks noGrp="1"/>
          </p:cNvSpPr>
          <p:nvPr>
            <p:ph type="subTitle" idx="1"/>
          </p:nvPr>
        </p:nvSpPr>
        <p:spPr>
          <a:xfrm>
            <a:off x="2692398" y="4016413"/>
            <a:ext cx="6815669" cy="1320802"/>
          </a:xfrm>
        </p:spPr>
        <p:txBody>
          <a:bodyPr>
            <a:normAutofit/>
          </a:bodyPr>
          <a:lstStyle/>
          <a:p>
            <a:r>
              <a:rPr lang="fa-IR" sz="2400" dirty="0">
                <a:cs typeface="B Bardiya" panose="00000400000000000000" pitchFamily="2" charset="-78"/>
              </a:rPr>
              <a:t>پروژه دیتا ساینس دانشکار</a:t>
            </a:r>
          </a:p>
        </p:txBody>
      </p:sp>
    </p:spTree>
    <p:extLst>
      <p:ext uri="{BB962C8B-B14F-4D97-AF65-F5344CB8AC3E}">
        <p14:creationId xmlns:p14="http://schemas.microsoft.com/office/powerpoint/2010/main" val="822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00315" y="1414453"/>
            <a:ext cx="10291601" cy="2862322"/>
          </a:xfrm>
          <a:prstGeom prst="rect">
            <a:avLst/>
          </a:prstGeom>
          <a:noFill/>
        </p:spPr>
        <p:txBody>
          <a:bodyPr wrap="square">
            <a:spAutoFit/>
          </a:bodyPr>
          <a:lstStyle/>
          <a:p>
            <a:pPr algn="r" rtl="1"/>
            <a:r>
              <a:rPr lang="ar-SA" dirty="0">
                <a:cs typeface="B Nazanin" panose="00000400000000000000"/>
              </a:rPr>
              <a:t>سوال </a:t>
            </a:r>
            <a:r>
              <a:rPr lang="en-US" dirty="0">
                <a:cs typeface="B Nazanin" panose="00000400000000000000"/>
              </a:rPr>
              <a:t>9</a:t>
            </a:r>
            <a:r>
              <a:rPr lang="ar-SA" dirty="0">
                <a:cs typeface="B Nazanin" panose="00000400000000000000"/>
              </a:rPr>
              <a:t>:</a:t>
            </a:r>
            <a:endParaRPr lang="en-US" dirty="0">
              <a:cs typeface="B Nazanin" panose="00000400000000000000"/>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b="1" dirty="0"/>
              <a:t>موضوع:</a:t>
            </a:r>
            <a:r>
              <a:rPr lang="fa-IR" dirty="0"/>
              <a:t> بازیکنی که در یک ماه بیشترین تورنمنت را برده است</a:t>
            </a:r>
            <a:r>
              <a:rPr lang="en-US" dirty="0"/>
              <a:t>.</a:t>
            </a:r>
            <a:endParaRPr lang="fa-IR" dirty="0"/>
          </a:p>
          <a:p>
            <a:pPr algn="r" rtl="1"/>
            <a:r>
              <a:rPr lang="fa-IR" b="1" dirty="0"/>
              <a:t>خلاصه:</a:t>
            </a:r>
            <a:br>
              <a:rPr lang="fa-IR" dirty="0"/>
            </a:br>
            <a:r>
              <a:rPr lang="fa-IR" dirty="0"/>
              <a:t>در بررسی عملکرد بازیکنان، مشخص شد که یک بازیکن خاص توانسته در یک ماه بیشترین تعداد تورنمنت‌های قهرمانی را کسب کند که این رکورد نشان‌دهنده عملکرد فوق‌العاده و پیوسته او در آن بازه زمانی است.</a:t>
            </a:r>
          </a:p>
          <a:p>
            <a:pPr algn="r" rtl="1"/>
            <a:r>
              <a:rPr lang="fa-IR" b="1" dirty="0"/>
              <a:t>نتیجه اصلی:</a:t>
            </a:r>
            <a:br>
              <a:rPr lang="fa-IR" dirty="0"/>
            </a:br>
            <a:r>
              <a:rPr lang="fa-IR" dirty="0"/>
              <a:t>نتایج به دست امده نشان میدهد سه بازیکن زیر در ماه های مختلف تعداد 7 تورنمنت را برده اند.</a:t>
            </a:r>
          </a:p>
        </p:txBody>
      </p:sp>
      <p:graphicFrame>
        <p:nvGraphicFramePr>
          <p:cNvPr id="3" name="Table 3">
            <a:extLst>
              <a:ext uri="{FF2B5EF4-FFF2-40B4-BE49-F238E27FC236}">
                <a16:creationId xmlns:a16="http://schemas.microsoft.com/office/drawing/2014/main" id="{C7B5D652-89FB-4B30-8085-7D4C66C4ADD1}"/>
              </a:ext>
            </a:extLst>
          </p:cNvPr>
          <p:cNvGraphicFramePr>
            <a:graphicFrameLocks noGrp="1"/>
          </p:cNvGraphicFramePr>
          <p:nvPr>
            <p:extLst>
              <p:ext uri="{D42A27DB-BD31-4B8C-83A1-F6EECF244321}">
                <p14:modId xmlns:p14="http://schemas.microsoft.com/office/powerpoint/2010/main" val="4281472337"/>
              </p:ext>
            </p:extLst>
          </p:nvPr>
        </p:nvGraphicFramePr>
        <p:xfrm>
          <a:off x="2032000" y="4443631"/>
          <a:ext cx="8127999" cy="148336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709557134"/>
                    </a:ext>
                  </a:extLst>
                </a:gridCol>
                <a:gridCol w="2709333">
                  <a:extLst>
                    <a:ext uri="{9D8B030D-6E8A-4147-A177-3AD203B41FA5}">
                      <a16:colId xmlns:a16="http://schemas.microsoft.com/office/drawing/2014/main" val="1494024106"/>
                    </a:ext>
                  </a:extLst>
                </a:gridCol>
                <a:gridCol w="2709333">
                  <a:extLst>
                    <a:ext uri="{9D8B030D-6E8A-4147-A177-3AD203B41FA5}">
                      <a16:colId xmlns:a16="http://schemas.microsoft.com/office/drawing/2014/main" val="1088673279"/>
                    </a:ext>
                  </a:extLst>
                </a:gridCol>
              </a:tblGrid>
              <a:tr h="370840">
                <a:tc>
                  <a:txBody>
                    <a:bodyPr/>
                    <a:lstStyle/>
                    <a:p>
                      <a:pPr algn="ctr"/>
                      <a:r>
                        <a:rPr lang="en-US" b="1" i="0" dirty="0" err="1">
                          <a:effectLst/>
                          <a:latin typeface="Consolas" panose="020B0609020204030204" pitchFamily="49" charset="0"/>
                        </a:rPr>
                        <a:t>winner_name</a:t>
                      </a:r>
                      <a:r>
                        <a:rPr lang="en-US" b="1" i="0" dirty="0">
                          <a:effectLst/>
                          <a:latin typeface="Consolas" panose="020B0609020204030204" pitchFamily="49" charset="0"/>
                        </a:rPr>
                        <a:t> </a:t>
                      </a:r>
                      <a:endParaRPr lang="en-US" b="1" dirty="0"/>
                    </a:p>
                  </a:txBody>
                  <a:tcPr/>
                </a:tc>
                <a:tc>
                  <a:txBody>
                    <a:bodyPr/>
                    <a:lstStyle/>
                    <a:p>
                      <a:pPr algn="ctr"/>
                      <a:r>
                        <a:rPr lang="en-US" b="1" i="0" dirty="0">
                          <a:effectLst/>
                          <a:latin typeface="Consolas" panose="020B0609020204030204" pitchFamily="49" charset="0"/>
                        </a:rPr>
                        <a:t>month</a:t>
                      </a:r>
                      <a:endParaRPr lang="en-US"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i="0" dirty="0" err="1">
                          <a:effectLst/>
                          <a:latin typeface="Consolas" panose="020B0609020204030204" pitchFamily="49" charset="0"/>
                        </a:rPr>
                        <a:t>tournament_wins</a:t>
                      </a:r>
                      <a:endParaRPr lang="fa-IR" b="1" i="0" dirty="0">
                        <a:effectLst/>
                        <a:latin typeface="Consolas" panose="020B0609020204030204" pitchFamily="49" charset="0"/>
                      </a:endParaRPr>
                    </a:p>
                  </a:txBody>
                  <a:tcPr/>
                </a:tc>
                <a:extLst>
                  <a:ext uri="{0D108BD9-81ED-4DB2-BD59-A6C34878D82A}">
                    <a16:rowId xmlns:a16="http://schemas.microsoft.com/office/drawing/2014/main" val="2332444908"/>
                  </a:ext>
                </a:extLst>
              </a:tr>
              <a:tr h="370840">
                <a:tc>
                  <a:txBody>
                    <a:bodyPr/>
                    <a:lstStyle/>
                    <a:p>
                      <a:pPr algn="ctr"/>
                      <a:r>
                        <a:rPr lang="en-US" b="0" i="0" dirty="0" err="1">
                          <a:effectLst/>
                          <a:latin typeface="Consolas" panose="020B0609020204030204" pitchFamily="49" charset="0"/>
                        </a:rPr>
                        <a:t>Naw</a:t>
                      </a:r>
                      <a:r>
                        <a:rPr lang="en-US" b="0" i="0" dirty="0">
                          <a:effectLst/>
                          <a:latin typeface="Consolas" panose="020B0609020204030204" pitchFamily="49" charset="0"/>
                        </a:rPr>
                        <a:t>, Hazem </a:t>
                      </a:r>
                      <a:endParaRPr lang="en-US" dirty="0"/>
                    </a:p>
                  </a:txBody>
                  <a:tcPr/>
                </a:tc>
                <a:tc>
                  <a:txBody>
                    <a:bodyPr/>
                    <a:lstStyle/>
                    <a:p>
                      <a:pPr algn="ctr"/>
                      <a:r>
                        <a:rPr lang="en-US" b="0" i="0" dirty="0">
                          <a:effectLst/>
                          <a:latin typeface="Consolas" panose="020B0609020204030204" pitchFamily="49" charset="0"/>
                        </a:rPr>
                        <a:t>2024-02</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550693589"/>
                  </a:ext>
                </a:extLst>
              </a:tr>
              <a:tr h="370840">
                <a:tc>
                  <a:txBody>
                    <a:bodyPr/>
                    <a:lstStyle/>
                    <a:p>
                      <a:pPr algn="ctr"/>
                      <a:r>
                        <a:rPr lang="en-US" b="0" i="0" dirty="0" err="1">
                          <a:effectLst/>
                          <a:latin typeface="Consolas" panose="020B0609020204030204" pitchFamily="49" charset="0"/>
                        </a:rPr>
                        <a:t>Cekirge</a:t>
                      </a:r>
                      <a:r>
                        <a:rPr lang="en-US" b="0" i="0" dirty="0">
                          <a:effectLst/>
                          <a:latin typeface="Consolas" panose="020B0609020204030204" pitchFamily="49" charset="0"/>
                        </a:rPr>
                        <a:t>, </a:t>
                      </a:r>
                      <a:r>
                        <a:rPr lang="en-US" b="0" i="0" dirty="0" err="1">
                          <a:effectLst/>
                          <a:latin typeface="Consolas" panose="020B0609020204030204" pitchFamily="49" charset="0"/>
                        </a:rPr>
                        <a:t>Kuzey</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1997427967"/>
                  </a:ext>
                </a:extLst>
              </a:tr>
              <a:tr h="370840">
                <a:tc>
                  <a:txBody>
                    <a:bodyPr/>
                    <a:lstStyle/>
                    <a:p>
                      <a:pPr algn="ctr"/>
                      <a:r>
                        <a:rPr lang="en-US" b="0" i="0" dirty="0" err="1">
                          <a:effectLst/>
                          <a:latin typeface="Consolas" panose="020B0609020204030204" pitchFamily="49" charset="0"/>
                        </a:rPr>
                        <a:t>Ratti</a:t>
                      </a:r>
                      <a:r>
                        <a:rPr lang="en-US" b="0" i="0" dirty="0">
                          <a:effectLst/>
                          <a:latin typeface="Consolas" panose="020B0609020204030204" pitchFamily="49" charset="0"/>
                        </a:rPr>
                        <a:t>, Lucio </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4294077645"/>
                  </a:ext>
                </a:extLst>
              </a:tr>
            </a:tbl>
          </a:graphicData>
        </a:graphic>
      </p:graphicFrame>
    </p:spTree>
    <p:extLst>
      <p:ext uri="{BB962C8B-B14F-4D97-AF65-F5344CB8AC3E}">
        <p14:creationId xmlns:p14="http://schemas.microsoft.com/office/powerpoint/2010/main" val="212116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1346"/>
            <a:ext cx="10291601" cy="3139321"/>
          </a:xfrm>
          <a:prstGeom prst="rect">
            <a:avLst/>
          </a:prstGeom>
          <a:noFill/>
        </p:spPr>
        <p:txBody>
          <a:bodyPr wrap="square">
            <a:spAutoFit/>
          </a:bodyPr>
          <a:lstStyle/>
          <a:p>
            <a:pPr algn="r" rtl="1"/>
            <a:r>
              <a:rPr lang="ar-SA" dirty="0">
                <a:latin typeface="Arial Rounded MT Bold" panose="020F0704030504030204" pitchFamily="34" charset="0"/>
                <a:cs typeface="B Nazanin" panose="00000400000000000000"/>
              </a:rPr>
              <a:t>سوال </a:t>
            </a:r>
            <a:r>
              <a:rPr lang="en-US" dirty="0">
                <a:latin typeface="Arial Rounded MT Bold" panose="020F0704030504030204" pitchFamily="34" charset="0"/>
                <a:cs typeface="B Nazanin" panose="00000400000000000000"/>
              </a:rPr>
              <a:t>10</a:t>
            </a:r>
            <a:r>
              <a:rPr lang="ar-SA" dirty="0">
                <a:latin typeface="Arial Rounded MT Bold" panose="020F0704030504030204" pitchFamily="34" charset="0"/>
                <a:cs typeface="B Nazanin" panose="00000400000000000000"/>
              </a:rPr>
              <a:t>:</a:t>
            </a:r>
            <a:endParaRPr lang="en-US" dirty="0">
              <a:latin typeface="Arial Rounded MT Bold" panose="020F0704030504030204" pitchFamily="34" charset="0"/>
              <a:cs typeface="B Nazanin" panose="00000400000000000000"/>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b="1" dirty="0"/>
              <a:t>موضوع:</a:t>
            </a:r>
            <a:r>
              <a:rPr lang="fa-IR" dirty="0"/>
              <a:t> بررسی رابطه بین قد بازیکن و رتبه او در رنکینگ</a:t>
            </a:r>
          </a:p>
          <a:p>
            <a:pPr algn="r" rtl="1"/>
            <a:r>
              <a:rPr lang="fa-IR" b="1" dirty="0"/>
              <a:t>خلاصه:</a:t>
            </a:r>
            <a:br>
              <a:rPr lang="fa-IR" dirty="0"/>
            </a:br>
            <a:r>
              <a:rPr lang="fa-IR" dirty="0"/>
              <a:t>در تحلیل داده‌های بازیکنان، ارتباط بین قد و جایگاه آن‌ها در رنکینگ بررسی شد تا مشخص شود آیا قد بازیکن تأثیری روی موفقیت و رتبه‌اش دارد یا خیر.</a:t>
            </a:r>
          </a:p>
          <a:p>
            <a:pPr algn="r" rtl="1"/>
            <a:r>
              <a:rPr lang="fa-IR" b="1" dirty="0"/>
              <a:t>نتیجه اصلی:</a:t>
            </a:r>
            <a:br>
              <a:rPr lang="fa-IR" dirty="0"/>
            </a:br>
            <a:r>
              <a:rPr lang="fa-IR" dirty="0"/>
              <a:t>با توجه به عدد به دست آمده از همبستگی این دو ستون</a:t>
            </a:r>
            <a:r>
              <a:rPr lang="en-US" dirty="0"/>
              <a:t> </a:t>
            </a:r>
            <a:r>
              <a:rPr lang="fa-IR" dirty="0"/>
              <a:t>که مقدار تقریبی ان </a:t>
            </a:r>
            <a:r>
              <a:rPr lang="en-US" dirty="0"/>
              <a:t>0.08</a:t>
            </a:r>
            <a:r>
              <a:rPr lang="fa-IR" dirty="0"/>
              <a:t>  بدست امد به این نتیجه رسیدیم که </a:t>
            </a:r>
            <a:r>
              <a:rPr lang="fa-IR" b="1" dirty="0"/>
              <a:t>ارتباط معنی‌داری بین قد بازیکن و رتبه او وجود ندارد</a:t>
            </a:r>
            <a:r>
              <a:rPr lang="fa-IR" dirty="0"/>
              <a:t>. به عبارت دیگر، بلندقد بودن به خودی خود باعث کسب رتبه بهتر یا بدتر نمی‌شود.</a:t>
            </a:r>
          </a:p>
        </p:txBody>
      </p:sp>
    </p:spTree>
    <p:extLst>
      <p:ext uri="{BB962C8B-B14F-4D97-AF65-F5344CB8AC3E}">
        <p14:creationId xmlns:p14="http://schemas.microsoft.com/office/powerpoint/2010/main" val="328567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3841"/>
            <a:ext cx="10291601" cy="3970318"/>
          </a:xfrm>
          <a:prstGeom prst="rect">
            <a:avLst/>
          </a:prstGeom>
          <a:noFill/>
        </p:spPr>
        <p:txBody>
          <a:bodyPr wrap="square">
            <a:spAutoFit/>
          </a:bodyPr>
          <a:lstStyle/>
          <a:p>
            <a:pPr algn="r" rtl="1"/>
            <a:r>
              <a:rPr lang="ar-SA" dirty="0">
                <a:cs typeface="B Nazanin" panose="00000400000000000000"/>
              </a:rPr>
              <a:t>سوال </a:t>
            </a:r>
            <a:r>
              <a:rPr lang="en-US" dirty="0">
                <a:cs typeface="B Nazanin" panose="00000400000000000000"/>
              </a:rPr>
              <a:t>11</a:t>
            </a:r>
            <a:r>
              <a:rPr lang="ar-SA" dirty="0">
                <a:cs typeface="B Nazanin" panose="00000400000000000000"/>
              </a:rPr>
              <a:t>:</a:t>
            </a:r>
            <a:endParaRPr lang="en-US" dirty="0">
              <a:cs typeface="B Nazanin" panose="00000400000000000000"/>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fa-IR" dirty="0">
              <a:cs typeface="B Nazanin" panose="00000400000000000000" pitchFamily="2" charset="-78"/>
            </a:endParaRPr>
          </a:p>
          <a:p>
            <a:pPr algn="r"/>
            <a:r>
              <a:rPr lang="fa-IR" b="1" dirty="0"/>
              <a:t>موضوع:</a:t>
            </a:r>
            <a:r>
              <a:rPr lang="fa-IR" dirty="0"/>
              <a:t> میانگین مدت زمان مسابقات</a:t>
            </a:r>
          </a:p>
          <a:p>
            <a:pPr algn="r"/>
            <a:r>
              <a:rPr lang="fa-IR" b="1" dirty="0"/>
              <a:t>خلاصه:</a:t>
            </a:r>
            <a:br>
              <a:rPr lang="fa-IR" dirty="0"/>
            </a:br>
            <a:r>
              <a:rPr lang="fa-IR" dirty="0"/>
              <a:t>در بررسی اطلاعات مربوط به مسابقات انجام‌شده، هدف این بود که مشخص شود هر مسابقه به‌طور متوسط چه مدت طول می‌کشد. این شاخص برای برنامه‌ریزی زمانی، مدیریت منابع و تحلیل فشار فیزیکی وارد بر بازیکنان اهمیت بالایی دارد.</a:t>
            </a:r>
          </a:p>
          <a:p>
            <a:pPr algn="r"/>
            <a:r>
              <a:rPr lang="fa-IR" b="1" dirty="0"/>
              <a:t>نتیجه اصلی:</a:t>
            </a:r>
            <a:br>
              <a:rPr lang="fa-IR" dirty="0"/>
            </a:br>
            <a:r>
              <a:rPr lang="fa-IR" dirty="0"/>
              <a:t>مقدار تفریبی میانگین مدت زمان 159.42 دقیقه یا به عبارتی 2.66 ساعت محاسبه شده است.</a:t>
            </a:r>
          </a:p>
          <a:p>
            <a:pPr algn="r"/>
            <a:r>
              <a:rPr lang="fa-IR" b="1" dirty="0"/>
              <a:t>توضیح مختصر:</a:t>
            </a:r>
            <a:br>
              <a:rPr lang="fa-IR" dirty="0"/>
            </a:br>
            <a:r>
              <a:rPr lang="fa-IR" dirty="0"/>
              <a:t>این مقدار با درنظر گرفتن مسابقات کوتاه‌تر و طولانی‌تر محاسبه شده و تصویری کلی از طول متوسط بازی‌ها ارائه می‌دهد. درصورتی‌که مدت زمان مسابقات از حد نرمال طولانی‌تر باشد، ممکن است نشانه‌ای از رقابت شدید، تعادل سطح بازیکنان یا مشکلاتی مانند وقفه‌های زیاد باشد.</a:t>
            </a:r>
          </a:p>
        </p:txBody>
      </p:sp>
    </p:spTree>
    <p:extLst>
      <p:ext uri="{BB962C8B-B14F-4D97-AF65-F5344CB8AC3E}">
        <p14:creationId xmlns:p14="http://schemas.microsoft.com/office/powerpoint/2010/main" val="343621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00317" y="1318451"/>
            <a:ext cx="10291601" cy="646331"/>
          </a:xfrm>
          <a:prstGeom prst="rect">
            <a:avLst/>
          </a:prstGeom>
          <a:noFill/>
        </p:spPr>
        <p:txBody>
          <a:bodyPr wrap="square">
            <a:spAutoFit/>
          </a:bodyPr>
          <a:lstStyle/>
          <a:p>
            <a:pPr algn="r" rtl="1"/>
            <a:r>
              <a:rPr lang="ar-SA" dirty="0">
                <a:cs typeface="B Nazanin" panose="00000400000000000000" pitchFamily="2" charset="-78"/>
              </a:rPr>
              <a:t>سوال </a:t>
            </a:r>
            <a:r>
              <a:rPr lang="fa-IR" dirty="0">
                <a:cs typeface="B Nazanin" panose="00000400000000000000" pitchFamily="2" charset="-78"/>
              </a:rPr>
              <a:t>12:</a:t>
            </a:r>
          </a:p>
          <a:p>
            <a:pPr algn="r" rtl="1"/>
            <a:endParaRPr lang="fa-IR" dirty="0">
              <a:cs typeface="B Nazanin" panose="00000400000000000000" pitchFamily="2" charset="-78"/>
            </a:endParaRPr>
          </a:p>
        </p:txBody>
      </p:sp>
      <p:graphicFrame>
        <p:nvGraphicFramePr>
          <p:cNvPr id="2" name="Table 2">
            <a:extLst>
              <a:ext uri="{FF2B5EF4-FFF2-40B4-BE49-F238E27FC236}">
                <a16:creationId xmlns:a16="http://schemas.microsoft.com/office/drawing/2014/main" id="{53180B2F-4EAB-494E-9ACA-AE012572D49F}"/>
              </a:ext>
            </a:extLst>
          </p:cNvPr>
          <p:cNvGraphicFramePr>
            <a:graphicFrameLocks noGrp="1"/>
          </p:cNvGraphicFramePr>
          <p:nvPr>
            <p:extLst>
              <p:ext uri="{D42A27DB-BD31-4B8C-83A1-F6EECF244321}">
                <p14:modId xmlns:p14="http://schemas.microsoft.com/office/powerpoint/2010/main" val="1533209309"/>
              </p:ext>
            </p:extLst>
          </p:nvPr>
        </p:nvGraphicFramePr>
        <p:xfrm>
          <a:off x="1000317" y="4292794"/>
          <a:ext cx="4064000" cy="13817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503950974"/>
                    </a:ext>
                  </a:extLst>
                </a:gridCol>
                <a:gridCol w="2032000">
                  <a:extLst>
                    <a:ext uri="{9D8B030D-6E8A-4147-A177-3AD203B41FA5}">
                      <a16:colId xmlns:a16="http://schemas.microsoft.com/office/drawing/2014/main" val="16542954"/>
                    </a:ext>
                  </a:extLst>
                </a:gridCol>
              </a:tblGrid>
              <a:tr h="370840">
                <a:tc>
                  <a:txBody>
                    <a:bodyPr/>
                    <a:lstStyle/>
                    <a:p>
                      <a:pPr algn="ctr"/>
                      <a:r>
                        <a:rPr lang="en-US" dirty="0"/>
                        <a:t>Gender</a:t>
                      </a:r>
                    </a:p>
                  </a:txBody>
                  <a:tcPr/>
                </a:tc>
                <a:tc>
                  <a:txBody>
                    <a:bodyPr/>
                    <a:lstStyle/>
                    <a:p>
                      <a:pPr algn="ctr"/>
                      <a:r>
                        <a:rPr lang="en-US" dirty="0"/>
                        <a:t>Average game per set</a:t>
                      </a:r>
                    </a:p>
                  </a:txBody>
                  <a:tcPr/>
                </a:tc>
                <a:extLst>
                  <a:ext uri="{0D108BD9-81ED-4DB2-BD59-A6C34878D82A}">
                    <a16:rowId xmlns:a16="http://schemas.microsoft.com/office/drawing/2014/main" val="108808565"/>
                  </a:ext>
                </a:extLst>
              </a:tr>
              <a:tr h="370840">
                <a:tc>
                  <a:txBody>
                    <a:bodyPr/>
                    <a:lstStyle/>
                    <a:p>
                      <a:pPr algn="ctr"/>
                      <a:r>
                        <a:rPr lang="en-US" dirty="0"/>
                        <a:t>Female</a:t>
                      </a:r>
                    </a:p>
                  </a:txBody>
                  <a:tcPr/>
                </a:tc>
                <a:tc>
                  <a:txBody>
                    <a:bodyPr/>
                    <a:lstStyle/>
                    <a:p>
                      <a:pPr algn="ctr"/>
                      <a:r>
                        <a:rPr lang="sv-SE" dirty="0">
                          <a:cs typeface="B Nazanin" panose="00000400000000000000" pitchFamily="2" charset="-78"/>
                        </a:rPr>
                        <a:t>8.9</a:t>
                      </a:r>
                      <a:endParaRPr lang="en-US" dirty="0"/>
                    </a:p>
                  </a:txBody>
                  <a:tcPr/>
                </a:tc>
                <a:extLst>
                  <a:ext uri="{0D108BD9-81ED-4DB2-BD59-A6C34878D82A}">
                    <a16:rowId xmlns:a16="http://schemas.microsoft.com/office/drawing/2014/main" val="260493555"/>
                  </a:ext>
                </a:extLst>
              </a:tr>
              <a:tr h="370840">
                <a:tc>
                  <a:txBody>
                    <a:bodyPr/>
                    <a:lstStyle/>
                    <a:p>
                      <a:pPr algn="ctr"/>
                      <a:r>
                        <a:rPr lang="en-US" dirty="0"/>
                        <a:t>Male</a:t>
                      </a:r>
                    </a:p>
                  </a:txBody>
                  <a:tcPr/>
                </a:tc>
                <a:tc>
                  <a:txBody>
                    <a:bodyPr/>
                    <a:lstStyle/>
                    <a:p>
                      <a:pPr algn="ctr"/>
                      <a:r>
                        <a:rPr lang="sv-SE" dirty="0">
                          <a:cs typeface="B Nazanin" panose="00000400000000000000" pitchFamily="2" charset="-78"/>
                        </a:rPr>
                        <a:t>9.3</a:t>
                      </a:r>
                      <a:endParaRPr lang="en-US" dirty="0"/>
                    </a:p>
                  </a:txBody>
                  <a:tcPr/>
                </a:tc>
                <a:extLst>
                  <a:ext uri="{0D108BD9-81ED-4DB2-BD59-A6C34878D82A}">
                    <a16:rowId xmlns:a16="http://schemas.microsoft.com/office/drawing/2014/main" val="2436064174"/>
                  </a:ext>
                </a:extLst>
              </a:tr>
            </a:tbl>
          </a:graphicData>
        </a:graphic>
      </p:graphicFrame>
      <p:sp>
        <p:nvSpPr>
          <p:cNvPr id="6" name="TextBox 5">
            <a:extLst>
              <a:ext uri="{FF2B5EF4-FFF2-40B4-BE49-F238E27FC236}">
                <a16:creationId xmlns:a16="http://schemas.microsoft.com/office/drawing/2014/main" id="{6EFBE168-819B-4909-AB29-B99E220284C8}"/>
              </a:ext>
            </a:extLst>
          </p:cNvPr>
          <p:cNvSpPr txBox="1"/>
          <p:nvPr/>
        </p:nvSpPr>
        <p:spPr>
          <a:xfrm>
            <a:off x="719569" y="2622211"/>
            <a:ext cx="10291601" cy="1200329"/>
          </a:xfrm>
          <a:prstGeom prst="rect">
            <a:avLst/>
          </a:prstGeom>
          <a:noFill/>
        </p:spPr>
        <p:txBody>
          <a:bodyPr wrap="square">
            <a:spAutoFit/>
          </a:bodyPr>
          <a:lstStyle/>
          <a:p>
            <a:pPr algn="r"/>
            <a:r>
              <a:rPr lang="fa-IR" b="1" dirty="0"/>
              <a:t>موضوع:</a:t>
            </a:r>
            <a:r>
              <a:rPr lang="fa-IR" dirty="0"/>
              <a:t> </a:t>
            </a:r>
            <a:r>
              <a:rPr lang="fa-IR" sz="1800" dirty="0">
                <a:cs typeface="B Nazanin" panose="00000400000000000000" pitchFamily="2" charset="-78"/>
              </a:rPr>
              <a:t>مقایسه میانگین تعداد بازی‌ها در هر ست مسابقات مردان و مسابقات زنان</a:t>
            </a:r>
            <a:endParaRPr lang="fa-IR" dirty="0"/>
          </a:p>
          <a:p>
            <a:pPr algn="r"/>
            <a:r>
              <a:rPr lang="fa-IR" b="1" dirty="0"/>
              <a:t>نتیجه اصلی:</a:t>
            </a:r>
            <a:br>
              <a:rPr lang="fa-IR" dirty="0"/>
            </a:br>
            <a:r>
              <a:rPr lang="fa-IR" dirty="0"/>
              <a:t>طی محاسبات انجام شده مطابق با جدول زیر مشخص است که به طور میانگین تعداد مسابقات زنان در هر ست حدود 9 بازی و تعداد مسابقات مردان در هر ست حدود 10 بازی می باشد.</a:t>
            </a:r>
          </a:p>
        </p:txBody>
      </p:sp>
    </p:spTree>
    <p:extLst>
      <p:ext uri="{BB962C8B-B14F-4D97-AF65-F5344CB8AC3E}">
        <p14:creationId xmlns:p14="http://schemas.microsoft.com/office/powerpoint/2010/main" val="409324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3896-53E2-930B-1BB2-7ADF38D3D18B}"/>
              </a:ext>
            </a:extLst>
          </p:cNvPr>
          <p:cNvSpPr>
            <a:spLocks noGrp="1"/>
          </p:cNvSpPr>
          <p:nvPr>
            <p:ph type="title"/>
          </p:nvPr>
        </p:nvSpPr>
        <p:spPr/>
        <p:txBody>
          <a:bodyPr>
            <a:normAutofit/>
          </a:bodyPr>
          <a:lstStyle/>
          <a:p>
            <a:pPr marL="457200" indent="-457200" algn="r" rtl="1">
              <a:buFont typeface="Arial" panose="020B0604020202020204" pitchFamily="34" charset="0"/>
              <a:buChar char="•"/>
            </a:pPr>
            <a:r>
              <a:rPr lang="fa-IR" sz="2800" u="sng" dirty="0">
                <a:cs typeface="B Nazanin" panose="00000400000000000000" pitchFamily="2" charset="-78"/>
              </a:rPr>
              <a:t>سوال 13</a:t>
            </a:r>
            <a:endParaRPr lang="en-US" sz="2800" u="sng" dirty="0">
              <a:cs typeface="B Nazanin" panose="00000400000000000000" pitchFamily="2" charset="-78"/>
            </a:endParaRPr>
          </a:p>
        </p:txBody>
      </p:sp>
      <p:sp>
        <p:nvSpPr>
          <p:cNvPr id="3" name="Content Placeholder 2">
            <a:extLst>
              <a:ext uri="{FF2B5EF4-FFF2-40B4-BE49-F238E27FC236}">
                <a16:creationId xmlns:a16="http://schemas.microsoft.com/office/drawing/2014/main" id="{1529E3A6-0841-99B6-0FC6-4F60A7979E94}"/>
              </a:ext>
            </a:extLst>
          </p:cNvPr>
          <p:cNvSpPr>
            <a:spLocks noGrp="1"/>
          </p:cNvSpPr>
          <p:nvPr>
            <p:ph idx="1"/>
          </p:nvPr>
        </p:nvSpPr>
        <p:spPr/>
        <p:txBody>
          <a:bodyPr/>
          <a:lstStyle/>
          <a:p>
            <a:pPr algn="r" rtl="1"/>
            <a:r>
              <a:rPr lang="fa-IR" dirty="0">
                <a:cs typeface="B Nazanin" panose="00000400000000000000" pitchFamily="2" charset="-78"/>
              </a:rPr>
              <a:t>موضوع:</a:t>
            </a:r>
            <a:r>
              <a:rPr lang="en-US" dirty="0">
                <a:cs typeface="B Nazanin" panose="00000400000000000000" pitchFamily="2" charset="-78"/>
              </a:rPr>
              <a:t> </a:t>
            </a:r>
            <a:r>
              <a:rPr lang="fa-IR" dirty="0">
                <a:cs typeface="B Nazanin" panose="00000400000000000000" pitchFamily="2" charset="-78"/>
              </a:rPr>
              <a:t>توزیع بازیکنان چپ‌دست در مقابل راست‌دست</a:t>
            </a:r>
          </a:p>
          <a:p>
            <a:pPr algn="r" rtl="1"/>
            <a:endParaRPr lang="fa-IR" dirty="0">
              <a:cs typeface="B Nazanin" panose="00000400000000000000" pitchFamily="2" charset="-78"/>
            </a:endParaRPr>
          </a:p>
          <a:p>
            <a:pPr algn="r" rtl="1"/>
            <a:r>
              <a:rPr lang="fa-IR" dirty="0">
                <a:cs typeface="B Nazanin" panose="00000400000000000000" pitchFamily="2" charset="-78"/>
              </a:rPr>
              <a:t>نتیجه اصلی: با توجه به اطلاعات دیتاست، توزیع بازیکنهای راست دست یا چپ دست بودنشان مشخص بود به این صورت است:</a:t>
            </a:r>
          </a:p>
          <a:p>
            <a:pPr algn="l"/>
            <a:endParaRPr lang="en-US" dirty="0">
              <a:cs typeface="B Nazanin" panose="00000400000000000000" pitchFamily="2" charset="-78"/>
            </a:endParaRPr>
          </a:p>
        </p:txBody>
      </p:sp>
      <p:graphicFrame>
        <p:nvGraphicFramePr>
          <p:cNvPr id="4" name="Table 3">
            <a:extLst>
              <a:ext uri="{FF2B5EF4-FFF2-40B4-BE49-F238E27FC236}">
                <a16:creationId xmlns:a16="http://schemas.microsoft.com/office/drawing/2014/main" id="{753BDCE5-6705-96EA-4CC3-D4A2371FE431}"/>
              </a:ext>
            </a:extLst>
          </p:cNvPr>
          <p:cNvGraphicFramePr>
            <a:graphicFrameLocks noGrp="1"/>
          </p:cNvGraphicFramePr>
          <p:nvPr>
            <p:extLst>
              <p:ext uri="{D42A27DB-BD31-4B8C-83A1-F6EECF244321}">
                <p14:modId xmlns:p14="http://schemas.microsoft.com/office/powerpoint/2010/main" val="3622691527"/>
              </p:ext>
            </p:extLst>
          </p:nvPr>
        </p:nvGraphicFramePr>
        <p:xfrm>
          <a:off x="1856636" y="4727994"/>
          <a:ext cx="8127999" cy="111252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4111893066"/>
                    </a:ext>
                  </a:extLst>
                </a:gridCol>
                <a:gridCol w="2709333">
                  <a:extLst>
                    <a:ext uri="{9D8B030D-6E8A-4147-A177-3AD203B41FA5}">
                      <a16:colId xmlns:a16="http://schemas.microsoft.com/office/drawing/2014/main" val="741907210"/>
                    </a:ext>
                  </a:extLst>
                </a:gridCol>
                <a:gridCol w="2709333">
                  <a:extLst>
                    <a:ext uri="{9D8B030D-6E8A-4147-A177-3AD203B41FA5}">
                      <a16:colId xmlns:a16="http://schemas.microsoft.com/office/drawing/2014/main" val="2453299565"/>
                    </a:ext>
                  </a:extLst>
                </a:gridCol>
              </a:tblGrid>
              <a:tr h="370840">
                <a:tc>
                  <a:txBody>
                    <a:bodyPr/>
                    <a:lstStyle/>
                    <a:p>
                      <a:pPr algn="ctr"/>
                      <a:r>
                        <a:rPr lang="en-US" b="1" dirty="0"/>
                        <a:t>players-hand</a:t>
                      </a:r>
                    </a:p>
                  </a:txBody>
                  <a:tcPr/>
                </a:tc>
                <a:tc>
                  <a:txBody>
                    <a:bodyPr/>
                    <a:lstStyle/>
                    <a:p>
                      <a:pPr algn="ctr"/>
                      <a:r>
                        <a:rPr lang="en-US" b="1" dirty="0"/>
                        <a:t>count</a:t>
                      </a:r>
                    </a:p>
                  </a:txBody>
                  <a:tcPr/>
                </a:tc>
                <a:tc>
                  <a:txBody>
                    <a:bodyPr/>
                    <a:lstStyle/>
                    <a:p>
                      <a:pPr algn="ctr"/>
                      <a:r>
                        <a:rPr lang="en-US" b="1" dirty="0"/>
                        <a:t>percent</a:t>
                      </a:r>
                    </a:p>
                  </a:txBody>
                  <a:tcPr/>
                </a:tc>
                <a:extLst>
                  <a:ext uri="{0D108BD9-81ED-4DB2-BD59-A6C34878D82A}">
                    <a16:rowId xmlns:a16="http://schemas.microsoft.com/office/drawing/2014/main" val="3547953173"/>
                  </a:ext>
                </a:extLst>
              </a:tr>
              <a:tr h="370840">
                <a:tc>
                  <a:txBody>
                    <a:bodyPr/>
                    <a:lstStyle/>
                    <a:p>
                      <a:pPr algn="ctr"/>
                      <a:r>
                        <a:rPr lang="en-US" b="1" dirty="0"/>
                        <a:t>Left-handed</a:t>
                      </a:r>
                    </a:p>
                  </a:txBody>
                  <a:tcPr/>
                </a:tc>
                <a:tc>
                  <a:txBody>
                    <a:bodyPr/>
                    <a:lstStyle/>
                    <a:p>
                      <a:pPr algn="ctr"/>
                      <a:r>
                        <a:rPr lang="fa-IR" b="1" dirty="0"/>
                        <a:t>133</a:t>
                      </a:r>
                      <a:endParaRPr lang="en-US" b="1" dirty="0"/>
                    </a:p>
                  </a:txBody>
                  <a:tcPr/>
                </a:tc>
                <a:tc>
                  <a:txBody>
                    <a:bodyPr/>
                    <a:lstStyle/>
                    <a:p>
                      <a:pPr algn="ctr"/>
                      <a:r>
                        <a:rPr lang="fa-IR" b="1" dirty="0"/>
                        <a:t>11.605585</a:t>
                      </a:r>
                      <a:endParaRPr lang="en-US" b="1" dirty="0"/>
                    </a:p>
                  </a:txBody>
                  <a:tcPr/>
                </a:tc>
                <a:extLst>
                  <a:ext uri="{0D108BD9-81ED-4DB2-BD59-A6C34878D82A}">
                    <a16:rowId xmlns:a16="http://schemas.microsoft.com/office/drawing/2014/main" val="3235004123"/>
                  </a:ext>
                </a:extLst>
              </a:tr>
              <a:tr h="370840">
                <a:tc>
                  <a:txBody>
                    <a:bodyPr/>
                    <a:lstStyle/>
                    <a:p>
                      <a:pPr algn="ctr"/>
                      <a:r>
                        <a:rPr lang="en-US" b="1" dirty="0"/>
                        <a:t>Right-handed</a:t>
                      </a:r>
                    </a:p>
                  </a:txBody>
                  <a:tcPr/>
                </a:tc>
                <a:tc>
                  <a:txBody>
                    <a:bodyPr/>
                    <a:lstStyle/>
                    <a:p>
                      <a:pPr algn="ctr"/>
                      <a:r>
                        <a:rPr lang="fa-IR" b="1" dirty="0"/>
                        <a:t>1013</a:t>
                      </a:r>
                      <a:endParaRPr lang="en-US" b="1" dirty="0"/>
                    </a:p>
                  </a:txBody>
                  <a:tcPr/>
                </a:tc>
                <a:tc>
                  <a:txBody>
                    <a:bodyPr/>
                    <a:lstStyle/>
                    <a:p>
                      <a:pPr algn="ctr"/>
                      <a:r>
                        <a:rPr lang="fa-IR" b="1" dirty="0"/>
                        <a:t>88.394415</a:t>
                      </a:r>
                      <a:endParaRPr lang="en-US" b="1" dirty="0"/>
                    </a:p>
                  </a:txBody>
                  <a:tcPr/>
                </a:tc>
                <a:extLst>
                  <a:ext uri="{0D108BD9-81ED-4DB2-BD59-A6C34878D82A}">
                    <a16:rowId xmlns:a16="http://schemas.microsoft.com/office/drawing/2014/main" val="3618486953"/>
                  </a:ext>
                </a:extLst>
              </a:tr>
            </a:tbl>
          </a:graphicData>
        </a:graphic>
      </p:graphicFrame>
    </p:spTree>
    <p:extLst>
      <p:ext uri="{BB962C8B-B14F-4D97-AF65-F5344CB8AC3E}">
        <p14:creationId xmlns:p14="http://schemas.microsoft.com/office/powerpoint/2010/main" val="281310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DC11B-8E43-2D16-41EA-9F394D4DF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F8E00-1393-5437-814E-75B93023348A}"/>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سوال14 </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8B513633-81CE-6246-B1A1-48E89C83939F}"/>
              </a:ext>
            </a:extLst>
          </p:cNvPr>
          <p:cNvSpPr>
            <a:spLocks noGrp="1"/>
          </p:cNvSpPr>
          <p:nvPr>
            <p:ph idx="1"/>
          </p:nvPr>
        </p:nvSpPr>
        <p:spPr/>
        <p:txBody>
          <a:bodyPr/>
          <a:lstStyle/>
          <a:p>
            <a:pPr algn="r" rtl="1"/>
            <a:r>
              <a:rPr lang="fa-IR" dirty="0">
                <a:cs typeface="B Nazanin" panose="00000400000000000000" pitchFamily="2" charset="-78"/>
              </a:rPr>
              <a:t>موضوع:رایج‌ترین نوع سطح زمین استفاده‌شده در مسابقات</a:t>
            </a:r>
            <a:br>
              <a:rPr lang="fa-IR" dirty="0">
                <a:cs typeface="B Nazanin" panose="00000400000000000000" pitchFamily="2" charset="-78"/>
              </a:rPr>
            </a:br>
            <a:br>
              <a:rPr lang="fa-IR" dirty="0">
                <a:cs typeface="B Nazanin" panose="00000400000000000000" pitchFamily="2" charset="-78"/>
              </a:rPr>
            </a:br>
            <a:r>
              <a:rPr lang="fa-IR" dirty="0">
                <a:cs typeface="B Nazanin" panose="00000400000000000000" pitchFamily="2" charset="-78"/>
              </a:rPr>
              <a:t>نتیجه اصلی : </a:t>
            </a:r>
          </a:p>
          <a:p>
            <a:pPr algn="r" rtl="1"/>
            <a:r>
              <a:rPr lang="fa-IR" dirty="0">
                <a:cs typeface="B Nazanin" panose="00000400000000000000" pitchFamily="2" charset="-78"/>
              </a:rPr>
              <a:t>با توجه اطلاعات موجود در دیتاست، رایج‌ترین نوع سطح زمین استفاده‌شده در مسابقات، رس سرخ بوده (</a:t>
            </a:r>
            <a:r>
              <a:rPr lang="en-US" dirty="0">
                <a:cs typeface="B Nazanin" panose="00000400000000000000" pitchFamily="2" charset="-78"/>
              </a:rPr>
              <a:t>Red Clay</a:t>
            </a:r>
            <a:r>
              <a:rPr lang="fa-IR" dirty="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40406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EEAB9-1BD9-13C3-8E94-187E1AF68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896BA-3FEE-4C8A-7459-E3766D5CBF16}"/>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سوال15 </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FAB04C05-0F18-06B6-CE33-AC1E98E93922}"/>
              </a:ext>
            </a:extLst>
          </p:cNvPr>
          <p:cNvSpPr>
            <a:spLocks noGrp="1"/>
          </p:cNvSpPr>
          <p:nvPr>
            <p:ph idx="1"/>
          </p:nvPr>
        </p:nvSpPr>
        <p:spPr/>
        <p:txBody>
          <a:bodyPr/>
          <a:lstStyle/>
          <a:p>
            <a:pPr algn="r" rtl="1"/>
            <a:r>
              <a:rPr lang="fa-IR" dirty="0">
                <a:cs typeface="B Nazanin" panose="00000400000000000000" pitchFamily="2" charset="-78"/>
              </a:rPr>
              <a:t>موضوع: تعداد کشورهای حاضر در دیتاست </a:t>
            </a:r>
          </a:p>
          <a:p>
            <a:pPr marL="0" indent="0" algn="r" rtl="1">
              <a:buNone/>
            </a:pPr>
            <a:r>
              <a:rPr lang="fa-IR" dirty="0">
                <a:cs typeface="B Nazanin" panose="00000400000000000000" pitchFamily="2" charset="-78"/>
              </a:rPr>
              <a:t>نتیجه اصلی :</a:t>
            </a:r>
          </a:p>
          <a:p>
            <a:pPr algn="r" rtl="1"/>
            <a:r>
              <a:rPr lang="fa-IR" dirty="0">
                <a:cs typeface="B Nazanin" panose="00000400000000000000" pitchFamily="2" charset="-78"/>
              </a:rPr>
              <a:t>تعداد کشورهای حاضر در این دیتاست، 108 کشور بوده است.</a:t>
            </a:r>
            <a:endParaRPr lang="en-US" dirty="0">
              <a:cs typeface="B Nazanin" panose="00000400000000000000" pitchFamily="2" charset="-78"/>
            </a:endParaRPr>
          </a:p>
        </p:txBody>
      </p:sp>
    </p:spTree>
    <p:extLst>
      <p:ext uri="{BB962C8B-B14F-4D97-AF65-F5344CB8AC3E}">
        <p14:creationId xmlns:p14="http://schemas.microsoft.com/office/powerpoint/2010/main" val="261000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8AF5F-0D9D-EB91-72EE-AC2DA61A1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98A43-2FDA-B4B9-D4E6-6F96446B68D8}"/>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سوال16 </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9DBAD2E8-DF02-046B-1B51-3492366F6BF9}"/>
              </a:ext>
            </a:extLst>
          </p:cNvPr>
          <p:cNvSpPr>
            <a:spLocks noGrp="1"/>
          </p:cNvSpPr>
          <p:nvPr>
            <p:ph idx="1"/>
          </p:nvPr>
        </p:nvSpPr>
        <p:spPr>
          <a:xfrm>
            <a:off x="763929" y="2556932"/>
            <a:ext cx="10132668" cy="3318936"/>
          </a:xfrm>
        </p:spPr>
        <p:txBody>
          <a:bodyPr>
            <a:normAutofit fontScale="85000" lnSpcReduction="20000"/>
          </a:bodyPr>
          <a:lstStyle/>
          <a:p>
            <a:pPr algn="r" rtl="1"/>
            <a:r>
              <a:rPr lang="fa-IR" dirty="0">
                <a:cs typeface="B Nazanin" panose="00000400000000000000" pitchFamily="2" charset="-78"/>
              </a:rPr>
              <a:t>موضوع: بازیکنی که بالاترین درصد برد را در مقابل 10 حریف برتر دارد</a:t>
            </a:r>
          </a:p>
          <a:p>
            <a:pPr algn="r" rtl="1"/>
            <a:endParaRPr lang="fa-IR" dirty="0">
              <a:cs typeface="B Nazanin" panose="00000400000000000000" pitchFamily="2" charset="-78"/>
            </a:endParaRPr>
          </a:p>
          <a:p>
            <a:pPr marL="0" indent="0" algn="r" rtl="1">
              <a:buNone/>
            </a:pPr>
            <a:r>
              <a:rPr lang="fa-IR" dirty="0">
                <a:cs typeface="B Nazanin" panose="00000400000000000000" pitchFamily="2" charset="-78"/>
              </a:rPr>
              <a:t>نتیجه اصلی :</a:t>
            </a:r>
          </a:p>
          <a:p>
            <a:pPr algn="r" rtl="1"/>
            <a:r>
              <a:rPr lang="en-US" dirty="0">
                <a:cs typeface="B Nazanin" panose="00000400000000000000" pitchFamily="2" charset="-78"/>
              </a:rPr>
              <a:t> </a:t>
            </a:r>
            <a:r>
              <a:rPr lang="fa-IR" dirty="0">
                <a:cs typeface="B Nazanin" panose="00000400000000000000" pitchFamily="2" charset="-78"/>
              </a:rPr>
              <a:t> </a:t>
            </a:r>
            <a:r>
              <a:rPr lang="en-US" dirty="0">
                <a:latin typeface="Arial" panose="020B0604020202020204" pitchFamily="34" charset="0"/>
                <a:cs typeface="Arial" panose="020B0604020202020204" pitchFamily="34" charset="0"/>
              </a:rPr>
              <a:t>Donna Vekić</a:t>
            </a:r>
            <a:r>
              <a:rPr lang="fa-IR" dirty="0"/>
              <a:t> </a:t>
            </a:r>
            <a:r>
              <a:rPr lang="fa-IR" dirty="0">
                <a:cs typeface="B Nazanin" panose="00000400000000000000" pitchFamily="2" charset="-78"/>
              </a:rPr>
              <a:t>با نرخ یک درصد بیشترین پیروزی را در برابر 10نفر اول داشته است. </a:t>
            </a:r>
            <a:r>
              <a:rPr lang="en-US" dirty="0">
                <a:cs typeface="B Nazanin" panose="00000400000000000000" pitchFamily="2" charset="-78"/>
              </a:rPr>
              <a:t>Id</a:t>
            </a:r>
            <a:r>
              <a:rPr lang="fa-IR" dirty="0">
                <a:cs typeface="B Nazanin" panose="00000400000000000000" pitchFamily="2" charset="-78"/>
              </a:rPr>
              <a:t> بازیکن نامبرده در زیر آمده است.</a:t>
            </a:r>
            <a:endParaRPr lang="en-US" dirty="0">
              <a:cs typeface="B Nazanin" panose="00000400000000000000" pitchFamily="2" charset="-78"/>
            </a:endParaRPr>
          </a:p>
          <a:p>
            <a:pPr algn="r" rtl="1"/>
            <a:endParaRPr lang="fa-IR" dirty="0">
              <a:cs typeface="B Nazanin" panose="00000400000000000000" pitchFamily="2" charset="-78"/>
            </a:endParaRPr>
          </a:p>
          <a:p>
            <a:pPr algn="l"/>
            <a:r>
              <a:rPr lang="en-US" dirty="0"/>
              <a:t>Player with highest win % vs top 10 opponents:</a:t>
            </a:r>
          </a:p>
          <a:p>
            <a:pPr algn="l"/>
            <a:r>
              <a:rPr lang="en-US" dirty="0"/>
              <a:t>    non_top10_id  matches_vs_top10  wins_vs_top10  </a:t>
            </a:r>
            <a:r>
              <a:rPr lang="en-US" dirty="0" err="1"/>
              <a:t>win_percentage</a:t>
            </a:r>
            <a:endParaRPr lang="en-US" dirty="0"/>
          </a:p>
          <a:p>
            <a:pPr algn="l"/>
            <a:r>
              <a:rPr lang="en-US" dirty="0"/>
              <a:t>19       50641.0                 8              8             1.0</a:t>
            </a:r>
            <a:endParaRPr lang="fa-IR" dirty="0"/>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83631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96497-C384-F195-96C5-7632044B2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2F862-0A42-DAAA-B974-CA3010950FAC}"/>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سوال17 </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1D1D6228-AC00-FC1E-FD08-947DD96C147D}"/>
              </a:ext>
            </a:extLst>
          </p:cNvPr>
          <p:cNvSpPr>
            <a:spLocks noGrp="1"/>
          </p:cNvSpPr>
          <p:nvPr>
            <p:ph idx="1"/>
          </p:nvPr>
        </p:nvSpPr>
        <p:spPr/>
        <p:txBody>
          <a:bodyPr>
            <a:normAutofit lnSpcReduction="10000"/>
          </a:bodyPr>
          <a:lstStyle/>
          <a:p>
            <a:pPr algn="r" rtl="1"/>
            <a:r>
              <a:rPr lang="fa-IR" dirty="0">
                <a:cs typeface="B Nazanin" panose="00000400000000000000" pitchFamily="2" charset="-78"/>
              </a:rPr>
              <a:t>موضوع:میانگین تعداد بریک‌های سرویس در هر مسابقه</a:t>
            </a:r>
          </a:p>
          <a:p>
            <a:pPr algn="r" rtl="1"/>
            <a:endParaRPr lang="fa-IR" dirty="0">
              <a:cs typeface="B Nazanin" panose="00000400000000000000" pitchFamily="2" charset="-78"/>
            </a:endParaRPr>
          </a:p>
          <a:p>
            <a:pPr marL="0" indent="0" algn="r" rtl="1">
              <a:buNone/>
            </a:pPr>
            <a:r>
              <a:rPr lang="fa-IR" dirty="0">
                <a:cs typeface="B Nazanin" panose="00000400000000000000" pitchFamily="2" charset="-78"/>
              </a:rPr>
              <a:t>نتیجه اصلی :</a:t>
            </a:r>
          </a:p>
          <a:p>
            <a:pPr algn="r" rtl="1"/>
            <a:r>
              <a:rPr lang="fa-IR" dirty="0">
                <a:cs typeface="B Nazanin" panose="00000400000000000000" pitchFamily="2" charset="-78"/>
              </a:rPr>
              <a:t>تعداد کل بریک های سرویس 52907 بوده است که با توجه به تعداد کل بازی ها، میانگین آن برابر است با 2.28 </a:t>
            </a:r>
          </a:p>
          <a:p>
            <a:r>
              <a:rPr lang="en-US" dirty="0">
                <a:latin typeface="Arial" panose="020B0604020202020204" pitchFamily="34" charset="0"/>
                <a:cs typeface="Arial" panose="020B0604020202020204" pitchFamily="34" charset="0"/>
              </a:rPr>
              <a:t>Breaks of serve: 52907</a:t>
            </a:r>
          </a:p>
          <a:p>
            <a:r>
              <a:rPr lang="en-US" dirty="0">
                <a:latin typeface="Arial" panose="020B0604020202020204" pitchFamily="34" charset="0"/>
                <a:cs typeface="Arial" panose="020B0604020202020204" pitchFamily="34" charset="0"/>
              </a:rPr>
              <a:t>Average breaks per match: 2.28</a:t>
            </a:r>
          </a:p>
        </p:txBody>
      </p:sp>
    </p:spTree>
    <p:extLst>
      <p:ext uri="{BB962C8B-B14F-4D97-AF65-F5344CB8AC3E}">
        <p14:creationId xmlns:p14="http://schemas.microsoft.com/office/powerpoint/2010/main" val="200354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0803A8B-CF6C-D1CA-27A6-F39DB779C0D4}"/>
              </a:ext>
            </a:extLst>
          </p:cNvPr>
          <p:cNvSpPr txBox="1"/>
          <p:nvPr/>
        </p:nvSpPr>
        <p:spPr>
          <a:xfrm>
            <a:off x="895989" y="839496"/>
            <a:ext cx="10023113" cy="4401205"/>
          </a:xfrm>
          <a:prstGeom prst="rect">
            <a:avLst/>
          </a:prstGeom>
          <a:noFill/>
        </p:spPr>
        <p:txBody>
          <a:bodyPr wrap="square">
            <a:spAutoFit/>
          </a:bodyPr>
          <a:lstStyle/>
          <a:p>
            <a:pPr algn="r" rtl="1"/>
            <a:endParaRPr lang="en-US" sz="2000" dirty="0">
              <a:cs typeface="B Nazanin" panose="00000400000000000000" pitchFamily="2" charset="-78"/>
            </a:endParaRPr>
          </a:p>
          <a:p>
            <a:pPr algn="r" rtl="1"/>
            <a:r>
              <a:rPr lang="ar-SA" sz="2000" dirty="0">
                <a:cs typeface="B Nazanin" panose="00000400000000000000" pitchFamily="2" charset="-78"/>
              </a:rPr>
              <a:t>چه تعداد بازیکن تنیس در مجموعه داده وجود دارد؟</a:t>
            </a:r>
            <a:endParaRPr lang="en-US" sz="2000" dirty="0">
              <a:cs typeface="B Nazanin" panose="00000400000000000000" pitchFamily="2" charset="-78"/>
            </a:endParaRPr>
          </a:p>
          <a:p>
            <a:pPr algn="r" rtl="1"/>
            <a:r>
              <a:rPr lang="de-DE" sz="2000" dirty="0" err="1">
                <a:cs typeface="B Nazanin" panose="00000400000000000000" pitchFamily="2" charset="-78"/>
              </a:rPr>
              <a:t>How</a:t>
            </a:r>
            <a:r>
              <a:rPr lang="de-DE" sz="2000" dirty="0">
                <a:cs typeface="B Nazanin" panose="00000400000000000000" pitchFamily="2" charset="-78"/>
              </a:rPr>
              <a:t> </a:t>
            </a:r>
            <a:r>
              <a:rPr lang="de-DE" sz="2000" dirty="0" err="1">
                <a:cs typeface="B Nazanin" panose="00000400000000000000" pitchFamily="2" charset="-78"/>
              </a:rPr>
              <a:t>many</a:t>
            </a:r>
            <a:r>
              <a:rPr lang="de-DE" sz="2000" dirty="0">
                <a:cs typeface="B Nazanin" panose="00000400000000000000" pitchFamily="2" charset="-78"/>
              </a:rPr>
              <a:t> </a:t>
            </a:r>
            <a:r>
              <a:rPr lang="de-DE" sz="2000" dirty="0" err="1">
                <a:cs typeface="B Nazanin" panose="00000400000000000000" pitchFamily="2" charset="-78"/>
              </a:rPr>
              <a:t>tennis</a:t>
            </a:r>
            <a:r>
              <a:rPr lang="de-DE" sz="2000" dirty="0">
                <a:cs typeface="B Nazanin" panose="00000400000000000000" pitchFamily="2" charset="-78"/>
              </a:rPr>
              <a:t> </a:t>
            </a:r>
            <a:r>
              <a:rPr lang="de-DE" sz="2000" dirty="0" err="1">
                <a:cs typeface="B Nazanin" panose="00000400000000000000" pitchFamily="2" charset="-78"/>
              </a:rPr>
              <a:t>players</a:t>
            </a:r>
            <a:r>
              <a:rPr lang="de-DE" sz="2000" dirty="0">
                <a:cs typeface="B Nazanin" panose="00000400000000000000" pitchFamily="2" charset="-78"/>
              </a:rPr>
              <a:t> </a:t>
            </a:r>
            <a:r>
              <a:rPr lang="de-DE" sz="2000" dirty="0" err="1">
                <a:cs typeface="B Nazanin" panose="00000400000000000000" pitchFamily="2" charset="-78"/>
              </a:rPr>
              <a:t>are</a:t>
            </a:r>
            <a:r>
              <a:rPr lang="de-DE" sz="2000" dirty="0">
                <a:cs typeface="B Nazanin" panose="00000400000000000000" pitchFamily="2" charset="-78"/>
              </a:rPr>
              <a:t> </a:t>
            </a:r>
            <a:r>
              <a:rPr lang="de-DE" sz="2000" dirty="0" err="1">
                <a:cs typeface="B Nazanin" panose="00000400000000000000" pitchFamily="2" charset="-78"/>
              </a:rPr>
              <a:t>included</a:t>
            </a:r>
            <a:r>
              <a:rPr lang="de-DE" sz="2000" dirty="0">
                <a:cs typeface="B Nazanin" panose="00000400000000000000" pitchFamily="2" charset="-78"/>
              </a:rPr>
              <a:t> in </a:t>
            </a:r>
            <a:r>
              <a:rPr lang="de-DE" sz="2000" dirty="0" err="1">
                <a:cs typeface="B Nazanin" panose="00000400000000000000" pitchFamily="2" charset="-78"/>
              </a:rPr>
              <a:t>the</a:t>
            </a:r>
            <a:r>
              <a:rPr lang="de-DE" sz="2000" dirty="0">
                <a:cs typeface="B Nazanin" panose="00000400000000000000" pitchFamily="2" charset="-78"/>
              </a:rPr>
              <a:t> </a:t>
            </a:r>
            <a:r>
              <a:rPr lang="de-DE" sz="2000" dirty="0" err="1">
                <a:cs typeface="B Nazanin" panose="00000400000000000000" pitchFamily="2" charset="-78"/>
              </a:rPr>
              <a:t>dataset</a:t>
            </a:r>
            <a:r>
              <a:rPr lang="de-DE" sz="2000" dirty="0">
                <a:cs typeface="B Nazanin" panose="00000400000000000000" pitchFamily="2" charset="-78"/>
              </a:rPr>
              <a:t>?</a:t>
            </a:r>
          </a:p>
          <a:p>
            <a:pPr algn="r" rtl="1"/>
            <a:endParaRPr lang="de-DE" sz="2000" dirty="0">
              <a:cs typeface="B Nazanin" panose="00000400000000000000" pitchFamily="2" charset="-78"/>
            </a:endParaRPr>
          </a:p>
          <a:p>
            <a:pPr algn="r" rtl="1"/>
            <a:r>
              <a:rPr lang="ar-SA" sz="2000" dirty="0">
                <a:cs typeface="B Nazanin" panose="00000400000000000000" pitchFamily="2" charset="-78"/>
              </a:rPr>
              <a:t>روش انجام کار:برای پاسخ به این سوال، مراحل زیر را انجام دادیم:</a:t>
            </a:r>
            <a:endParaRPr lang="en-US" sz="2000" dirty="0">
              <a:cs typeface="B Nazanin" panose="00000400000000000000" pitchFamily="2" charset="-78"/>
            </a:endParaRPr>
          </a:p>
          <a:p>
            <a:pPr algn="r" rtl="1"/>
            <a:r>
              <a:rPr lang="ar-SA" sz="2000" dirty="0">
                <a:cs typeface="B Nazanin" panose="00000400000000000000" pitchFamily="2" charset="-78"/>
              </a:rPr>
              <a:t>ابتدا دو فایل </a:t>
            </a:r>
            <a:r>
              <a:rPr lang="de-DE" sz="2000" dirty="0">
                <a:cs typeface="B Nazanin" panose="00000400000000000000" pitchFamily="2" charset="-78"/>
              </a:rPr>
              <a:t>MatchAwayTeamInfo.csv </a:t>
            </a:r>
            <a:r>
              <a:rPr lang="ar-SA" sz="2000" dirty="0">
                <a:cs typeface="B Nazanin" panose="00000400000000000000" pitchFamily="2" charset="-78"/>
              </a:rPr>
              <a:t>و </a:t>
            </a:r>
            <a:r>
              <a:rPr lang="de-DE" sz="2000" dirty="0">
                <a:cs typeface="B Nazanin" panose="00000400000000000000" pitchFamily="2" charset="-78"/>
              </a:rPr>
              <a:t>MatchHomeTeamInfo.csv </a:t>
            </a:r>
            <a:r>
              <a:rPr lang="ar-SA" sz="2000" dirty="0">
                <a:cs typeface="B Nazanin" panose="00000400000000000000" pitchFamily="2" charset="-78"/>
              </a:rPr>
              <a:t>را با استفاده از کتابخانه </a:t>
            </a:r>
            <a:r>
              <a:rPr lang="de-DE" sz="2000" dirty="0" err="1">
                <a:cs typeface="B Nazanin" panose="00000400000000000000" pitchFamily="2" charset="-78"/>
              </a:rPr>
              <a:t>pandas</a:t>
            </a:r>
            <a:r>
              <a:rPr lang="de-DE" sz="2000" dirty="0">
                <a:cs typeface="B Nazanin" panose="00000400000000000000" pitchFamily="2" charset="-78"/>
              </a:rPr>
              <a:t> </a:t>
            </a:r>
            <a:r>
              <a:rPr lang="ar-SA" sz="2000" dirty="0">
                <a:cs typeface="B Nazanin" panose="00000400000000000000" pitchFamily="2" charset="-78"/>
              </a:rPr>
              <a:t>بارگذاری کردیم.</a:t>
            </a:r>
            <a:endParaRPr lang="en-US" sz="2000" dirty="0">
              <a:cs typeface="B Nazanin" panose="00000400000000000000" pitchFamily="2" charset="-78"/>
            </a:endParaRPr>
          </a:p>
          <a:p>
            <a:pPr algn="r" rtl="1"/>
            <a:r>
              <a:rPr lang="ar-SA" sz="2000" dirty="0">
                <a:cs typeface="B Nazanin" panose="00000400000000000000" pitchFamily="2" charset="-78"/>
              </a:rPr>
              <a:t>ستون </a:t>
            </a:r>
            <a:r>
              <a:rPr lang="de-DE" sz="2000" dirty="0" err="1">
                <a:cs typeface="B Nazanin" panose="00000400000000000000" pitchFamily="2" charset="-78"/>
              </a:rPr>
              <a:t>player_id</a:t>
            </a:r>
            <a:r>
              <a:rPr lang="de-DE" sz="2000" dirty="0">
                <a:cs typeface="B Nazanin" panose="00000400000000000000" pitchFamily="2" charset="-78"/>
              </a:rPr>
              <a:t> </a:t>
            </a:r>
            <a:r>
              <a:rPr lang="ar-SA" sz="2000" dirty="0">
                <a:cs typeface="B Nazanin" panose="00000400000000000000" pitchFamily="2" charset="-78"/>
              </a:rPr>
              <a:t>را از هر دو فایل استخراج کردیم.</a:t>
            </a:r>
            <a:endParaRPr lang="en-US" sz="2000" dirty="0">
              <a:cs typeface="B Nazanin" panose="00000400000000000000" pitchFamily="2" charset="-78"/>
            </a:endParaRPr>
          </a:p>
          <a:p>
            <a:pPr algn="r" rtl="1"/>
            <a:r>
              <a:rPr lang="ar-SA" sz="2000" dirty="0">
                <a:cs typeface="B Nazanin" panose="00000400000000000000" pitchFamily="2" charset="-78"/>
              </a:rPr>
              <a:t>این دو ستون را با استفاده از تابع </a:t>
            </a:r>
            <a:r>
              <a:rPr lang="de-DE" sz="2000" dirty="0" err="1">
                <a:cs typeface="B Nazanin" panose="00000400000000000000" pitchFamily="2" charset="-78"/>
              </a:rPr>
              <a:t>concat</a:t>
            </a:r>
            <a:r>
              <a:rPr lang="de-DE" sz="2000" dirty="0">
                <a:cs typeface="B Nazanin" panose="00000400000000000000" pitchFamily="2" charset="-78"/>
              </a:rPr>
              <a:t> </a:t>
            </a:r>
            <a:r>
              <a:rPr lang="ar-SA" sz="2000" dirty="0">
                <a:cs typeface="B Nazanin" panose="00000400000000000000" pitchFamily="2" charset="-78"/>
              </a:rPr>
              <a:t>در یک مجموعه ترکیب کردیم.</a:t>
            </a:r>
            <a:endParaRPr lang="en-US" sz="2000" dirty="0">
              <a:cs typeface="B Nazanin" panose="00000400000000000000" pitchFamily="2" charset="-78"/>
            </a:endParaRPr>
          </a:p>
          <a:p>
            <a:pPr algn="r" rtl="1"/>
            <a:r>
              <a:rPr lang="ar-SA" sz="2000" dirty="0">
                <a:cs typeface="B Nazanin" panose="00000400000000000000" pitchFamily="2" charset="-78"/>
              </a:rPr>
              <a:t>از تابع </a:t>
            </a:r>
            <a:r>
              <a:rPr lang="de-DE" sz="2000" dirty="0" err="1">
                <a:cs typeface="B Nazanin" panose="00000400000000000000" pitchFamily="2" charset="-78"/>
              </a:rPr>
              <a:t>unique</a:t>
            </a:r>
            <a:r>
              <a:rPr lang="de-DE" sz="2000" dirty="0">
                <a:cs typeface="B Nazanin" panose="00000400000000000000" pitchFamily="2" charset="-78"/>
              </a:rPr>
              <a:t>() </a:t>
            </a:r>
            <a:r>
              <a:rPr lang="ar-SA" sz="2000" dirty="0">
                <a:cs typeface="B Nazanin" panose="00000400000000000000" pitchFamily="2" charset="-78"/>
              </a:rPr>
              <a:t>برای پیدا کردن شناسه‌های منحصر به فرد بازیکنان استفاده کردیم.</a:t>
            </a:r>
            <a:endParaRPr lang="en-US" sz="2000" dirty="0">
              <a:cs typeface="B Nazanin" panose="00000400000000000000" pitchFamily="2" charset="-78"/>
            </a:endParaRPr>
          </a:p>
          <a:p>
            <a:pPr algn="r" rtl="1"/>
            <a:r>
              <a:rPr lang="ar-SA" sz="2000" dirty="0">
                <a:cs typeface="B Nazanin" panose="00000400000000000000" pitchFamily="2" charset="-78"/>
              </a:rPr>
              <a:t>در نهایت، تعداد بازیکنان منحصربه‌فرد را با استفاده از تابع </a:t>
            </a:r>
            <a:r>
              <a:rPr lang="de-DE" sz="2000" dirty="0" err="1">
                <a:cs typeface="B Nazanin" panose="00000400000000000000" pitchFamily="2" charset="-78"/>
              </a:rPr>
              <a:t>len</a:t>
            </a:r>
            <a:r>
              <a:rPr lang="de-DE" sz="2000" dirty="0">
                <a:cs typeface="B Nazanin" panose="00000400000000000000" pitchFamily="2" charset="-78"/>
              </a:rPr>
              <a:t>() </a:t>
            </a:r>
            <a:r>
              <a:rPr lang="ar-SA" sz="2000" dirty="0">
                <a:cs typeface="B Nazanin" panose="00000400000000000000" pitchFamily="2" charset="-78"/>
              </a:rPr>
              <a:t>محاسبه کردیم.</a:t>
            </a:r>
            <a:endParaRPr lang="en-US" sz="2000" dirty="0">
              <a:cs typeface="B Nazanin" panose="00000400000000000000" pitchFamily="2" charset="-78"/>
            </a:endParaRPr>
          </a:p>
          <a:p>
            <a:pPr algn="r" rtl="1"/>
            <a:endParaRPr lang="en-US" sz="2000" dirty="0">
              <a:cs typeface="B Nazanin" panose="00000400000000000000" pitchFamily="2" charset="-78"/>
            </a:endParaRPr>
          </a:p>
          <a:p>
            <a:pPr algn="r" rtl="1"/>
            <a:endParaRPr lang="en-US" sz="2000" dirty="0">
              <a:cs typeface="B Nazanin" panose="00000400000000000000" pitchFamily="2" charset="-78"/>
            </a:endParaRPr>
          </a:p>
          <a:p>
            <a:pPr algn="r" rtl="1"/>
            <a:r>
              <a:rPr lang="ar-SA" sz="2000" b="1" dirty="0">
                <a:cs typeface="B Nazanin" panose="00000400000000000000" pitchFamily="2" charset="-78"/>
              </a:rPr>
              <a:t>نتیجه:تعداد بازیکنان تنیس موجود در مجموعه داده: ۲۶۴۴ نفر</a:t>
            </a:r>
            <a:endParaRPr lang="de-DE" sz="2000" b="1" dirty="0">
              <a:cs typeface="B Nazanin" panose="00000400000000000000" pitchFamily="2" charset="-78"/>
            </a:endParaRPr>
          </a:p>
        </p:txBody>
      </p:sp>
    </p:spTree>
    <p:extLst>
      <p:ext uri="{BB962C8B-B14F-4D97-AF65-F5344CB8AC3E}">
        <p14:creationId xmlns:p14="http://schemas.microsoft.com/office/powerpoint/2010/main" val="232335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2575C-8578-AE0D-926E-15F686E70BC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A18CD59-63E4-07CE-82A8-80478FC040AF}"/>
              </a:ext>
            </a:extLst>
          </p:cNvPr>
          <p:cNvSpPr txBox="1"/>
          <p:nvPr/>
        </p:nvSpPr>
        <p:spPr>
          <a:xfrm>
            <a:off x="5181604" y="1676400"/>
            <a:ext cx="5638796" cy="35052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500" dirty="0">
                <a:solidFill>
                  <a:schemeClr val="tx1">
                    <a:alpha val="55000"/>
                  </a:schemeClr>
                </a:solidFill>
              </a:rPr>
              <a:t>:</a:t>
            </a:r>
            <a:r>
              <a:rPr lang="en-US" sz="1500" dirty="0" err="1">
                <a:solidFill>
                  <a:schemeClr val="tx1">
                    <a:alpha val="55000"/>
                  </a:schemeClr>
                </a:solidFill>
              </a:rPr>
              <a:t>میانگین</a:t>
            </a:r>
            <a:r>
              <a:rPr lang="en-US" sz="1500" dirty="0">
                <a:solidFill>
                  <a:schemeClr val="tx1">
                    <a:alpha val="55000"/>
                  </a:schemeClr>
                </a:solidFill>
              </a:rPr>
              <a:t> </a:t>
            </a:r>
            <a:r>
              <a:rPr lang="en-US" sz="1500" dirty="0" err="1">
                <a:solidFill>
                  <a:schemeClr val="tx1">
                    <a:alpha val="55000"/>
                  </a:schemeClr>
                </a:solidFill>
              </a:rPr>
              <a:t>قد</a:t>
            </a:r>
            <a:r>
              <a:rPr lang="en-US" sz="1500" dirty="0">
                <a:solidFill>
                  <a:schemeClr val="tx1">
                    <a:alpha val="55000"/>
                  </a:schemeClr>
                </a:solidFill>
              </a:rPr>
              <a:t> </a:t>
            </a:r>
            <a:r>
              <a:rPr lang="en-US" sz="1500" dirty="0" err="1">
                <a:solidFill>
                  <a:schemeClr val="tx1">
                    <a:alpha val="55000"/>
                  </a:schemeClr>
                </a:solidFill>
              </a:rPr>
              <a:t>بازیکنان</a:t>
            </a:r>
            <a:r>
              <a:rPr lang="en-US" sz="1500" dirty="0">
                <a:solidFill>
                  <a:schemeClr val="tx1">
                    <a:alpha val="55000"/>
                  </a:schemeClr>
                </a:solidFill>
              </a:rPr>
              <a:t> </a:t>
            </a:r>
            <a:r>
              <a:rPr lang="en-US" sz="1500" dirty="0" err="1">
                <a:solidFill>
                  <a:schemeClr val="tx1">
                    <a:alpha val="55000"/>
                  </a:schemeClr>
                </a:solidFill>
              </a:rPr>
              <a:t>چقدر</a:t>
            </a:r>
            <a:r>
              <a:rPr lang="en-US" sz="1500" dirty="0">
                <a:solidFill>
                  <a:schemeClr val="tx1">
                    <a:alpha val="55000"/>
                  </a:schemeClr>
                </a:solidFill>
              </a:rPr>
              <a:t> </a:t>
            </a:r>
            <a:r>
              <a:rPr lang="en-US" sz="1500" dirty="0" err="1">
                <a:solidFill>
                  <a:schemeClr val="tx1">
                    <a:alpha val="55000"/>
                  </a:schemeClr>
                </a:solidFill>
              </a:rPr>
              <a:t>است</a:t>
            </a:r>
            <a:r>
              <a:rPr lang="en-US" sz="1500" dirty="0">
                <a:solidFill>
                  <a:schemeClr val="tx1">
                    <a:alpha val="55000"/>
                  </a:schemeClr>
                </a:solidFill>
              </a:rPr>
              <a:t>؟</a:t>
            </a:r>
          </a:p>
          <a:p>
            <a:pPr indent="-228600">
              <a:lnSpc>
                <a:spcPct val="90000"/>
              </a:lnSpc>
              <a:spcAft>
                <a:spcPts val="600"/>
              </a:spcAft>
              <a:buFont typeface="Arial" panose="020B0604020202020204" pitchFamily="34" charset="0"/>
              <a:buChar char="•"/>
            </a:pPr>
            <a:r>
              <a:rPr lang="en-US" sz="1500" dirty="0">
                <a:solidFill>
                  <a:schemeClr val="tx1">
                    <a:alpha val="55000"/>
                  </a:schemeClr>
                </a:solidFill>
              </a:rPr>
              <a:t>What is the average height of the players?</a:t>
            </a:r>
          </a:p>
          <a:p>
            <a:pPr indent="-228600">
              <a:lnSpc>
                <a:spcPct val="90000"/>
              </a:lnSpc>
              <a:spcAft>
                <a:spcPts val="600"/>
              </a:spcAft>
              <a:buFont typeface="Arial" panose="020B0604020202020204" pitchFamily="34" charset="0"/>
              <a:buChar char="•"/>
            </a:pPr>
            <a:r>
              <a:rPr lang="en-US" sz="1500" dirty="0" err="1">
                <a:solidFill>
                  <a:schemeClr val="tx1">
                    <a:alpha val="55000"/>
                  </a:schemeClr>
                </a:solidFill>
              </a:rPr>
              <a:t>روش</a:t>
            </a:r>
            <a:r>
              <a:rPr lang="en-US" sz="1500" dirty="0">
                <a:solidFill>
                  <a:schemeClr val="tx1">
                    <a:alpha val="55000"/>
                  </a:schemeClr>
                </a:solidFill>
              </a:rPr>
              <a:t> </a:t>
            </a:r>
            <a:r>
              <a:rPr lang="en-US" sz="1500" dirty="0" err="1">
                <a:solidFill>
                  <a:schemeClr val="tx1">
                    <a:alpha val="55000"/>
                  </a:schemeClr>
                </a:solidFill>
              </a:rPr>
              <a:t>انجام</a:t>
            </a:r>
            <a:r>
              <a:rPr lang="en-US" sz="1500" dirty="0">
                <a:solidFill>
                  <a:schemeClr val="tx1">
                    <a:alpha val="55000"/>
                  </a:schemeClr>
                </a:solidFill>
              </a:rPr>
              <a:t> </a:t>
            </a:r>
            <a:r>
              <a:rPr lang="en-US" sz="1500" dirty="0" err="1">
                <a:solidFill>
                  <a:schemeClr val="tx1">
                    <a:alpha val="55000"/>
                  </a:schemeClr>
                </a:solidFill>
              </a:rPr>
              <a:t>کار</a:t>
            </a:r>
            <a:r>
              <a:rPr lang="en-US" sz="1500" dirty="0">
                <a:solidFill>
                  <a:schemeClr val="tx1">
                    <a:alpha val="55000"/>
                  </a:schemeClr>
                </a:solidFill>
              </a:rPr>
              <a:t>:</a:t>
            </a:r>
          </a:p>
          <a:p>
            <a:pPr indent="-228600">
              <a:lnSpc>
                <a:spcPct val="90000"/>
              </a:lnSpc>
              <a:spcAft>
                <a:spcPts val="600"/>
              </a:spcAft>
              <a:buFont typeface="Arial" panose="020B0604020202020204" pitchFamily="34" charset="0"/>
              <a:buChar char="•"/>
            </a:pPr>
            <a:r>
              <a:rPr lang="en-US" sz="1500" dirty="0" err="1">
                <a:solidFill>
                  <a:schemeClr val="tx1">
                    <a:alpha val="55000"/>
                  </a:schemeClr>
                </a:solidFill>
              </a:rPr>
              <a:t>برای</a:t>
            </a:r>
            <a:r>
              <a:rPr lang="en-US" sz="1500" dirty="0">
                <a:solidFill>
                  <a:schemeClr val="tx1">
                    <a:alpha val="55000"/>
                  </a:schemeClr>
                </a:solidFill>
              </a:rPr>
              <a:t> </a:t>
            </a:r>
            <a:r>
              <a:rPr lang="en-US" sz="1500" dirty="0" err="1">
                <a:solidFill>
                  <a:schemeClr val="tx1">
                    <a:alpha val="55000"/>
                  </a:schemeClr>
                </a:solidFill>
              </a:rPr>
              <a:t>محاسبه</a:t>
            </a:r>
            <a:r>
              <a:rPr lang="en-US" sz="1500" dirty="0">
                <a:solidFill>
                  <a:schemeClr val="tx1">
                    <a:alpha val="55000"/>
                  </a:schemeClr>
                </a:solidFill>
              </a:rPr>
              <a:t> </a:t>
            </a:r>
            <a:r>
              <a:rPr lang="en-US" sz="1500" dirty="0" err="1">
                <a:solidFill>
                  <a:schemeClr val="tx1">
                    <a:alpha val="55000"/>
                  </a:schemeClr>
                </a:solidFill>
              </a:rPr>
              <a:t>میانگین</a:t>
            </a:r>
            <a:r>
              <a:rPr lang="en-US" sz="1500" dirty="0">
                <a:solidFill>
                  <a:schemeClr val="tx1">
                    <a:alpha val="55000"/>
                  </a:schemeClr>
                </a:solidFill>
              </a:rPr>
              <a:t> </a:t>
            </a:r>
            <a:r>
              <a:rPr lang="en-US" sz="1500" dirty="0" err="1">
                <a:solidFill>
                  <a:schemeClr val="tx1">
                    <a:alpha val="55000"/>
                  </a:schemeClr>
                </a:solidFill>
              </a:rPr>
              <a:t>قد</a:t>
            </a:r>
            <a:r>
              <a:rPr lang="en-US" sz="1500" dirty="0">
                <a:solidFill>
                  <a:schemeClr val="tx1">
                    <a:alpha val="55000"/>
                  </a:schemeClr>
                </a:solidFill>
              </a:rPr>
              <a:t> </a:t>
            </a:r>
            <a:r>
              <a:rPr lang="en-US" sz="1500" dirty="0" err="1">
                <a:solidFill>
                  <a:schemeClr val="tx1">
                    <a:alpha val="55000"/>
                  </a:schemeClr>
                </a:solidFill>
              </a:rPr>
              <a:t>بازیکنان</a:t>
            </a:r>
            <a:r>
              <a:rPr lang="en-US" sz="1500" dirty="0">
                <a:solidFill>
                  <a:schemeClr val="tx1">
                    <a:alpha val="55000"/>
                  </a:schemeClr>
                </a:solidFill>
              </a:rPr>
              <a:t>، </a:t>
            </a:r>
            <a:r>
              <a:rPr lang="en-US" sz="1500" dirty="0" err="1">
                <a:solidFill>
                  <a:schemeClr val="tx1">
                    <a:alpha val="55000"/>
                  </a:schemeClr>
                </a:solidFill>
              </a:rPr>
              <a:t>مراحل</a:t>
            </a:r>
            <a:r>
              <a:rPr lang="en-US" sz="1500" dirty="0">
                <a:solidFill>
                  <a:schemeClr val="tx1">
                    <a:alpha val="55000"/>
                  </a:schemeClr>
                </a:solidFill>
              </a:rPr>
              <a:t> </a:t>
            </a:r>
            <a:r>
              <a:rPr lang="en-US" sz="1500" dirty="0" err="1">
                <a:solidFill>
                  <a:schemeClr val="tx1">
                    <a:alpha val="55000"/>
                  </a:schemeClr>
                </a:solidFill>
              </a:rPr>
              <a:t>زیر</a:t>
            </a:r>
            <a:r>
              <a:rPr lang="en-US" sz="1500" dirty="0">
                <a:solidFill>
                  <a:schemeClr val="tx1">
                    <a:alpha val="55000"/>
                  </a:schemeClr>
                </a:solidFill>
              </a:rPr>
              <a:t> </a:t>
            </a:r>
            <a:r>
              <a:rPr lang="en-US" sz="1500" dirty="0" err="1">
                <a:solidFill>
                  <a:schemeClr val="tx1">
                    <a:alpha val="55000"/>
                  </a:schemeClr>
                </a:solidFill>
              </a:rPr>
              <a:t>را</a:t>
            </a:r>
            <a:r>
              <a:rPr lang="en-US" sz="1500" dirty="0">
                <a:solidFill>
                  <a:schemeClr val="tx1">
                    <a:alpha val="55000"/>
                  </a:schemeClr>
                </a:solidFill>
              </a:rPr>
              <a:t> </a:t>
            </a:r>
            <a:r>
              <a:rPr lang="en-US" sz="1500" dirty="0" err="1">
                <a:solidFill>
                  <a:schemeClr val="tx1">
                    <a:alpha val="55000"/>
                  </a:schemeClr>
                </a:solidFill>
              </a:rPr>
              <a:t>انجام</a:t>
            </a:r>
            <a:r>
              <a:rPr lang="en-US" sz="1500" dirty="0">
                <a:solidFill>
                  <a:schemeClr val="tx1">
                    <a:alpha val="55000"/>
                  </a:schemeClr>
                </a:solidFill>
              </a:rPr>
              <a:t> </a:t>
            </a:r>
            <a:r>
              <a:rPr lang="en-US" sz="1500" dirty="0" err="1">
                <a:solidFill>
                  <a:schemeClr val="tx1">
                    <a:alpha val="55000"/>
                  </a:schemeClr>
                </a:solidFill>
              </a:rPr>
              <a:t>دادیم</a:t>
            </a:r>
            <a:r>
              <a:rPr lang="en-US" sz="1500" dirty="0">
                <a:solidFill>
                  <a:schemeClr val="tx1">
                    <a:alpha val="55000"/>
                  </a:schemeClr>
                </a:solidFill>
              </a:rPr>
              <a:t>:</a:t>
            </a:r>
          </a:p>
          <a:p>
            <a:pPr indent="-228600">
              <a:lnSpc>
                <a:spcPct val="90000"/>
              </a:lnSpc>
              <a:spcAft>
                <a:spcPts val="600"/>
              </a:spcAft>
              <a:buFont typeface="Arial" panose="020B0604020202020204" pitchFamily="34" charset="0"/>
              <a:buChar char="•"/>
            </a:pPr>
            <a:r>
              <a:rPr lang="en-US" sz="1500" dirty="0" err="1">
                <a:solidFill>
                  <a:schemeClr val="tx1">
                    <a:alpha val="55000"/>
                  </a:schemeClr>
                </a:solidFill>
              </a:rPr>
              <a:t>فایل‌های</a:t>
            </a:r>
            <a:r>
              <a:rPr lang="en-US" sz="1500" dirty="0">
                <a:solidFill>
                  <a:schemeClr val="tx1">
                    <a:alpha val="55000"/>
                  </a:schemeClr>
                </a:solidFill>
              </a:rPr>
              <a:t> MatchAwayTeamInfo.csv و MatchHomeTeamInfo.csv </a:t>
            </a:r>
            <a:r>
              <a:rPr lang="en-US" sz="1500" dirty="0" err="1">
                <a:solidFill>
                  <a:schemeClr val="tx1">
                    <a:alpha val="55000"/>
                  </a:schemeClr>
                </a:solidFill>
              </a:rPr>
              <a:t>را</a:t>
            </a:r>
            <a:r>
              <a:rPr lang="en-US" sz="1500" dirty="0">
                <a:solidFill>
                  <a:schemeClr val="tx1">
                    <a:alpha val="55000"/>
                  </a:schemeClr>
                </a:solidFill>
              </a:rPr>
              <a:t> </a:t>
            </a:r>
            <a:r>
              <a:rPr lang="en-US" sz="1500" dirty="0" err="1">
                <a:solidFill>
                  <a:schemeClr val="tx1">
                    <a:alpha val="55000"/>
                  </a:schemeClr>
                </a:solidFill>
              </a:rPr>
              <a:t>بارگذاری</a:t>
            </a:r>
            <a:r>
              <a:rPr lang="en-US" sz="1500" dirty="0">
                <a:solidFill>
                  <a:schemeClr val="tx1">
                    <a:alpha val="55000"/>
                  </a:schemeClr>
                </a:solidFill>
              </a:rPr>
              <a:t> </a:t>
            </a:r>
            <a:r>
              <a:rPr lang="en-US" sz="1500" dirty="0" err="1">
                <a:solidFill>
                  <a:schemeClr val="tx1">
                    <a:alpha val="55000"/>
                  </a:schemeClr>
                </a:solidFill>
              </a:rPr>
              <a:t>کردیم</a:t>
            </a:r>
            <a:r>
              <a:rPr lang="en-US" sz="1500" dirty="0">
                <a:solidFill>
                  <a:schemeClr val="tx1">
                    <a:alpha val="55000"/>
                  </a:schemeClr>
                </a:solidFill>
              </a:rPr>
              <a:t>.</a:t>
            </a:r>
          </a:p>
          <a:p>
            <a:pPr indent="-228600">
              <a:lnSpc>
                <a:spcPct val="90000"/>
              </a:lnSpc>
              <a:spcAft>
                <a:spcPts val="600"/>
              </a:spcAft>
              <a:buFont typeface="Arial" panose="020B0604020202020204" pitchFamily="34" charset="0"/>
              <a:buChar char="•"/>
            </a:pPr>
            <a:r>
              <a:rPr lang="en-US" sz="1500" dirty="0" err="1">
                <a:solidFill>
                  <a:schemeClr val="tx1">
                    <a:alpha val="55000"/>
                  </a:schemeClr>
                </a:solidFill>
              </a:rPr>
              <a:t>میانگین</a:t>
            </a:r>
            <a:r>
              <a:rPr lang="en-US" sz="1500" dirty="0">
                <a:solidFill>
                  <a:schemeClr val="tx1">
                    <a:alpha val="55000"/>
                  </a:schemeClr>
                </a:solidFill>
              </a:rPr>
              <a:t> </a:t>
            </a:r>
            <a:r>
              <a:rPr lang="en-US" sz="1500" dirty="0" err="1">
                <a:solidFill>
                  <a:schemeClr val="tx1">
                    <a:alpha val="55000"/>
                  </a:schemeClr>
                </a:solidFill>
              </a:rPr>
              <a:t>قد</a:t>
            </a:r>
            <a:r>
              <a:rPr lang="en-US" sz="1500" dirty="0">
                <a:solidFill>
                  <a:schemeClr val="tx1">
                    <a:alpha val="55000"/>
                  </a:schemeClr>
                </a:solidFill>
              </a:rPr>
              <a:t> </a:t>
            </a:r>
            <a:r>
              <a:rPr lang="en-US" sz="1500" dirty="0" err="1">
                <a:solidFill>
                  <a:schemeClr val="tx1">
                    <a:alpha val="55000"/>
                  </a:schemeClr>
                </a:solidFill>
              </a:rPr>
              <a:t>بازیکنان</a:t>
            </a:r>
            <a:r>
              <a:rPr lang="en-US" sz="1500" dirty="0">
                <a:solidFill>
                  <a:schemeClr val="tx1">
                    <a:alpha val="55000"/>
                  </a:schemeClr>
                </a:solidFill>
              </a:rPr>
              <a:t> </a:t>
            </a:r>
            <a:r>
              <a:rPr lang="en-US" sz="1500" dirty="0" err="1">
                <a:solidFill>
                  <a:schemeClr val="tx1">
                    <a:alpha val="55000"/>
                  </a:schemeClr>
                </a:solidFill>
              </a:rPr>
              <a:t>تیم</a:t>
            </a:r>
            <a:r>
              <a:rPr lang="en-US" sz="1500" dirty="0">
                <a:solidFill>
                  <a:schemeClr val="tx1">
                    <a:alpha val="55000"/>
                  </a:schemeClr>
                </a:solidFill>
              </a:rPr>
              <a:t> </a:t>
            </a:r>
            <a:r>
              <a:rPr lang="en-US" sz="1500" dirty="0" err="1">
                <a:solidFill>
                  <a:schemeClr val="tx1">
                    <a:alpha val="55000"/>
                  </a:schemeClr>
                </a:solidFill>
              </a:rPr>
              <a:t>میهمان</a:t>
            </a:r>
            <a:r>
              <a:rPr lang="en-US" sz="1500" dirty="0">
                <a:solidFill>
                  <a:schemeClr val="tx1">
                    <a:alpha val="55000"/>
                  </a:schemeClr>
                </a:solidFill>
              </a:rPr>
              <a:t> </a:t>
            </a:r>
            <a:r>
              <a:rPr lang="en-US" sz="1500" dirty="0" err="1">
                <a:solidFill>
                  <a:schemeClr val="tx1">
                    <a:alpha val="55000"/>
                  </a:schemeClr>
                </a:solidFill>
              </a:rPr>
              <a:t>را</a:t>
            </a:r>
            <a:r>
              <a:rPr lang="en-US" sz="1500" dirty="0">
                <a:solidFill>
                  <a:schemeClr val="tx1">
                    <a:alpha val="55000"/>
                  </a:schemeClr>
                </a:solidFill>
              </a:rPr>
              <a:t> </a:t>
            </a:r>
            <a:r>
              <a:rPr lang="en-US" sz="1500" dirty="0" err="1">
                <a:solidFill>
                  <a:schemeClr val="tx1">
                    <a:alpha val="55000"/>
                  </a:schemeClr>
                </a:solidFill>
              </a:rPr>
              <a:t>با</a:t>
            </a:r>
            <a:r>
              <a:rPr lang="en-US" sz="1500" dirty="0">
                <a:solidFill>
                  <a:schemeClr val="tx1">
                    <a:alpha val="55000"/>
                  </a:schemeClr>
                </a:solidFill>
              </a:rPr>
              <a:t> </a:t>
            </a:r>
            <a:r>
              <a:rPr lang="en-US" sz="1500" dirty="0" err="1">
                <a:solidFill>
                  <a:schemeClr val="tx1">
                    <a:alpha val="55000"/>
                  </a:schemeClr>
                </a:solidFill>
              </a:rPr>
              <a:t>استفاده</a:t>
            </a:r>
            <a:r>
              <a:rPr lang="en-US" sz="1500" dirty="0">
                <a:solidFill>
                  <a:schemeClr val="tx1">
                    <a:alpha val="55000"/>
                  </a:schemeClr>
                </a:solidFill>
              </a:rPr>
              <a:t> </a:t>
            </a:r>
            <a:r>
              <a:rPr lang="en-US" sz="1500" dirty="0" err="1">
                <a:solidFill>
                  <a:schemeClr val="tx1">
                    <a:alpha val="55000"/>
                  </a:schemeClr>
                </a:solidFill>
              </a:rPr>
              <a:t>از</a:t>
            </a:r>
            <a:r>
              <a:rPr lang="en-US" sz="1500" dirty="0">
                <a:solidFill>
                  <a:schemeClr val="tx1">
                    <a:alpha val="55000"/>
                  </a:schemeClr>
                </a:solidFill>
              </a:rPr>
              <a:t> </a:t>
            </a:r>
            <a:r>
              <a:rPr lang="en-US" sz="1500" dirty="0" err="1">
                <a:solidFill>
                  <a:schemeClr val="tx1">
                    <a:alpha val="55000"/>
                  </a:schemeClr>
                </a:solidFill>
              </a:rPr>
              <a:t>تابع</a:t>
            </a:r>
            <a:r>
              <a:rPr lang="en-US" sz="1500" dirty="0">
                <a:solidFill>
                  <a:schemeClr val="tx1">
                    <a:alpha val="55000"/>
                  </a:schemeClr>
                </a:solidFill>
              </a:rPr>
              <a:t> mean() </a:t>
            </a:r>
            <a:r>
              <a:rPr lang="en-US" sz="1500" dirty="0" err="1">
                <a:solidFill>
                  <a:schemeClr val="tx1">
                    <a:alpha val="55000"/>
                  </a:schemeClr>
                </a:solidFill>
              </a:rPr>
              <a:t>به</a:t>
            </a:r>
            <a:r>
              <a:rPr lang="en-US" sz="1500" dirty="0">
                <a:solidFill>
                  <a:schemeClr val="tx1">
                    <a:alpha val="55000"/>
                  </a:schemeClr>
                </a:solidFill>
              </a:rPr>
              <a:t> </a:t>
            </a:r>
            <a:r>
              <a:rPr lang="en-US" sz="1500" dirty="0" err="1">
                <a:solidFill>
                  <a:schemeClr val="tx1">
                    <a:alpha val="55000"/>
                  </a:schemeClr>
                </a:solidFill>
              </a:rPr>
              <a:t>دست</a:t>
            </a:r>
            <a:r>
              <a:rPr lang="en-US" sz="1500" dirty="0">
                <a:solidFill>
                  <a:schemeClr val="tx1">
                    <a:alpha val="55000"/>
                  </a:schemeClr>
                </a:solidFill>
              </a:rPr>
              <a:t> </a:t>
            </a:r>
            <a:r>
              <a:rPr lang="en-US" sz="1500" dirty="0" err="1">
                <a:solidFill>
                  <a:schemeClr val="tx1">
                    <a:alpha val="55000"/>
                  </a:schemeClr>
                </a:solidFill>
              </a:rPr>
              <a:t>آوردیم</a:t>
            </a:r>
            <a:endParaRPr lang="en-US" sz="1500" dirty="0">
              <a:solidFill>
                <a:schemeClr val="tx1">
                  <a:alpha val="55000"/>
                </a:schemeClr>
              </a:solidFill>
            </a:endParaRPr>
          </a:p>
          <a:p>
            <a:pPr indent="-228600">
              <a:lnSpc>
                <a:spcPct val="90000"/>
              </a:lnSpc>
              <a:spcAft>
                <a:spcPts val="600"/>
              </a:spcAft>
              <a:buFont typeface="Arial" panose="020B0604020202020204" pitchFamily="34" charset="0"/>
              <a:buChar char="•"/>
            </a:pPr>
            <a:r>
              <a:rPr lang="en-US" sz="1500" dirty="0">
                <a:solidFill>
                  <a:schemeClr val="tx1">
                    <a:alpha val="55000"/>
                  </a:schemeClr>
                </a:solidFill>
              </a:rPr>
              <a:t>.</a:t>
            </a:r>
            <a:r>
              <a:rPr lang="en-US" sz="1500" dirty="0" err="1">
                <a:solidFill>
                  <a:schemeClr val="tx1">
                    <a:alpha val="55000"/>
                  </a:schemeClr>
                </a:solidFill>
              </a:rPr>
              <a:t>همین</a:t>
            </a:r>
            <a:r>
              <a:rPr lang="en-US" sz="1500" dirty="0">
                <a:solidFill>
                  <a:schemeClr val="tx1">
                    <a:alpha val="55000"/>
                  </a:schemeClr>
                </a:solidFill>
              </a:rPr>
              <a:t> </a:t>
            </a:r>
            <a:r>
              <a:rPr lang="en-US" sz="1500" dirty="0" err="1">
                <a:solidFill>
                  <a:schemeClr val="tx1">
                    <a:alpha val="55000"/>
                  </a:schemeClr>
                </a:solidFill>
              </a:rPr>
              <a:t>کار</a:t>
            </a:r>
            <a:r>
              <a:rPr lang="en-US" sz="1500" dirty="0">
                <a:solidFill>
                  <a:schemeClr val="tx1">
                    <a:alpha val="55000"/>
                  </a:schemeClr>
                </a:solidFill>
              </a:rPr>
              <a:t> </a:t>
            </a:r>
            <a:r>
              <a:rPr lang="en-US" sz="1500" dirty="0" err="1">
                <a:solidFill>
                  <a:schemeClr val="tx1">
                    <a:alpha val="55000"/>
                  </a:schemeClr>
                </a:solidFill>
              </a:rPr>
              <a:t>را</a:t>
            </a:r>
            <a:r>
              <a:rPr lang="en-US" sz="1500" dirty="0">
                <a:solidFill>
                  <a:schemeClr val="tx1">
                    <a:alpha val="55000"/>
                  </a:schemeClr>
                </a:solidFill>
              </a:rPr>
              <a:t> </a:t>
            </a:r>
            <a:r>
              <a:rPr lang="en-US" sz="1500" dirty="0" err="1">
                <a:solidFill>
                  <a:schemeClr val="tx1">
                    <a:alpha val="55000"/>
                  </a:schemeClr>
                </a:solidFill>
              </a:rPr>
              <a:t>برای</a:t>
            </a:r>
            <a:r>
              <a:rPr lang="en-US" sz="1500" dirty="0">
                <a:solidFill>
                  <a:schemeClr val="tx1">
                    <a:alpha val="55000"/>
                  </a:schemeClr>
                </a:solidFill>
              </a:rPr>
              <a:t> </a:t>
            </a:r>
            <a:r>
              <a:rPr lang="en-US" sz="1500" dirty="0" err="1">
                <a:solidFill>
                  <a:schemeClr val="tx1">
                    <a:alpha val="55000"/>
                  </a:schemeClr>
                </a:solidFill>
              </a:rPr>
              <a:t>بازیکنان</a:t>
            </a:r>
            <a:r>
              <a:rPr lang="en-US" sz="1500" dirty="0">
                <a:solidFill>
                  <a:schemeClr val="tx1">
                    <a:alpha val="55000"/>
                  </a:schemeClr>
                </a:solidFill>
              </a:rPr>
              <a:t> </a:t>
            </a:r>
            <a:r>
              <a:rPr lang="en-US" sz="1500" dirty="0" err="1">
                <a:solidFill>
                  <a:schemeClr val="tx1">
                    <a:alpha val="55000"/>
                  </a:schemeClr>
                </a:solidFill>
              </a:rPr>
              <a:t>تیم</a:t>
            </a:r>
            <a:r>
              <a:rPr lang="en-US" sz="1500" dirty="0">
                <a:solidFill>
                  <a:schemeClr val="tx1">
                    <a:alpha val="55000"/>
                  </a:schemeClr>
                </a:solidFill>
              </a:rPr>
              <a:t> </a:t>
            </a:r>
            <a:r>
              <a:rPr lang="en-US" sz="1500" dirty="0" err="1">
                <a:solidFill>
                  <a:schemeClr val="tx1">
                    <a:alpha val="55000"/>
                  </a:schemeClr>
                </a:solidFill>
              </a:rPr>
              <a:t>میزبان</a:t>
            </a:r>
            <a:r>
              <a:rPr lang="en-US" sz="1500" dirty="0">
                <a:solidFill>
                  <a:schemeClr val="tx1">
                    <a:alpha val="55000"/>
                  </a:schemeClr>
                </a:solidFill>
              </a:rPr>
              <a:t> </a:t>
            </a:r>
            <a:r>
              <a:rPr lang="en-US" sz="1500" dirty="0" err="1">
                <a:solidFill>
                  <a:schemeClr val="tx1">
                    <a:alpha val="55000"/>
                  </a:schemeClr>
                </a:solidFill>
              </a:rPr>
              <a:t>انجام</a:t>
            </a:r>
            <a:r>
              <a:rPr lang="en-US" sz="1500" dirty="0">
                <a:solidFill>
                  <a:schemeClr val="tx1">
                    <a:alpha val="55000"/>
                  </a:schemeClr>
                </a:solidFill>
              </a:rPr>
              <a:t> </a:t>
            </a:r>
            <a:r>
              <a:rPr lang="en-US" sz="1500" dirty="0" err="1">
                <a:solidFill>
                  <a:schemeClr val="tx1">
                    <a:alpha val="55000"/>
                  </a:schemeClr>
                </a:solidFill>
              </a:rPr>
              <a:t>دادیم</a:t>
            </a:r>
            <a:r>
              <a:rPr lang="en-US" sz="1500" dirty="0">
                <a:solidFill>
                  <a:schemeClr val="tx1">
                    <a:alpha val="55000"/>
                  </a:schemeClr>
                </a:solidFill>
              </a:rPr>
              <a:t>.</a:t>
            </a:r>
          </a:p>
          <a:p>
            <a:pPr indent="-228600">
              <a:lnSpc>
                <a:spcPct val="90000"/>
              </a:lnSpc>
              <a:spcAft>
                <a:spcPts val="600"/>
              </a:spcAft>
              <a:buFont typeface="Arial" panose="020B0604020202020204" pitchFamily="34" charset="0"/>
              <a:buChar char="•"/>
            </a:pPr>
            <a:r>
              <a:rPr lang="en-US" sz="1500" dirty="0" err="1">
                <a:solidFill>
                  <a:schemeClr val="tx1">
                    <a:alpha val="55000"/>
                  </a:schemeClr>
                </a:solidFill>
              </a:rPr>
              <a:t>در</a:t>
            </a:r>
            <a:r>
              <a:rPr lang="en-US" sz="1500" dirty="0">
                <a:solidFill>
                  <a:schemeClr val="tx1">
                    <a:alpha val="55000"/>
                  </a:schemeClr>
                </a:solidFill>
              </a:rPr>
              <a:t> </a:t>
            </a:r>
            <a:r>
              <a:rPr lang="en-US" sz="1500" dirty="0" err="1">
                <a:solidFill>
                  <a:schemeClr val="tx1">
                    <a:alpha val="55000"/>
                  </a:schemeClr>
                </a:solidFill>
              </a:rPr>
              <a:t>نهایت</a:t>
            </a:r>
            <a:r>
              <a:rPr lang="en-US" sz="1500" dirty="0">
                <a:solidFill>
                  <a:schemeClr val="tx1">
                    <a:alpha val="55000"/>
                  </a:schemeClr>
                </a:solidFill>
              </a:rPr>
              <a:t>، </a:t>
            </a:r>
            <a:r>
              <a:rPr lang="en-US" sz="1500" dirty="0" err="1">
                <a:solidFill>
                  <a:schemeClr val="tx1">
                    <a:alpha val="55000"/>
                  </a:schemeClr>
                </a:solidFill>
              </a:rPr>
              <a:t>میانگین</a:t>
            </a:r>
            <a:r>
              <a:rPr lang="en-US" sz="1500" dirty="0">
                <a:solidFill>
                  <a:schemeClr val="tx1">
                    <a:alpha val="55000"/>
                  </a:schemeClr>
                </a:solidFill>
              </a:rPr>
              <a:t> </a:t>
            </a:r>
            <a:r>
              <a:rPr lang="en-US" sz="1500" dirty="0" err="1">
                <a:solidFill>
                  <a:schemeClr val="tx1">
                    <a:alpha val="55000"/>
                  </a:schemeClr>
                </a:solidFill>
              </a:rPr>
              <a:t>کلی</a:t>
            </a:r>
            <a:r>
              <a:rPr lang="en-US" sz="1500" dirty="0">
                <a:solidFill>
                  <a:schemeClr val="tx1">
                    <a:alpha val="55000"/>
                  </a:schemeClr>
                </a:solidFill>
              </a:rPr>
              <a:t> </a:t>
            </a:r>
            <a:r>
              <a:rPr lang="en-US" sz="1500" dirty="0" err="1">
                <a:solidFill>
                  <a:schemeClr val="tx1">
                    <a:alpha val="55000"/>
                  </a:schemeClr>
                </a:solidFill>
              </a:rPr>
              <a:t>قد</a:t>
            </a:r>
            <a:r>
              <a:rPr lang="en-US" sz="1500" dirty="0">
                <a:solidFill>
                  <a:schemeClr val="tx1">
                    <a:alpha val="55000"/>
                  </a:schemeClr>
                </a:solidFill>
              </a:rPr>
              <a:t> </a:t>
            </a:r>
            <a:r>
              <a:rPr lang="en-US" sz="1500" dirty="0" err="1">
                <a:solidFill>
                  <a:schemeClr val="tx1">
                    <a:alpha val="55000"/>
                  </a:schemeClr>
                </a:solidFill>
              </a:rPr>
              <a:t>بازیکنان</a:t>
            </a:r>
            <a:r>
              <a:rPr lang="en-US" sz="1500" dirty="0">
                <a:solidFill>
                  <a:schemeClr val="tx1">
                    <a:alpha val="55000"/>
                  </a:schemeClr>
                </a:solidFill>
              </a:rPr>
              <a:t> </a:t>
            </a:r>
            <a:r>
              <a:rPr lang="en-US" sz="1500" dirty="0" err="1">
                <a:solidFill>
                  <a:schemeClr val="tx1">
                    <a:alpha val="55000"/>
                  </a:schemeClr>
                </a:solidFill>
              </a:rPr>
              <a:t>را</a:t>
            </a:r>
            <a:r>
              <a:rPr lang="en-US" sz="1500" dirty="0">
                <a:solidFill>
                  <a:schemeClr val="tx1">
                    <a:alpha val="55000"/>
                  </a:schemeClr>
                </a:solidFill>
              </a:rPr>
              <a:t> </a:t>
            </a:r>
            <a:r>
              <a:rPr lang="en-US" sz="1500" dirty="0" err="1">
                <a:solidFill>
                  <a:schemeClr val="tx1">
                    <a:alpha val="55000"/>
                  </a:schemeClr>
                </a:solidFill>
              </a:rPr>
              <a:t>با</a:t>
            </a:r>
            <a:r>
              <a:rPr lang="en-US" sz="1500" dirty="0">
                <a:solidFill>
                  <a:schemeClr val="tx1">
                    <a:alpha val="55000"/>
                  </a:schemeClr>
                </a:solidFill>
              </a:rPr>
              <a:t> </a:t>
            </a:r>
            <a:r>
              <a:rPr lang="en-US" sz="1500" dirty="0" err="1">
                <a:solidFill>
                  <a:schemeClr val="tx1">
                    <a:alpha val="55000"/>
                  </a:schemeClr>
                </a:solidFill>
              </a:rPr>
              <a:t>محاسبه</a:t>
            </a:r>
            <a:r>
              <a:rPr lang="en-US" sz="1500" dirty="0">
                <a:solidFill>
                  <a:schemeClr val="tx1">
                    <a:alpha val="55000"/>
                  </a:schemeClr>
                </a:solidFill>
              </a:rPr>
              <a:t> </a:t>
            </a:r>
            <a:r>
              <a:rPr lang="en-US" sz="1500" dirty="0" err="1">
                <a:solidFill>
                  <a:schemeClr val="tx1">
                    <a:alpha val="55000"/>
                  </a:schemeClr>
                </a:solidFill>
              </a:rPr>
              <a:t>میانگین</a:t>
            </a:r>
            <a:r>
              <a:rPr lang="en-US" sz="1500" dirty="0">
                <a:solidFill>
                  <a:schemeClr val="tx1">
                    <a:alpha val="55000"/>
                  </a:schemeClr>
                </a:solidFill>
              </a:rPr>
              <a:t> </a:t>
            </a:r>
            <a:r>
              <a:rPr lang="en-US" sz="1500" dirty="0" err="1">
                <a:solidFill>
                  <a:schemeClr val="tx1">
                    <a:alpha val="55000"/>
                  </a:schemeClr>
                </a:solidFill>
              </a:rPr>
              <a:t>این</a:t>
            </a:r>
            <a:r>
              <a:rPr lang="en-US" sz="1500" dirty="0">
                <a:solidFill>
                  <a:schemeClr val="tx1">
                    <a:alpha val="55000"/>
                  </a:schemeClr>
                </a:solidFill>
              </a:rPr>
              <a:t> </a:t>
            </a:r>
            <a:r>
              <a:rPr lang="en-US" sz="1500" dirty="0" err="1">
                <a:solidFill>
                  <a:schemeClr val="tx1">
                    <a:alpha val="55000"/>
                  </a:schemeClr>
                </a:solidFill>
              </a:rPr>
              <a:t>دو</a:t>
            </a:r>
            <a:r>
              <a:rPr lang="en-US" sz="1500" dirty="0">
                <a:solidFill>
                  <a:schemeClr val="tx1">
                    <a:alpha val="55000"/>
                  </a:schemeClr>
                </a:solidFill>
              </a:rPr>
              <a:t> </a:t>
            </a:r>
            <a:r>
              <a:rPr lang="en-US" sz="1500" dirty="0" err="1">
                <a:solidFill>
                  <a:schemeClr val="tx1">
                    <a:alpha val="55000"/>
                  </a:schemeClr>
                </a:solidFill>
              </a:rPr>
              <a:t>مقدار</a:t>
            </a:r>
            <a:r>
              <a:rPr lang="en-US" sz="1500" dirty="0">
                <a:solidFill>
                  <a:schemeClr val="tx1">
                    <a:alpha val="55000"/>
                  </a:schemeClr>
                </a:solidFill>
              </a:rPr>
              <a:t> </a:t>
            </a:r>
            <a:r>
              <a:rPr lang="en-US" sz="1500" dirty="0" err="1">
                <a:solidFill>
                  <a:schemeClr val="tx1">
                    <a:alpha val="55000"/>
                  </a:schemeClr>
                </a:solidFill>
              </a:rPr>
              <a:t>به</a:t>
            </a:r>
            <a:r>
              <a:rPr lang="en-US" sz="1500" dirty="0">
                <a:solidFill>
                  <a:schemeClr val="tx1">
                    <a:alpha val="55000"/>
                  </a:schemeClr>
                </a:solidFill>
              </a:rPr>
              <a:t> </a:t>
            </a:r>
            <a:r>
              <a:rPr lang="en-US" sz="1500" dirty="0" err="1">
                <a:solidFill>
                  <a:schemeClr val="tx1">
                    <a:alpha val="55000"/>
                  </a:schemeClr>
                </a:solidFill>
              </a:rPr>
              <a:t>دست</a:t>
            </a:r>
            <a:r>
              <a:rPr lang="en-US" sz="1500" dirty="0">
                <a:solidFill>
                  <a:schemeClr val="tx1">
                    <a:alpha val="55000"/>
                  </a:schemeClr>
                </a:solidFill>
              </a:rPr>
              <a:t> </a:t>
            </a:r>
            <a:r>
              <a:rPr lang="en-US" sz="1500" dirty="0" err="1">
                <a:solidFill>
                  <a:schemeClr val="tx1">
                    <a:alpha val="55000"/>
                  </a:schemeClr>
                </a:solidFill>
              </a:rPr>
              <a:t>آوردیم</a:t>
            </a:r>
            <a:r>
              <a:rPr lang="en-US" sz="1500" dirty="0">
                <a:solidFill>
                  <a:schemeClr val="tx1">
                    <a:alpha val="55000"/>
                  </a:schemeClr>
                </a:solidFill>
              </a:rPr>
              <a:t>.</a:t>
            </a:r>
          </a:p>
          <a:p>
            <a:pPr indent="-228600">
              <a:lnSpc>
                <a:spcPct val="90000"/>
              </a:lnSpc>
              <a:spcAft>
                <a:spcPts val="600"/>
              </a:spcAft>
              <a:buFont typeface="Arial" panose="020B0604020202020204" pitchFamily="34" charset="0"/>
              <a:buChar char="•"/>
            </a:pPr>
            <a:endParaRPr lang="en-US" sz="1500" dirty="0">
              <a:solidFill>
                <a:schemeClr val="tx1">
                  <a:alpha val="55000"/>
                </a:schemeClr>
              </a:solidFill>
            </a:endParaRPr>
          </a:p>
          <a:p>
            <a:pPr indent="-228600">
              <a:lnSpc>
                <a:spcPct val="90000"/>
              </a:lnSpc>
              <a:spcAft>
                <a:spcPts val="600"/>
              </a:spcAft>
              <a:buFont typeface="Arial" panose="020B0604020202020204" pitchFamily="34" charset="0"/>
              <a:buChar char="•"/>
            </a:pPr>
            <a:r>
              <a:rPr lang="en-US" sz="1500" dirty="0" err="1">
                <a:solidFill>
                  <a:schemeClr val="tx1">
                    <a:alpha val="55000"/>
                  </a:schemeClr>
                </a:solidFill>
              </a:rPr>
              <a:t>نتیجه:میانگین</a:t>
            </a:r>
            <a:r>
              <a:rPr lang="en-US" sz="1500" dirty="0">
                <a:solidFill>
                  <a:schemeClr val="tx1">
                    <a:alpha val="55000"/>
                  </a:schemeClr>
                </a:solidFill>
              </a:rPr>
              <a:t> </a:t>
            </a:r>
            <a:r>
              <a:rPr lang="en-US" sz="1500" dirty="0" err="1">
                <a:solidFill>
                  <a:schemeClr val="tx1">
                    <a:alpha val="55000"/>
                  </a:schemeClr>
                </a:solidFill>
              </a:rPr>
              <a:t>قد</a:t>
            </a:r>
            <a:r>
              <a:rPr lang="en-US" sz="1500" dirty="0">
                <a:solidFill>
                  <a:schemeClr val="tx1">
                    <a:alpha val="55000"/>
                  </a:schemeClr>
                </a:solidFill>
              </a:rPr>
              <a:t> </a:t>
            </a:r>
            <a:r>
              <a:rPr lang="en-US" sz="1500" dirty="0" err="1">
                <a:solidFill>
                  <a:schemeClr val="tx1">
                    <a:alpha val="55000"/>
                  </a:schemeClr>
                </a:solidFill>
              </a:rPr>
              <a:t>بازیکنان</a:t>
            </a:r>
            <a:r>
              <a:rPr lang="en-US" sz="1500" dirty="0">
                <a:solidFill>
                  <a:schemeClr val="tx1">
                    <a:alpha val="55000"/>
                  </a:schemeClr>
                </a:solidFill>
              </a:rPr>
              <a:t>: ۱.۸۲ </a:t>
            </a:r>
            <a:r>
              <a:rPr lang="en-US" sz="1500" dirty="0" err="1">
                <a:solidFill>
                  <a:schemeClr val="tx1">
                    <a:alpha val="55000"/>
                  </a:schemeClr>
                </a:solidFill>
              </a:rPr>
              <a:t>متر</a:t>
            </a:r>
            <a:endParaRPr lang="en-US" sz="1500" dirty="0">
              <a:solidFill>
                <a:schemeClr val="tx1">
                  <a:alpha val="55000"/>
                </a:schemeClr>
              </a:solidFill>
            </a:endParaRPr>
          </a:p>
        </p:txBody>
      </p:sp>
    </p:spTree>
    <p:extLst>
      <p:ext uri="{BB962C8B-B14F-4D97-AF65-F5344CB8AC3E}">
        <p14:creationId xmlns:p14="http://schemas.microsoft.com/office/powerpoint/2010/main" val="237805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11A71-BB72-9E4F-FA86-551456319AD7}"/>
              </a:ext>
            </a:extLst>
          </p:cNvPr>
          <p:cNvSpPr txBox="1"/>
          <p:nvPr/>
        </p:nvSpPr>
        <p:spPr>
          <a:xfrm>
            <a:off x="239340" y="744232"/>
            <a:ext cx="11200075" cy="4524315"/>
          </a:xfrm>
          <a:prstGeom prst="rect">
            <a:avLst/>
          </a:prstGeom>
          <a:noFill/>
        </p:spPr>
        <p:txBody>
          <a:bodyPr wrap="square">
            <a:spAutoFit/>
          </a:bodyPr>
          <a:lstStyle/>
          <a:p>
            <a:pPr algn="r" rtl="1"/>
            <a:r>
              <a:rPr lang="fa-IR" b="1" dirty="0">
                <a:cs typeface="B Nazanin" panose="00000400000000000000" pitchFamily="2" charset="-78"/>
              </a:rPr>
              <a:t>سوال : </a:t>
            </a:r>
            <a:r>
              <a:rPr lang="ar-SA" b="1" dirty="0">
                <a:cs typeface="B Nazanin" panose="00000400000000000000" pitchFamily="2" charset="-78"/>
              </a:rPr>
              <a:t>کدام بازیکن بیشترین تعداد برد را دارد؟</a:t>
            </a:r>
            <a:endParaRPr lang="en-US" b="1"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روش انجام کار:</a:t>
            </a:r>
            <a:endParaRPr lang="fa-IR" b="1"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برای یافتن بازیکنی با بیشترین برد، مراحل زیر را انجام دادیم:</a:t>
            </a:r>
            <a:endParaRPr lang="en-US"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فایل‌های </a:t>
            </a:r>
            <a:r>
              <a:rPr lang="de-DE" dirty="0">
                <a:cs typeface="B Nazanin" panose="00000400000000000000" pitchFamily="2" charset="-78"/>
              </a:rPr>
              <a:t>MatchHomeTeamInfo.csv </a:t>
            </a:r>
            <a:r>
              <a:rPr lang="ar-SA" dirty="0">
                <a:cs typeface="B Nazanin" panose="00000400000000000000" pitchFamily="2" charset="-78"/>
              </a:rPr>
              <a:t>و </a:t>
            </a:r>
            <a:r>
              <a:rPr lang="de-DE" dirty="0">
                <a:cs typeface="B Nazanin" panose="00000400000000000000" pitchFamily="2" charset="-78"/>
              </a:rPr>
              <a:t>MatchAwayTeamInfo.csv </a:t>
            </a:r>
            <a:r>
              <a:rPr lang="ar-SA" dirty="0">
                <a:cs typeface="B Nazanin" panose="00000400000000000000" pitchFamily="2" charset="-78"/>
              </a:rPr>
              <a:t>را بارگذاری کرده و ستون‌های </a:t>
            </a:r>
            <a:r>
              <a:rPr lang="de-DE" dirty="0" err="1">
                <a:cs typeface="B Nazanin" panose="00000400000000000000" pitchFamily="2" charset="-78"/>
              </a:rPr>
              <a:t>match_id</a:t>
            </a:r>
            <a:r>
              <a:rPr lang="de-DE" dirty="0">
                <a:cs typeface="B Nazanin" panose="00000400000000000000" pitchFamily="2" charset="-78"/>
              </a:rPr>
              <a:t> </a:t>
            </a:r>
            <a:r>
              <a:rPr lang="ar-SA" dirty="0">
                <a:cs typeface="B Nazanin" panose="00000400000000000000" pitchFamily="2" charset="-78"/>
              </a:rPr>
              <a:t>و </a:t>
            </a:r>
            <a:r>
              <a:rPr lang="de-DE" dirty="0" err="1">
                <a:cs typeface="B Nazanin" panose="00000400000000000000" pitchFamily="2" charset="-78"/>
              </a:rPr>
              <a:t>name</a:t>
            </a:r>
            <a:r>
              <a:rPr lang="de-DE" dirty="0">
                <a:cs typeface="B Nazanin" panose="00000400000000000000" pitchFamily="2" charset="-78"/>
              </a:rPr>
              <a:t> </a:t>
            </a:r>
            <a:r>
              <a:rPr lang="ar-SA" dirty="0">
                <a:cs typeface="B Nazanin" panose="00000400000000000000" pitchFamily="2" charset="-78"/>
              </a:rPr>
              <a:t>را استخراج کردیم.</a:t>
            </a:r>
            <a:endParaRPr lang="en-US"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این دو مجموعه را با استفاده از </a:t>
            </a:r>
            <a:r>
              <a:rPr lang="de-DE" dirty="0" err="1">
                <a:cs typeface="B Nazanin" panose="00000400000000000000" pitchFamily="2" charset="-78"/>
              </a:rPr>
              <a:t>concat</a:t>
            </a:r>
            <a:r>
              <a:rPr lang="de-DE" dirty="0">
                <a:cs typeface="B Nazanin" panose="00000400000000000000" pitchFamily="2" charset="-78"/>
              </a:rPr>
              <a:t> </a:t>
            </a:r>
            <a:r>
              <a:rPr lang="ar-SA" dirty="0">
                <a:cs typeface="B Nazanin" panose="00000400000000000000" pitchFamily="2" charset="-78"/>
              </a:rPr>
              <a:t>ترکیب کردیم تا لیست کامل بازیکنان به همراه شناسه مسابقه داشته باشیم.</a:t>
            </a:r>
            <a:endParaRPr lang="en-US"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فایل </a:t>
            </a:r>
            <a:r>
              <a:rPr lang="de-DE" dirty="0">
                <a:cs typeface="B Nazanin" panose="00000400000000000000" pitchFamily="2" charset="-78"/>
              </a:rPr>
              <a:t>PeriodInfo.csv </a:t>
            </a:r>
            <a:r>
              <a:rPr lang="ar-SA" dirty="0">
                <a:cs typeface="B Nazanin" panose="00000400000000000000" pitchFamily="2" charset="-78"/>
              </a:rPr>
              <a:t>را بارگذاری کردیم و فقط ستون‌های </a:t>
            </a:r>
            <a:r>
              <a:rPr lang="de-DE" dirty="0" err="1">
                <a:cs typeface="B Nazanin" panose="00000400000000000000" pitchFamily="2" charset="-78"/>
              </a:rPr>
              <a:t>match_id</a:t>
            </a:r>
            <a:r>
              <a:rPr lang="de-DE" dirty="0">
                <a:cs typeface="B Nazanin" panose="00000400000000000000" pitchFamily="2" charset="-78"/>
              </a:rPr>
              <a:t> </a:t>
            </a:r>
            <a:r>
              <a:rPr lang="ar-SA" dirty="0">
                <a:cs typeface="B Nazanin" panose="00000400000000000000" pitchFamily="2" charset="-78"/>
              </a:rPr>
              <a:t>و </a:t>
            </a:r>
            <a:r>
              <a:rPr lang="de-DE" dirty="0" err="1">
                <a:cs typeface="B Nazanin" panose="00000400000000000000" pitchFamily="2" charset="-78"/>
              </a:rPr>
              <a:t>statistic_name</a:t>
            </a:r>
            <a:r>
              <a:rPr lang="de-DE" dirty="0">
                <a:cs typeface="B Nazanin" panose="00000400000000000000" pitchFamily="2" charset="-78"/>
              </a:rPr>
              <a:t> </a:t>
            </a:r>
            <a:r>
              <a:rPr lang="ar-SA" dirty="0">
                <a:cs typeface="B Nazanin" panose="00000400000000000000" pitchFamily="2" charset="-78"/>
              </a:rPr>
              <a:t>را نگه داشتیم.</a:t>
            </a:r>
            <a:endParaRPr lang="en-US"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با استفاده از </a:t>
            </a:r>
            <a:r>
              <a:rPr lang="de-DE" dirty="0" err="1">
                <a:cs typeface="B Nazanin" panose="00000400000000000000" pitchFamily="2" charset="-78"/>
              </a:rPr>
              <a:t>merge</a:t>
            </a:r>
            <a:r>
              <a:rPr lang="de-DE" dirty="0">
                <a:cs typeface="B Nazanin" panose="00000400000000000000" pitchFamily="2" charset="-78"/>
              </a:rPr>
              <a:t> </a:t>
            </a:r>
            <a:r>
              <a:rPr lang="ar-SA" dirty="0">
                <a:cs typeface="B Nazanin" panose="00000400000000000000" pitchFamily="2" charset="-78"/>
              </a:rPr>
              <a:t>داده‌ها را بر اساس </a:t>
            </a:r>
            <a:r>
              <a:rPr lang="de-DE" dirty="0" err="1">
                <a:cs typeface="B Nazanin" panose="00000400000000000000" pitchFamily="2" charset="-78"/>
              </a:rPr>
              <a:t>match_id</a:t>
            </a:r>
            <a:r>
              <a:rPr lang="de-DE" dirty="0">
                <a:cs typeface="B Nazanin" panose="00000400000000000000" pitchFamily="2" charset="-78"/>
              </a:rPr>
              <a:t> </a:t>
            </a:r>
            <a:r>
              <a:rPr lang="ar-SA" dirty="0">
                <a:cs typeface="B Nazanin" panose="00000400000000000000" pitchFamily="2" charset="-78"/>
              </a:rPr>
              <a:t>ادغام کردیم.</a:t>
            </a:r>
            <a:endParaRPr lang="en-US"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فقط رکوردهایی که مقدار </a:t>
            </a:r>
            <a:r>
              <a:rPr lang="de-DE" dirty="0" err="1">
                <a:cs typeface="B Nazanin" panose="00000400000000000000" pitchFamily="2" charset="-78"/>
              </a:rPr>
              <a:t>statistic_name</a:t>
            </a:r>
            <a:r>
              <a:rPr lang="de-DE" dirty="0">
                <a:cs typeface="B Nazanin" panose="00000400000000000000" pitchFamily="2" charset="-78"/>
              </a:rPr>
              <a:t> </a:t>
            </a:r>
            <a:r>
              <a:rPr lang="ar-SA" dirty="0">
                <a:cs typeface="B Nazanin" panose="00000400000000000000" pitchFamily="2" charset="-78"/>
              </a:rPr>
              <a:t>آن‌ها </a:t>
            </a:r>
            <a:r>
              <a:rPr lang="fa-IR" dirty="0">
                <a:cs typeface="B Nazanin" panose="00000400000000000000" pitchFamily="2" charset="-78"/>
              </a:rPr>
              <a:t>برابر </a:t>
            </a:r>
            <a:r>
              <a:rPr lang="de-DE" dirty="0" err="1">
                <a:cs typeface="B Nazanin" panose="00000400000000000000" pitchFamily="2" charset="-78"/>
              </a:rPr>
              <a:t>total_won</a:t>
            </a:r>
            <a:r>
              <a:rPr lang="fa-IR" dirty="0">
                <a:cs typeface="B Nazanin" panose="00000400000000000000" pitchFamily="2" charset="-78"/>
              </a:rPr>
              <a:t> ا</a:t>
            </a:r>
            <a:r>
              <a:rPr lang="ar-SA" dirty="0">
                <a:cs typeface="B Nazanin" panose="00000400000000000000" pitchFamily="2" charset="-78"/>
              </a:rPr>
              <a:t>ست را نگه داشتیم.</a:t>
            </a:r>
            <a:endParaRPr lang="en-US"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تعداد بردها را با استفاده از </a:t>
            </a:r>
            <a:r>
              <a:rPr lang="de-DE" dirty="0" err="1">
                <a:cs typeface="B Nazanin" panose="00000400000000000000" pitchFamily="2" charset="-78"/>
              </a:rPr>
              <a:t>groupby</a:t>
            </a:r>
            <a:r>
              <a:rPr lang="de-DE" dirty="0">
                <a:cs typeface="B Nazanin" panose="00000400000000000000" pitchFamily="2" charset="-78"/>
              </a:rPr>
              <a:t> </a:t>
            </a:r>
            <a:r>
              <a:rPr lang="fa-IR" dirty="0">
                <a:cs typeface="B Nazanin" panose="00000400000000000000" pitchFamily="2" charset="-78"/>
              </a:rPr>
              <a:t> </a:t>
            </a:r>
            <a:r>
              <a:rPr lang="ar-SA" dirty="0">
                <a:cs typeface="B Nazanin" panose="00000400000000000000" pitchFamily="2" charset="-78"/>
              </a:rPr>
              <a:t>بر اساس نام بازیکن شمردیم.</a:t>
            </a:r>
            <a:endParaRPr lang="en-US" dirty="0">
              <a:cs typeface="B Nazanin" panose="00000400000000000000" pitchFamily="2" charset="-78"/>
            </a:endParaRPr>
          </a:p>
          <a:p>
            <a:pPr marL="285750" indent="-285750" algn="r" rtl="1">
              <a:buFont typeface="Arial" panose="020B0604020202020204" pitchFamily="34" charset="0"/>
              <a:buChar char="•"/>
            </a:pPr>
            <a:r>
              <a:rPr lang="ar-SA" dirty="0">
                <a:cs typeface="B Nazanin" panose="00000400000000000000" pitchFamily="2" charset="-78"/>
              </a:rPr>
              <a:t>داده‌ها را بر اساس تعداد برد (</a:t>
            </a:r>
            <a:r>
              <a:rPr lang="de-DE" dirty="0" err="1">
                <a:cs typeface="B Nazanin" panose="00000400000000000000" pitchFamily="2" charset="-78"/>
              </a:rPr>
              <a:t>sum_won</a:t>
            </a:r>
            <a:r>
              <a:rPr lang="de-DE" dirty="0">
                <a:cs typeface="B Nazanin" panose="00000400000000000000" pitchFamily="2" charset="-78"/>
              </a:rPr>
              <a:t>) </a:t>
            </a:r>
            <a:r>
              <a:rPr lang="fa-IR" dirty="0">
                <a:cs typeface="B Nazanin" panose="00000400000000000000" pitchFamily="2" charset="-78"/>
              </a:rPr>
              <a:t> </a:t>
            </a:r>
            <a:r>
              <a:rPr lang="ar-SA" dirty="0">
                <a:cs typeface="B Nazanin" panose="00000400000000000000" pitchFamily="2" charset="-78"/>
              </a:rPr>
              <a:t>به ترتیب نزولی مرتب کردیم.</a:t>
            </a:r>
            <a:endParaRPr lang="en-US" dirty="0">
              <a:cs typeface="B Nazanin" panose="00000400000000000000" pitchFamily="2" charset="-78"/>
            </a:endParaRPr>
          </a:p>
          <a:p>
            <a:pPr algn="r" rtl="1"/>
            <a:r>
              <a:rPr lang="ar-SA" dirty="0">
                <a:cs typeface="B Nazanin" panose="00000400000000000000" pitchFamily="2" charset="-78"/>
              </a:rPr>
              <a:t>در نهایت، بازیکنی که در بالای لیست قرار دارد، بیشترین برد را داشته است.</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a:p>
            <a:pPr marL="285750" indent="-285750" algn="r" rtl="1">
              <a:buFont typeface="Wingdings" panose="05000000000000000000" pitchFamily="2" charset="2"/>
              <a:buChar char="ü"/>
            </a:pPr>
            <a:r>
              <a:rPr lang="ar-SA" b="1" dirty="0">
                <a:cs typeface="B Nazanin" panose="00000400000000000000" pitchFamily="2" charset="-78"/>
              </a:rPr>
              <a:t>نتیجه</a:t>
            </a:r>
            <a:r>
              <a:rPr lang="ar-SA" dirty="0">
                <a:cs typeface="B Nazanin" panose="00000400000000000000" pitchFamily="2" charset="-78"/>
              </a:rPr>
              <a:t>:بازیکنی با بیشترین تعداد برد: </a:t>
            </a:r>
            <a:r>
              <a:rPr lang="de-DE" dirty="0" err="1">
                <a:cs typeface="B Nazanin" panose="00000400000000000000" pitchFamily="2" charset="-78"/>
              </a:rPr>
              <a:t>Chidekh</a:t>
            </a:r>
            <a:r>
              <a:rPr lang="de-DE" dirty="0">
                <a:cs typeface="B Nazanin" panose="00000400000000000000" pitchFamily="2" charset="-78"/>
              </a:rPr>
              <a:t> C. </a:t>
            </a:r>
            <a:r>
              <a:rPr lang="fa-IR" dirty="0">
                <a:cs typeface="B Nazanin" panose="00000400000000000000" pitchFamily="2" charset="-78"/>
              </a:rPr>
              <a:t> </a:t>
            </a:r>
            <a:r>
              <a:rPr lang="ar-SA" dirty="0">
                <a:cs typeface="B Nazanin" panose="00000400000000000000" pitchFamily="2" charset="-78"/>
              </a:rPr>
              <a:t>با ۱۴۹ برد</a:t>
            </a:r>
            <a:endParaRPr lang="de-DE" dirty="0">
              <a:cs typeface="B Nazanin" panose="00000400000000000000" pitchFamily="2" charset="-78"/>
            </a:endParaRPr>
          </a:p>
        </p:txBody>
      </p:sp>
    </p:spTree>
    <p:extLst>
      <p:ext uri="{BB962C8B-B14F-4D97-AF65-F5344CB8AC3E}">
        <p14:creationId xmlns:p14="http://schemas.microsoft.com/office/powerpoint/2010/main" val="10088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5C89A-73A3-4153-5AD9-889C97AAD329}"/>
              </a:ext>
            </a:extLst>
          </p:cNvPr>
          <p:cNvSpPr txBox="1"/>
          <p:nvPr/>
        </p:nvSpPr>
        <p:spPr>
          <a:xfrm>
            <a:off x="1421704" y="1057674"/>
            <a:ext cx="9327194" cy="2862322"/>
          </a:xfrm>
          <a:prstGeom prst="rect">
            <a:avLst/>
          </a:prstGeom>
          <a:noFill/>
        </p:spPr>
        <p:txBody>
          <a:bodyPr wrap="square">
            <a:spAutoFit/>
          </a:bodyPr>
          <a:lstStyle/>
          <a:p>
            <a:pPr algn="r" rtl="1"/>
            <a:r>
              <a:rPr lang="ar-SA" dirty="0">
                <a:cs typeface="B Nazanin" panose="00000400000000000000" pitchFamily="2" charset="-78"/>
              </a:rPr>
              <a:t>سوال ۴:طولانی‌ترین مسابقه ثبت‌شده از نظر مدت زمان کدام است؟</a:t>
            </a:r>
            <a:endParaRPr lang="en-US" dirty="0">
              <a:cs typeface="B Nazanin" panose="00000400000000000000" pitchFamily="2" charset="-78"/>
            </a:endParaRPr>
          </a:p>
          <a:p>
            <a:pPr algn="r" rtl="1"/>
            <a:r>
              <a:rPr lang="de-DE" dirty="0" err="1">
                <a:cs typeface="B Nazanin" panose="00000400000000000000" pitchFamily="2" charset="-78"/>
              </a:rPr>
              <a:t>What</a:t>
            </a:r>
            <a:r>
              <a:rPr lang="de-DE" dirty="0">
                <a:cs typeface="B Nazanin" panose="00000400000000000000" pitchFamily="2" charset="-78"/>
              </a:rPr>
              <a:t> </a:t>
            </a:r>
            <a:r>
              <a:rPr lang="de-DE" dirty="0" err="1">
                <a:cs typeface="B Nazanin" panose="00000400000000000000" pitchFamily="2" charset="-78"/>
              </a:rPr>
              <a:t>is</a:t>
            </a:r>
            <a:r>
              <a:rPr lang="de-DE" dirty="0">
                <a:cs typeface="B Nazanin" panose="00000400000000000000" pitchFamily="2" charset="-78"/>
              </a:rPr>
              <a:t> </a:t>
            </a:r>
            <a:r>
              <a:rPr lang="de-DE" dirty="0" err="1">
                <a:cs typeface="B Nazanin" panose="00000400000000000000" pitchFamily="2" charset="-78"/>
              </a:rPr>
              <a:t>the</a:t>
            </a:r>
            <a:r>
              <a:rPr lang="de-DE" dirty="0">
                <a:cs typeface="B Nazanin" panose="00000400000000000000" pitchFamily="2" charset="-78"/>
              </a:rPr>
              <a:t> </a:t>
            </a:r>
            <a:r>
              <a:rPr lang="de-DE" dirty="0" err="1">
                <a:cs typeface="B Nazanin" panose="00000400000000000000" pitchFamily="2" charset="-78"/>
              </a:rPr>
              <a:t>longest</a:t>
            </a:r>
            <a:r>
              <a:rPr lang="de-DE" dirty="0">
                <a:cs typeface="B Nazanin" panose="00000400000000000000" pitchFamily="2" charset="-78"/>
              </a:rPr>
              <a:t> match </a:t>
            </a:r>
            <a:r>
              <a:rPr lang="de-DE" dirty="0" err="1">
                <a:cs typeface="B Nazanin" panose="00000400000000000000" pitchFamily="2" charset="-78"/>
              </a:rPr>
              <a:t>recorded</a:t>
            </a:r>
            <a:r>
              <a:rPr lang="de-DE" dirty="0">
                <a:cs typeface="B Nazanin" panose="00000400000000000000" pitchFamily="2" charset="-78"/>
              </a:rPr>
              <a:t> in </a:t>
            </a:r>
            <a:r>
              <a:rPr lang="de-DE" dirty="0" err="1">
                <a:cs typeface="B Nazanin" panose="00000400000000000000" pitchFamily="2" charset="-78"/>
              </a:rPr>
              <a:t>terms</a:t>
            </a:r>
            <a:r>
              <a:rPr lang="de-DE" dirty="0">
                <a:cs typeface="B Nazanin" panose="00000400000000000000" pitchFamily="2" charset="-78"/>
              </a:rPr>
              <a:t> </a:t>
            </a:r>
            <a:r>
              <a:rPr lang="de-DE" dirty="0" err="1">
                <a:cs typeface="B Nazanin" panose="00000400000000000000" pitchFamily="2" charset="-78"/>
              </a:rPr>
              <a:t>of</a:t>
            </a:r>
            <a:r>
              <a:rPr lang="de-DE" dirty="0">
                <a:cs typeface="B Nazanin" panose="00000400000000000000" pitchFamily="2" charset="-78"/>
              </a:rPr>
              <a:t> </a:t>
            </a:r>
            <a:r>
              <a:rPr lang="de-DE" dirty="0" err="1">
                <a:cs typeface="B Nazanin" panose="00000400000000000000" pitchFamily="2" charset="-78"/>
              </a:rPr>
              <a:t>duration</a:t>
            </a:r>
            <a:r>
              <a:rPr lang="de-DE" dirty="0">
                <a:cs typeface="B Nazanin" panose="00000400000000000000" pitchFamily="2" charset="-78"/>
              </a:rPr>
              <a:t>?</a:t>
            </a:r>
          </a:p>
          <a:p>
            <a:pPr algn="r" rtl="1"/>
            <a:r>
              <a:rPr lang="ar-SA" dirty="0">
                <a:cs typeface="B Nazanin" panose="00000400000000000000" pitchFamily="2" charset="-78"/>
              </a:rPr>
              <a:t>روش انجام کار:</a:t>
            </a:r>
            <a:endParaRPr lang="en-US" dirty="0">
              <a:cs typeface="B Nazanin" panose="00000400000000000000" pitchFamily="2" charset="-78"/>
            </a:endParaRPr>
          </a:p>
          <a:p>
            <a:pPr algn="r" rtl="1"/>
            <a:r>
              <a:rPr lang="ar-SA" dirty="0">
                <a:cs typeface="B Nazanin" panose="00000400000000000000" pitchFamily="2" charset="-78"/>
              </a:rPr>
              <a:t>برای پیدا کردن طولانی‌ترین مسابقه از نظر زمان، مراحل زیر را انجام دادیم:</a:t>
            </a:r>
            <a:endParaRPr lang="en-US" dirty="0">
              <a:cs typeface="B Nazanin" panose="00000400000000000000" pitchFamily="2" charset="-78"/>
            </a:endParaRPr>
          </a:p>
          <a:p>
            <a:pPr algn="r" rtl="1"/>
            <a:r>
              <a:rPr lang="ar-SA" dirty="0">
                <a:cs typeface="B Nazanin" panose="00000400000000000000" pitchFamily="2" charset="-78"/>
              </a:rPr>
              <a:t>فایل </a:t>
            </a:r>
            <a:r>
              <a:rPr lang="de-DE" dirty="0">
                <a:cs typeface="B Nazanin" panose="00000400000000000000" pitchFamily="2" charset="-78"/>
              </a:rPr>
              <a:t>MatchTimeInfo.csv </a:t>
            </a:r>
            <a:r>
              <a:rPr lang="ar-SA" dirty="0">
                <a:cs typeface="B Nazanin" panose="00000400000000000000" pitchFamily="2" charset="-78"/>
              </a:rPr>
              <a:t>را بارگذاری کردیم که شامل مدت زمان دوره‌های مختلف هر مسابقه است.</a:t>
            </a:r>
            <a:endParaRPr lang="en-US" dirty="0">
              <a:cs typeface="B Nazanin" panose="00000400000000000000" pitchFamily="2" charset="-78"/>
            </a:endParaRPr>
          </a:p>
          <a:p>
            <a:pPr algn="r" rtl="1"/>
            <a:r>
              <a:rPr lang="ar-SA" dirty="0">
                <a:cs typeface="B Nazanin" panose="00000400000000000000" pitchFamily="2" charset="-78"/>
              </a:rPr>
              <a:t>با استفاده از </a:t>
            </a:r>
            <a:r>
              <a:rPr lang="de-DE" dirty="0" err="1">
                <a:cs typeface="B Nazanin" panose="00000400000000000000" pitchFamily="2" charset="-78"/>
              </a:rPr>
              <a:t>groupby</a:t>
            </a:r>
            <a:r>
              <a:rPr lang="de-DE" dirty="0">
                <a:cs typeface="B Nazanin" panose="00000400000000000000" pitchFamily="2" charset="-78"/>
              </a:rPr>
              <a:t> </a:t>
            </a:r>
            <a:r>
              <a:rPr lang="ar-SA" dirty="0">
                <a:cs typeface="B Nazanin" panose="00000400000000000000" pitchFamily="2" charset="-78"/>
              </a:rPr>
              <a:t>و </a:t>
            </a:r>
            <a:r>
              <a:rPr lang="de-DE" dirty="0" err="1">
                <a:cs typeface="B Nazanin" panose="00000400000000000000" pitchFamily="2" charset="-78"/>
              </a:rPr>
              <a:t>sum</a:t>
            </a:r>
            <a:r>
              <a:rPr lang="de-DE" dirty="0">
                <a:cs typeface="B Nazanin" panose="00000400000000000000" pitchFamily="2" charset="-78"/>
              </a:rPr>
              <a:t>، </a:t>
            </a:r>
            <a:r>
              <a:rPr lang="ar-SA" dirty="0">
                <a:cs typeface="B Nazanin" panose="00000400000000000000" pitchFamily="2" charset="-78"/>
              </a:rPr>
              <a:t>مدت زمان هر دوره (از </a:t>
            </a:r>
            <a:r>
              <a:rPr lang="de-DE" dirty="0">
                <a:cs typeface="B Nazanin" panose="00000400000000000000" pitchFamily="2" charset="-78"/>
              </a:rPr>
              <a:t>period_1 </a:t>
            </a:r>
            <a:r>
              <a:rPr lang="ar-SA" dirty="0">
                <a:cs typeface="B Nazanin" panose="00000400000000000000" pitchFamily="2" charset="-78"/>
              </a:rPr>
              <a:t>تا </a:t>
            </a:r>
            <a:r>
              <a:rPr lang="de-DE" dirty="0">
                <a:cs typeface="B Nazanin" panose="00000400000000000000" pitchFamily="2" charset="-78"/>
              </a:rPr>
              <a:t>period_5) </a:t>
            </a:r>
            <a:r>
              <a:rPr lang="ar-SA" dirty="0">
                <a:cs typeface="B Nazanin" panose="00000400000000000000" pitchFamily="2" charset="-78"/>
              </a:rPr>
              <a:t>را برای هر </a:t>
            </a:r>
            <a:r>
              <a:rPr lang="de-DE" dirty="0" err="1">
                <a:cs typeface="B Nazanin" panose="00000400000000000000" pitchFamily="2" charset="-78"/>
              </a:rPr>
              <a:t>match_id</a:t>
            </a:r>
            <a:r>
              <a:rPr lang="de-DE" dirty="0">
                <a:cs typeface="B Nazanin" panose="00000400000000000000" pitchFamily="2" charset="-78"/>
              </a:rPr>
              <a:t> </a:t>
            </a:r>
            <a:r>
              <a:rPr lang="ar-SA" dirty="0">
                <a:cs typeface="B Nazanin" panose="00000400000000000000" pitchFamily="2" charset="-78"/>
              </a:rPr>
              <a:t>جمع زدیم.</a:t>
            </a:r>
            <a:endParaRPr lang="en-US" dirty="0">
              <a:cs typeface="B Nazanin" panose="00000400000000000000" pitchFamily="2" charset="-78"/>
            </a:endParaRPr>
          </a:p>
          <a:p>
            <a:pPr algn="r" rtl="1"/>
            <a:r>
              <a:rPr lang="ar-SA" dirty="0">
                <a:cs typeface="B Nazanin" panose="00000400000000000000" pitchFamily="2" charset="-78"/>
              </a:rPr>
              <a:t>یک ستون جدید به نام </a:t>
            </a:r>
            <a:r>
              <a:rPr lang="de-DE" dirty="0" err="1">
                <a:cs typeface="B Nazanin" panose="00000400000000000000" pitchFamily="2" charset="-78"/>
              </a:rPr>
              <a:t>total_duration</a:t>
            </a:r>
            <a:r>
              <a:rPr lang="de-DE" dirty="0">
                <a:cs typeface="B Nazanin" panose="00000400000000000000" pitchFamily="2" charset="-78"/>
              </a:rPr>
              <a:t> </a:t>
            </a:r>
            <a:r>
              <a:rPr lang="ar-SA" dirty="0">
                <a:cs typeface="B Nazanin" panose="00000400000000000000" pitchFamily="2" charset="-78"/>
              </a:rPr>
              <a:t>ایجاد کردیم که مجموع زمان تمام دوره‌ها برای هر مسابقه است.</a:t>
            </a:r>
            <a:endParaRPr lang="en-US" dirty="0">
              <a:cs typeface="B Nazanin" panose="00000400000000000000" pitchFamily="2" charset="-78"/>
            </a:endParaRPr>
          </a:p>
          <a:p>
            <a:pPr algn="r" rtl="1"/>
            <a:r>
              <a:rPr lang="ar-SA" dirty="0">
                <a:cs typeface="B Nazanin" panose="00000400000000000000" pitchFamily="2" charset="-78"/>
              </a:rPr>
              <a:t>داده‌ها را بر اساس </a:t>
            </a:r>
            <a:r>
              <a:rPr lang="de-DE" dirty="0" err="1">
                <a:cs typeface="B Nazanin" panose="00000400000000000000" pitchFamily="2" charset="-78"/>
              </a:rPr>
              <a:t>total_duration</a:t>
            </a:r>
            <a:r>
              <a:rPr lang="de-DE" dirty="0">
                <a:cs typeface="B Nazanin" panose="00000400000000000000" pitchFamily="2" charset="-78"/>
              </a:rPr>
              <a:t> </a:t>
            </a:r>
            <a:r>
              <a:rPr lang="ar-SA" dirty="0">
                <a:cs typeface="B Nazanin" panose="00000400000000000000" pitchFamily="2" charset="-78"/>
              </a:rPr>
              <a:t>به ترتیب نزولی مرتب کردیم تا مسابقه با بیشترین مدت زمان در صدر قرار گیرد.</a:t>
            </a:r>
            <a:endParaRPr lang="en-US" dirty="0">
              <a:cs typeface="B Nazanin" panose="00000400000000000000" pitchFamily="2" charset="-78"/>
            </a:endParaRPr>
          </a:p>
          <a:p>
            <a:pPr algn="r" rtl="1"/>
            <a:endParaRPr lang="en-US" dirty="0">
              <a:cs typeface="B Nazanin" panose="00000400000000000000" pitchFamily="2" charset="-78"/>
            </a:endParaRPr>
          </a:p>
          <a:p>
            <a:pPr algn="r" rtl="1"/>
            <a:r>
              <a:rPr lang="ar-SA" dirty="0">
                <a:cs typeface="B Nazanin" panose="00000400000000000000" pitchFamily="2" charset="-78"/>
              </a:rPr>
              <a:t>نتیجه:طولانی‌ترین مسابقه ثبت‌شده دارای شناسه 12063611 است با مدت زمان: 1,347,160 واحد زمانی</a:t>
            </a:r>
            <a:endParaRPr lang="de-DE" dirty="0">
              <a:cs typeface="B Nazanin" panose="00000400000000000000" pitchFamily="2" charset="-78"/>
            </a:endParaRPr>
          </a:p>
        </p:txBody>
      </p:sp>
    </p:spTree>
    <p:extLst>
      <p:ext uri="{BB962C8B-B14F-4D97-AF65-F5344CB8AC3E}">
        <p14:creationId xmlns:p14="http://schemas.microsoft.com/office/powerpoint/2010/main" val="268909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4FCF6-2986-401C-8D56-7305A3DEF783}"/>
              </a:ext>
            </a:extLst>
          </p:cNvPr>
          <p:cNvSpPr txBox="1"/>
          <p:nvPr/>
        </p:nvSpPr>
        <p:spPr>
          <a:xfrm>
            <a:off x="1141464" y="827440"/>
            <a:ext cx="10183605" cy="4247317"/>
          </a:xfrm>
          <a:prstGeom prst="rect">
            <a:avLst/>
          </a:prstGeom>
          <a:noFill/>
        </p:spPr>
        <p:txBody>
          <a:bodyPr wrap="square">
            <a:spAutoFit/>
          </a:bodyPr>
          <a:lstStyle/>
          <a:p>
            <a:pPr algn="r" rtl="1"/>
            <a:r>
              <a:rPr lang="ar-SA" b="1" dirty="0">
                <a:cs typeface="B Nazanin" panose="00000400000000000000" pitchFamily="2" charset="-78"/>
              </a:rPr>
              <a:t>سوال ۵:</a:t>
            </a:r>
            <a:endParaRPr lang="en-US" b="1" dirty="0">
              <a:cs typeface="B Nazanin" panose="00000400000000000000" pitchFamily="2" charset="-78"/>
            </a:endParaRPr>
          </a:p>
          <a:p>
            <a:pPr algn="r" rtl="1"/>
            <a:r>
              <a:rPr lang="ar-SA" dirty="0">
                <a:cs typeface="B Nazanin" panose="00000400000000000000" pitchFamily="2" charset="-78"/>
              </a:rPr>
              <a:t>در یک مسابقه تنیس معمولاً چند ست بازی می‌شود؟</a:t>
            </a:r>
            <a:endParaRPr lang="en-US" dirty="0">
              <a:cs typeface="B Nazanin" panose="00000400000000000000" pitchFamily="2" charset="-78"/>
            </a:endParaRPr>
          </a:p>
          <a:p>
            <a:pPr rtl="1"/>
            <a:endParaRPr lang="de-DE" dirty="0">
              <a:cs typeface="B Nazanin" panose="00000400000000000000" pitchFamily="2" charset="-78"/>
            </a:endParaRPr>
          </a:p>
          <a:p>
            <a:pPr algn="r" rtl="1"/>
            <a:r>
              <a:rPr lang="ar-SA" b="1" dirty="0">
                <a:cs typeface="B Nazanin" panose="00000400000000000000" pitchFamily="2" charset="-78"/>
              </a:rPr>
              <a:t>روش انجام کار:</a:t>
            </a:r>
            <a:endParaRPr lang="fa-IR" b="1" dirty="0">
              <a:cs typeface="B Nazanin" panose="00000400000000000000" pitchFamily="2" charset="-78"/>
            </a:endParaRPr>
          </a:p>
          <a:p>
            <a:pPr algn="r" rtl="1"/>
            <a:r>
              <a:rPr lang="ar-SA" dirty="0">
                <a:cs typeface="B Nazanin" panose="00000400000000000000" pitchFamily="2" charset="-78"/>
              </a:rPr>
              <a:t>برای بررسی تعداد ست‌های معمول در مسابقات تنیس، مراحل زیر را انجام دادیم:</a:t>
            </a:r>
            <a:endParaRPr lang="fa-IR" dirty="0">
              <a:cs typeface="B Nazanin" panose="00000400000000000000" pitchFamily="2" charset="-78"/>
            </a:endParaRPr>
          </a:p>
          <a:p>
            <a:pPr algn="r" rtl="1"/>
            <a:r>
              <a:rPr lang="ar-SA" dirty="0">
                <a:cs typeface="B Nazanin" panose="00000400000000000000" pitchFamily="2" charset="-78"/>
              </a:rPr>
              <a:t>فایل </a:t>
            </a:r>
            <a:r>
              <a:rPr lang="de-DE" dirty="0">
                <a:cs typeface="B Nazanin" panose="00000400000000000000" pitchFamily="2" charset="-78"/>
              </a:rPr>
              <a:t>PowerInfo.csv </a:t>
            </a:r>
            <a:r>
              <a:rPr lang="ar-SA" dirty="0">
                <a:cs typeface="B Nazanin" panose="00000400000000000000" pitchFamily="2" charset="-78"/>
              </a:rPr>
              <a:t>را بارگذاری کردیم که شامل ستون </a:t>
            </a:r>
            <a:r>
              <a:rPr lang="de-DE" dirty="0" err="1">
                <a:cs typeface="B Nazanin" panose="00000400000000000000" pitchFamily="2" charset="-78"/>
              </a:rPr>
              <a:t>set_num</a:t>
            </a:r>
            <a:r>
              <a:rPr lang="de-DE" dirty="0">
                <a:cs typeface="B Nazanin" panose="00000400000000000000" pitchFamily="2" charset="-78"/>
              </a:rPr>
              <a:t> (</a:t>
            </a:r>
            <a:r>
              <a:rPr lang="ar-SA" dirty="0">
                <a:cs typeface="B Nazanin" panose="00000400000000000000" pitchFamily="2" charset="-78"/>
              </a:rPr>
              <a:t>تعداد ست‌های بازی‌شده در هر مسابقه) است.</a:t>
            </a:r>
            <a:endParaRPr lang="fa-IR" dirty="0">
              <a:cs typeface="B Nazanin" panose="00000400000000000000" pitchFamily="2" charset="-78"/>
            </a:endParaRPr>
          </a:p>
          <a:p>
            <a:pPr algn="r" rtl="1"/>
            <a:r>
              <a:rPr lang="ar-SA" dirty="0">
                <a:cs typeface="B Nazanin" panose="00000400000000000000" pitchFamily="2" charset="-78"/>
              </a:rPr>
              <a:t>با استفاده از تابع </a:t>
            </a:r>
            <a:r>
              <a:rPr lang="de-DE" dirty="0" err="1">
                <a:cs typeface="B Nazanin" panose="00000400000000000000" pitchFamily="2" charset="-78"/>
              </a:rPr>
              <a:t>mode</a:t>
            </a:r>
            <a:r>
              <a:rPr lang="de-DE" dirty="0">
                <a:cs typeface="B Nazanin" panose="00000400000000000000" pitchFamily="2" charset="-78"/>
              </a:rPr>
              <a:t>()، </a:t>
            </a:r>
            <a:r>
              <a:rPr lang="ar-SA" dirty="0">
                <a:cs typeface="B Nazanin" panose="00000400000000000000" pitchFamily="2" charset="-78"/>
              </a:rPr>
              <a:t>رایج‌ترین تعداد ست در مسابقات را به دست آوردیم.</a:t>
            </a:r>
            <a:endParaRPr lang="fa-IR" dirty="0">
              <a:cs typeface="B Nazanin" panose="00000400000000000000" pitchFamily="2" charset="-78"/>
            </a:endParaRPr>
          </a:p>
          <a:p>
            <a:pPr algn="r" rtl="1"/>
            <a:r>
              <a:rPr lang="ar-SA" dirty="0">
                <a:cs typeface="B Nazanin" panose="00000400000000000000" pitchFamily="2" charset="-78"/>
              </a:rPr>
              <a:t>با استفاده از تابع </a:t>
            </a:r>
            <a:r>
              <a:rPr lang="de-DE" dirty="0" err="1">
                <a:cs typeface="B Nazanin" panose="00000400000000000000" pitchFamily="2" charset="-78"/>
              </a:rPr>
              <a:t>max</a:t>
            </a:r>
            <a:r>
              <a:rPr lang="de-DE" dirty="0">
                <a:cs typeface="B Nazanin" panose="00000400000000000000" pitchFamily="2" charset="-78"/>
              </a:rPr>
              <a:t>()، </a:t>
            </a:r>
            <a:r>
              <a:rPr lang="ar-SA" dirty="0">
                <a:cs typeface="B Nazanin" panose="00000400000000000000" pitchFamily="2" charset="-78"/>
              </a:rPr>
              <a:t>بیشترین تعداد ست ثبت‌شده در یک مسابقه را مشخص کردیم.</a:t>
            </a:r>
            <a:endParaRPr lang="fa-IR" dirty="0">
              <a:cs typeface="B Nazanin" panose="00000400000000000000" pitchFamily="2" charset="-78"/>
            </a:endParaRPr>
          </a:p>
          <a:p>
            <a:pPr algn="r" rtl="1"/>
            <a:r>
              <a:rPr lang="ar-SA" dirty="0">
                <a:cs typeface="B Nazanin" panose="00000400000000000000" pitchFamily="2" charset="-78"/>
              </a:rPr>
              <a:t>با استفاده از </a:t>
            </a:r>
            <a:r>
              <a:rPr lang="de-DE" dirty="0" err="1">
                <a:cs typeface="B Nazanin" panose="00000400000000000000" pitchFamily="2" charset="-78"/>
              </a:rPr>
              <a:t>value_counts</a:t>
            </a:r>
            <a:r>
              <a:rPr lang="de-DE" dirty="0">
                <a:cs typeface="B Nazanin" panose="00000400000000000000" pitchFamily="2" charset="-78"/>
              </a:rPr>
              <a:t>()، </a:t>
            </a:r>
            <a:r>
              <a:rPr lang="ar-SA" dirty="0">
                <a:cs typeface="B Nazanin" panose="00000400000000000000" pitchFamily="2" charset="-78"/>
              </a:rPr>
              <a:t>۱۰ مقدار پرتکرار تعداد ست‌ها در مسابقات را بررسی کردیم.</a:t>
            </a:r>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نتیجه:</a:t>
            </a:r>
            <a:endParaRPr lang="fa-IR" b="1" dirty="0">
              <a:cs typeface="B Nazanin" panose="00000400000000000000" pitchFamily="2" charset="-78"/>
            </a:endParaRPr>
          </a:p>
          <a:p>
            <a:pPr algn="r" rtl="1"/>
            <a:r>
              <a:rPr lang="ar-SA" dirty="0">
                <a:cs typeface="B Nazanin" panose="00000400000000000000" pitchFamily="2" charset="-78"/>
              </a:rPr>
              <a:t>رایج‌ترین تعداد ست در یک مسابقه: ۱ ست</a:t>
            </a:r>
            <a:endParaRPr lang="fa-IR" dirty="0">
              <a:cs typeface="B Nazanin" panose="00000400000000000000" pitchFamily="2" charset="-78"/>
            </a:endParaRPr>
          </a:p>
          <a:p>
            <a:pPr algn="r" rtl="1"/>
            <a:r>
              <a:rPr lang="ar-SA" dirty="0">
                <a:cs typeface="B Nazanin" panose="00000400000000000000" pitchFamily="2" charset="-78"/>
              </a:rPr>
              <a:t>بیشترین تعداد ست ثبت‌شده در یک مسابقه: ۳ ست</a:t>
            </a:r>
            <a:endParaRPr lang="fa-IR" dirty="0">
              <a:cs typeface="B Nazanin" panose="00000400000000000000" pitchFamily="2" charset="-78"/>
            </a:endParaRPr>
          </a:p>
          <a:p>
            <a:pPr algn="r" rtl="1"/>
            <a:r>
              <a:rPr lang="ar-SA" dirty="0">
                <a:cs typeface="B Nazanin" panose="00000400000000000000" pitchFamily="2" charset="-78"/>
              </a:rPr>
              <a:t>۱۰ حالت پرتکرار تعداد ست‌ها در مسابقات:تعداد ست	</a:t>
            </a:r>
            <a:endParaRPr lang="fa-IR" dirty="0">
              <a:cs typeface="B Nazanin" panose="00000400000000000000" pitchFamily="2" charset="-78"/>
            </a:endParaRPr>
          </a:p>
          <a:p>
            <a:pPr algn="r" rtl="1"/>
            <a:endParaRPr lang="de-DE" dirty="0">
              <a:cs typeface="B Nazanin" panose="00000400000000000000" pitchFamily="2" charset="-78"/>
            </a:endParaRPr>
          </a:p>
        </p:txBody>
      </p:sp>
      <p:graphicFrame>
        <p:nvGraphicFramePr>
          <p:cNvPr id="6" name="Table 5">
            <a:extLst>
              <a:ext uri="{FF2B5EF4-FFF2-40B4-BE49-F238E27FC236}">
                <a16:creationId xmlns:a16="http://schemas.microsoft.com/office/drawing/2014/main" id="{2F0AFD9D-AA86-BEF3-93D8-D31FCF5EDE92}"/>
              </a:ext>
            </a:extLst>
          </p:cNvPr>
          <p:cNvGraphicFramePr>
            <a:graphicFrameLocks noGrp="1"/>
          </p:cNvGraphicFramePr>
          <p:nvPr>
            <p:extLst>
              <p:ext uri="{D42A27DB-BD31-4B8C-83A1-F6EECF244321}">
                <p14:modId xmlns:p14="http://schemas.microsoft.com/office/powerpoint/2010/main" val="3230462796"/>
              </p:ext>
            </p:extLst>
          </p:nvPr>
        </p:nvGraphicFramePr>
        <p:xfrm>
          <a:off x="710783" y="4926187"/>
          <a:ext cx="3020460" cy="1463040"/>
        </p:xfrm>
        <a:graphic>
          <a:graphicData uri="http://schemas.openxmlformats.org/drawingml/2006/table">
            <a:tbl>
              <a:tblPr/>
              <a:tblGrid>
                <a:gridCol w="1510230">
                  <a:extLst>
                    <a:ext uri="{9D8B030D-6E8A-4147-A177-3AD203B41FA5}">
                      <a16:colId xmlns:a16="http://schemas.microsoft.com/office/drawing/2014/main" val="1098054403"/>
                    </a:ext>
                  </a:extLst>
                </a:gridCol>
                <a:gridCol w="1510230">
                  <a:extLst>
                    <a:ext uri="{9D8B030D-6E8A-4147-A177-3AD203B41FA5}">
                      <a16:colId xmlns:a16="http://schemas.microsoft.com/office/drawing/2014/main" val="4017880822"/>
                    </a:ext>
                  </a:extLst>
                </a:gridCol>
              </a:tblGrid>
              <a:tr h="0">
                <a:tc>
                  <a:txBody>
                    <a:bodyPr/>
                    <a:lstStyle/>
                    <a:p>
                      <a:pPr algn="r" rtl="1">
                        <a:buNone/>
                      </a:pPr>
                      <a:r>
                        <a:rPr lang="ar-SA" dirty="0">
                          <a:cs typeface="B Nazanin" panose="00000400000000000000" pitchFamily="2" charset="-78"/>
                        </a:rPr>
                        <a:t>تعداد ست</a:t>
                      </a:r>
                    </a:p>
                  </a:txBody>
                  <a:tcPr anchor="ctr">
                    <a:lnL>
                      <a:noFill/>
                    </a:lnL>
                    <a:lnR>
                      <a:noFill/>
                    </a:lnR>
                    <a:lnT>
                      <a:noFill/>
                    </a:lnT>
                    <a:lnB>
                      <a:noFill/>
                    </a:lnB>
                    <a:noFill/>
                  </a:tcPr>
                </a:tc>
                <a:tc>
                  <a:txBody>
                    <a:bodyPr/>
                    <a:lstStyle/>
                    <a:p>
                      <a:pPr algn="r" rtl="1">
                        <a:buNone/>
                      </a:pPr>
                      <a:r>
                        <a:rPr lang="ar-SA" dirty="0">
                          <a:cs typeface="B Nazanin" panose="00000400000000000000" pitchFamily="2" charset="-78"/>
                        </a:rPr>
                        <a:t>تعداد مسابقات</a:t>
                      </a:r>
                    </a:p>
                  </a:txBody>
                  <a:tcPr anchor="ctr">
                    <a:lnL>
                      <a:noFill/>
                    </a:lnL>
                    <a:lnR>
                      <a:noFill/>
                    </a:lnR>
                    <a:lnT>
                      <a:noFill/>
                    </a:lnT>
                    <a:lnB>
                      <a:noFill/>
                    </a:lnB>
                    <a:noFill/>
                  </a:tcPr>
                </a:tc>
                <a:extLst>
                  <a:ext uri="{0D108BD9-81ED-4DB2-BD59-A6C34878D82A}">
                    <a16:rowId xmlns:a16="http://schemas.microsoft.com/office/drawing/2014/main" val="2485651049"/>
                  </a:ext>
                </a:extLst>
              </a:tr>
              <a:tr h="0">
                <a:tc>
                  <a:txBody>
                    <a:bodyPr/>
                    <a:lstStyle/>
                    <a:p>
                      <a:pPr algn="r" rtl="1">
                        <a:buNone/>
                      </a:pPr>
                      <a:r>
                        <a:rPr lang="de-DE" dirty="0">
                          <a:cs typeface="B Nazanin" panose="00000400000000000000" pitchFamily="2" charset="-78"/>
                        </a:rPr>
                        <a:t>1</a:t>
                      </a:r>
                    </a:p>
                  </a:txBody>
                  <a:tcPr anchor="ctr">
                    <a:lnL>
                      <a:noFill/>
                    </a:lnL>
                    <a:lnR>
                      <a:noFill/>
                    </a:lnR>
                    <a:lnT>
                      <a:noFill/>
                    </a:lnT>
                    <a:lnB>
                      <a:noFill/>
                    </a:lnB>
                    <a:noFill/>
                  </a:tcPr>
                </a:tc>
                <a:tc>
                  <a:txBody>
                    <a:bodyPr/>
                    <a:lstStyle/>
                    <a:p>
                      <a:pPr algn="r" rtl="1">
                        <a:buNone/>
                      </a:pPr>
                      <a:r>
                        <a:rPr lang="de-DE">
                          <a:cs typeface="B Nazanin" panose="00000400000000000000" pitchFamily="2" charset="-78"/>
                        </a:rPr>
                        <a:t>210,480</a:t>
                      </a:r>
                    </a:p>
                  </a:txBody>
                  <a:tcPr anchor="ctr">
                    <a:lnL>
                      <a:noFill/>
                    </a:lnL>
                    <a:lnR>
                      <a:noFill/>
                    </a:lnR>
                    <a:lnT>
                      <a:noFill/>
                    </a:lnT>
                    <a:lnB>
                      <a:noFill/>
                    </a:lnB>
                    <a:noFill/>
                  </a:tcPr>
                </a:tc>
                <a:extLst>
                  <a:ext uri="{0D108BD9-81ED-4DB2-BD59-A6C34878D82A}">
                    <a16:rowId xmlns:a16="http://schemas.microsoft.com/office/drawing/2014/main" val="3394283919"/>
                  </a:ext>
                </a:extLst>
              </a:tr>
              <a:tr h="0">
                <a:tc>
                  <a:txBody>
                    <a:bodyPr/>
                    <a:lstStyle/>
                    <a:p>
                      <a:pPr algn="r" rtl="1">
                        <a:buNone/>
                      </a:pPr>
                      <a:r>
                        <a:rPr lang="de-DE" dirty="0">
                          <a:cs typeface="B Nazanin" panose="00000400000000000000" pitchFamily="2" charset="-78"/>
                        </a:rPr>
                        <a:t>2</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203,910</a:t>
                      </a:r>
                    </a:p>
                  </a:txBody>
                  <a:tcPr anchor="ctr">
                    <a:lnL>
                      <a:noFill/>
                    </a:lnL>
                    <a:lnR>
                      <a:noFill/>
                    </a:lnR>
                    <a:lnT>
                      <a:noFill/>
                    </a:lnT>
                    <a:lnB>
                      <a:noFill/>
                    </a:lnB>
                    <a:noFill/>
                  </a:tcPr>
                </a:tc>
                <a:extLst>
                  <a:ext uri="{0D108BD9-81ED-4DB2-BD59-A6C34878D82A}">
                    <a16:rowId xmlns:a16="http://schemas.microsoft.com/office/drawing/2014/main" val="2765878930"/>
                  </a:ext>
                </a:extLst>
              </a:tr>
              <a:tr h="0">
                <a:tc>
                  <a:txBody>
                    <a:bodyPr/>
                    <a:lstStyle/>
                    <a:p>
                      <a:pPr algn="r" rtl="1">
                        <a:buNone/>
                      </a:pPr>
                      <a:r>
                        <a:rPr lang="de-DE">
                          <a:cs typeface="B Nazanin" panose="00000400000000000000" pitchFamily="2" charset="-78"/>
                        </a:rPr>
                        <a:t>3</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55,287</a:t>
                      </a:r>
                    </a:p>
                  </a:txBody>
                  <a:tcPr anchor="ctr">
                    <a:lnL>
                      <a:noFill/>
                    </a:lnL>
                    <a:lnR>
                      <a:noFill/>
                    </a:lnR>
                    <a:lnT>
                      <a:noFill/>
                    </a:lnT>
                    <a:lnB>
                      <a:noFill/>
                    </a:lnB>
                    <a:noFill/>
                  </a:tcPr>
                </a:tc>
                <a:extLst>
                  <a:ext uri="{0D108BD9-81ED-4DB2-BD59-A6C34878D82A}">
                    <a16:rowId xmlns:a16="http://schemas.microsoft.com/office/drawing/2014/main" val="3058919780"/>
                  </a:ext>
                </a:extLst>
              </a:tr>
            </a:tbl>
          </a:graphicData>
        </a:graphic>
      </p:graphicFrame>
    </p:spTree>
    <p:extLst>
      <p:ext uri="{BB962C8B-B14F-4D97-AF65-F5344CB8AC3E}">
        <p14:creationId xmlns:p14="http://schemas.microsoft.com/office/powerpoint/2010/main" val="278088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36176" y="1423417"/>
            <a:ext cx="10291601" cy="4801314"/>
          </a:xfrm>
          <a:prstGeom prst="rect">
            <a:avLst/>
          </a:prstGeom>
          <a:noFill/>
        </p:spPr>
        <p:txBody>
          <a:bodyPr wrap="square">
            <a:spAutoFit/>
          </a:bodyPr>
          <a:lstStyle/>
          <a:p>
            <a:pPr algn="r" rtl="1"/>
            <a:r>
              <a:rPr lang="ar-SA" dirty="0">
                <a:cs typeface="B Nazanin" panose="00000400000000000000" pitchFamily="2" charset="-78"/>
              </a:rPr>
              <a:t>سوال ۶:</a:t>
            </a:r>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ar-SA" dirty="0">
                <a:cs typeface="B Nazanin" panose="00000400000000000000" pitchFamily="2" charset="-78"/>
              </a:rPr>
              <a:t>کدام کشور بیشترین بازیکنان تنیس موفق را داشته است؟</a:t>
            </a:r>
            <a:endParaRPr lang="fa-IR" dirty="0">
              <a:cs typeface="B Nazanin" panose="00000400000000000000" pitchFamily="2" charset="-78"/>
            </a:endParaRPr>
          </a:p>
          <a:p>
            <a:pPr algn="r" rtl="1"/>
            <a:r>
              <a:rPr lang="de-DE" dirty="0" err="1">
                <a:cs typeface="B Nazanin" panose="00000400000000000000" pitchFamily="2" charset="-78"/>
              </a:rPr>
              <a:t>Which</a:t>
            </a:r>
            <a:r>
              <a:rPr lang="de-DE" dirty="0">
                <a:cs typeface="B Nazanin" panose="00000400000000000000" pitchFamily="2" charset="-78"/>
              </a:rPr>
              <a:t> </a:t>
            </a:r>
            <a:r>
              <a:rPr lang="de-DE" dirty="0" err="1">
                <a:cs typeface="B Nazanin" panose="00000400000000000000" pitchFamily="2" charset="-78"/>
              </a:rPr>
              <a:t>country</a:t>
            </a:r>
            <a:r>
              <a:rPr lang="de-DE" dirty="0">
                <a:cs typeface="B Nazanin" panose="00000400000000000000" pitchFamily="2" charset="-78"/>
              </a:rPr>
              <a:t> </a:t>
            </a:r>
            <a:r>
              <a:rPr lang="de-DE" dirty="0" err="1">
                <a:cs typeface="B Nazanin" panose="00000400000000000000" pitchFamily="2" charset="-78"/>
              </a:rPr>
              <a:t>has</a:t>
            </a:r>
            <a:r>
              <a:rPr lang="de-DE" dirty="0">
                <a:cs typeface="B Nazanin" panose="00000400000000000000" pitchFamily="2" charset="-78"/>
              </a:rPr>
              <a:t> </a:t>
            </a:r>
            <a:r>
              <a:rPr lang="de-DE" dirty="0" err="1">
                <a:cs typeface="B Nazanin" panose="00000400000000000000" pitchFamily="2" charset="-78"/>
              </a:rPr>
              <a:t>produced</a:t>
            </a:r>
            <a:r>
              <a:rPr lang="de-DE" dirty="0">
                <a:cs typeface="B Nazanin" panose="00000400000000000000" pitchFamily="2" charset="-78"/>
              </a:rPr>
              <a:t> </a:t>
            </a:r>
            <a:r>
              <a:rPr lang="de-DE" dirty="0" err="1">
                <a:cs typeface="B Nazanin" panose="00000400000000000000" pitchFamily="2" charset="-78"/>
              </a:rPr>
              <a:t>the</a:t>
            </a:r>
            <a:r>
              <a:rPr lang="de-DE" dirty="0">
                <a:cs typeface="B Nazanin" panose="00000400000000000000" pitchFamily="2" charset="-78"/>
              </a:rPr>
              <a:t> </a:t>
            </a:r>
            <a:r>
              <a:rPr lang="de-DE" dirty="0" err="1">
                <a:cs typeface="B Nazanin" panose="00000400000000000000" pitchFamily="2" charset="-78"/>
              </a:rPr>
              <a:t>most</a:t>
            </a:r>
            <a:r>
              <a:rPr lang="de-DE" dirty="0">
                <a:cs typeface="B Nazanin" panose="00000400000000000000" pitchFamily="2" charset="-78"/>
              </a:rPr>
              <a:t> </a:t>
            </a:r>
            <a:r>
              <a:rPr lang="de-DE" dirty="0" err="1">
                <a:cs typeface="B Nazanin" panose="00000400000000000000" pitchFamily="2" charset="-78"/>
              </a:rPr>
              <a:t>successful</a:t>
            </a:r>
            <a:r>
              <a:rPr lang="de-DE" dirty="0">
                <a:cs typeface="B Nazanin" panose="00000400000000000000" pitchFamily="2" charset="-78"/>
              </a:rPr>
              <a:t> </a:t>
            </a:r>
            <a:r>
              <a:rPr lang="de-DE" dirty="0" err="1">
                <a:cs typeface="B Nazanin" panose="00000400000000000000" pitchFamily="2" charset="-78"/>
              </a:rPr>
              <a:t>tennis</a:t>
            </a:r>
            <a:r>
              <a:rPr lang="de-DE" dirty="0">
                <a:cs typeface="B Nazanin" panose="00000400000000000000" pitchFamily="2" charset="-78"/>
              </a:rPr>
              <a:t> </a:t>
            </a:r>
            <a:r>
              <a:rPr lang="de-DE" dirty="0" err="1">
                <a:cs typeface="B Nazanin" panose="00000400000000000000" pitchFamily="2" charset="-78"/>
              </a:rPr>
              <a:t>players</a:t>
            </a:r>
            <a:r>
              <a:rPr lang="de-DE" dirty="0">
                <a:cs typeface="B Nazanin" panose="00000400000000000000" pitchFamily="2" charset="-78"/>
              </a:rPr>
              <a:t>?</a:t>
            </a:r>
            <a:endParaRPr lang="fa-IR" dirty="0">
              <a:cs typeface="B Nazanin" panose="00000400000000000000" pitchFamily="2" charset="-78"/>
            </a:endParaRPr>
          </a:p>
          <a:p>
            <a:pPr algn="r" rtl="1"/>
            <a:r>
              <a:rPr lang="ar-SA" dirty="0">
                <a:cs typeface="B Nazanin" panose="00000400000000000000" pitchFamily="2" charset="-78"/>
              </a:rPr>
              <a:t>روش انجام کار:</a:t>
            </a:r>
            <a:endParaRPr lang="fa-IR" dirty="0">
              <a:cs typeface="B Nazanin" panose="00000400000000000000" pitchFamily="2" charset="-78"/>
            </a:endParaRPr>
          </a:p>
          <a:p>
            <a:pPr algn="r" rtl="1"/>
            <a:r>
              <a:rPr lang="ar-SA" dirty="0">
                <a:cs typeface="B Nazanin" panose="00000400000000000000" pitchFamily="2" charset="-78"/>
              </a:rPr>
              <a:t>برای یافتن کشورهایی که بیشترین بازیکنان موفق را داشته‌اند، مراحل زیر را طی کردیم:</a:t>
            </a:r>
            <a:endParaRPr lang="fa-IR" dirty="0">
              <a:cs typeface="B Nazanin" panose="00000400000000000000" pitchFamily="2" charset="-78"/>
            </a:endParaRPr>
          </a:p>
          <a:p>
            <a:pPr algn="r" rtl="1"/>
            <a:r>
              <a:rPr lang="ar-SA" dirty="0">
                <a:cs typeface="B Nazanin" panose="00000400000000000000" pitchFamily="2" charset="-78"/>
              </a:rPr>
              <a:t>فایل </a:t>
            </a:r>
            <a:r>
              <a:rPr lang="de-DE" dirty="0">
                <a:cs typeface="B Nazanin" panose="00000400000000000000" pitchFamily="2" charset="-78"/>
              </a:rPr>
              <a:t>MatchEventInfo.csv </a:t>
            </a:r>
            <a:r>
              <a:rPr lang="ar-SA" dirty="0">
                <a:cs typeface="B Nazanin" panose="00000400000000000000" pitchFamily="2" charset="-78"/>
              </a:rPr>
              <a:t>را بارگذاری کرده و فقط ستون‌های مربوط به شناسه مسابقه و کد برنده (</a:t>
            </a:r>
            <a:r>
              <a:rPr lang="de-DE" dirty="0" err="1">
                <a:cs typeface="B Nazanin" panose="00000400000000000000" pitchFamily="2" charset="-78"/>
              </a:rPr>
              <a:t>winner_code</a:t>
            </a:r>
            <a:r>
              <a:rPr lang="de-DE" dirty="0">
                <a:cs typeface="B Nazanin" panose="00000400000000000000" pitchFamily="2" charset="-78"/>
              </a:rPr>
              <a:t>) </a:t>
            </a:r>
            <a:r>
              <a:rPr lang="ar-SA" dirty="0">
                <a:cs typeface="B Nazanin" panose="00000400000000000000" pitchFamily="2" charset="-78"/>
              </a:rPr>
              <a:t>را نگه داشتیم.</a:t>
            </a:r>
            <a:endParaRPr lang="fa-IR" dirty="0">
              <a:cs typeface="B Nazanin" panose="00000400000000000000" pitchFamily="2" charset="-78"/>
            </a:endParaRPr>
          </a:p>
          <a:p>
            <a:pPr algn="r" rtl="1"/>
            <a:r>
              <a:rPr lang="ar-SA" dirty="0">
                <a:cs typeface="B Nazanin" panose="00000400000000000000" pitchFamily="2" charset="-78"/>
              </a:rPr>
              <a:t>اطلاعات تیم میزبان و میهمان را از فایل‌های </a:t>
            </a:r>
            <a:r>
              <a:rPr lang="de-DE" dirty="0">
                <a:cs typeface="B Nazanin" panose="00000400000000000000" pitchFamily="2" charset="-78"/>
              </a:rPr>
              <a:t>MatchHomeTeamInfo.csv </a:t>
            </a:r>
            <a:r>
              <a:rPr lang="ar-SA" dirty="0">
                <a:cs typeface="B Nazanin" panose="00000400000000000000" pitchFamily="2" charset="-78"/>
              </a:rPr>
              <a:t>و </a:t>
            </a:r>
            <a:r>
              <a:rPr lang="de-DE" dirty="0">
                <a:cs typeface="B Nazanin" panose="00000400000000000000" pitchFamily="2" charset="-78"/>
              </a:rPr>
              <a:t>MatchAwayTeamInfo.csv </a:t>
            </a:r>
            <a:r>
              <a:rPr lang="ar-SA" dirty="0">
                <a:cs typeface="B Nazanin" panose="00000400000000000000" pitchFamily="2" charset="-78"/>
              </a:rPr>
              <a:t>استخراج کردیم (شامل نام بازیکن و کشور).</a:t>
            </a:r>
            <a:endParaRPr lang="fa-IR" dirty="0">
              <a:cs typeface="B Nazanin" panose="00000400000000000000" pitchFamily="2" charset="-78"/>
            </a:endParaRPr>
          </a:p>
          <a:p>
            <a:pPr algn="r" rtl="1"/>
            <a:r>
              <a:rPr lang="ar-SA" dirty="0">
                <a:cs typeface="B Nazanin" panose="00000400000000000000" pitchFamily="2" charset="-78"/>
              </a:rPr>
              <a:t>با استفاده از </a:t>
            </a:r>
            <a:r>
              <a:rPr lang="de-DE" dirty="0" err="1">
                <a:cs typeface="B Nazanin" panose="00000400000000000000" pitchFamily="2" charset="-78"/>
              </a:rPr>
              <a:t>merge</a:t>
            </a:r>
            <a:r>
              <a:rPr lang="de-DE" dirty="0">
                <a:cs typeface="B Nazanin" panose="00000400000000000000" pitchFamily="2" charset="-78"/>
              </a:rPr>
              <a:t> </a:t>
            </a:r>
            <a:r>
              <a:rPr lang="ar-SA" dirty="0">
                <a:cs typeface="B Nazanin" panose="00000400000000000000" pitchFamily="2" charset="-78"/>
              </a:rPr>
              <a:t>داده‌های مسابقات را با اطلاعات تیم میزبان و سپس با تیم میهمان ادغام کردیم.</a:t>
            </a:r>
            <a:endParaRPr lang="fa-IR" dirty="0">
              <a:cs typeface="B Nazanin" panose="00000400000000000000" pitchFamily="2" charset="-78"/>
            </a:endParaRPr>
          </a:p>
          <a:p>
            <a:pPr algn="r" rtl="1"/>
            <a:r>
              <a:rPr lang="ar-SA" dirty="0">
                <a:cs typeface="B Nazanin" panose="00000400000000000000" pitchFamily="2" charset="-78"/>
              </a:rPr>
              <a:t>با استفاده از تابع </a:t>
            </a:r>
            <a:r>
              <a:rPr lang="de-DE" dirty="0" err="1">
                <a:cs typeface="B Nazanin" panose="00000400000000000000" pitchFamily="2" charset="-78"/>
              </a:rPr>
              <a:t>np.where</a:t>
            </a:r>
            <a:r>
              <a:rPr lang="de-DE" dirty="0">
                <a:cs typeface="B Nazanin" panose="00000400000000000000" pitchFamily="2" charset="-78"/>
              </a:rPr>
              <a:t>، </a:t>
            </a:r>
            <a:r>
              <a:rPr lang="ar-SA" dirty="0">
                <a:cs typeface="B Nazanin" panose="00000400000000000000" pitchFamily="2" charset="-78"/>
              </a:rPr>
              <a:t>بر اساس </a:t>
            </a:r>
            <a:r>
              <a:rPr lang="de-DE" dirty="0" err="1">
                <a:cs typeface="B Nazanin" panose="00000400000000000000" pitchFamily="2" charset="-78"/>
              </a:rPr>
              <a:t>winner_code</a:t>
            </a:r>
            <a:r>
              <a:rPr lang="de-DE" dirty="0">
                <a:cs typeface="B Nazanin" panose="00000400000000000000" pitchFamily="2" charset="-78"/>
              </a:rPr>
              <a:t>، </a:t>
            </a:r>
            <a:r>
              <a:rPr lang="ar-SA" dirty="0">
                <a:cs typeface="B Nazanin" panose="00000400000000000000" pitchFamily="2" charset="-78"/>
              </a:rPr>
              <a:t>نام و کشور بازیکن برنده را مشخص کردیم.</a:t>
            </a:r>
            <a:endParaRPr lang="fa-IR" dirty="0">
              <a:cs typeface="B Nazanin" panose="00000400000000000000" pitchFamily="2" charset="-78"/>
            </a:endParaRPr>
          </a:p>
          <a:p>
            <a:pPr algn="r" rtl="1"/>
            <a:r>
              <a:rPr lang="ar-SA" dirty="0">
                <a:cs typeface="B Nazanin" panose="00000400000000000000" pitchFamily="2" charset="-78"/>
              </a:rPr>
              <a:t>کشور بازیکنان برنده را استخراج کرده و با استفاده از </a:t>
            </a:r>
            <a:r>
              <a:rPr lang="de-DE" dirty="0" err="1">
                <a:cs typeface="B Nazanin" panose="00000400000000000000" pitchFamily="2" charset="-78"/>
              </a:rPr>
              <a:t>value_counts</a:t>
            </a:r>
            <a:r>
              <a:rPr lang="de-DE" dirty="0">
                <a:cs typeface="B Nazanin" panose="00000400000000000000" pitchFamily="2" charset="-78"/>
              </a:rPr>
              <a:t>() </a:t>
            </a:r>
            <a:r>
              <a:rPr lang="ar-SA" dirty="0">
                <a:cs typeface="B Nazanin" panose="00000400000000000000" pitchFamily="2" charset="-78"/>
              </a:rPr>
              <a:t>تعداد برد بازیکنان هر کشور را شمردیم.</a:t>
            </a:r>
            <a:endParaRPr lang="fa-IR" dirty="0">
              <a:cs typeface="B Nazanin" panose="00000400000000000000" pitchFamily="2" charset="-78"/>
            </a:endParaRPr>
          </a:p>
          <a:p>
            <a:pPr algn="r" rtl="1"/>
            <a:r>
              <a:rPr lang="ar-SA" dirty="0">
                <a:cs typeface="B Nazanin" panose="00000400000000000000" pitchFamily="2" charset="-78"/>
              </a:rPr>
              <a:t>در نهایت، ۱۰ کشور برتر را بر اساس تعداد برد لیست کردیم.</a:t>
            </a:r>
            <a:endParaRPr lang="fa-IR" dirty="0">
              <a:cs typeface="B Nazanin" panose="00000400000000000000" pitchFamily="2" charset="-78"/>
            </a:endParaRPr>
          </a:p>
          <a:p>
            <a:pPr algn="r" rtl="1"/>
            <a:r>
              <a:rPr lang="ar-SA" dirty="0">
                <a:cs typeface="B Nazanin" panose="00000400000000000000" pitchFamily="2" charset="-78"/>
              </a:rPr>
              <a:t>نتیجه:۳ کشور برتر از نظر تعداد بازیکنان موفق در تنیس:</a:t>
            </a:r>
            <a:endParaRPr lang="fa-IR" dirty="0">
              <a:cs typeface="B Nazanin" panose="00000400000000000000" pitchFamily="2" charset="-78"/>
            </a:endParaRPr>
          </a:p>
          <a:p>
            <a:pPr algn="r" rtl="1"/>
            <a:r>
              <a:rPr lang="ar-SA" dirty="0">
                <a:cs typeface="B Nazanin" panose="00000400000000000000" pitchFamily="2" charset="-78"/>
              </a:rPr>
              <a:t>فرانسه </a:t>
            </a:r>
            <a:endParaRPr lang="fa-IR" dirty="0">
              <a:cs typeface="B Nazanin" panose="00000400000000000000" pitchFamily="2" charset="-78"/>
            </a:endParaRPr>
          </a:p>
          <a:p>
            <a:pPr algn="r" rtl="1"/>
            <a:r>
              <a:rPr lang="ar-SA" dirty="0">
                <a:cs typeface="B Nazanin" panose="00000400000000000000" pitchFamily="2" charset="-78"/>
              </a:rPr>
              <a:t>ایتالیا </a:t>
            </a:r>
            <a:endParaRPr lang="fa-IR" dirty="0">
              <a:cs typeface="B Nazanin" panose="00000400000000000000" pitchFamily="2" charset="-78"/>
            </a:endParaRPr>
          </a:p>
          <a:p>
            <a:pPr algn="r" rtl="1"/>
            <a:r>
              <a:rPr lang="ar-SA" dirty="0">
                <a:cs typeface="B Nazanin" panose="00000400000000000000" pitchFamily="2" charset="-78"/>
              </a:rPr>
              <a:t>ایالات متحده آمریکا</a:t>
            </a:r>
            <a:endParaRPr lang="de-DE" dirty="0">
              <a:cs typeface="B Nazanin" panose="00000400000000000000" pitchFamily="2" charset="-78"/>
            </a:endParaRPr>
          </a:p>
        </p:txBody>
      </p:sp>
    </p:spTree>
    <p:extLst>
      <p:ext uri="{BB962C8B-B14F-4D97-AF65-F5344CB8AC3E}">
        <p14:creationId xmlns:p14="http://schemas.microsoft.com/office/powerpoint/2010/main" val="42126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63070" y="1369629"/>
            <a:ext cx="10291601" cy="4801314"/>
          </a:xfrm>
          <a:prstGeom prst="rect">
            <a:avLst/>
          </a:prstGeom>
          <a:noFill/>
        </p:spPr>
        <p:txBody>
          <a:bodyPr wrap="square">
            <a:spAutoFit/>
          </a:bodyPr>
          <a:lstStyle/>
          <a:p>
            <a:pPr algn="r" rtl="1"/>
            <a:r>
              <a:rPr lang="ar-SA" dirty="0">
                <a:cs typeface="B Nazanin" panose="00000400000000000000" pitchFamily="2" charset="-78"/>
              </a:rPr>
              <a:t>سوال </a:t>
            </a:r>
            <a:r>
              <a:rPr lang="fa-IR" dirty="0">
                <a:cs typeface="B Nazanin" panose="00000400000000000000" pitchFamily="2" charset="-78"/>
              </a:rPr>
              <a:t>7</a:t>
            </a:r>
            <a:r>
              <a:rPr lang="ar-SA" dirty="0">
                <a:cs typeface="B Nazanin" panose="00000400000000000000" pitchFamily="2" charset="-78"/>
              </a:rPr>
              <a:t>:</a:t>
            </a:r>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fa-IR" dirty="0">
              <a:cs typeface="B Nazanin" panose="00000400000000000000" pitchFamily="2" charset="-78"/>
            </a:endParaRPr>
          </a:p>
          <a:p>
            <a:pPr algn="r" rtl="1"/>
            <a:r>
              <a:rPr lang="fa-IR" b="1" dirty="0"/>
              <a:t>موضوع:</a:t>
            </a:r>
            <a:r>
              <a:rPr lang="fa-IR" dirty="0"/>
              <a:t> میانگین تعداد آس‌ها در هر مسابقه</a:t>
            </a:r>
          </a:p>
          <a:p>
            <a:pPr algn="r" rtl="1"/>
            <a:r>
              <a:rPr lang="fa-IR" b="1" dirty="0"/>
              <a:t>خلاصه:</a:t>
            </a:r>
            <a:br>
              <a:rPr lang="fa-IR" dirty="0"/>
            </a:br>
            <a:r>
              <a:rPr lang="fa-IR" dirty="0"/>
              <a:t>در بررسی عملکرد بازیکنان طی مسابقات اخیر، میانگین تعداد آس سرویس زده شده در هر مسابقه محاسبه شده است. </a:t>
            </a:r>
          </a:p>
          <a:p>
            <a:pPr algn="r" rtl="1"/>
            <a:r>
              <a:rPr lang="fa-IR" b="1" dirty="0"/>
              <a:t>راه حل:</a:t>
            </a:r>
          </a:p>
          <a:p>
            <a:pPr algn="r" rtl="1"/>
            <a:r>
              <a:rPr lang="fa-IR" dirty="0"/>
              <a:t>برای رسیدن به جواب این سوال از جدول </a:t>
            </a:r>
            <a:r>
              <a:rPr lang="en-US" dirty="0" err="1"/>
              <a:t>period_info</a:t>
            </a:r>
            <a:r>
              <a:rPr lang="fa-IR" dirty="0"/>
              <a:t> و ستون </a:t>
            </a:r>
            <a:r>
              <a:rPr lang="en-US" dirty="0"/>
              <a:t> </a:t>
            </a:r>
            <a:r>
              <a:rPr lang="en-US" dirty="0" err="1"/>
              <a:t>statistic_name</a:t>
            </a:r>
            <a:r>
              <a:rPr lang="fa-IR" dirty="0"/>
              <a:t> استفاده شده است. با شمارش روی </a:t>
            </a:r>
            <a:r>
              <a:rPr lang="en-US" dirty="0"/>
              <a:t>aces</a:t>
            </a:r>
            <a:r>
              <a:rPr lang="fa-IR" dirty="0"/>
              <a:t> ها در هر </a:t>
            </a:r>
            <a:r>
              <a:rPr lang="en-US" dirty="0" err="1"/>
              <a:t>match_id</a:t>
            </a:r>
            <a:r>
              <a:rPr lang="en-US" dirty="0"/>
              <a:t> </a:t>
            </a:r>
            <a:r>
              <a:rPr lang="fa-IR" dirty="0"/>
              <a:t> و گرفتن میانگین روی آنها به جواب </a:t>
            </a:r>
            <a:r>
              <a:rPr lang="en-US" dirty="0"/>
              <a:t>6.70</a:t>
            </a:r>
            <a:r>
              <a:rPr lang="fa-IR" dirty="0"/>
              <a:t> به طور تقریبی رسیده ایم.</a:t>
            </a:r>
            <a:br>
              <a:rPr lang="fa-IR" dirty="0"/>
            </a:br>
            <a:endParaRPr lang="fa-IR" b="1" dirty="0"/>
          </a:p>
          <a:p>
            <a:pPr algn="r" rtl="1"/>
            <a:r>
              <a:rPr lang="fa-IR" b="1" dirty="0"/>
              <a:t>نتیجه اصلی:</a:t>
            </a:r>
            <a:br>
              <a:rPr lang="fa-IR" dirty="0"/>
            </a:br>
            <a:r>
              <a:rPr lang="fa-IR" dirty="0"/>
              <a:t>به طور متوسط، هر مسابقه شامل حدود </a:t>
            </a:r>
            <a:r>
              <a:rPr lang="en-US" dirty="0"/>
              <a:t> </a:t>
            </a:r>
            <a:r>
              <a:rPr lang="en-US" b="1" dirty="0"/>
              <a:t>7</a:t>
            </a:r>
            <a:r>
              <a:rPr lang="fa-IR" b="1" dirty="0"/>
              <a:t>عدد </a:t>
            </a:r>
            <a:r>
              <a:rPr lang="fa-IR" dirty="0"/>
              <a:t>بوده است.</a:t>
            </a:r>
          </a:p>
          <a:p>
            <a:pPr algn="r" rtl="1"/>
            <a:r>
              <a:rPr lang="fa-IR" b="1" dirty="0"/>
              <a:t>توضیح مختصر:</a:t>
            </a:r>
            <a:br>
              <a:rPr lang="fa-IR" dirty="0"/>
            </a:br>
            <a:r>
              <a:rPr lang="fa-IR" dirty="0"/>
              <a:t>این عدد نشان می‌دهد که بازیکنان به طور متوسط چند بار در هر مسابقه توانسته‌اند امتیاز مستقیم از طریق سرویس‌های بدون پاسخ دریافت کنند. مقدار متوسط آس‌ها در مسابقات می‌تواند شاخصی برای سنجش قدرت و دقت سرویس بازیکنان باشد.</a:t>
            </a:r>
          </a:p>
          <a:p>
            <a:pPr lvl="1" rtl="1"/>
            <a:endParaRPr lang="de-DE" dirty="0">
              <a:cs typeface="B Nazanin" panose="00000400000000000000" pitchFamily="2" charset="-78"/>
            </a:endParaRPr>
          </a:p>
        </p:txBody>
      </p:sp>
    </p:spTree>
    <p:extLst>
      <p:ext uri="{BB962C8B-B14F-4D97-AF65-F5344CB8AC3E}">
        <p14:creationId xmlns:p14="http://schemas.microsoft.com/office/powerpoint/2010/main" val="146668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34876"/>
            <a:ext cx="10291601" cy="3970318"/>
          </a:xfrm>
          <a:prstGeom prst="rect">
            <a:avLst/>
          </a:prstGeom>
          <a:noFill/>
        </p:spPr>
        <p:txBody>
          <a:bodyPr wrap="square">
            <a:spAutoFit/>
          </a:bodyPr>
          <a:lstStyle/>
          <a:p>
            <a:pPr algn="r" rtl="1"/>
            <a:r>
              <a:rPr lang="ar-SA" dirty="0">
                <a:cs typeface="B Nazanin" panose="00000400000000000000" pitchFamily="2" charset="-78"/>
              </a:rPr>
              <a:t>سوال </a:t>
            </a:r>
            <a:r>
              <a:rPr lang="fa-IR" dirty="0">
                <a:cs typeface="B Nazanin" panose="00000400000000000000" pitchFamily="2" charset="-78"/>
              </a:rPr>
              <a:t>8</a:t>
            </a:r>
            <a:r>
              <a:rPr lang="ar-SA" dirty="0">
                <a:cs typeface="B Nazanin" panose="00000400000000000000" pitchFamily="2" charset="-78"/>
              </a:rPr>
              <a:t>:</a:t>
            </a:r>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pPr algn="r" rtl="1"/>
            <a:endParaRPr lang="en-US" dirty="0">
              <a:cs typeface="B Nazanin" panose="00000400000000000000" pitchFamily="2" charset="-78"/>
            </a:endParaRPr>
          </a:p>
          <a:p>
            <a:pPr algn="r" rtl="1"/>
            <a:r>
              <a:rPr lang="fa-IR" b="1" dirty="0"/>
              <a:t>موضوع:</a:t>
            </a:r>
            <a:r>
              <a:rPr lang="fa-IR" dirty="0"/>
              <a:t> آیا تفاوتی در تعداد دابل‌فالت‌ها بین بازیکنان مرد و زن وجود دارد؟</a:t>
            </a:r>
          </a:p>
          <a:p>
            <a:pPr algn="r" rtl="1"/>
            <a:r>
              <a:rPr lang="fa-IR" b="1" dirty="0"/>
              <a:t>خلاصه:</a:t>
            </a:r>
            <a:br>
              <a:rPr lang="fa-IR" dirty="0"/>
            </a:br>
            <a:r>
              <a:rPr lang="fa-IR" dirty="0"/>
              <a:t>برای بررسی دقت و پایداری در سرویس دوم، تعداد دابل‌فالت‌ها در مسابقات مردان و زنان مقایسه شد. دابل‌فالت، زمانی است که بازیکن هر دو سرویس خود را از دست بدهد و امتیاز مستقیم به حریف بدهد، که می‌تواند در نتیجه نهایی مسابقه تأثیر قابل‌توجهی داشته باشد.</a:t>
            </a:r>
          </a:p>
          <a:p>
            <a:pPr algn="r" rtl="1"/>
            <a:r>
              <a:rPr lang="fa-IR" b="1" dirty="0"/>
              <a:t>نتیجه اصلی:</a:t>
            </a:r>
            <a:br>
              <a:rPr lang="fa-IR" dirty="0"/>
            </a:br>
            <a:r>
              <a:rPr lang="fa-IR" dirty="0"/>
              <a:t>بر اساس داده‌های موجود، مشخص شد که:</a:t>
            </a:r>
          </a:p>
          <a:p>
            <a:pPr algn="r" rtl="1">
              <a:buFont typeface="Arial" panose="020B0604020202020204" pitchFamily="34" charset="0"/>
              <a:buChar char="•"/>
            </a:pPr>
            <a:r>
              <a:rPr lang="fa-IR" b="1" dirty="0"/>
              <a:t>بازیکنان زن به‌طور متوسط دابل‌فالت‌های بیشتری نسبت به مردان دارند.</a:t>
            </a:r>
            <a:endParaRPr lang="fa-IR" dirty="0"/>
          </a:p>
          <a:p>
            <a:pPr algn="r" rtl="1"/>
            <a:r>
              <a:rPr lang="fa-IR" dirty="0">
                <a:cs typeface="B Nazanin" panose="00000400000000000000" pitchFamily="2" charset="-78"/>
              </a:rPr>
              <a:t>تعداد دابل فالت ها در بازکنان زن </a:t>
            </a:r>
            <a:r>
              <a:rPr lang="fa-IR" b="1" i="0" dirty="0">
                <a:effectLst/>
                <a:latin typeface="Consolas" panose="020B0609020204030204" pitchFamily="49" charset="0"/>
              </a:rPr>
              <a:t>: </a:t>
            </a:r>
            <a:r>
              <a:rPr lang="en-US" b="1" i="0" dirty="0">
                <a:effectLst/>
                <a:latin typeface="Consolas" panose="020B0609020204030204" pitchFamily="49" charset="0"/>
              </a:rPr>
              <a:t>534385</a:t>
            </a:r>
            <a:endParaRPr lang="fa-IR" b="1" i="0" dirty="0">
              <a:effectLst/>
              <a:latin typeface="Consolas" panose="020B0609020204030204" pitchFamily="49" charset="0"/>
            </a:endParaRPr>
          </a:p>
          <a:p>
            <a:pPr algn="r" rtl="1"/>
            <a:r>
              <a:rPr lang="fa-IR" dirty="0">
                <a:cs typeface="B Nazanin" panose="00000400000000000000" pitchFamily="2" charset="-78"/>
              </a:rPr>
              <a:t>تعداد تعداد دابل فالت ها در بازکنان مرد</a:t>
            </a:r>
            <a:r>
              <a:rPr lang="fa-IR" b="1" i="0" dirty="0">
                <a:effectLst/>
                <a:latin typeface="Consolas" panose="020B0609020204030204" pitchFamily="49" charset="0"/>
              </a:rPr>
              <a:t>: </a:t>
            </a:r>
            <a:r>
              <a:rPr lang="en-US" b="1" i="0" dirty="0">
                <a:effectLst/>
                <a:latin typeface="Consolas" panose="020B0609020204030204" pitchFamily="49" charset="0"/>
              </a:rPr>
              <a:t>546379</a:t>
            </a:r>
            <a:endParaRPr lang="fa-IR" b="1" i="0" dirty="0">
              <a:effectLst/>
              <a:latin typeface="Consolas" panose="020B0609020204030204" pitchFamily="49" charset="0"/>
            </a:endParaRPr>
          </a:p>
          <a:p>
            <a:pPr algn="r" rtl="1"/>
            <a:endParaRPr lang="fa-IR" b="1" dirty="0">
              <a:cs typeface="B Nazanin" panose="00000400000000000000" pitchFamily="2" charset="-78"/>
            </a:endParaRPr>
          </a:p>
        </p:txBody>
      </p:sp>
    </p:spTree>
    <p:extLst>
      <p:ext uri="{BB962C8B-B14F-4D97-AF65-F5344CB8AC3E}">
        <p14:creationId xmlns:p14="http://schemas.microsoft.com/office/powerpoint/2010/main" val="14943423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235</TotalTime>
  <Words>1785</Words>
  <Application>Microsoft Office PowerPoint</Application>
  <PresentationFormat>Widescreen</PresentationFormat>
  <Paragraphs>187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B Bardiya</vt:lpstr>
      <vt:lpstr>B Nazanin</vt:lpstr>
      <vt:lpstr>Consolas</vt:lpstr>
      <vt:lpstr>Garamond</vt:lpstr>
      <vt:lpstr>Wingdings</vt:lpstr>
      <vt:lpstr>Organic</vt:lpstr>
      <vt:lpstr>به نام خداوند بخشنده مهربان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سوال 13</vt:lpstr>
      <vt:lpstr>سوال14 </vt:lpstr>
      <vt:lpstr>سوال15 </vt:lpstr>
      <vt:lpstr>سوال16 </vt:lpstr>
      <vt:lpstr>سوال17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Siavash Mirzababaie</dc:creator>
  <cp:lastModifiedBy>shiva shirvani</cp:lastModifiedBy>
  <cp:revision>26</cp:revision>
  <dcterms:created xsi:type="dcterms:W3CDTF">2025-07-22T13:49:57Z</dcterms:created>
  <dcterms:modified xsi:type="dcterms:W3CDTF">2025-07-25T20:07:46Z</dcterms:modified>
</cp:coreProperties>
</file>