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0" d="100"/>
          <a:sy n="70" d="100"/>
        </p:scale>
        <p:origin x="8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420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27.07.2025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641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76936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00687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286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53214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65517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692547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81531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5213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27.07.2025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10331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803AF-8B4A-4749-9A00-A1CEDAC202AA}" type="datetimeFigureOut">
              <a:rPr lang="de-DE" smtClean="0"/>
              <a:t>27.07.2025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142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803AF-8B4A-4749-9A00-A1CEDAC202AA}" type="datetimeFigureOut">
              <a:rPr lang="de-DE" smtClean="0"/>
              <a:t>27.07.2025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803AF-8B4A-4749-9A00-A1CEDAC202AA}" type="datetimeFigureOut">
              <a:rPr lang="de-DE" smtClean="0"/>
              <a:t>27.07.2025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2216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803AF-8B4A-4749-9A00-A1CEDAC202AA}" type="datetimeFigureOut">
              <a:rPr lang="de-DE" smtClean="0"/>
              <a:t>27.07.2025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71578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27.07.2025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9050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27.07.2025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7066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803AF-8B4A-4749-9A00-A1CEDAC202AA}" type="datetimeFigureOut">
              <a:rPr lang="de-DE" smtClean="0"/>
              <a:t>27.07.2025</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2AC84B-76C2-4811-82C8-CCB5746EF4E5}" type="slidenum">
              <a:rPr lang="de-DE" smtClean="0"/>
              <a:t>‹#›</a:t>
            </a:fld>
            <a:endParaRPr lang="de-DE"/>
          </a:p>
        </p:txBody>
      </p:sp>
    </p:spTree>
    <p:extLst>
      <p:ext uri="{BB962C8B-B14F-4D97-AF65-F5344CB8AC3E}">
        <p14:creationId xmlns:p14="http://schemas.microsoft.com/office/powerpoint/2010/main" val="976696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6100-118F-BE3B-EA5D-DE415B7DCA78}"/>
              </a:ext>
            </a:extLst>
          </p:cNvPr>
          <p:cNvSpPr>
            <a:spLocks noGrp="1"/>
          </p:cNvSpPr>
          <p:nvPr>
            <p:ph type="ctrTitle"/>
          </p:nvPr>
        </p:nvSpPr>
        <p:spPr>
          <a:xfrm>
            <a:off x="3115778" y="860384"/>
            <a:ext cx="8574622" cy="1320802"/>
          </a:xfrm>
        </p:spPr>
        <p:txBody>
          <a:bodyPr/>
          <a:lstStyle/>
          <a:p>
            <a:r>
              <a:rPr lang="fa-IR" sz="4400" dirty="0">
                <a:cs typeface="B Titr" panose="00000700000000000000" pitchFamily="2" charset="-78"/>
              </a:rPr>
              <a:t>به نام خداوند بخشنده مهربان</a:t>
            </a:r>
            <a:endParaRPr lang="de-DE" sz="4400" dirty="0">
              <a:cs typeface="B Titr" panose="00000700000000000000" pitchFamily="2" charset="-78"/>
            </a:endParaRPr>
          </a:p>
        </p:txBody>
      </p:sp>
      <p:sp>
        <p:nvSpPr>
          <p:cNvPr id="3" name="Subtitle 2">
            <a:extLst>
              <a:ext uri="{FF2B5EF4-FFF2-40B4-BE49-F238E27FC236}">
                <a16:creationId xmlns:a16="http://schemas.microsoft.com/office/drawing/2014/main" id="{5EAF64F9-9051-E4B3-325E-2FF5263CFAA9}"/>
              </a:ext>
            </a:extLst>
          </p:cNvPr>
          <p:cNvSpPr>
            <a:spLocks noGrp="1"/>
          </p:cNvSpPr>
          <p:nvPr>
            <p:ph type="subTitle" idx="1"/>
          </p:nvPr>
        </p:nvSpPr>
        <p:spPr>
          <a:xfrm>
            <a:off x="2692398" y="4016413"/>
            <a:ext cx="8685136" cy="1320802"/>
          </a:xfrm>
        </p:spPr>
        <p:txBody>
          <a:bodyPr>
            <a:normAutofit lnSpcReduction="10000"/>
          </a:bodyPr>
          <a:lstStyle/>
          <a:p>
            <a:pPr algn="ctr"/>
            <a:r>
              <a:rPr lang="fa-IR" sz="2400" dirty="0">
                <a:cs typeface="B Nazanin" panose="00000400000000000000" pitchFamily="2" charset="-78"/>
              </a:rPr>
              <a:t>پروژه دیتا </a:t>
            </a:r>
            <a:r>
              <a:rPr lang="fa-IR" sz="2400" dirty="0" err="1">
                <a:cs typeface="B Nazanin" panose="00000400000000000000" pitchFamily="2" charset="-78"/>
              </a:rPr>
              <a:t>ساینس</a:t>
            </a:r>
            <a:r>
              <a:rPr lang="fa-IR" sz="2400" dirty="0">
                <a:cs typeface="B Nazanin" panose="00000400000000000000" pitchFamily="2" charset="-78"/>
              </a:rPr>
              <a:t> </a:t>
            </a:r>
            <a:r>
              <a:rPr lang="fa-IR" sz="2400" dirty="0" err="1">
                <a:cs typeface="B Nazanin" panose="00000400000000000000" pitchFamily="2" charset="-78"/>
              </a:rPr>
              <a:t>دانشکار</a:t>
            </a:r>
            <a:endParaRPr lang="fa-IR" sz="2400" dirty="0">
              <a:cs typeface="B Nazanin" panose="00000400000000000000" pitchFamily="2" charset="-78"/>
            </a:endParaRPr>
          </a:p>
          <a:p>
            <a:r>
              <a:rPr lang="fa-IR" sz="2400" dirty="0">
                <a:cs typeface="B Nazanin" panose="00000400000000000000" pitchFamily="2" charset="-78"/>
              </a:rPr>
              <a:t>اعضا تیم:</a:t>
            </a:r>
            <a:br>
              <a:rPr lang="fa-IR" sz="2400" dirty="0">
                <a:cs typeface="B Nazanin" panose="00000400000000000000" pitchFamily="2" charset="-78"/>
              </a:rPr>
            </a:br>
            <a:r>
              <a:rPr lang="fa-IR" sz="2400" dirty="0">
                <a:cs typeface="B Nazanin" panose="00000400000000000000" pitchFamily="2" charset="-78"/>
              </a:rPr>
              <a:t>یاسمن </a:t>
            </a:r>
            <a:r>
              <a:rPr lang="fa-IR" sz="2400" dirty="0" err="1">
                <a:cs typeface="B Nazanin" panose="00000400000000000000" pitchFamily="2" charset="-78"/>
              </a:rPr>
              <a:t>خلج</a:t>
            </a:r>
            <a:r>
              <a:rPr lang="fa-IR" sz="2400" dirty="0">
                <a:cs typeface="B Nazanin" panose="00000400000000000000" pitchFamily="2" charset="-78"/>
              </a:rPr>
              <a:t>- </a:t>
            </a:r>
            <a:r>
              <a:rPr lang="fa-IR" sz="2400" dirty="0" err="1">
                <a:cs typeface="B Nazanin" panose="00000400000000000000" pitchFamily="2" charset="-78"/>
              </a:rPr>
              <a:t>خدیجه</a:t>
            </a:r>
            <a:r>
              <a:rPr lang="fa-IR" sz="2400" dirty="0">
                <a:cs typeface="B Nazanin" panose="00000400000000000000" pitchFamily="2" charset="-78"/>
              </a:rPr>
              <a:t> شیروانی- سیاوش </a:t>
            </a:r>
            <a:r>
              <a:rPr lang="fa-IR" sz="2400" dirty="0" err="1">
                <a:cs typeface="B Nazanin" panose="00000400000000000000" pitchFamily="2" charset="-78"/>
              </a:rPr>
              <a:t>میرزابابایی</a:t>
            </a:r>
            <a:endParaRPr lang="fa-IR" sz="2400" dirty="0">
              <a:cs typeface="B Nazanin" panose="00000400000000000000" pitchFamily="2" charset="-78"/>
            </a:endParaRPr>
          </a:p>
        </p:txBody>
      </p:sp>
    </p:spTree>
    <p:extLst>
      <p:ext uri="{BB962C8B-B14F-4D97-AF65-F5344CB8AC3E}">
        <p14:creationId xmlns:p14="http://schemas.microsoft.com/office/powerpoint/2010/main" val="822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8" y="1444873"/>
            <a:ext cx="10291601" cy="2554545"/>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9</a:t>
            </a:r>
            <a:r>
              <a:rPr lang="ar-SA" sz="2000" dirty="0">
                <a:cs typeface="B Nazanin" panose="00000400000000000000" pitchFamily="2" charset="-78"/>
              </a:rPr>
              <a:t>:</a:t>
            </a:r>
            <a:r>
              <a:rPr lang="fa-IR" sz="2000" dirty="0">
                <a:cs typeface="B Nazanin" panose="00000400000000000000" pitchFamily="2" charset="-78"/>
              </a:rPr>
              <a:t> </a:t>
            </a:r>
            <a:r>
              <a:rPr lang="fa-IR" sz="2000" dirty="0" err="1">
                <a:cs typeface="B Nazanin" panose="00000400000000000000" pitchFamily="2" charset="-78"/>
              </a:rPr>
              <a:t>بازیکنی</a:t>
            </a:r>
            <a:r>
              <a:rPr lang="fa-IR" sz="2000" dirty="0">
                <a:cs typeface="B Nazanin" panose="00000400000000000000" pitchFamily="2" charset="-78"/>
              </a:rPr>
              <a:t> که در یک ماه بیشترین تورنمنت را برده است</a:t>
            </a:r>
            <a:r>
              <a:rPr lang="en-US" sz="2000" dirty="0">
                <a:cs typeface="B Nazanin" panose="00000400000000000000" pitchFamily="2" charset="-78"/>
              </a:rPr>
              <a:t>.</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عملکرد بازیکنان، مشخص شد که یک بازیکن خاص توانسته در یک ماه بیشترین تعداد تورنمنت‌های قهرمانی را کسب کند که این رکورد نشان‌دهنده عملکرد فوق‌العاده و پیوسته او در آن بازه زمانی است.</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نتایج به دست امده نشان میدهد سه بازیکن زیر در ماه های مختلف تعداد 7 تورنمنت را برده اند.</a:t>
            </a:r>
          </a:p>
        </p:txBody>
      </p:sp>
      <p:graphicFrame>
        <p:nvGraphicFramePr>
          <p:cNvPr id="3" name="Table 3">
            <a:extLst>
              <a:ext uri="{FF2B5EF4-FFF2-40B4-BE49-F238E27FC236}">
                <a16:creationId xmlns:a16="http://schemas.microsoft.com/office/drawing/2014/main" id="{C7B5D652-89FB-4B30-8085-7D4C66C4ADD1}"/>
              </a:ext>
            </a:extLst>
          </p:cNvPr>
          <p:cNvGraphicFramePr>
            <a:graphicFrameLocks noGrp="1"/>
          </p:cNvGraphicFramePr>
          <p:nvPr>
            <p:extLst>
              <p:ext uri="{D42A27DB-BD31-4B8C-83A1-F6EECF244321}">
                <p14:modId xmlns:p14="http://schemas.microsoft.com/office/powerpoint/2010/main" val="4281472337"/>
              </p:ext>
            </p:extLst>
          </p:nvPr>
        </p:nvGraphicFramePr>
        <p:xfrm>
          <a:off x="2032000" y="4443631"/>
          <a:ext cx="8127999" cy="14833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709557134"/>
                    </a:ext>
                  </a:extLst>
                </a:gridCol>
                <a:gridCol w="2709333">
                  <a:extLst>
                    <a:ext uri="{9D8B030D-6E8A-4147-A177-3AD203B41FA5}">
                      <a16:colId xmlns:a16="http://schemas.microsoft.com/office/drawing/2014/main" val="1494024106"/>
                    </a:ext>
                  </a:extLst>
                </a:gridCol>
                <a:gridCol w="2709333">
                  <a:extLst>
                    <a:ext uri="{9D8B030D-6E8A-4147-A177-3AD203B41FA5}">
                      <a16:colId xmlns:a16="http://schemas.microsoft.com/office/drawing/2014/main" val="1088673279"/>
                    </a:ext>
                  </a:extLst>
                </a:gridCol>
              </a:tblGrid>
              <a:tr h="370840">
                <a:tc>
                  <a:txBody>
                    <a:bodyPr/>
                    <a:lstStyle/>
                    <a:p>
                      <a:pPr algn="ctr"/>
                      <a:r>
                        <a:rPr lang="en-US" b="1" i="0" dirty="0" err="1">
                          <a:effectLst/>
                          <a:latin typeface="Consolas" panose="020B0609020204030204" pitchFamily="49" charset="0"/>
                        </a:rPr>
                        <a:t>winner_name</a:t>
                      </a:r>
                      <a:r>
                        <a:rPr lang="en-US" b="1" i="0" dirty="0">
                          <a:effectLst/>
                          <a:latin typeface="Consolas" panose="020B0609020204030204" pitchFamily="49" charset="0"/>
                        </a:rPr>
                        <a:t> </a:t>
                      </a:r>
                      <a:endParaRPr lang="en-US" b="1" dirty="0"/>
                    </a:p>
                  </a:txBody>
                  <a:tcPr/>
                </a:tc>
                <a:tc>
                  <a:txBody>
                    <a:bodyPr/>
                    <a:lstStyle/>
                    <a:p>
                      <a:pPr algn="ctr"/>
                      <a:r>
                        <a:rPr lang="en-US" b="1" i="0" dirty="0">
                          <a:effectLst/>
                          <a:latin typeface="Consolas" panose="020B0609020204030204" pitchFamily="49" charset="0"/>
                        </a:rPr>
                        <a:t>month</a:t>
                      </a:r>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i="0" dirty="0" err="1">
                          <a:effectLst/>
                          <a:latin typeface="Consolas" panose="020B0609020204030204" pitchFamily="49" charset="0"/>
                        </a:rPr>
                        <a:t>tournament_wins</a:t>
                      </a:r>
                      <a:endParaRPr lang="fa-IR" b="1" i="0" dirty="0">
                        <a:effectLst/>
                        <a:latin typeface="Consolas" panose="020B0609020204030204" pitchFamily="49" charset="0"/>
                      </a:endParaRPr>
                    </a:p>
                  </a:txBody>
                  <a:tcPr/>
                </a:tc>
                <a:extLst>
                  <a:ext uri="{0D108BD9-81ED-4DB2-BD59-A6C34878D82A}">
                    <a16:rowId xmlns:a16="http://schemas.microsoft.com/office/drawing/2014/main" val="2332444908"/>
                  </a:ext>
                </a:extLst>
              </a:tr>
              <a:tr h="370840">
                <a:tc>
                  <a:txBody>
                    <a:bodyPr/>
                    <a:lstStyle/>
                    <a:p>
                      <a:pPr algn="ctr"/>
                      <a:r>
                        <a:rPr lang="en-US" b="0" i="0" dirty="0" err="1">
                          <a:effectLst/>
                          <a:latin typeface="Consolas" panose="020B0609020204030204" pitchFamily="49" charset="0"/>
                        </a:rPr>
                        <a:t>Naw</a:t>
                      </a:r>
                      <a:r>
                        <a:rPr lang="en-US" b="0" i="0" dirty="0">
                          <a:effectLst/>
                          <a:latin typeface="Consolas" panose="020B0609020204030204" pitchFamily="49" charset="0"/>
                        </a:rPr>
                        <a:t>, Hazem </a:t>
                      </a:r>
                      <a:endParaRPr lang="en-US" dirty="0"/>
                    </a:p>
                  </a:txBody>
                  <a:tcPr/>
                </a:tc>
                <a:tc>
                  <a:txBody>
                    <a:bodyPr/>
                    <a:lstStyle/>
                    <a:p>
                      <a:pPr algn="ctr"/>
                      <a:r>
                        <a:rPr lang="en-US" b="0" i="0" dirty="0">
                          <a:effectLst/>
                          <a:latin typeface="Consolas" panose="020B0609020204030204" pitchFamily="49" charset="0"/>
                        </a:rPr>
                        <a:t>2024-02</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550693589"/>
                  </a:ext>
                </a:extLst>
              </a:tr>
              <a:tr h="370840">
                <a:tc>
                  <a:txBody>
                    <a:bodyPr/>
                    <a:lstStyle/>
                    <a:p>
                      <a:pPr algn="ctr"/>
                      <a:r>
                        <a:rPr lang="en-US" b="0" i="0" dirty="0" err="1">
                          <a:effectLst/>
                          <a:latin typeface="Consolas" panose="020B0609020204030204" pitchFamily="49" charset="0"/>
                        </a:rPr>
                        <a:t>Cekirge</a:t>
                      </a:r>
                      <a:r>
                        <a:rPr lang="en-US" b="0" i="0" dirty="0">
                          <a:effectLst/>
                          <a:latin typeface="Consolas" panose="020B0609020204030204" pitchFamily="49" charset="0"/>
                        </a:rPr>
                        <a:t>, </a:t>
                      </a:r>
                      <a:r>
                        <a:rPr lang="en-US" b="0" i="0" dirty="0" err="1">
                          <a:effectLst/>
                          <a:latin typeface="Consolas" panose="020B0609020204030204" pitchFamily="49" charset="0"/>
                        </a:rPr>
                        <a:t>Kuzey</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1997427967"/>
                  </a:ext>
                </a:extLst>
              </a:tr>
              <a:tr h="370840">
                <a:tc>
                  <a:txBody>
                    <a:bodyPr/>
                    <a:lstStyle/>
                    <a:p>
                      <a:pPr algn="ctr"/>
                      <a:r>
                        <a:rPr lang="en-US" b="0" i="0" dirty="0" err="1">
                          <a:effectLst/>
                          <a:latin typeface="Consolas" panose="020B0609020204030204" pitchFamily="49" charset="0"/>
                        </a:rPr>
                        <a:t>Ratti</a:t>
                      </a:r>
                      <a:r>
                        <a:rPr lang="en-US" b="0" i="0" dirty="0">
                          <a:effectLst/>
                          <a:latin typeface="Consolas" panose="020B0609020204030204" pitchFamily="49" charset="0"/>
                        </a:rPr>
                        <a:t>, Lucio </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4294077645"/>
                  </a:ext>
                </a:extLst>
              </a:tr>
            </a:tbl>
          </a:graphicData>
        </a:graphic>
      </p:graphicFrame>
    </p:spTree>
    <p:extLst>
      <p:ext uri="{BB962C8B-B14F-4D97-AF65-F5344CB8AC3E}">
        <p14:creationId xmlns:p14="http://schemas.microsoft.com/office/powerpoint/2010/main" val="21211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1346"/>
            <a:ext cx="10291601" cy="3170099"/>
          </a:xfrm>
          <a:prstGeom prst="rect">
            <a:avLst/>
          </a:prstGeom>
          <a:noFill/>
        </p:spPr>
        <p:txBody>
          <a:bodyPr wrap="square">
            <a:spAutoFit/>
          </a:bodyPr>
          <a:lstStyle/>
          <a:p>
            <a:pPr algn="r" rtl="1"/>
            <a:r>
              <a:rPr lang="ar-SA" sz="2000" dirty="0">
                <a:latin typeface="Arial Rounded MT Bold" panose="020F0704030504030204" pitchFamily="34" charset="0"/>
                <a:cs typeface="B Nazanin" panose="00000400000000000000" pitchFamily="2" charset="-78"/>
              </a:rPr>
              <a:t>سوال </a:t>
            </a:r>
            <a:r>
              <a:rPr lang="en-US" sz="2000" dirty="0">
                <a:latin typeface="Arial Rounded MT Bold" panose="020F0704030504030204" pitchFamily="34" charset="0"/>
                <a:cs typeface="B Nazanin" panose="00000400000000000000" pitchFamily="2" charset="-78"/>
              </a:rPr>
              <a:t>10</a:t>
            </a:r>
            <a:r>
              <a:rPr lang="ar-SA" sz="2000" dirty="0">
                <a:latin typeface="Arial Rounded MT Bold" panose="020F0704030504030204" pitchFamily="34" charset="0"/>
                <a:cs typeface="B Nazanin" panose="00000400000000000000" pitchFamily="2" charset="-78"/>
              </a:rPr>
              <a:t>:</a:t>
            </a:r>
            <a:r>
              <a:rPr lang="fa-IR" sz="2000" dirty="0">
                <a:cs typeface="B Nazanin" panose="00000400000000000000" pitchFamily="2" charset="-78"/>
              </a:rPr>
              <a:t>بررسی رابطه بین قد بازیکن و رتبه او در </a:t>
            </a:r>
            <a:r>
              <a:rPr lang="fa-IR" sz="2000" dirty="0" err="1">
                <a:cs typeface="B Nazanin" panose="00000400000000000000" pitchFamily="2" charset="-78"/>
              </a:rPr>
              <a:t>رنکینگ</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تحلیل داده‌های بازیکنان، ارتباط بین قد و جایگاه آن‌ها در رنکینگ بررسی شد تا مشخص شود آیا قد بازیکن تأثیری روی موفقیت و رتبه‌اش دارد یا خیر.</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با توجه به عدد به دست آمده از همبستگی این دو ستون</a:t>
            </a:r>
            <a:r>
              <a:rPr lang="en-US" sz="2000" dirty="0">
                <a:cs typeface="B Nazanin" panose="00000400000000000000" pitchFamily="2" charset="-78"/>
              </a:rPr>
              <a:t> </a:t>
            </a:r>
            <a:r>
              <a:rPr lang="fa-IR" sz="2000" dirty="0">
                <a:cs typeface="B Nazanin" panose="00000400000000000000" pitchFamily="2" charset="-78"/>
              </a:rPr>
              <a:t>که مقدار تقریبی ان </a:t>
            </a:r>
            <a:r>
              <a:rPr lang="en-US" sz="2000" dirty="0">
                <a:cs typeface="B Nazanin" panose="00000400000000000000" pitchFamily="2" charset="-78"/>
              </a:rPr>
              <a:t>0.08</a:t>
            </a:r>
            <a:r>
              <a:rPr lang="fa-IR" sz="2000" dirty="0">
                <a:cs typeface="B Nazanin" panose="00000400000000000000" pitchFamily="2" charset="-78"/>
              </a:rPr>
              <a:t>  بدست امد به این نتیجه رسیدیم که </a:t>
            </a:r>
            <a:r>
              <a:rPr lang="fa-IR" sz="2000" b="1" dirty="0">
                <a:cs typeface="B Nazanin" panose="00000400000000000000" pitchFamily="2" charset="-78"/>
              </a:rPr>
              <a:t>ارتباط معنی‌داری بین قد بازیکن و رتبه او وجود ندارد</a:t>
            </a:r>
            <a:r>
              <a:rPr lang="fa-IR" sz="2000" dirty="0">
                <a:cs typeface="B Nazanin" panose="00000400000000000000" pitchFamily="2" charset="-78"/>
              </a:rPr>
              <a:t>. به عبارت دیگر، بلندقد بودن به خودی خود باعث کسب رتبه بهتر یا بدتر نمی‌شود.</a:t>
            </a:r>
          </a:p>
        </p:txBody>
      </p:sp>
    </p:spTree>
    <p:extLst>
      <p:ext uri="{BB962C8B-B14F-4D97-AF65-F5344CB8AC3E}">
        <p14:creationId xmlns:p14="http://schemas.microsoft.com/office/powerpoint/2010/main" val="32856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3841"/>
            <a:ext cx="10291601" cy="4093428"/>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11</a:t>
            </a:r>
            <a:r>
              <a:rPr lang="ar-SA" sz="2000" dirty="0">
                <a:cs typeface="B Nazanin" panose="00000400000000000000" pitchFamily="2" charset="-78"/>
              </a:rPr>
              <a:t>:</a:t>
            </a:r>
            <a:r>
              <a:rPr lang="fa-IR" sz="2000" dirty="0">
                <a:cs typeface="B Nazanin" panose="00000400000000000000" pitchFamily="2" charset="-78"/>
              </a:rPr>
              <a:t>میانگین مدت زمان مسابقات</a:t>
            </a:r>
          </a:p>
          <a:p>
            <a:pPr algn="r" rtl="1"/>
            <a:endParaRPr lang="fa-IR" sz="2000" dirty="0">
              <a:cs typeface="B Nazanin" panose="00000400000000000000" pitchFamily="2" charset="-78"/>
            </a:endParaRPr>
          </a:p>
          <a:p>
            <a:pPr algn="r"/>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اطلاعات مربوط به مسابقات انجام‌شده، هدف این بود که مشخص شود هر مسابقه به‌طور متوسط چه مدت طول می‌کشد. این شاخص برای برنامه‌ریزی زمانی، مدیریت منابع و تحلیل فشار فیزیکی وارد بر بازیکنان اهمیت بالایی دارد.</a:t>
            </a:r>
          </a:p>
          <a:p>
            <a:pPr algn="r"/>
            <a:endParaRPr lang="fa-IR" sz="2000" dirty="0">
              <a:cs typeface="B Nazanin" panose="00000400000000000000" pitchFamily="2" charset="-78"/>
            </a:endParaRPr>
          </a:p>
          <a:p>
            <a:pPr algn="r"/>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مقدار تفریبی میانگین مدت زمان 159.42 دقیقه یا به عبارتی 2.66 ساعت محاسبه شده است.</a:t>
            </a:r>
          </a:p>
          <a:p>
            <a:pPr algn="r"/>
            <a:endParaRPr lang="fa-IR" sz="2000" dirty="0">
              <a:cs typeface="B Nazanin" panose="00000400000000000000" pitchFamily="2" charset="-78"/>
            </a:endParaRPr>
          </a:p>
          <a:p>
            <a:pPr algn="r"/>
            <a:r>
              <a:rPr lang="fa-IR" sz="2000" b="1" dirty="0">
                <a:cs typeface="B Nazanin" panose="00000400000000000000" pitchFamily="2" charset="-78"/>
              </a:rPr>
              <a:t>توضیح مختصر:</a:t>
            </a:r>
            <a:br>
              <a:rPr lang="fa-IR" sz="2000" dirty="0">
                <a:cs typeface="B Nazanin" panose="00000400000000000000" pitchFamily="2" charset="-78"/>
              </a:rPr>
            </a:br>
            <a:r>
              <a:rPr lang="fa-IR" sz="2000" dirty="0">
                <a:cs typeface="B Nazanin" panose="00000400000000000000" pitchFamily="2" charset="-78"/>
              </a:rPr>
              <a:t>این مقدار با درنظر گرفتن مسابقات کوتاه‌تر و طولانی‌تر محاسبه شده و تصویری کلی از طول متوسط بازی‌ها ارائه می‌دهد. درصورتی‌که مدت زمان مسابقات از حد نرمال طولانی‌تر باشد، ممکن است نشانه‌ای از رقابت شدید، تعادل سطح بازیکنان یا مشکلاتی مانند وقفه‌های زیاد باشد.</a:t>
            </a:r>
          </a:p>
        </p:txBody>
      </p:sp>
    </p:spTree>
    <p:extLst>
      <p:ext uri="{BB962C8B-B14F-4D97-AF65-F5344CB8AC3E}">
        <p14:creationId xmlns:p14="http://schemas.microsoft.com/office/powerpoint/2010/main" val="343621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00317" y="1318451"/>
            <a:ext cx="10291601" cy="369332"/>
          </a:xfrm>
          <a:prstGeom prst="rect">
            <a:avLst/>
          </a:prstGeom>
          <a:noFill/>
        </p:spPr>
        <p:txBody>
          <a:bodyPr wrap="square">
            <a:spAutoFit/>
          </a:bodyPr>
          <a:lstStyle/>
          <a:p>
            <a:pPr algn="r" rtl="1"/>
            <a:r>
              <a:rPr lang="ar-SA" b="1" dirty="0">
                <a:cs typeface="B Nazanin" panose="00000400000000000000" pitchFamily="2" charset="-78"/>
              </a:rPr>
              <a:t>سوال </a:t>
            </a:r>
            <a:r>
              <a:rPr lang="fa-IR" b="1" dirty="0">
                <a:cs typeface="B Nazanin" panose="00000400000000000000" pitchFamily="2" charset="-78"/>
              </a:rPr>
              <a:t>12: مقایسه میانگین تعداد </a:t>
            </a:r>
            <a:r>
              <a:rPr lang="fa-IR" b="1" dirty="0" err="1">
                <a:cs typeface="B Nazanin" panose="00000400000000000000" pitchFamily="2" charset="-78"/>
              </a:rPr>
              <a:t>بازی‌ها</a:t>
            </a:r>
            <a:r>
              <a:rPr lang="fa-IR" b="1" dirty="0">
                <a:cs typeface="B Nazanin" panose="00000400000000000000" pitchFamily="2" charset="-78"/>
              </a:rPr>
              <a:t> در هر ست مسابقات مردان و مسابقات زنان</a:t>
            </a:r>
            <a:endParaRPr lang="fa-IR" b="1" dirty="0"/>
          </a:p>
        </p:txBody>
      </p:sp>
      <p:graphicFrame>
        <p:nvGraphicFramePr>
          <p:cNvPr id="2" name="Table 2">
            <a:extLst>
              <a:ext uri="{FF2B5EF4-FFF2-40B4-BE49-F238E27FC236}">
                <a16:creationId xmlns:a16="http://schemas.microsoft.com/office/drawing/2014/main" id="{53180B2F-4EAB-494E-9ACA-AE012572D49F}"/>
              </a:ext>
            </a:extLst>
          </p:cNvPr>
          <p:cNvGraphicFramePr>
            <a:graphicFrameLocks noGrp="1"/>
          </p:cNvGraphicFramePr>
          <p:nvPr>
            <p:extLst>
              <p:ext uri="{D42A27DB-BD31-4B8C-83A1-F6EECF244321}">
                <p14:modId xmlns:p14="http://schemas.microsoft.com/office/powerpoint/2010/main" val="1533209309"/>
              </p:ext>
            </p:extLst>
          </p:nvPr>
        </p:nvGraphicFramePr>
        <p:xfrm>
          <a:off x="1000317" y="4292794"/>
          <a:ext cx="4064000" cy="13817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03950974"/>
                    </a:ext>
                  </a:extLst>
                </a:gridCol>
                <a:gridCol w="2032000">
                  <a:extLst>
                    <a:ext uri="{9D8B030D-6E8A-4147-A177-3AD203B41FA5}">
                      <a16:colId xmlns:a16="http://schemas.microsoft.com/office/drawing/2014/main" val="16542954"/>
                    </a:ext>
                  </a:extLst>
                </a:gridCol>
              </a:tblGrid>
              <a:tr h="370840">
                <a:tc>
                  <a:txBody>
                    <a:bodyPr/>
                    <a:lstStyle/>
                    <a:p>
                      <a:pPr algn="ctr"/>
                      <a:r>
                        <a:rPr lang="en-US" dirty="0"/>
                        <a:t>Gender</a:t>
                      </a:r>
                    </a:p>
                  </a:txBody>
                  <a:tcPr/>
                </a:tc>
                <a:tc>
                  <a:txBody>
                    <a:bodyPr/>
                    <a:lstStyle/>
                    <a:p>
                      <a:pPr algn="ctr"/>
                      <a:r>
                        <a:rPr lang="en-US" dirty="0"/>
                        <a:t>Average game per set</a:t>
                      </a:r>
                    </a:p>
                  </a:txBody>
                  <a:tcPr/>
                </a:tc>
                <a:extLst>
                  <a:ext uri="{0D108BD9-81ED-4DB2-BD59-A6C34878D82A}">
                    <a16:rowId xmlns:a16="http://schemas.microsoft.com/office/drawing/2014/main" val="108808565"/>
                  </a:ext>
                </a:extLst>
              </a:tr>
              <a:tr h="370840">
                <a:tc>
                  <a:txBody>
                    <a:bodyPr/>
                    <a:lstStyle/>
                    <a:p>
                      <a:pPr algn="ctr"/>
                      <a:r>
                        <a:rPr lang="en-US" dirty="0"/>
                        <a:t>Female</a:t>
                      </a:r>
                    </a:p>
                  </a:txBody>
                  <a:tcPr/>
                </a:tc>
                <a:tc>
                  <a:txBody>
                    <a:bodyPr/>
                    <a:lstStyle/>
                    <a:p>
                      <a:pPr algn="ctr"/>
                      <a:r>
                        <a:rPr lang="sv-SE" dirty="0">
                          <a:cs typeface="B Nazanin" panose="00000400000000000000" pitchFamily="2" charset="-78"/>
                        </a:rPr>
                        <a:t>8.9</a:t>
                      </a:r>
                      <a:endParaRPr lang="en-US" dirty="0"/>
                    </a:p>
                  </a:txBody>
                  <a:tcPr/>
                </a:tc>
                <a:extLst>
                  <a:ext uri="{0D108BD9-81ED-4DB2-BD59-A6C34878D82A}">
                    <a16:rowId xmlns:a16="http://schemas.microsoft.com/office/drawing/2014/main" val="260493555"/>
                  </a:ext>
                </a:extLst>
              </a:tr>
              <a:tr h="370840">
                <a:tc>
                  <a:txBody>
                    <a:bodyPr/>
                    <a:lstStyle/>
                    <a:p>
                      <a:pPr algn="ctr"/>
                      <a:r>
                        <a:rPr lang="en-US" dirty="0"/>
                        <a:t>Male</a:t>
                      </a:r>
                    </a:p>
                  </a:txBody>
                  <a:tcPr/>
                </a:tc>
                <a:tc>
                  <a:txBody>
                    <a:bodyPr/>
                    <a:lstStyle/>
                    <a:p>
                      <a:pPr algn="ctr"/>
                      <a:r>
                        <a:rPr lang="sv-SE" dirty="0">
                          <a:cs typeface="B Nazanin" panose="00000400000000000000" pitchFamily="2" charset="-78"/>
                        </a:rPr>
                        <a:t>9.3</a:t>
                      </a:r>
                      <a:endParaRPr lang="en-US" dirty="0"/>
                    </a:p>
                  </a:txBody>
                  <a:tcPr/>
                </a:tc>
                <a:extLst>
                  <a:ext uri="{0D108BD9-81ED-4DB2-BD59-A6C34878D82A}">
                    <a16:rowId xmlns:a16="http://schemas.microsoft.com/office/drawing/2014/main" val="2436064174"/>
                  </a:ext>
                </a:extLst>
              </a:tr>
            </a:tbl>
          </a:graphicData>
        </a:graphic>
      </p:graphicFrame>
      <p:sp>
        <p:nvSpPr>
          <p:cNvPr id="6" name="TextBox 5">
            <a:extLst>
              <a:ext uri="{FF2B5EF4-FFF2-40B4-BE49-F238E27FC236}">
                <a16:creationId xmlns:a16="http://schemas.microsoft.com/office/drawing/2014/main" id="{6EFBE168-819B-4909-AB29-B99E220284C8}"/>
              </a:ext>
            </a:extLst>
          </p:cNvPr>
          <p:cNvSpPr txBox="1"/>
          <p:nvPr/>
        </p:nvSpPr>
        <p:spPr>
          <a:xfrm>
            <a:off x="1388533" y="2435944"/>
            <a:ext cx="9978237" cy="923330"/>
          </a:xfrm>
          <a:prstGeom prst="rect">
            <a:avLst/>
          </a:prstGeom>
          <a:noFill/>
        </p:spPr>
        <p:txBody>
          <a:bodyPr wrap="square">
            <a:spAutoFit/>
          </a:bodyPr>
          <a:lstStyle/>
          <a:p>
            <a:pPr algn="r"/>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طی محاسبات انجام شده مطابق با جدول زیر مشخص است که به طور میانگین تعداد مسابقات زنان در هر ست حدود 9 بازی و تعداد مسابقات مردان در هر ست حدود 10 بازی می باشد.</a:t>
            </a:r>
          </a:p>
        </p:txBody>
      </p:sp>
    </p:spTree>
    <p:extLst>
      <p:ext uri="{BB962C8B-B14F-4D97-AF65-F5344CB8AC3E}">
        <p14:creationId xmlns:p14="http://schemas.microsoft.com/office/powerpoint/2010/main" val="40932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3896-53E2-930B-1BB2-7ADF38D3D18B}"/>
              </a:ext>
            </a:extLst>
          </p:cNvPr>
          <p:cNvSpPr>
            <a:spLocks noGrp="1"/>
          </p:cNvSpPr>
          <p:nvPr>
            <p:ph type="title"/>
          </p:nvPr>
        </p:nvSpPr>
        <p:spPr/>
        <p:txBody>
          <a:bodyPr>
            <a:normAutofit/>
          </a:bodyPr>
          <a:lstStyle/>
          <a:p>
            <a:pPr marL="457200" indent="-457200" algn="r" rtl="1">
              <a:buFont typeface="Arial" panose="020B0604020202020204" pitchFamily="34" charset="0"/>
              <a:buChar char="•"/>
            </a:pPr>
            <a:r>
              <a:rPr lang="fa-IR" sz="2000" u="sng" dirty="0">
                <a:cs typeface="B Nazanin" panose="00000400000000000000" pitchFamily="2" charset="-78"/>
              </a:rPr>
              <a:t>سوال 13:</a:t>
            </a:r>
            <a:r>
              <a:rPr lang="fa-IR" sz="2000" dirty="0">
                <a:cs typeface="B Nazanin" panose="00000400000000000000" pitchFamily="2" charset="-78"/>
              </a:rPr>
              <a:t>توزیع بازیکنان </a:t>
            </a:r>
            <a:r>
              <a:rPr lang="fa-IR" sz="2000" dirty="0" err="1">
                <a:cs typeface="B Nazanin" panose="00000400000000000000" pitchFamily="2" charset="-78"/>
              </a:rPr>
              <a:t>چپ‌دست</a:t>
            </a:r>
            <a:r>
              <a:rPr lang="fa-IR" sz="2000" dirty="0">
                <a:cs typeface="B Nazanin" panose="00000400000000000000" pitchFamily="2" charset="-78"/>
              </a:rPr>
              <a:t> در مقابل </a:t>
            </a:r>
            <a:r>
              <a:rPr lang="fa-IR" sz="2000" dirty="0" err="1">
                <a:cs typeface="B Nazanin" panose="00000400000000000000" pitchFamily="2" charset="-78"/>
              </a:rPr>
              <a:t>راست‌دست</a:t>
            </a:r>
            <a:endParaRPr lang="en-US" sz="2000" u="sng" dirty="0">
              <a:cs typeface="B Nazanin" panose="00000400000000000000" pitchFamily="2" charset="-78"/>
            </a:endParaRPr>
          </a:p>
        </p:txBody>
      </p:sp>
      <p:sp>
        <p:nvSpPr>
          <p:cNvPr id="3" name="Content Placeholder 2">
            <a:extLst>
              <a:ext uri="{FF2B5EF4-FFF2-40B4-BE49-F238E27FC236}">
                <a16:creationId xmlns:a16="http://schemas.microsoft.com/office/drawing/2014/main" id="{1529E3A6-0841-99B6-0FC6-4F60A7979E94}"/>
              </a:ext>
            </a:extLst>
          </p:cNvPr>
          <p:cNvSpPr>
            <a:spLocks noGrp="1"/>
          </p:cNvSpPr>
          <p:nvPr>
            <p:ph idx="1"/>
          </p:nvPr>
        </p:nvSpPr>
        <p:spPr>
          <a:xfrm>
            <a:off x="1484311" y="2160053"/>
            <a:ext cx="10018713" cy="3124201"/>
          </a:xfrm>
        </p:spPr>
        <p:txBody>
          <a:bodyPr/>
          <a:lstStyle/>
          <a:p>
            <a:pPr marL="0" indent="0" algn="r" rtl="1">
              <a:buNone/>
            </a:pPr>
            <a:r>
              <a:rPr lang="fa-IR" dirty="0">
                <a:cs typeface="B Nazanin" panose="00000400000000000000" pitchFamily="2" charset="-78"/>
              </a:rPr>
              <a:t>نتیجه اصلی:</a:t>
            </a:r>
          </a:p>
          <a:p>
            <a:pPr marL="0" indent="0" algn="r" rtl="1">
              <a:buNone/>
            </a:pPr>
            <a:r>
              <a:rPr lang="fa-IR" dirty="0">
                <a:cs typeface="B Nazanin" panose="00000400000000000000" pitchFamily="2" charset="-78"/>
              </a:rPr>
              <a:t> با توجه به اطلاعات دیتاست، توزیع بازیکنهای راست دست یا چپ دست بودنشان مشخص بود به این صورت است:</a:t>
            </a:r>
          </a:p>
          <a:p>
            <a:pPr algn="l"/>
            <a:endParaRPr lang="en-US"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753BDCE5-6705-96EA-4CC3-D4A2371FE431}"/>
              </a:ext>
            </a:extLst>
          </p:cNvPr>
          <p:cNvGraphicFramePr>
            <a:graphicFrameLocks noGrp="1"/>
          </p:cNvGraphicFramePr>
          <p:nvPr>
            <p:extLst>
              <p:ext uri="{D42A27DB-BD31-4B8C-83A1-F6EECF244321}">
                <p14:modId xmlns:p14="http://schemas.microsoft.com/office/powerpoint/2010/main" val="3622691527"/>
              </p:ext>
            </p:extLst>
          </p:nvPr>
        </p:nvGraphicFramePr>
        <p:xfrm>
          <a:off x="1856636" y="4727994"/>
          <a:ext cx="8127999" cy="111252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4111893066"/>
                    </a:ext>
                  </a:extLst>
                </a:gridCol>
                <a:gridCol w="2709333">
                  <a:extLst>
                    <a:ext uri="{9D8B030D-6E8A-4147-A177-3AD203B41FA5}">
                      <a16:colId xmlns:a16="http://schemas.microsoft.com/office/drawing/2014/main" val="741907210"/>
                    </a:ext>
                  </a:extLst>
                </a:gridCol>
                <a:gridCol w="2709333">
                  <a:extLst>
                    <a:ext uri="{9D8B030D-6E8A-4147-A177-3AD203B41FA5}">
                      <a16:colId xmlns:a16="http://schemas.microsoft.com/office/drawing/2014/main" val="2453299565"/>
                    </a:ext>
                  </a:extLst>
                </a:gridCol>
              </a:tblGrid>
              <a:tr h="370840">
                <a:tc>
                  <a:txBody>
                    <a:bodyPr/>
                    <a:lstStyle/>
                    <a:p>
                      <a:pPr algn="ctr"/>
                      <a:r>
                        <a:rPr lang="en-US" b="1" dirty="0"/>
                        <a:t>players-hand</a:t>
                      </a:r>
                    </a:p>
                  </a:txBody>
                  <a:tcPr/>
                </a:tc>
                <a:tc>
                  <a:txBody>
                    <a:bodyPr/>
                    <a:lstStyle/>
                    <a:p>
                      <a:pPr algn="ctr"/>
                      <a:r>
                        <a:rPr lang="en-US" b="1" dirty="0"/>
                        <a:t>count</a:t>
                      </a:r>
                    </a:p>
                  </a:txBody>
                  <a:tcPr/>
                </a:tc>
                <a:tc>
                  <a:txBody>
                    <a:bodyPr/>
                    <a:lstStyle/>
                    <a:p>
                      <a:pPr algn="ctr"/>
                      <a:r>
                        <a:rPr lang="en-US" b="1" dirty="0"/>
                        <a:t>percent</a:t>
                      </a:r>
                    </a:p>
                  </a:txBody>
                  <a:tcPr/>
                </a:tc>
                <a:extLst>
                  <a:ext uri="{0D108BD9-81ED-4DB2-BD59-A6C34878D82A}">
                    <a16:rowId xmlns:a16="http://schemas.microsoft.com/office/drawing/2014/main" val="3547953173"/>
                  </a:ext>
                </a:extLst>
              </a:tr>
              <a:tr h="370840">
                <a:tc>
                  <a:txBody>
                    <a:bodyPr/>
                    <a:lstStyle/>
                    <a:p>
                      <a:pPr algn="ctr"/>
                      <a:r>
                        <a:rPr lang="en-US" b="1" dirty="0"/>
                        <a:t>Left-handed</a:t>
                      </a:r>
                    </a:p>
                  </a:txBody>
                  <a:tcPr/>
                </a:tc>
                <a:tc>
                  <a:txBody>
                    <a:bodyPr/>
                    <a:lstStyle/>
                    <a:p>
                      <a:pPr algn="ctr"/>
                      <a:r>
                        <a:rPr lang="fa-IR" b="1" dirty="0"/>
                        <a:t>133</a:t>
                      </a:r>
                      <a:endParaRPr lang="en-US" b="1" dirty="0"/>
                    </a:p>
                  </a:txBody>
                  <a:tcPr/>
                </a:tc>
                <a:tc>
                  <a:txBody>
                    <a:bodyPr/>
                    <a:lstStyle/>
                    <a:p>
                      <a:pPr algn="ctr"/>
                      <a:r>
                        <a:rPr lang="fa-IR" b="1" dirty="0"/>
                        <a:t>11.605585</a:t>
                      </a:r>
                      <a:endParaRPr lang="en-US" b="1" dirty="0"/>
                    </a:p>
                  </a:txBody>
                  <a:tcPr/>
                </a:tc>
                <a:extLst>
                  <a:ext uri="{0D108BD9-81ED-4DB2-BD59-A6C34878D82A}">
                    <a16:rowId xmlns:a16="http://schemas.microsoft.com/office/drawing/2014/main" val="3235004123"/>
                  </a:ext>
                </a:extLst>
              </a:tr>
              <a:tr h="370840">
                <a:tc>
                  <a:txBody>
                    <a:bodyPr/>
                    <a:lstStyle/>
                    <a:p>
                      <a:pPr algn="ctr"/>
                      <a:r>
                        <a:rPr lang="en-US" b="1" dirty="0"/>
                        <a:t>Right-handed</a:t>
                      </a:r>
                    </a:p>
                  </a:txBody>
                  <a:tcPr/>
                </a:tc>
                <a:tc>
                  <a:txBody>
                    <a:bodyPr/>
                    <a:lstStyle/>
                    <a:p>
                      <a:pPr algn="ctr"/>
                      <a:r>
                        <a:rPr lang="fa-IR" b="1" dirty="0"/>
                        <a:t>1013</a:t>
                      </a:r>
                      <a:endParaRPr lang="en-US" b="1" dirty="0"/>
                    </a:p>
                  </a:txBody>
                  <a:tcPr/>
                </a:tc>
                <a:tc>
                  <a:txBody>
                    <a:bodyPr/>
                    <a:lstStyle/>
                    <a:p>
                      <a:pPr algn="ctr"/>
                      <a:r>
                        <a:rPr lang="fa-IR" b="1" dirty="0"/>
                        <a:t>88.394415</a:t>
                      </a:r>
                      <a:endParaRPr lang="en-US" b="1" dirty="0"/>
                    </a:p>
                  </a:txBody>
                  <a:tcPr/>
                </a:tc>
                <a:extLst>
                  <a:ext uri="{0D108BD9-81ED-4DB2-BD59-A6C34878D82A}">
                    <a16:rowId xmlns:a16="http://schemas.microsoft.com/office/drawing/2014/main" val="3618486953"/>
                  </a:ext>
                </a:extLst>
              </a:tr>
            </a:tbl>
          </a:graphicData>
        </a:graphic>
      </p:graphicFrame>
    </p:spTree>
    <p:extLst>
      <p:ext uri="{BB962C8B-B14F-4D97-AF65-F5344CB8AC3E}">
        <p14:creationId xmlns:p14="http://schemas.microsoft.com/office/powerpoint/2010/main" val="281310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DC11B-8E43-2D16-41EA-9F394D4DF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F8E00-1393-5437-814E-75B93023348A}"/>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سوال14 : </a:t>
            </a:r>
            <a:r>
              <a:rPr lang="fa-IR" sz="2800" dirty="0" err="1">
                <a:cs typeface="B Nazanin" panose="00000400000000000000" pitchFamily="2" charset="-78"/>
              </a:rPr>
              <a:t>رایج‌ترین</a:t>
            </a:r>
            <a:r>
              <a:rPr lang="fa-IR" sz="2800" dirty="0">
                <a:cs typeface="B Nazanin" panose="00000400000000000000" pitchFamily="2" charset="-78"/>
              </a:rPr>
              <a:t> نوع سطح زمین </a:t>
            </a:r>
            <a:r>
              <a:rPr lang="fa-IR" sz="2800" dirty="0" err="1">
                <a:cs typeface="B Nazanin" panose="00000400000000000000" pitchFamily="2" charset="-78"/>
              </a:rPr>
              <a:t>استفاده‌شده</a:t>
            </a:r>
            <a:r>
              <a:rPr lang="fa-IR" sz="2800" dirty="0">
                <a:cs typeface="B Nazanin" panose="00000400000000000000" pitchFamily="2" charset="-78"/>
              </a:rPr>
              <a:t> در مسابقات</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8B513633-81CE-6246-B1A1-48E89C83939F}"/>
              </a:ext>
            </a:extLst>
          </p:cNvPr>
          <p:cNvSpPr>
            <a:spLocks noGrp="1"/>
          </p:cNvSpPr>
          <p:nvPr>
            <p:ph idx="1"/>
          </p:nvPr>
        </p:nvSpPr>
        <p:spPr>
          <a:xfrm>
            <a:off x="1484311" y="2074332"/>
            <a:ext cx="10018713" cy="3124201"/>
          </a:xfrm>
        </p:spPr>
        <p:txBody>
          <a:bodyPr/>
          <a:lstStyle/>
          <a:p>
            <a:pPr marL="0" indent="0" algn="r" rtl="1">
              <a:buNone/>
            </a:pPr>
            <a:r>
              <a:rPr lang="fa-IR" dirty="0">
                <a:cs typeface="B Nazanin" panose="00000400000000000000" pitchFamily="2" charset="-78"/>
              </a:rPr>
              <a:t>نتیجه اصلی : </a:t>
            </a:r>
          </a:p>
          <a:p>
            <a:pPr marL="0" indent="0" algn="r" rtl="1">
              <a:buNone/>
            </a:pPr>
            <a:r>
              <a:rPr lang="fa-IR" dirty="0">
                <a:cs typeface="B Nazanin" panose="00000400000000000000" pitchFamily="2" charset="-78"/>
              </a:rPr>
              <a:t>با توجه اطلاعات موجود در دیتاست، رایج‌ترین نوع سطح زمین استفاده‌شده در مسابقات، رس سرخ بوده (</a:t>
            </a:r>
            <a:r>
              <a:rPr lang="en-US" dirty="0">
                <a:cs typeface="B Nazanin" panose="00000400000000000000" pitchFamily="2" charset="-78"/>
              </a:rPr>
              <a:t>Red Clay</a:t>
            </a:r>
            <a:r>
              <a:rPr lang="fa-IR" dirty="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40406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EAB9-1BD9-13C3-8E94-187E1AF68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896BA-3FEE-4C8A-7459-E3766D5CBF16}"/>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سوال15: تعداد کشورهای حاضر در </a:t>
            </a:r>
            <a:r>
              <a:rPr lang="fa-IR" sz="2800" dirty="0" err="1">
                <a:cs typeface="B Nazanin" panose="00000400000000000000" pitchFamily="2" charset="-78"/>
              </a:rPr>
              <a:t>دیتاست</a:t>
            </a:r>
            <a:r>
              <a:rPr lang="fa-IR" sz="2800" dirty="0">
                <a:cs typeface="B Nazanin" panose="00000400000000000000" pitchFamily="2" charset="-78"/>
              </a:rPr>
              <a:t>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FAB04C05-0F18-06B6-CE33-AC1E98E93922}"/>
              </a:ext>
            </a:extLst>
          </p:cNvPr>
          <p:cNvSpPr>
            <a:spLocks noGrp="1"/>
          </p:cNvSpPr>
          <p:nvPr>
            <p:ph idx="1"/>
          </p:nvPr>
        </p:nvSpPr>
        <p:spPr>
          <a:xfrm>
            <a:off x="1484311" y="2032000"/>
            <a:ext cx="10018713" cy="2074334"/>
          </a:xfrm>
        </p:spPr>
        <p:txBody>
          <a:bodyPr/>
          <a:lstStyle/>
          <a:p>
            <a:pPr marL="0" indent="0" algn="r" rtl="1">
              <a:buNone/>
            </a:pPr>
            <a:r>
              <a:rPr lang="fa-IR" b="1" dirty="0">
                <a:cs typeface="B Nazanin" panose="00000400000000000000" pitchFamily="2" charset="-78"/>
              </a:rPr>
              <a:t>نتیجه اصلی :</a:t>
            </a:r>
          </a:p>
          <a:p>
            <a:pPr marL="0" indent="0" algn="r" rtl="1">
              <a:buNone/>
            </a:pPr>
            <a:r>
              <a:rPr lang="fa-IR" dirty="0">
                <a:cs typeface="B Nazanin" panose="00000400000000000000" pitchFamily="2" charset="-78"/>
              </a:rPr>
              <a:t>تعداد کشورهای حاضر در این دیتاست، 108 کشور بوده است.</a:t>
            </a:r>
            <a:endParaRPr lang="en-US" dirty="0">
              <a:cs typeface="B Nazanin" panose="00000400000000000000" pitchFamily="2" charset="-78"/>
            </a:endParaRPr>
          </a:p>
        </p:txBody>
      </p:sp>
    </p:spTree>
    <p:extLst>
      <p:ext uri="{BB962C8B-B14F-4D97-AF65-F5344CB8AC3E}">
        <p14:creationId xmlns:p14="http://schemas.microsoft.com/office/powerpoint/2010/main" val="261000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AF5F-0D9D-EB91-72EE-AC2DA61A1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98A43-2FDA-B4B9-D4E6-6F96446B68D8}"/>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سوال16 : </a:t>
            </a:r>
            <a:r>
              <a:rPr lang="fa-IR" sz="2000" dirty="0" err="1">
                <a:cs typeface="B Nazanin" panose="00000400000000000000" pitchFamily="2" charset="-78"/>
              </a:rPr>
              <a:t>بازیکنی</a:t>
            </a:r>
            <a:r>
              <a:rPr lang="fa-IR" sz="2000" dirty="0">
                <a:cs typeface="B Nazanin" panose="00000400000000000000" pitchFamily="2" charset="-78"/>
              </a:rPr>
              <a:t> که بالاترین درصد برد را در مقابل 10 حریف برتر دارد</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9DBAD2E8-DF02-046B-1B51-3492366F6BF9}"/>
              </a:ext>
            </a:extLst>
          </p:cNvPr>
          <p:cNvSpPr>
            <a:spLocks noGrp="1"/>
          </p:cNvSpPr>
          <p:nvPr>
            <p:ph idx="1"/>
          </p:nvPr>
        </p:nvSpPr>
        <p:spPr>
          <a:xfrm>
            <a:off x="763929" y="2556932"/>
            <a:ext cx="10132668" cy="3318936"/>
          </a:xfrm>
        </p:spPr>
        <p:txBody>
          <a:bodyPr>
            <a:normAutofit/>
          </a:bodyPr>
          <a:lstStyle/>
          <a:p>
            <a:pPr marL="0" indent="0" algn="r" rtl="1">
              <a:buNone/>
            </a:pPr>
            <a:r>
              <a:rPr lang="fa-IR" dirty="0">
                <a:cs typeface="B Nazanin" panose="00000400000000000000" pitchFamily="2" charset="-78"/>
              </a:rPr>
              <a:t>نتیجه اصلی :</a:t>
            </a:r>
          </a:p>
          <a:p>
            <a:pPr marL="0" indent="0" algn="r" rtl="1">
              <a:buNone/>
            </a:pPr>
            <a:r>
              <a:rPr lang="en-US" dirty="0">
                <a:cs typeface="B Nazanin" panose="00000400000000000000" pitchFamily="2" charset="-78"/>
              </a:rPr>
              <a:t> </a:t>
            </a:r>
            <a:r>
              <a:rPr lang="fa-IR" dirty="0">
                <a:cs typeface="B Nazanin" panose="00000400000000000000" pitchFamily="2" charset="-78"/>
              </a:rPr>
              <a:t> </a:t>
            </a:r>
            <a:r>
              <a:rPr lang="en-US" sz="1800" dirty="0">
                <a:latin typeface="Arial" panose="020B0604020202020204" pitchFamily="34" charset="0"/>
                <a:cs typeface="Arial" panose="020B0604020202020204" pitchFamily="34" charset="0"/>
              </a:rPr>
              <a:t>Donna Vekić</a:t>
            </a:r>
            <a:r>
              <a:rPr lang="fa-IR" sz="1800" dirty="0"/>
              <a:t> </a:t>
            </a:r>
            <a:r>
              <a:rPr lang="fa-IR" sz="1800" dirty="0">
                <a:cs typeface="B Nazanin" panose="00000400000000000000" pitchFamily="2" charset="-78"/>
              </a:rPr>
              <a:t>با نرخ یک درصد بیشترین پیروزی را در برابر 10نفر اول داشته است. </a:t>
            </a:r>
            <a:r>
              <a:rPr lang="en-US" sz="1800" dirty="0">
                <a:cs typeface="B Nazanin" panose="00000400000000000000" pitchFamily="2" charset="-78"/>
              </a:rPr>
              <a:t>Id</a:t>
            </a:r>
            <a:r>
              <a:rPr lang="fa-IR" sz="1800" dirty="0">
                <a:cs typeface="B Nazanin" panose="00000400000000000000" pitchFamily="2" charset="-78"/>
              </a:rPr>
              <a:t> بازیکن نامبرده در زیر آمده است.</a:t>
            </a:r>
            <a:endParaRPr lang="en-US" sz="1800" dirty="0">
              <a:cs typeface="B Nazanin" panose="00000400000000000000" pitchFamily="2" charset="-78"/>
            </a:endParaRPr>
          </a:p>
          <a:p>
            <a:pPr algn="r" rtl="1"/>
            <a:endParaRPr lang="fa-IR" dirty="0">
              <a:cs typeface="B Nazanin" panose="00000400000000000000" pitchFamily="2" charset="-78"/>
            </a:endParaRPr>
          </a:p>
          <a:p>
            <a:pPr algn="l"/>
            <a:r>
              <a:rPr lang="en-US" sz="1800" dirty="0"/>
              <a:t>Player with highest win % vs top 10 opponents:</a:t>
            </a:r>
          </a:p>
          <a:p>
            <a:pPr algn="l"/>
            <a:r>
              <a:rPr lang="en-US" sz="1800" dirty="0"/>
              <a:t>    non_top10_id  matches_vs_top10  wins_vs_top10  </a:t>
            </a:r>
            <a:r>
              <a:rPr lang="en-US" sz="1800" dirty="0" err="1"/>
              <a:t>win_percentage</a:t>
            </a:r>
            <a:endParaRPr lang="en-US" sz="1800" dirty="0"/>
          </a:p>
          <a:p>
            <a:pPr algn="l"/>
            <a:r>
              <a:rPr lang="en-US" sz="1800" dirty="0"/>
              <a:t>          19                         50641.0                        8                8                    1.0</a:t>
            </a:r>
            <a:endParaRPr lang="fa-IR" sz="1800" dirty="0"/>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83631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6497-C384-F195-96C5-7632044B2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2F862-0A42-DAAA-B974-CA3010950FAC}"/>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سوال17 </a:t>
            </a:r>
            <a:r>
              <a:rPr lang="en-US" sz="2000" dirty="0">
                <a:cs typeface="B Nazanin" panose="00000400000000000000" pitchFamily="2" charset="-78"/>
              </a:rPr>
              <a:t>:</a:t>
            </a:r>
            <a:r>
              <a:rPr lang="fa-IR" sz="2000" dirty="0">
                <a:cs typeface="B Nazanin" panose="00000400000000000000" pitchFamily="2" charset="-78"/>
              </a:rPr>
              <a:t>میانگین تعداد </a:t>
            </a:r>
            <a:r>
              <a:rPr lang="fa-IR" sz="2000" dirty="0" err="1">
                <a:cs typeface="B Nazanin" panose="00000400000000000000" pitchFamily="2" charset="-78"/>
              </a:rPr>
              <a:t>بریک‌های</a:t>
            </a:r>
            <a:r>
              <a:rPr lang="fa-IR" sz="2000" dirty="0">
                <a:cs typeface="B Nazanin" panose="00000400000000000000" pitchFamily="2" charset="-78"/>
              </a:rPr>
              <a:t> سرویس در هر مسابقه</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1D1D6228-AC00-FC1E-FD08-947DD96C147D}"/>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نتیجه اصلی :</a:t>
            </a:r>
          </a:p>
          <a:p>
            <a:pPr algn="r" rtl="1"/>
            <a:r>
              <a:rPr lang="fa-IR" sz="2000" dirty="0">
                <a:cs typeface="B Nazanin" panose="00000400000000000000" pitchFamily="2" charset="-78"/>
              </a:rPr>
              <a:t>تعداد کل بریک های سرویس 52907 بوده است که با توجه به تعداد کل بازی ها، میانگین آن برابر است با 2.28 </a:t>
            </a:r>
          </a:p>
          <a:p>
            <a:r>
              <a:rPr lang="en-US" dirty="0">
                <a:latin typeface="Arial" panose="020B0604020202020204" pitchFamily="34" charset="0"/>
                <a:cs typeface="Arial" panose="020B0604020202020204" pitchFamily="34" charset="0"/>
              </a:rPr>
              <a:t>Breaks of serve: 52907</a:t>
            </a:r>
          </a:p>
          <a:p>
            <a:r>
              <a:rPr lang="en-US" dirty="0">
                <a:latin typeface="Arial" panose="020B0604020202020204" pitchFamily="34" charset="0"/>
                <a:cs typeface="Arial" panose="020B0604020202020204" pitchFamily="34" charset="0"/>
              </a:rPr>
              <a:t>Average breaks per match: 2.28</a:t>
            </a:r>
          </a:p>
        </p:txBody>
      </p:sp>
    </p:spTree>
    <p:extLst>
      <p:ext uri="{BB962C8B-B14F-4D97-AF65-F5344CB8AC3E}">
        <p14:creationId xmlns:p14="http://schemas.microsoft.com/office/powerpoint/2010/main" val="200354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0803A8B-CF6C-D1CA-27A6-F39DB779C0D4}"/>
              </a:ext>
            </a:extLst>
          </p:cNvPr>
          <p:cNvSpPr txBox="1"/>
          <p:nvPr/>
        </p:nvSpPr>
        <p:spPr>
          <a:xfrm>
            <a:off x="895989" y="839496"/>
            <a:ext cx="10023113" cy="3477875"/>
          </a:xfrm>
          <a:prstGeom prst="rect">
            <a:avLst/>
          </a:prstGeom>
          <a:noFill/>
        </p:spPr>
        <p:txBody>
          <a:bodyPr wrap="square">
            <a:spAutoFit/>
          </a:bodyPr>
          <a:lstStyle/>
          <a:p>
            <a:pPr algn="r" rtl="1"/>
            <a:endParaRPr lang="en-US" sz="2000" dirty="0">
              <a:cs typeface="B Nazanin" panose="00000400000000000000" pitchFamily="2" charset="-78"/>
            </a:endParaRPr>
          </a:p>
          <a:p>
            <a:pPr algn="r" rtl="1"/>
            <a:r>
              <a:rPr lang="fa-IR" sz="2000" dirty="0">
                <a:cs typeface="B Nazanin" panose="00000400000000000000" pitchFamily="2" charset="-78"/>
              </a:rPr>
              <a:t>سوال 1: </a:t>
            </a:r>
            <a:r>
              <a:rPr lang="ar-SA" sz="2000" dirty="0">
                <a:cs typeface="B Nazanin" panose="00000400000000000000" pitchFamily="2" charset="-78"/>
              </a:rPr>
              <a:t>چه تعداد بازیکن تنیس در مجموعه داده وجود دارد؟</a:t>
            </a:r>
            <a:endParaRPr lang="en-US" sz="2000" dirty="0">
              <a:cs typeface="B Nazanin" panose="00000400000000000000" pitchFamily="2" charset="-78"/>
            </a:endParaRPr>
          </a:p>
          <a:p>
            <a:pPr algn="r" rtl="1"/>
            <a:endParaRPr lang="de-DE" sz="2000" dirty="0">
              <a:cs typeface="B Nazanin" panose="00000400000000000000" pitchFamily="2" charset="-78"/>
            </a:endParaRPr>
          </a:p>
          <a:p>
            <a:pPr algn="r" rtl="1"/>
            <a:r>
              <a:rPr lang="ar-SA" sz="2000" b="1" dirty="0">
                <a:cs typeface="B Nazanin" panose="00000400000000000000" pitchFamily="2" charset="-78"/>
              </a:rPr>
              <a:t>روش انجام کار:</a:t>
            </a:r>
          </a:p>
          <a:p>
            <a:pPr algn="r" rtl="1"/>
            <a:r>
              <a:rPr lang="ar-SA" sz="2000" dirty="0">
                <a:cs typeface="B Nazanin" panose="00000400000000000000" pitchFamily="2" charset="-78"/>
              </a:rPr>
              <a:t>بارگذاری اطلاعات بازیکنان تیم‌های میزبان و مهمان</a:t>
            </a:r>
          </a:p>
          <a:p>
            <a:pPr algn="r" rtl="1"/>
            <a:r>
              <a:rPr lang="ar-SA" sz="2000" dirty="0">
                <a:cs typeface="B Nazanin" panose="00000400000000000000" pitchFamily="2" charset="-78"/>
              </a:rPr>
              <a:t>استخراج شناسه بازیکنان</a:t>
            </a:r>
          </a:p>
          <a:p>
            <a:pPr algn="r" rtl="1"/>
            <a:r>
              <a:rPr lang="ar-SA" sz="2000" dirty="0">
                <a:cs typeface="B Nazanin" panose="00000400000000000000" pitchFamily="2" charset="-78"/>
              </a:rPr>
              <a:t>ترکیب و حذف موارد تکراری</a:t>
            </a:r>
          </a:p>
          <a:p>
            <a:pPr algn="r" rtl="1"/>
            <a:r>
              <a:rPr lang="ar-SA" sz="2000" dirty="0">
                <a:cs typeface="B Nazanin" panose="00000400000000000000" pitchFamily="2" charset="-78"/>
              </a:rPr>
              <a:t>محاسبه تعداد بازیکنان منحصربه‌فرد</a:t>
            </a:r>
          </a:p>
          <a:p>
            <a:pPr algn="r" rtl="1"/>
            <a:endParaRPr lang="en-US" sz="2000" dirty="0">
              <a:cs typeface="B Nazanin" panose="00000400000000000000" pitchFamily="2" charset="-78"/>
            </a:endParaRPr>
          </a:p>
          <a:p>
            <a:pPr algn="r" rtl="1"/>
            <a:endParaRPr lang="en-US" sz="2000" dirty="0">
              <a:cs typeface="B Nazanin" panose="00000400000000000000" pitchFamily="2" charset="-78"/>
            </a:endParaRPr>
          </a:p>
          <a:p>
            <a:pPr algn="r" rtl="1"/>
            <a:r>
              <a:rPr lang="ar-SA" sz="2000" b="1" dirty="0">
                <a:cs typeface="B Nazanin" panose="00000400000000000000" pitchFamily="2" charset="-78"/>
              </a:rPr>
              <a:t>نتیجه:تعداد بازیکنان تنیس موجود در مجموعه داده: ۲۶۴۴ نفر</a:t>
            </a:r>
            <a:endParaRPr lang="de-DE" sz="2000" b="1" dirty="0">
              <a:cs typeface="B Nazanin" panose="00000400000000000000" pitchFamily="2" charset="-78"/>
            </a:endParaRPr>
          </a:p>
        </p:txBody>
      </p:sp>
    </p:spTree>
    <p:extLst>
      <p:ext uri="{BB962C8B-B14F-4D97-AF65-F5344CB8AC3E}">
        <p14:creationId xmlns:p14="http://schemas.microsoft.com/office/powerpoint/2010/main" val="232335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2575C-8578-AE0D-926E-15F686E70B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FECEE20-10BB-C10D-CCD1-B165F2673C2B}"/>
              </a:ext>
            </a:extLst>
          </p:cNvPr>
          <p:cNvSpPr txBox="1"/>
          <p:nvPr/>
        </p:nvSpPr>
        <p:spPr>
          <a:xfrm>
            <a:off x="4269757" y="1494335"/>
            <a:ext cx="6097022" cy="3477875"/>
          </a:xfrm>
          <a:prstGeom prst="rect">
            <a:avLst/>
          </a:prstGeom>
          <a:noFill/>
        </p:spPr>
        <p:txBody>
          <a:bodyPr wrap="square">
            <a:spAutoFit/>
          </a:bodyPr>
          <a:lstStyle/>
          <a:p>
            <a:pPr algn="r" rtl="1"/>
            <a:r>
              <a:rPr lang="fa-IR" dirty="0"/>
              <a:t>سوال 2: </a:t>
            </a:r>
            <a:r>
              <a:rPr lang="en-US" sz="2000" dirty="0" err="1">
                <a:cs typeface="B Nazanin" panose="00000400000000000000" pitchFamily="2" charset="-78"/>
              </a:rPr>
              <a:t>میانگین</a:t>
            </a:r>
            <a:r>
              <a:rPr lang="en-US" sz="2000" dirty="0">
                <a:cs typeface="B Nazanin" panose="00000400000000000000" pitchFamily="2" charset="-78"/>
              </a:rPr>
              <a:t> </a:t>
            </a:r>
            <a:r>
              <a:rPr lang="en-US" sz="2000" dirty="0" err="1">
                <a:cs typeface="B Nazanin" panose="00000400000000000000" pitchFamily="2" charset="-78"/>
              </a:rPr>
              <a:t>قد</a:t>
            </a:r>
            <a:r>
              <a:rPr lang="en-US" sz="2000" dirty="0">
                <a:cs typeface="B Nazanin" panose="00000400000000000000" pitchFamily="2" charset="-78"/>
              </a:rPr>
              <a:t> </a:t>
            </a:r>
            <a:r>
              <a:rPr lang="en-US" sz="2000" dirty="0" err="1">
                <a:cs typeface="B Nazanin" panose="00000400000000000000" pitchFamily="2" charset="-78"/>
              </a:rPr>
              <a:t>بازیکنان</a:t>
            </a:r>
            <a:r>
              <a:rPr lang="en-US" sz="2000" dirty="0">
                <a:cs typeface="B Nazanin" panose="00000400000000000000" pitchFamily="2" charset="-78"/>
              </a:rPr>
              <a:t> </a:t>
            </a:r>
            <a:r>
              <a:rPr lang="en-US" sz="2000" dirty="0" err="1">
                <a:cs typeface="B Nazanin" panose="00000400000000000000" pitchFamily="2" charset="-78"/>
              </a:rPr>
              <a:t>چقدر</a:t>
            </a:r>
            <a:r>
              <a:rPr lang="en-US" sz="2000" dirty="0">
                <a:cs typeface="B Nazanin" panose="00000400000000000000" pitchFamily="2" charset="-78"/>
              </a:rPr>
              <a:t> </a:t>
            </a:r>
            <a:r>
              <a:rPr lang="en-US" sz="2000" dirty="0" err="1">
                <a:cs typeface="B Nazanin" panose="00000400000000000000" pitchFamily="2" charset="-78"/>
              </a:rPr>
              <a:t>است</a:t>
            </a:r>
            <a:r>
              <a:rPr lang="en-US" sz="2000" dirty="0">
                <a:cs typeface="B Nazanin" panose="00000400000000000000" pitchFamily="2" charset="-78"/>
              </a:rPr>
              <a:t>؟</a:t>
            </a:r>
          </a:p>
          <a:p>
            <a:pPr algn="r" rtl="1">
              <a:buNone/>
            </a:pPr>
            <a:endParaRPr lang="fa-IR" sz="2000" dirty="0">
              <a:cs typeface="B Nazanin" panose="00000400000000000000" pitchFamily="2" charset="-78"/>
            </a:endParaRPr>
          </a:p>
          <a:p>
            <a:pPr algn="r" rtl="1">
              <a:buNone/>
            </a:pPr>
            <a:r>
              <a:rPr lang="ar-SA" sz="2000" b="1" dirty="0">
                <a:cs typeface="B Nazanin" panose="00000400000000000000" pitchFamily="2" charset="-78"/>
              </a:rPr>
              <a:t>روش انجام کار:</a:t>
            </a:r>
            <a:endParaRPr lang="fa-IR" sz="2000" b="1" dirty="0">
              <a:cs typeface="B Nazanin" panose="00000400000000000000" pitchFamily="2" charset="-78"/>
            </a:endParaRPr>
          </a:p>
          <a:p>
            <a:pPr algn="r" rtl="1">
              <a:buNone/>
            </a:pPr>
            <a:endParaRPr lang="ar-SA" sz="2000" dirty="0">
              <a:cs typeface="B Nazanin" panose="00000400000000000000" pitchFamily="2" charset="-78"/>
            </a:endParaRPr>
          </a:p>
          <a:p>
            <a:pPr algn="r" rtl="1">
              <a:buFont typeface="Arial" panose="020B0604020202020204" pitchFamily="34" charset="0"/>
              <a:buChar char="•"/>
            </a:pPr>
            <a:r>
              <a:rPr lang="ar-SA" sz="2000" dirty="0">
                <a:cs typeface="B Nazanin" panose="00000400000000000000" pitchFamily="2" charset="-78"/>
              </a:rPr>
              <a:t>بارگذاری اطلاعات بازیکنان تیم‌های میزبان و میهمان</a:t>
            </a:r>
          </a:p>
          <a:p>
            <a:pPr algn="r" rtl="1">
              <a:buFont typeface="Arial" panose="020B0604020202020204" pitchFamily="34" charset="0"/>
              <a:buChar char="•"/>
            </a:pPr>
            <a:r>
              <a:rPr lang="ar-SA" sz="2000" dirty="0">
                <a:cs typeface="B Nazanin" panose="00000400000000000000" pitchFamily="2" charset="-78"/>
              </a:rPr>
              <a:t>محاسبه میانگین قد هر گروه</a:t>
            </a:r>
          </a:p>
          <a:p>
            <a:pPr algn="r" rtl="1">
              <a:buFont typeface="Arial" panose="020B0604020202020204" pitchFamily="34" charset="0"/>
              <a:buChar char="•"/>
            </a:pPr>
            <a:r>
              <a:rPr lang="ar-SA" sz="2000" dirty="0">
                <a:cs typeface="B Nazanin" panose="00000400000000000000" pitchFamily="2" charset="-78"/>
              </a:rPr>
              <a:t>محاسبه میانگین کلی از میانگین دو تیم</a:t>
            </a:r>
            <a:endParaRPr lang="fa-IR" sz="2000" dirty="0">
              <a:cs typeface="B Nazanin" panose="00000400000000000000" pitchFamily="2" charset="-78"/>
            </a:endParaRPr>
          </a:p>
          <a:p>
            <a:pPr algn="r" rtl="1">
              <a:buFont typeface="Arial" panose="020B0604020202020204" pitchFamily="34" charset="0"/>
              <a:buChar char="•"/>
            </a:pPr>
            <a:endParaRPr lang="fa-IR" sz="2000" dirty="0">
              <a:cs typeface="B Nazanin" panose="00000400000000000000" pitchFamily="2" charset="-78"/>
            </a:endParaRPr>
          </a:p>
          <a:p>
            <a:pPr algn="r" rtl="1">
              <a:buFont typeface="Arial" panose="020B0604020202020204" pitchFamily="34" charset="0"/>
              <a:buChar char="•"/>
            </a:pPr>
            <a:endParaRPr lang="ar-SA" sz="2000" dirty="0">
              <a:cs typeface="B Nazanin" panose="00000400000000000000" pitchFamily="2" charset="-78"/>
            </a:endParaRPr>
          </a:p>
          <a:p>
            <a:pPr algn="r" rtl="1"/>
            <a:r>
              <a:rPr lang="ar-SA" sz="2000" b="1" dirty="0">
                <a:cs typeface="B Nazanin" panose="00000400000000000000" pitchFamily="2" charset="-78"/>
              </a:rPr>
              <a:t>نتیجه:</a:t>
            </a:r>
            <a:br>
              <a:rPr lang="ar-SA" sz="2000" b="1" dirty="0">
                <a:cs typeface="B Nazanin" panose="00000400000000000000" pitchFamily="2" charset="-78"/>
              </a:rPr>
            </a:br>
            <a:r>
              <a:rPr lang="ar-SA" sz="2000" b="1" dirty="0">
                <a:cs typeface="B Nazanin" panose="00000400000000000000" pitchFamily="2" charset="-78"/>
              </a:rPr>
              <a:t>میانگین قد بازیکنان: ۱.۸۲ متر</a:t>
            </a:r>
          </a:p>
        </p:txBody>
      </p:sp>
    </p:spTree>
    <p:extLst>
      <p:ext uri="{BB962C8B-B14F-4D97-AF65-F5344CB8AC3E}">
        <p14:creationId xmlns:p14="http://schemas.microsoft.com/office/powerpoint/2010/main" val="23780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11A71-BB72-9E4F-FA86-551456319AD7}"/>
              </a:ext>
            </a:extLst>
          </p:cNvPr>
          <p:cNvSpPr txBox="1"/>
          <p:nvPr/>
        </p:nvSpPr>
        <p:spPr>
          <a:xfrm>
            <a:off x="239340" y="744232"/>
            <a:ext cx="11200075" cy="3323987"/>
          </a:xfrm>
          <a:prstGeom prst="rect">
            <a:avLst/>
          </a:prstGeom>
          <a:noFill/>
        </p:spPr>
        <p:txBody>
          <a:bodyPr wrap="square">
            <a:spAutoFit/>
          </a:bodyPr>
          <a:lstStyle/>
          <a:p>
            <a:pPr algn="r" rtl="1"/>
            <a:r>
              <a:rPr lang="fa-IR" b="1" dirty="0">
                <a:cs typeface="B Nazanin" panose="00000400000000000000" pitchFamily="2" charset="-78"/>
              </a:rPr>
              <a:t>سوال3 : </a:t>
            </a:r>
            <a:r>
              <a:rPr lang="ar-SA" b="1" dirty="0">
                <a:cs typeface="B Nazanin" panose="00000400000000000000" pitchFamily="2" charset="-78"/>
              </a:rPr>
              <a:t>کدام بازیکن بیشترین تعداد برد را دارد؟</a:t>
            </a:r>
            <a:endParaRPr lang="en-US" b="1"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روش انجام کار:</a:t>
            </a:r>
            <a:endParaRPr lang="fa-IR" sz="2000" dirty="0">
              <a:cs typeface="B Nazanin" panose="00000400000000000000" pitchFamily="2" charset="-78"/>
            </a:endParaRPr>
          </a:p>
          <a:p>
            <a:pPr algn="r" rtl="1"/>
            <a:r>
              <a:rPr lang="ar-SA" sz="2000" dirty="0">
                <a:cs typeface="B Nazanin" panose="00000400000000000000" pitchFamily="2" charset="-78"/>
              </a:rPr>
              <a:t>بارگذاری و ترکیب اطلاعات بازیکنان تیم میزبان و میهمان</a:t>
            </a:r>
          </a:p>
          <a:p>
            <a:pPr algn="r" rtl="1"/>
            <a:r>
              <a:rPr lang="ar-SA" sz="2000" dirty="0">
                <a:cs typeface="B Nazanin" panose="00000400000000000000" pitchFamily="2" charset="-78"/>
              </a:rPr>
              <a:t>ادغام داده‌ها با اطلاعات </a:t>
            </a:r>
            <a:r>
              <a:rPr lang="fa-IR" sz="2000" dirty="0">
                <a:cs typeface="B Nazanin" panose="00000400000000000000" pitchFamily="2" charset="-78"/>
              </a:rPr>
              <a:t>رویداد</a:t>
            </a:r>
            <a:r>
              <a:rPr lang="ar-SA" sz="2000" dirty="0">
                <a:cs typeface="B Nazanin" panose="00000400000000000000" pitchFamily="2" charset="-78"/>
              </a:rPr>
              <a:t> </a:t>
            </a:r>
            <a:r>
              <a:rPr lang="fa-IR" sz="2000" dirty="0">
                <a:cs typeface="B Nazanin" panose="00000400000000000000" pitchFamily="2" charset="-78"/>
              </a:rPr>
              <a:t>مسابقه</a:t>
            </a:r>
            <a:endParaRPr lang="ar-SA" sz="2000" dirty="0">
              <a:cs typeface="B Nazanin" panose="00000400000000000000" pitchFamily="2" charset="-78"/>
            </a:endParaRPr>
          </a:p>
          <a:p>
            <a:pPr algn="r" rtl="1"/>
            <a:r>
              <a:rPr lang="ar-SA" sz="2000" dirty="0">
                <a:cs typeface="B Nazanin" panose="00000400000000000000" pitchFamily="2" charset="-78"/>
              </a:rPr>
              <a:t>شمارش بردهای هر بازیکن</a:t>
            </a:r>
          </a:p>
          <a:p>
            <a:pPr algn="r" rtl="1"/>
            <a:r>
              <a:rPr lang="ar-SA" sz="2000" dirty="0">
                <a:cs typeface="B Nazanin" panose="00000400000000000000" pitchFamily="2" charset="-78"/>
              </a:rPr>
              <a:t>مرتب‌سازی و شناسایی بازیکن با بیشترین برد</a:t>
            </a:r>
            <a:endParaRPr lang="fa-IR" sz="2000" dirty="0">
              <a:cs typeface="B Nazanin" panose="00000400000000000000" pitchFamily="2" charset="-78"/>
            </a:endParaRPr>
          </a:p>
          <a:p>
            <a:pPr algn="r" rtl="1"/>
            <a:endParaRPr lang="ar-SA" sz="2000" dirty="0">
              <a:cs typeface="B Nazanin" panose="00000400000000000000" pitchFamily="2" charset="-78"/>
            </a:endParaRPr>
          </a:p>
          <a:p>
            <a:pPr algn="r" rtl="1"/>
            <a:r>
              <a:rPr lang="ar-SA" sz="2000" b="1" dirty="0">
                <a:cs typeface="B Nazanin" panose="00000400000000000000" pitchFamily="2" charset="-78"/>
              </a:rPr>
              <a:t>نتیجه</a:t>
            </a:r>
            <a:r>
              <a:rPr lang="ar-SA" sz="2000" dirty="0">
                <a:cs typeface="B Nazanin" panose="00000400000000000000" pitchFamily="2" charset="-78"/>
              </a:rPr>
              <a:t>:</a:t>
            </a:r>
            <a:br>
              <a:rPr lang="ar-SA" sz="2000" dirty="0">
                <a:cs typeface="B Nazanin" panose="00000400000000000000" pitchFamily="2" charset="-78"/>
              </a:rPr>
            </a:br>
            <a:endParaRPr lang="en-US" dirty="0">
              <a:cs typeface="B Nazanin" panose="00000400000000000000" pitchFamily="2" charset="-78"/>
            </a:endParaRPr>
          </a:p>
          <a:p>
            <a:pPr marL="285750" indent="-285750" algn="r" rtl="1">
              <a:buFont typeface="Wingdings" panose="05000000000000000000" pitchFamily="2" charset="2"/>
              <a:buChar char="ü"/>
            </a:pPr>
            <a:r>
              <a:rPr lang="ar-SA" dirty="0">
                <a:cs typeface="B Nazanin" panose="00000400000000000000" pitchFamily="2" charset="-78"/>
              </a:rPr>
              <a:t>:بازیکنی با بیشترین تعداد برد: </a:t>
            </a:r>
            <a:r>
              <a:rPr lang="en-US" b="0" i="0" dirty="0">
                <a:effectLst/>
                <a:latin typeface="Consolas" panose="020B0609020204030204" pitchFamily="49" charset="0"/>
              </a:rPr>
              <a:t>Aguilar Cardozo </a:t>
            </a:r>
            <a:r>
              <a:rPr lang="en-US" b="0" i="0">
                <a:effectLst/>
                <a:latin typeface="Consolas" panose="020B0609020204030204" pitchFamily="49" charset="0"/>
              </a:rPr>
              <a:t>J.</a:t>
            </a:r>
            <a:r>
              <a:rPr lang="fa-IR">
                <a:cs typeface="B Nazanin" panose="00000400000000000000" pitchFamily="2" charset="-78"/>
              </a:rPr>
              <a:t> </a:t>
            </a:r>
            <a:r>
              <a:rPr lang="ar-SA" dirty="0">
                <a:cs typeface="B Nazanin" panose="00000400000000000000" pitchFamily="2" charset="-78"/>
              </a:rPr>
              <a:t>با </a:t>
            </a:r>
            <a:r>
              <a:rPr lang="fa-IR" dirty="0">
                <a:cs typeface="B Nazanin" panose="00000400000000000000" pitchFamily="2" charset="-78"/>
              </a:rPr>
              <a:t>220</a:t>
            </a:r>
            <a:r>
              <a:rPr lang="ar-SA" dirty="0">
                <a:cs typeface="B Nazanin" panose="00000400000000000000" pitchFamily="2" charset="-78"/>
              </a:rPr>
              <a:t> برد</a:t>
            </a:r>
            <a:endParaRPr lang="de-DE" dirty="0">
              <a:cs typeface="B Nazanin" panose="00000400000000000000" pitchFamily="2" charset="-78"/>
            </a:endParaRPr>
          </a:p>
        </p:txBody>
      </p:sp>
    </p:spTree>
    <p:extLst>
      <p:ext uri="{BB962C8B-B14F-4D97-AF65-F5344CB8AC3E}">
        <p14:creationId xmlns:p14="http://schemas.microsoft.com/office/powerpoint/2010/main" val="10088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5C89A-73A3-4153-5AD9-889C97AAD329}"/>
              </a:ext>
            </a:extLst>
          </p:cNvPr>
          <p:cNvSpPr txBox="1"/>
          <p:nvPr/>
        </p:nvSpPr>
        <p:spPr>
          <a:xfrm>
            <a:off x="1143000" y="1247919"/>
            <a:ext cx="10084577" cy="2862322"/>
          </a:xfrm>
          <a:prstGeom prst="rect">
            <a:avLst/>
          </a:prstGeom>
          <a:noFill/>
        </p:spPr>
        <p:txBody>
          <a:bodyPr wrap="square">
            <a:spAutoFit/>
          </a:bodyPr>
          <a:lstStyle/>
          <a:p>
            <a:pPr algn="r" rtl="1"/>
            <a:r>
              <a:rPr lang="ar-SA" dirty="0">
                <a:cs typeface="B Nazanin" panose="00000400000000000000" pitchFamily="2" charset="-78"/>
              </a:rPr>
              <a:t>سوال ۴:طولانی‌ترین مسابقه ثبت‌شده از نظر مدت زمان کدام است؟</a:t>
            </a:r>
            <a:endParaRPr lang="fa-IR" dirty="0">
              <a:cs typeface="B Nazanin" panose="00000400000000000000" pitchFamily="2" charset="-78"/>
            </a:endParaRPr>
          </a:p>
          <a:p>
            <a:pPr algn="r" rtl="1"/>
            <a:endParaRPr lang="en-US" dirty="0">
              <a:cs typeface="B Nazanin" panose="00000400000000000000" pitchFamily="2" charset="-78"/>
            </a:endParaRPr>
          </a:p>
          <a:p>
            <a:pPr algn="r" rtl="1"/>
            <a:r>
              <a:rPr lang="ar-SA" b="1" dirty="0">
                <a:cs typeface="B Nazanin" panose="00000400000000000000" pitchFamily="2" charset="-78"/>
              </a:rPr>
              <a:t>روش انجام کار:</a:t>
            </a:r>
            <a:endParaRPr lang="en-US" b="1" dirty="0">
              <a:cs typeface="B Nazanin" panose="00000400000000000000" pitchFamily="2" charset="-78"/>
            </a:endParaRPr>
          </a:p>
          <a:p>
            <a:pPr algn="r" rtl="1"/>
            <a:r>
              <a:rPr lang="ar-SA" dirty="0">
                <a:cs typeface="B Nazanin" panose="00000400000000000000" pitchFamily="2" charset="-78"/>
              </a:rPr>
              <a:t>بارگذاری اطلاعات زمان دوره‌های مسابقات</a:t>
            </a:r>
          </a:p>
          <a:p>
            <a:pPr algn="r" rtl="1"/>
            <a:r>
              <a:rPr lang="ar-SA" dirty="0">
                <a:cs typeface="B Nazanin" panose="00000400000000000000" pitchFamily="2" charset="-78"/>
              </a:rPr>
              <a:t>محاسبه مجموع زمان هر مسابقه</a:t>
            </a:r>
          </a:p>
          <a:p>
            <a:pPr algn="r" rtl="1"/>
            <a:r>
              <a:rPr lang="ar-SA" dirty="0">
                <a:cs typeface="B Nazanin" panose="00000400000000000000" pitchFamily="2" charset="-78"/>
              </a:rPr>
              <a:t>ایجاد ستون مدت زمان کل برای هر مسابقه</a:t>
            </a:r>
          </a:p>
          <a:p>
            <a:pPr algn="r" rtl="1"/>
            <a:r>
              <a:rPr lang="ar-SA" dirty="0">
                <a:cs typeface="B Nazanin" panose="00000400000000000000" pitchFamily="2" charset="-78"/>
              </a:rPr>
              <a:t>مرتب‌سازی برای یافتن طولانی‌ترین مسابقه</a:t>
            </a:r>
          </a:p>
          <a:p>
            <a:pPr algn="r" rtl="1"/>
            <a:endParaRPr lang="en-US"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طولانی‌ترین مسابقه ثبت‌شده دارای شناسه 12063611 است با مدت زمان: 1,347,160 واحد زمانی</a:t>
            </a:r>
            <a:r>
              <a:rPr lang="fa-IR" dirty="0">
                <a:cs typeface="B Nazanin" panose="00000400000000000000" pitchFamily="2" charset="-78"/>
              </a:rPr>
              <a:t> ثانیه معادل تقریبا</a:t>
            </a:r>
            <a:r>
              <a:rPr lang="ar-SA" dirty="0">
                <a:cs typeface="B Nazanin" panose="00000400000000000000" pitchFamily="2" charset="-78"/>
              </a:rPr>
              <a:t> </a:t>
            </a:r>
            <a:r>
              <a:rPr lang="fa-IR" dirty="0">
                <a:cs typeface="B Nazanin" panose="00000400000000000000" pitchFamily="2" charset="-78"/>
              </a:rPr>
              <a:t>22.453</a:t>
            </a:r>
            <a:r>
              <a:rPr lang="ar-SA" dirty="0">
                <a:cs typeface="B Nazanin" panose="00000400000000000000" pitchFamily="2" charset="-78"/>
              </a:rPr>
              <a:t>دقیقه</a:t>
            </a:r>
            <a:endParaRPr lang="de-DE" dirty="0">
              <a:cs typeface="B Nazanin" panose="00000400000000000000" pitchFamily="2" charset="-78"/>
            </a:endParaRPr>
          </a:p>
        </p:txBody>
      </p:sp>
    </p:spTree>
    <p:extLst>
      <p:ext uri="{BB962C8B-B14F-4D97-AF65-F5344CB8AC3E}">
        <p14:creationId xmlns:p14="http://schemas.microsoft.com/office/powerpoint/2010/main" val="268909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4FCF6-2986-401C-8D56-7305A3DEF783}"/>
              </a:ext>
            </a:extLst>
          </p:cNvPr>
          <p:cNvSpPr txBox="1"/>
          <p:nvPr/>
        </p:nvSpPr>
        <p:spPr>
          <a:xfrm>
            <a:off x="1141464" y="827440"/>
            <a:ext cx="10183605" cy="4524315"/>
          </a:xfrm>
          <a:prstGeom prst="rect">
            <a:avLst/>
          </a:prstGeom>
          <a:noFill/>
        </p:spPr>
        <p:txBody>
          <a:bodyPr wrap="square">
            <a:spAutoFit/>
          </a:bodyPr>
          <a:lstStyle/>
          <a:p>
            <a:pPr algn="r" rtl="1"/>
            <a:r>
              <a:rPr lang="ar-SA" b="1" dirty="0">
                <a:cs typeface="B Nazanin" panose="00000400000000000000" pitchFamily="2" charset="-78"/>
              </a:rPr>
              <a:t>سوال ۵:</a:t>
            </a:r>
            <a:endParaRPr lang="en-US" b="1" dirty="0">
              <a:cs typeface="B Nazanin" panose="00000400000000000000" pitchFamily="2" charset="-78"/>
            </a:endParaRPr>
          </a:p>
          <a:p>
            <a:pPr algn="r" rtl="1"/>
            <a:r>
              <a:rPr lang="ar-SA" dirty="0">
                <a:cs typeface="B Nazanin" panose="00000400000000000000" pitchFamily="2" charset="-78"/>
              </a:rPr>
              <a:t>در یک مسابقه تنیس معمولاً چند ست بازی می‌شود؟</a:t>
            </a:r>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b="1" dirty="0">
                <a:cs typeface="B Nazanin" panose="00000400000000000000" pitchFamily="2" charset="-78"/>
              </a:rPr>
              <a:t>روش انجام کار:</a:t>
            </a:r>
            <a:endParaRPr lang="en-US" b="1" dirty="0">
              <a:cs typeface="B Nazanin" panose="00000400000000000000" pitchFamily="2" charset="-78"/>
            </a:endParaRPr>
          </a:p>
          <a:p>
            <a:pPr rtl="1"/>
            <a:endParaRPr lang="de-DE"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رایج‌ترین تعداد ست در یک مسابقه: ۱ ست</a:t>
            </a:r>
            <a:endParaRPr lang="fa-IR" dirty="0">
              <a:cs typeface="B Nazanin" panose="00000400000000000000" pitchFamily="2" charset="-78"/>
            </a:endParaRPr>
          </a:p>
          <a:p>
            <a:pPr algn="r" rtl="1"/>
            <a:r>
              <a:rPr lang="ar-SA" dirty="0">
                <a:cs typeface="B Nazanin" panose="00000400000000000000" pitchFamily="2" charset="-78"/>
              </a:rPr>
              <a:t>بیشترین تعداد ست ثبت‌شده در یک مسابقه: ۳ ست</a:t>
            </a:r>
            <a:endParaRPr lang="fa-IR" dirty="0">
              <a:cs typeface="B Nazanin" panose="00000400000000000000" pitchFamily="2" charset="-78"/>
            </a:endParaRPr>
          </a:p>
          <a:p>
            <a:pPr algn="r" rtl="1"/>
            <a:r>
              <a:rPr lang="ar-SA" dirty="0">
                <a:cs typeface="B Nazanin" panose="00000400000000000000" pitchFamily="2" charset="-78"/>
              </a:rPr>
              <a:t>۱۰ حالت پرتکرار تعداد ست‌ها در مسابقات:تعداد ست	</a:t>
            </a:r>
            <a:endParaRPr lang="fa-IR" dirty="0">
              <a:cs typeface="B Nazanin" panose="00000400000000000000" pitchFamily="2" charset="-78"/>
            </a:endParaRPr>
          </a:p>
          <a:p>
            <a:pPr algn="r" rtl="1"/>
            <a:endParaRPr lang="de-DE" dirty="0">
              <a:cs typeface="B Nazanin" panose="00000400000000000000" pitchFamily="2" charset="-78"/>
            </a:endParaRPr>
          </a:p>
        </p:txBody>
      </p:sp>
      <p:graphicFrame>
        <p:nvGraphicFramePr>
          <p:cNvPr id="6" name="Table 5">
            <a:extLst>
              <a:ext uri="{FF2B5EF4-FFF2-40B4-BE49-F238E27FC236}">
                <a16:creationId xmlns:a16="http://schemas.microsoft.com/office/drawing/2014/main" id="{2F0AFD9D-AA86-BEF3-93D8-D31FCF5EDE92}"/>
              </a:ext>
            </a:extLst>
          </p:cNvPr>
          <p:cNvGraphicFramePr>
            <a:graphicFrameLocks noGrp="1"/>
          </p:cNvGraphicFramePr>
          <p:nvPr>
            <p:extLst>
              <p:ext uri="{D42A27DB-BD31-4B8C-83A1-F6EECF244321}">
                <p14:modId xmlns:p14="http://schemas.microsoft.com/office/powerpoint/2010/main" val="2691521580"/>
              </p:ext>
            </p:extLst>
          </p:nvPr>
        </p:nvGraphicFramePr>
        <p:xfrm>
          <a:off x="976458" y="3300587"/>
          <a:ext cx="3020460" cy="1463040"/>
        </p:xfrm>
        <a:graphic>
          <a:graphicData uri="http://schemas.openxmlformats.org/drawingml/2006/table">
            <a:tbl>
              <a:tblPr/>
              <a:tblGrid>
                <a:gridCol w="1510230">
                  <a:extLst>
                    <a:ext uri="{9D8B030D-6E8A-4147-A177-3AD203B41FA5}">
                      <a16:colId xmlns:a16="http://schemas.microsoft.com/office/drawing/2014/main" val="1098054403"/>
                    </a:ext>
                  </a:extLst>
                </a:gridCol>
                <a:gridCol w="1510230">
                  <a:extLst>
                    <a:ext uri="{9D8B030D-6E8A-4147-A177-3AD203B41FA5}">
                      <a16:colId xmlns:a16="http://schemas.microsoft.com/office/drawing/2014/main" val="4017880822"/>
                    </a:ext>
                  </a:extLst>
                </a:gridCol>
              </a:tblGrid>
              <a:tr h="0">
                <a:tc>
                  <a:txBody>
                    <a:bodyPr/>
                    <a:lstStyle/>
                    <a:p>
                      <a:pPr algn="r" rtl="1">
                        <a:buNone/>
                      </a:pPr>
                      <a:r>
                        <a:rPr lang="ar-SA" dirty="0">
                          <a:cs typeface="B Nazanin" panose="00000400000000000000" pitchFamily="2" charset="-78"/>
                        </a:rPr>
                        <a:t>تعداد ست</a:t>
                      </a:r>
                    </a:p>
                  </a:txBody>
                  <a:tcPr anchor="ctr">
                    <a:lnL>
                      <a:noFill/>
                    </a:lnL>
                    <a:lnR>
                      <a:noFill/>
                    </a:lnR>
                    <a:lnT>
                      <a:noFill/>
                    </a:lnT>
                    <a:lnB>
                      <a:noFill/>
                    </a:lnB>
                    <a:noFill/>
                  </a:tcPr>
                </a:tc>
                <a:tc>
                  <a:txBody>
                    <a:bodyPr/>
                    <a:lstStyle/>
                    <a:p>
                      <a:pPr algn="r" rtl="1">
                        <a:buNone/>
                      </a:pPr>
                      <a:r>
                        <a:rPr lang="ar-SA" dirty="0">
                          <a:cs typeface="B Nazanin" panose="00000400000000000000" pitchFamily="2" charset="-78"/>
                        </a:rPr>
                        <a:t>تعداد مسابقات</a:t>
                      </a:r>
                    </a:p>
                  </a:txBody>
                  <a:tcPr anchor="ctr">
                    <a:lnL>
                      <a:noFill/>
                    </a:lnL>
                    <a:lnR>
                      <a:noFill/>
                    </a:lnR>
                    <a:lnT>
                      <a:noFill/>
                    </a:lnT>
                    <a:lnB>
                      <a:noFill/>
                    </a:lnB>
                    <a:noFill/>
                  </a:tcPr>
                </a:tc>
                <a:extLst>
                  <a:ext uri="{0D108BD9-81ED-4DB2-BD59-A6C34878D82A}">
                    <a16:rowId xmlns:a16="http://schemas.microsoft.com/office/drawing/2014/main" val="2485651049"/>
                  </a:ext>
                </a:extLst>
              </a:tr>
              <a:tr h="0">
                <a:tc>
                  <a:txBody>
                    <a:bodyPr/>
                    <a:lstStyle/>
                    <a:p>
                      <a:pPr algn="ctr" rtl="1">
                        <a:buNone/>
                      </a:pPr>
                      <a:r>
                        <a:rPr lang="de-DE" dirty="0">
                          <a:cs typeface="B Nazanin" panose="00000400000000000000" pitchFamily="2" charset="-78"/>
                        </a:rPr>
                        <a:t>1</a:t>
                      </a:r>
                    </a:p>
                  </a:txBody>
                  <a:tcPr anchor="ctr">
                    <a:lnL>
                      <a:noFill/>
                    </a:lnL>
                    <a:lnR>
                      <a:noFill/>
                    </a:lnR>
                    <a:lnT>
                      <a:noFill/>
                    </a:lnT>
                    <a:lnB>
                      <a:noFill/>
                    </a:lnB>
                    <a:noFill/>
                  </a:tcPr>
                </a:tc>
                <a:tc>
                  <a:txBody>
                    <a:bodyPr/>
                    <a:lstStyle/>
                    <a:p>
                      <a:pPr algn="r" rtl="1">
                        <a:buNone/>
                      </a:pPr>
                      <a:r>
                        <a:rPr lang="de-DE">
                          <a:cs typeface="B Nazanin" panose="00000400000000000000" pitchFamily="2" charset="-78"/>
                        </a:rPr>
                        <a:t>210,480</a:t>
                      </a:r>
                    </a:p>
                  </a:txBody>
                  <a:tcPr anchor="ctr">
                    <a:lnL>
                      <a:noFill/>
                    </a:lnL>
                    <a:lnR>
                      <a:noFill/>
                    </a:lnR>
                    <a:lnT>
                      <a:noFill/>
                    </a:lnT>
                    <a:lnB>
                      <a:noFill/>
                    </a:lnB>
                    <a:noFill/>
                  </a:tcPr>
                </a:tc>
                <a:extLst>
                  <a:ext uri="{0D108BD9-81ED-4DB2-BD59-A6C34878D82A}">
                    <a16:rowId xmlns:a16="http://schemas.microsoft.com/office/drawing/2014/main" val="3394283919"/>
                  </a:ext>
                </a:extLst>
              </a:tr>
              <a:tr h="0">
                <a:tc>
                  <a:txBody>
                    <a:bodyPr/>
                    <a:lstStyle/>
                    <a:p>
                      <a:pPr algn="ctr" rtl="1">
                        <a:buNone/>
                      </a:pPr>
                      <a:r>
                        <a:rPr lang="de-DE" dirty="0">
                          <a:cs typeface="B Nazanin" panose="00000400000000000000" pitchFamily="2" charset="-78"/>
                        </a:rPr>
                        <a:t>2</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203,910</a:t>
                      </a:r>
                    </a:p>
                  </a:txBody>
                  <a:tcPr anchor="ctr">
                    <a:lnL>
                      <a:noFill/>
                    </a:lnL>
                    <a:lnR>
                      <a:noFill/>
                    </a:lnR>
                    <a:lnT>
                      <a:noFill/>
                    </a:lnT>
                    <a:lnB>
                      <a:noFill/>
                    </a:lnB>
                    <a:noFill/>
                  </a:tcPr>
                </a:tc>
                <a:extLst>
                  <a:ext uri="{0D108BD9-81ED-4DB2-BD59-A6C34878D82A}">
                    <a16:rowId xmlns:a16="http://schemas.microsoft.com/office/drawing/2014/main" val="2765878930"/>
                  </a:ext>
                </a:extLst>
              </a:tr>
              <a:tr h="0">
                <a:tc>
                  <a:txBody>
                    <a:bodyPr/>
                    <a:lstStyle/>
                    <a:p>
                      <a:pPr algn="ctr" rtl="1">
                        <a:buNone/>
                      </a:pPr>
                      <a:r>
                        <a:rPr lang="de-DE" dirty="0">
                          <a:cs typeface="B Nazanin" panose="00000400000000000000" pitchFamily="2" charset="-78"/>
                        </a:rPr>
                        <a:t>3</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55,287</a:t>
                      </a:r>
                    </a:p>
                  </a:txBody>
                  <a:tcPr anchor="ctr">
                    <a:lnL>
                      <a:noFill/>
                    </a:lnL>
                    <a:lnR>
                      <a:noFill/>
                    </a:lnR>
                    <a:lnT>
                      <a:noFill/>
                    </a:lnT>
                    <a:lnB>
                      <a:noFill/>
                    </a:lnB>
                    <a:noFill/>
                  </a:tcPr>
                </a:tc>
                <a:extLst>
                  <a:ext uri="{0D108BD9-81ED-4DB2-BD59-A6C34878D82A}">
                    <a16:rowId xmlns:a16="http://schemas.microsoft.com/office/drawing/2014/main" val="3058919780"/>
                  </a:ext>
                </a:extLst>
              </a:tr>
            </a:tbl>
          </a:graphicData>
        </a:graphic>
      </p:graphicFrame>
      <p:sp>
        <p:nvSpPr>
          <p:cNvPr id="4" name="Rectangle 3">
            <a:extLst>
              <a:ext uri="{FF2B5EF4-FFF2-40B4-BE49-F238E27FC236}">
                <a16:creationId xmlns:a16="http://schemas.microsoft.com/office/drawing/2014/main" id="{09179B07-3930-3F62-C59E-B7CF2C46CE5D}"/>
              </a:ext>
            </a:extLst>
          </p:cNvPr>
          <p:cNvSpPr>
            <a:spLocks noChangeArrowheads="1"/>
          </p:cNvSpPr>
          <p:nvPr/>
        </p:nvSpPr>
        <p:spPr bwMode="auto">
          <a:xfrm>
            <a:off x="6852371" y="2244814"/>
            <a:ext cx="44726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lang="fa-IR" altLang="de-DE" sz="2000" dirty="0">
                <a:cs typeface="B Nazanin" panose="00000400000000000000" pitchFamily="2" charset="-78"/>
              </a:rPr>
              <a:t>ب</a:t>
            </a:r>
            <a:r>
              <a:rPr lang="ar-SA" altLang="de-DE" sz="2000" dirty="0">
                <a:cs typeface="B Nazanin" panose="00000400000000000000" pitchFamily="2" charset="-78"/>
              </a:rPr>
              <a:t>ارگذاری داده‌های مربوط به تعداد ست‌های هر مسابقه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یافتن رایج‌ترین تعداد ست‌ها با استفاده از مد</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بررسی بیشترین تعداد ست ثبت‌شده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نمایش </a:t>
            </a:r>
            <a:r>
              <a:rPr lang="fa-IR" altLang="de-DE" sz="2000" dirty="0">
                <a:cs typeface="B Nazanin" panose="00000400000000000000" pitchFamily="2" charset="-78"/>
              </a:rPr>
              <a:t>۱۰</a:t>
            </a:r>
            <a:r>
              <a:rPr lang="ar-SA" altLang="de-DE" sz="2000" dirty="0">
                <a:cs typeface="B Nazanin" panose="00000400000000000000" pitchFamily="2" charset="-78"/>
              </a:rPr>
              <a:t> مقدار پرتکرار در تعداد ست‌ها</a:t>
            </a:r>
            <a:endParaRPr lang="de-DE" altLang="de-DE" sz="2000" dirty="0">
              <a:cs typeface="B Nazanin" panose="00000400000000000000" pitchFamily="2" charset="-78"/>
            </a:endParaRPr>
          </a:p>
        </p:txBody>
      </p:sp>
    </p:spTree>
    <p:extLst>
      <p:ext uri="{BB962C8B-B14F-4D97-AF65-F5344CB8AC3E}">
        <p14:creationId xmlns:p14="http://schemas.microsoft.com/office/powerpoint/2010/main" val="27808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36176" y="1423417"/>
            <a:ext cx="10291601" cy="3970318"/>
          </a:xfrm>
          <a:prstGeom prst="rect">
            <a:avLst/>
          </a:prstGeom>
          <a:noFill/>
        </p:spPr>
        <p:txBody>
          <a:bodyPr wrap="square">
            <a:spAutoFit/>
          </a:bodyPr>
          <a:lstStyle/>
          <a:p>
            <a:pPr algn="r" rtl="1"/>
            <a:r>
              <a:rPr lang="ar-SA" dirty="0">
                <a:cs typeface="B Nazanin" panose="00000400000000000000" pitchFamily="2" charset="-78"/>
              </a:rPr>
              <a:t>سوال ۶:</a:t>
            </a:r>
            <a:r>
              <a:rPr lang="fa-IR" dirty="0">
                <a:cs typeface="B Nazanin" panose="00000400000000000000" pitchFamily="2" charset="-78"/>
              </a:rPr>
              <a:t> </a:t>
            </a:r>
            <a:r>
              <a:rPr lang="ar-SA" dirty="0">
                <a:cs typeface="B Nazanin" panose="00000400000000000000" pitchFamily="2" charset="-78"/>
              </a:rPr>
              <a:t>کدام کشور بیشترین بازیکنان تنیس موفق را داشته است؟</a:t>
            </a:r>
            <a:endParaRPr lang="fa-IR" dirty="0">
              <a:cs typeface="B Nazanin" panose="00000400000000000000" pitchFamily="2" charset="-78"/>
            </a:endParaRPr>
          </a:p>
          <a:p>
            <a:pPr algn="r" rtl="1"/>
            <a:r>
              <a:rPr lang="fa-IR" b="1" dirty="0">
                <a:cs typeface="B Nazanin" panose="00000400000000000000" pitchFamily="2" charset="-78"/>
              </a:rPr>
              <a:t>روش انجام کار:</a:t>
            </a:r>
          </a:p>
          <a:p>
            <a:pPr algn="r" rtl="1"/>
            <a:endParaRPr lang="fa-IR"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بارگذاری شناسه مسابقه و کد برنده</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ادغام با اطلاعات بازیکنان میزبان و میهمان (نام و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تعیین برنده هر مسابقه براساس کد پیروزی</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شمارش تعداد بردهای هر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مرتب‌سازی و استخراج </a:t>
            </a:r>
            <a:r>
              <a:rPr lang="fa-IR" altLang="de-DE" dirty="0">
                <a:cs typeface="B Nazanin" panose="00000400000000000000" pitchFamily="2" charset="-78"/>
              </a:rPr>
              <a:t>۱۰</a:t>
            </a:r>
            <a:r>
              <a:rPr lang="ar-SA" altLang="de-DE" dirty="0">
                <a:cs typeface="B Nazanin" panose="00000400000000000000" pitchFamily="2" charset="-78"/>
              </a:rPr>
              <a:t> کشور برتر</a:t>
            </a:r>
            <a:endParaRPr lang="de-DE" altLang="de-DE"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r>
              <a:rPr lang="ar-SA" dirty="0">
                <a:cs typeface="B Nazanin" panose="00000400000000000000" pitchFamily="2" charset="-78"/>
              </a:rPr>
              <a:t>:</a:t>
            </a:r>
            <a:endParaRPr lang="fa-IR" dirty="0">
              <a:cs typeface="B Nazanin" panose="00000400000000000000" pitchFamily="2" charset="-78"/>
            </a:endParaRPr>
          </a:p>
          <a:p>
            <a:pPr algn="r" rtl="1"/>
            <a:r>
              <a:rPr lang="ar-SA" dirty="0">
                <a:cs typeface="B Nazanin" panose="00000400000000000000" pitchFamily="2" charset="-78"/>
              </a:rPr>
              <a:t>۳ کشور برتر از نظر تعداد بازیکنان موفق در تنیس:</a:t>
            </a:r>
            <a:endParaRPr lang="fa-IR" dirty="0">
              <a:cs typeface="B Nazanin" panose="00000400000000000000" pitchFamily="2" charset="-78"/>
            </a:endParaRPr>
          </a:p>
          <a:p>
            <a:pPr algn="r" rtl="1"/>
            <a:r>
              <a:rPr lang="ar-SA" dirty="0">
                <a:cs typeface="B Nazanin" panose="00000400000000000000" pitchFamily="2" charset="-78"/>
              </a:rPr>
              <a:t>فرانسه </a:t>
            </a:r>
            <a:endParaRPr lang="fa-IR" dirty="0">
              <a:cs typeface="B Nazanin" panose="00000400000000000000" pitchFamily="2" charset="-78"/>
            </a:endParaRPr>
          </a:p>
          <a:p>
            <a:pPr algn="r" rtl="1"/>
            <a:r>
              <a:rPr lang="ar-SA" dirty="0">
                <a:cs typeface="B Nazanin" panose="00000400000000000000" pitchFamily="2" charset="-78"/>
              </a:rPr>
              <a:t>ایتالیا </a:t>
            </a:r>
            <a:endParaRPr lang="fa-IR" dirty="0">
              <a:cs typeface="B Nazanin" panose="00000400000000000000" pitchFamily="2" charset="-78"/>
            </a:endParaRPr>
          </a:p>
          <a:p>
            <a:pPr algn="r" rtl="1"/>
            <a:r>
              <a:rPr lang="ar-SA" dirty="0">
                <a:cs typeface="B Nazanin" panose="00000400000000000000" pitchFamily="2" charset="-78"/>
              </a:rPr>
              <a:t>ایالات متحده آمریکا</a:t>
            </a:r>
            <a:endParaRPr lang="de-DE" dirty="0">
              <a:cs typeface="B Nazanin" panose="00000400000000000000" pitchFamily="2" charset="-78"/>
            </a:endParaRPr>
          </a:p>
        </p:txBody>
      </p:sp>
      <p:sp>
        <p:nvSpPr>
          <p:cNvPr id="7" name="Rectangle 3">
            <a:extLst>
              <a:ext uri="{FF2B5EF4-FFF2-40B4-BE49-F238E27FC236}">
                <a16:creationId xmlns:a16="http://schemas.microsoft.com/office/drawing/2014/main" id="{E6322910-98ED-0065-D8ED-66F8D27BBE9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6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63070" y="1369629"/>
            <a:ext cx="10291601" cy="4001095"/>
          </a:xfrm>
          <a:prstGeom prst="rect">
            <a:avLst/>
          </a:prstGeom>
          <a:noFill/>
        </p:spPr>
        <p:txBody>
          <a:bodyPr wrap="square">
            <a:spAutoFit/>
          </a:bodyPr>
          <a:lstStyle/>
          <a:p>
            <a:pPr algn="r" rtl="1"/>
            <a:r>
              <a:rPr lang="ar-SA" sz="2000" b="1" dirty="0">
                <a:cs typeface="B Nazanin" panose="00000400000000000000" pitchFamily="2" charset="-78"/>
              </a:rPr>
              <a:t>سوال </a:t>
            </a:r>
            <a:r>
              <a:rPr lang="fa-IR" sz="2000" b="1" dirty="0">
                <a:cs typeface="B Nazanin" panose="00000400000000000000" pitchFamily="2" charset="-78"/>
              </a:rPr>
              <a:t>7</a:t>
            </a:r>
            <a:r>
              <a:rPr lang="ar-SA" sz="2000" b="1" dirty="0">
                <a:cs typeface="B Nazanin" panose="00000400000000000000" pitchFamily="2" charset="-78"/>
              </a:rPr>
              <a:t>:</a:t>
            </a:r>
            <a:r>
              <a:rPr lang="fa-IR" sz="2000" b="1" dirty="0">
                <a:cs typeface="B Nazanin" panose="00000400000000000000" pitchFamily="2" charset="-78"/>
              </a:rPr>
              <a:t> میانگین تعداد آس‌ها در هر مسابقه</a:t>
            </a:r>
          </a:p>
          <a:p>
            <a:pPr algn="r" rtl="1"/>
            <a:r>
              <a:rPr lang="fa-IR" b="1" dirty="0">
                <a:cs typeface="B Nazanin" panose="00000400000000000000" pitchFamily="2" charset="-78"/>
              </a:rPr>
              <a:t>خلاصه:</a:t>
            </a:r>
            <a:br>
              <a:rPr lang="fa-IR" dirty="0">
                <a:cs typeface="B Nazanin" panose="00000400000000000000" pitchFamily="2" charset="-78"/>
              </a:rPr>
            </a:br>
            <a:r>
              <a:rPr lang="fa-IR" dirty="0">
                <a:cs typeface="B Nazanin" panose="00000400000000000000" pitchFamily="2" charset="-78"/>
              </a:rPr>
              <a:t>در بررسی عملکرد بازیکنان طی مسابقات اخیر، میانگین تعداد آس سرویس زده شده در هر مسابقه محاسبه شده است. </a:t>
            </a:r>
          </a:p>
          <a:p>
            <a:pPr algn="r" rtl="1"/>
            <a:r>
              <a:rPr lang="ar-SA" b="1" dirty="0">
                <a:cs typeface="B Nazanin" panose="00000400000000000000" pitchFamily="2" charset="-78"/>
              </a:rPr>
              <a:t>روش انجام کار:</a:t>
            </a:r>
          </a:p>
          <a:p>
            <a:pPr algn="r" rtl="1"/>
            <a:r>
              <a:rPr lang="ar-SA" dirty="0">
                <a:cs typeface="B Nazanin" panose="00000400000000000000" pitchFamily="2" charset="-78"/>
              </a:rPr>
              <a:t>استفاده از جدول آماری مسابقات</a:t>
            </a:r>
          </a:p>
          <a:p>
            <a:pPr algn="r" rtl="1"/>
            <a:r>
              <a:rPr lang="ar-SA" dirty="0">
                <a:cs typeface="B Nazanin" panose="00000400000000000000" pitchFamily="2" charset="-78"/>
              </a:rPr>
              <a:t>فیلتر کردن موارد مربوط به "ایس"</a:t>
            </a:r>
          </a:p>
          <a:p>
            <a:pPr algn="r" rtl="1"/>
            <a:r>
              <a:rPr lang="ar-SA" dirty="0">
                <a:cs typeface="B Nazanin" panose="00000400000000000000" pitchFamily="2" charset="-78"/>
              </a:rPr>
              <a:t>شمارش تعداد ایس‌ها برای هر مسابقه</a:t>
            </a:r>
          </a:p>
          <a:p>
            <a:pPr algn="r" rtl="1"/>
            <a:r>
              <a:rPr lang="ar-SA" dirty="0">
                <a:cs typeface="B Nazanin" panose="00000400000000000000" pitchFamily="2" charset="-78"/>
              </a:rPr>
              <a:t>محاسبه میانگین بر اساس شناسه مسابقه</a:t>
            </a:r>
          </a:p>
          <a:p>
            <a:pPr algn="r" rtl="1"/>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به طور متوسط، هر مسابقه شامل حدود </a:t>
            </a:r>
            <a:r>
              <a:rPr lang="en-US">
                <a:cs typeface="B Nazanin" panose="00000400000000000000" pitchFamily="2" charset="-78"/>
              </a:rPr>
              <a:t> </a:t>
            </a:r>
            <a:r>
              <a:rPr lang="en-US" b="1">
                <a:cs typeface="B Nazanin" panose="00000400000000000000" pitchFamily="2" charset="-78"/>
              </a:rPr>
              <a:t>22</a:t>
            </a:r>
            <a:r>
              <a:rPr lang="fa-IR" b="1">
                <a:cs typeface="B Nazanin" panose="00000400000000000000" pitchFamily="2" charset="-78"/>
              </a:rPr>
              <a:t>عدد </a:t>
            </a:r>
            <a:r>
              <a:rPr lang="fa-IR" dirty="0">
                <a:cs typeface="B Nazanin" panose="00000400000000000000" pitchFamily="2" charset="-78"/>
              </a:rPr>
              <a:t>بوده است.</a:t>
            </a:r>
          </a:p>
          <a:p>
            <a:pPr algn="r" rtl="1"/>
            <a:r>
              <a:rPr lang="fa-IR" b="1" dirty="0">
                <a:cs typeface="B Nazanin" panose="00000400000000000000" pitchFamily="2" charset="-78"/>
              </a:rPr>
              <a:t>توضیح مختصر:</a:t>
            </a:r>
            <a:br>
              <a:rPr lang="fa-IR" dirty="0">
                <a:cs typeface="B Nazanin" panose="00000400000000000000" pitchFamily="2" charset="-78"/>
              </a:rPr>
            </a:br>
            <a:r>
              <a:rPr lang="fa-IR" dirty="0">
                <a:cs typeface="B Nazanin" panose="00000400000000000000" pitchFamily="2" charset="-78"/>
              </a:rPr>
              <a:t>این عدد نشان می‌دهد که بازیکنان به طور متوسط چند بار در هر مسابقه توانسته‌اند امتیاز مستقیم از طریق سرویس‌های بدون پاسخ دریافت کنند. مقدار متوسط آس‌ها در مسابقات می‌تواند شاخصی برای سنجش قدرت و دقت سرویس بازیکنان باشد.</a:t>
            </a:r>
          </a:p>
          <a:p>
            <a:pPr lvl="1" rtl="1"/>
            <a:endParaRPr lang="de-DE" dirty="0">
              <a:cs typeface="B Nazanin" panose="00000400000000000000" pitchFamily="2" charset="-78"/>
            </a:endParaRPr>
          </a:p>
        </p:txBody>
      </p:sp>
    </p:spTree>
    <p:extLst>
      <p:ext uri="{BB962C8B-B14F-4D97-AF65-F5344CB8AC3E}">
        <p14:creationId xmlns:p14="http://schemas.microsoft.com/office/powerpoint/2010/main" val="14666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34876"/>
            <a:ext cx="10291601" cy="3416320"/>
          </a:xfrm>
          <a:prstGeom prst="rect">
            <a:avLst/>
          </a:prstGeom>
          <a:noFill/>
        </p:spPr>
        <p:txBody>
          <a:bodyPr wrap="square">
            <a:spAutoFit/>
          </a:bodyPr>
          <a:lstStyle/>
          <a:p>
            <a:pPr algn="r" rtl="1"/>
            <a:r>
              <a:rPr lang="ar-SA" sz="2000" dirty="0">
                <a:cs typeface="B Nazanin" panose="00000400000000000000" pitchFamily="2" charset="-78"/>
              </a:rPr>
              <a:t>سوال </a:t>
            </a:r>
            <a:r>
              <a:rPr lang="fa-IR" sz="2000" dirty="0">
                <a:cs typeface="B Nazanin" panose="00000400000000000000" pitchFamily="2" charset="-78"/>
              </a:rPr>
              <a:t>8</a:t>
            </a:r>
            <a:r>
              <a:rPr lang="ar-SA" sz="2000" dirty="0">
                <a:cs typeface="B Nazanin" panose="00000400000000000000" pitchFamily="2" charset="-78"/>
              </a:rPr>
              <a:t>:</a:t>
            </a:r>
            <a:r>
              <a:rPr lang="fa-IR" sz="2000" dirty="0">
                <a:cs typeface="B Nazanin" panose="00000400000000000000" pitchFamily="2" charset="-78"/>
              </a:rPr>
              <a:t>آیا تفاوتی در تعداد دابل‌فالت‌ها بین بازیکنان مرد و زن وجود دارد؟</a:t>
            </a: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برای بررسی دقت و پایداری در سرویس دوم، تعداد دابل‌فالت‌ها در مسابقات مردان و زنان مقایسه شد. دابل‌فالت، زمانی است که بازیکن هر دو سرویس خود را از دست بدهد و امتیاز مستقیم به حریف بدهد، که می‌تواند در نتیجه نهایی مسابقه تأثیر قابل‌توجهی داشته باشد.</a:t>
            </a: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بر اساس داده‌های موجود، مشخص شد که:</a:t>
            </a:r>
          </a:p>
          <a:p>
            <a:pPr algn="r" rtl="1">
              <a:buFont typeface="Arial" panose="020B0604020202020204" pitchFamily="34" charset="0"/>
              <a:buChar char="•"/>
            </a:pPr>
            <a:r>
              <a:rPr lang="fa-IR" sz="2000" b="1" dirty="0">
                <a:cs typeface="B Nazanin" panose="00000400000000000000" pitchFamily="2" charset="-78"/>
              </a:rPr>
              <a:t>بازیکنان زن به‌طور متوسط دابل‌فالت‌های بیشتری نسبت به مردان دارند.</a:t>
            </a:r>
            <a:endParaRPr lang="fa-IR" sz="2000" dirty="0">
              <a:cs typeface="B Nazanin" panose="00000400000000000000" pitchFamily="2" charset="-78"/>
            </a:endParaRPr>
          </a:p>
          <a:p>
            <a:pPr algn="r" rtl="1"/>
            <a:r>
              <a:rPr lang="fa-IR" sz="2000" dirty="0">
                <a:cs typeface="B Nazanin" panose="00000400000000000000" pitchFamily="2" charset="-78"/>
              </a:rPr>
              <a:t>تعداد دابل فالت ها در بازکنان زن </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534385</a:t>
            </a:r>
            <a:endParaRPr lang="fa-IR" sz="2000" b="1" i="0" dirty="0">
              <a:effectLst/>
              <a:latin typeface="Consolas" panose="020B0609020204030204" pitchFamily="49" charset="0"/>
              <a:cs typeface="B Nazanin" panose="00000400000000000000" pitchFamily="2" charset="-78"/>
            </a:endParaRPr>
          </a:p>
          <a:p>
            <a:pPr algn="r" rtl="1"/>
            <a:r>
              <a:rPr lang="fa-IR" sz="2000" dirty="0">
                <a:cs typeface="B Nazanin" panose="00000400000000000000" pitchFamily="2" charset="-78"/>
              </a:rPr>
              <a:t>تعداد تعداد دابل فالت ها در بازکنان مرد</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546379</a:t>
            </a:r>
            <a:endParaRPr lang="fa-IR" sz="2000" b="1" i="0" dirty="0">
              <a:effectLst/>
              <a:latin typeface="Consolas" panose="020B0609020204030204" pitchFamily="49" charset="0"/>
              <a:cs typeface="B Nazanin" panose="00000400000000000000" pitchFamily="2" charset="-78"/>
            </a:endParaRPr>
          </a:p>
          <a:p>
            <a:pPr algn="r" rtl="1"/>
            <a:endParaRPr lang="fa-IR" b="1" dirty="0">
              <a:cs typeface="B Nazanin" panose="00000400000000000000" pitchFamily="2" charset="-78"/>
            </a:endParaRPr>
          </a:p>
        </p:txBody>
      </p:sp>
    </p:spTree>
    <p:extLst>
      <p:ext uri="{BB962C8B-B14F-4D97-AF65-F5344CB8AC3E}">
        <p14:creationId xmlns:p14="http://schemas.microsoft.com/office/powerpoint/2010/main" val="1494342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TotalTime>
  <Words>1234</Words>
  <Application>Microsoft Office PowerPoint</Application>
  <PresentationFormat>Widescreen</PresentationFormat>
  <Paragraphs>167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Rounded MT Bold</vt:lpstr>
      <vt:lpstr>B Nazanin</vt:lpstr>
      <vt:lpstr>Consolas</vt:lpstr>
      <vt:lpstr>Corbel</vt:lpstr>
      <vt:lpstr>Wingdings</vt:lpstr>
      <vt:lpstr>Parallax</vt:lpstr>
      <vt:lpstr>به نام خداوند بخشنده مهربان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سوال 13:توزیع بازیکنان چپ‌دست در مقابل راست‌دست</vt:lpstr>
      <vt:lpstr>سوال14 : رایج‌ترین نوع سطح زمین استفاده‌شده در مسابقات</vt:lpstr>
      <vt:lpstr>سوال15: تعداد کشورهای حاضر در دیتاست </vt:lpstr>
      <vt:lpstr>سوال16 : بازیکنی که بالاترین درصد برد را در مقابل 10 حریف برتر دارد</vt:lpstr>
      <vt:lpstr>سوال17 :میانگین تعداد بریک‌های سرویس در هر مسابقه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Siavash Mirzababaie</dc:creator>
  <cp:lastModifiedBy>lavan_computer</cp:lastModifiedBy>
  <cp:revision>29</cp:revision>
  <dcterms:created xsi:type="dcterms:W3CDTF">2025-07-22T13:49:57Z</dcterms:created>
  <dcterms:modified xsi:type="dcterms:W3CDTF">2025-07-27T06:09:10Z</dcterms:modified>
</cp:coreProperties>
</file>