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2B803AF-8B4A-4749-9A00-A1CEDAC202A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C2AC84B-76C2-4811-82C8-CCB5746EF4E5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86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03AF-8B4A-4749-9A00-A1CEDAC202A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84B-76C2-4811-82C8-CCB5746EF4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1009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03AF-8B4A-4749-9A00-A1CEDAC202A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84B-76C2-4811-82C8-CCB5746EF4E5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470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03AF-8B4A-4749-9A00-A1CEDAC202A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84B-76C2-4811-82C8-CCB5746EF4E5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637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03AF-8B4A-4749-9A00-A1CEDAC202A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84B-76C2-4811-82C8-CCB5746EF4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7788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03AF-8B4A-4749-9A00-A1CEDAC202A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84B-76C2-4811-82C8-CCB5746EF4E5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835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03AF-8B4A-4749-9A00-A1CEDAC202A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84B-76C2-4811-82C8-CCB5746EF4E5}" type="slidenum">
              <a:rPr lang="de-DE" smtClean="0"/>
              <a:t>‹#›</a:t>
            </a:fld>
            <a:endParaRPr lang="de-D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859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03AF-8B4A-4749-9A00-A1CEDAC202A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84B-76C2-4811-82C8-CCB5746EF4E5}" type="slidenum">
              <a:rPr lang="de-DE" smtClean="0"/>
              <a:t>‹#›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717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03AF-8B4A-4749-9A00-A1CEDAC202A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84B-76C2-4811-82C8-CCB5746EF4E5}" type="slidenum">
              <a:rPr lang="de-DE" smtClean="0"/>
              <a:t>‹#›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607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03AF-8B4A-4749-9A00-A1CEDAC202A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84B-76C2-4811-82C8-CCB5746EF4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21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03AF-8B4A-4749-9A00-A1CEDAC202A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84B-76C2-4811-82C8-CCB5746EF4E5}" type="slidenum">
              <a:rPr lang="de-DE" smtClean="0"/>
              <a:t>‹#›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03AF-8B4A-4749-9A00-A1CEDAC202A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84B-76C2-4811-82C8-CCB5746EF4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31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03AF-8B4A-4749-9A00-A1CEDAC202A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84B-76C2-4811-82C8-CCB5746EF4E5}" type="slidenum">
              <a:rPr lang="de-DE" smtClean="0"/>
              <a:t>‹#›</a:t>
            </a:fld>
            <a:endParaRPr lang="de-D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77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03AF-8B4A-4749-9A00-A1CEDAC202A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84B-76C2-4811-82C8-CCB5746EF4E5}" type="slidenum">
              <a:rPr lang="de-DE" smtClean="0"/>
              <a:t>‹#›</a:t>
            </a:fld>
            <a:endParaRPr lang="de-D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35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03AF-8B4A-4749-9A00-A1CEDAC202A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84B-76C2-4811-82C8-CCB5746EF4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49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03AF-8B4A-4749-9A00-A1CEDAC202A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84B-76C2-4811-82C8-CCB5746EF4E5}" type="slidenum">
              <a:rPr lang="de-DE" smtClean="0"/>
              <a:t>‹#›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8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803AF-8B4A-4749-9A00-A1CEDAC202A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C84B-76C2-4811-82C8-CCB5746EF4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425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2B803AF-8B4A-4749-9A00-A1CEDAC202AA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AC84B-76C2-4811-82C8-CCB5746EF4E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41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6100-118F-BE3B-EA5D-DE415B7DC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F64F9-9051-E4B3-325E-2FF5263CFA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8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0803A8B-CF6C-D1CA-27A6-F39DB779C0D4}"/>
              </a:ext>
            </a:extLst>
          </p:cNvPr>
          <p:cNvSpPr txBox="1"/>
          <p:nvPr/>
        </p:nvSpPr>
        <p:spPr>
          <a:xfrm>
            <a:off x="895989" y="839496"/>
            <a:ext cx="1002311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endParaRPr lang="en-US" sz="2000" dirty="0">
              <a:cs typeface="B Nazanin" panose="00000400000000000000" pitchFamily="2" charset="-78"/>
            </a:endParaRPr>
          </a:p>
          <a:p>
            <a:pPr algn="r" rtl="1"/>
            <a:r>
              <a:rPr lang="ar-SA" sz="2000" dirty="0">
                <a:cs typeface="B Nazanin" panose="00000400000000000000" pitchFamily="2" charset="-78"/>
              </a:rPr>
              <a:t>چه تعداد بازیکن تنیس در مجموعه داده وجود دارد؟</a:t>
            </a:r>
            <a:endParaRPr lang="en-US" sz="2000" dirty="0">
              <a:cs typeface="B Nazanin" panose="00000400000000000000" pitchFamily="2" charset="-78"/>
            </a:endParaRPr>
          </a:p>
          <a:p>
            <a:pPr algn="r" rtl="1"/>
            <a:r>
              <a:rPr lang="de-DE" sz="2000" dirty="0" err="1">
                <a:cs typeface="B Nazanin" panose="00000400000000000000" pitchFamily="2" charset="-78"/>
              </a:rPr>
              <a:t>How</a:t>
            </a:r>
            <a:r>
              <a:rPr lang="de-DE" sz="2000" dirty="0">
                <a:cs typeface="B Nazanin" panose="00000400000000000000" pitchFamily="2" charset="-78"/>
              </a:rPr>
              <a:t> </a:t>
            </a:r>
            <a:r>
              <a:rPr lang="de-DE" sz="2000" dirty="0" err="1">
                <a:cs typeface="B Nazanin" panose="00000400000000000000" pitchFamily="2" charset="-78"/>
              </a:rPr>
              <a:t>many</a:t>
            </a:r>
            <a:r>
              <a:rPr lang="de-DE" sz="2000" dirty="0">
                <a:cs typeface="B Nazanin" panose="00000400000000000000" pitchFamily="2" charset="-78"/>
              </a:rPr>
              <a:t> </a:t>
            </a:r>
            <a:r>
              <a:rPr lang="de-DE" sz="2000" dirty="0" err="1">
                <a:cs typeface="B Nazanin" panose="00000400000000000000" pitchFamily="2" charset="-78"/>
              </a:rPr>
              <a:t>tennis</a:t>
            </a:r>
            <a:r>
              <a:rPr lang="de-DE" sz="2000" dirty="0">
                <a:cs typeface="B Nazanin" panose="00000400000000000000" pitchFamily="2" charset="-78"/>
              </a:rPr>
              <a:t> </a:t>
            </a:r>
            <a:r>
              <a:rPr lang="de-DE" sz="2000" dirty="0" err="1">
                <a:cs typeface="B Nazanin" panose="00000400000000000000" pitchFamily="2" charset="-78"/>
              </a:rPr>
              <a:t>players</a:t>
            </a:r>
            <a:r>
              <a:rPr lang="de-DE" sz="2000" dirty="0">
                <a:cs typeface="B Nazanin" panose="00000400000000000000" pitchFamily="2" charset="-78"/>
              </a:rPr>
              <a:t> </a:t>
            </a:r>
            <a:r>
              <a:rPr lang="de-DE" sz="2000" dirty="0" err="1">
                <a:cs typeface="B Nazanin" panose="00000400000000000000" pitchFamily="2" charset="-78"/>
              </a:rPr>
              <a:t>are</a:t>
            </a:r>
            <a:r>
              <a:rPr lang="de-DE" sz="2000" dirty="0">
                <a:cs typeface="B Nazanin" panose="00000400000000000000" pitchFamily="2" charset="-78"/>
              </a:rPr>
              <a:t> </a:t>
            </a:r>
            <a:r>
              <a:rPr lang="de-DE" sz="2000" dirty="0" err="1">
                <a:cs typeface="B Nazanin" panose="00000400000000000000" pitchFamily="2" charset="-78"/>
              </a:rPr>
              <a:t>included</a:t>
            </a:r>
            <a:r>
              <a:rPr lang="de-DE" sz="2000" dirty="0">
                <a:cs typeface="B Nazanin" panose="00000400000000000000" pitchFamily="2" charset="-78"/>
              </a:rPr>
              <a:t> in </a:t>
            </a:r>
            <a:r>
              <a:rPr lang="de-DE" sz="2000" dirty="0" err="1">
                <a:cs typeface="B Nazanin" panose="00000400000000000000" pitchFamily="2" charset="-78"/>
              </a:rPr>
              <a:t>the</a:t>
            </a:r>
            <a:r>
              <a:rPr lang="de-DE" sz="2000" dirty="0">
                <a:cs typeface="B Nazanin" panose="00000400000000000000" pitchFamily="2" charset="-78"/>
              </a:rPr>
              <a:t> </a:t>
            </a:r>
            <a:r>
              <a:rPr lang="de-DE" sz="2000" dirty="0" err="1">
                <a:cs typeface="B Nazanin" panose="00000400000000000000" pitchFamily="2" charset="-78"/>
              </a:rPr>
              <a:t>dataset</a:t>
            </a:r>
            <a:r>
              <a:rPr lang="de-DE" sz="2000" dirty="0">
                <a:cs typeface="B Nazanin" panose="00000400000000000000" pitchFamily="2" charset="-78"/>
              </a:rPr>
              <a:t>?</a:t>
            </a:r>
          </a:p>
          <a:p>
            <a:pPr algn="r" rtl="1"/>
            <a:endParaRPr lang="de-DE" sz="2000" dirty="0">
              <a:cs typeface="B Nazanin" panose="00000400000000000000" pitchFamily="2" charset="-78"/>
            </a:endParaRPr>
          </a:p>
          <a:p>
            <a:pPr algn="r" rtl="1"/>
            <a:r>
              <a:rPr lang="ar-SA" sz="2000" dirty="0">
                <a:cs typeface="B Nazanin" panose="00000400000000000000" pitchFamily="2" charset="-78"/>
              </a:rPr>
              <a:t>روش انجام کار:برای پاسخ به این سوال، مراحل زیر را انجام دادیم:</a:t>
            </a:r>
            <a:endParaRPr lang="en-US" sz="2000" dirty="0">
              <a:cs typeface="B Nazanin" panose="00000400000000000000" pitchFamily="2" charset="-78"/>
            </a:endParaRPr>
          </a:p>
          <a:p>
            <a:pPr algn="r" rtl="1"/>
            <a:r>
              <a:rPr lang="ar-SA" sz="2000" dirty="0">
                <a:cs typeface="B Nazanin" panose="00000400000000000000" pitchFamily="2" charset="-78"/>
              </a:rPr>
              <a:t>ابتدا دو فایل </a:t>
            </a:r>
            <a:r>
              <a:rPr lang="de-DE" sz="2000" dirty="0">
                <a:cs typeface="B Nazanin" panose="00000400000000000000" pitchFamily="2" charset="-78"/>
              </a:rPr>
              <a:t>MatchAwayTeamInfo.csv </a:t>
            </a:r>
            <a:r>
              <a:rPr lang="ar-SA" sz="2000" dirty="0">
                <a:cs typeface="B Nazanin" panose="00000400000000000000" pitchFamily="2" charset="-78"/>
              </a:rPr>
              <a:t>و </a:t>
            </a:r>
            <a:r>
              <a:rPr lang="de-DE" sz="2000" dirty="0">
                <a:cs typeface="B Nazanin" panose="00000400000000000000" pitchFamily="2" charset="-78"/>
              </a:rPr>
              <a:t>MatchHomeTeamInfo.csv </a:t>
            </a:r>
            <a:r>
              <a:rPr lang="ar-SA" sz="2000" dirty="0">
                <a:cs typeface="B Nazanin" panose="00000400000000000000" pitchFamily="2" charset="-78"/>
              </a:rPr>
              <a:t>را با استفاده از کتابخانه </a:t>
            </a:r>
            <a:r>
              <a:rPr lang="de-DE" sz="2000" dirty="0" err="1">
                <a:cs typeface="B Nazanin" panose="00000400000000000000" pitchFamily="2" charset="-78"/>
              </a:rPr>
              <a:t>pandas</a:t>
            </a:r>
            <a:r>
              <a:rPr lang="de-DE" sz="2000" dirty="0">
                <a:cs typeface="B Nazanin" panose="00000400000000000000" pitchFamily="2" charset="-78"/>
              </a:rPr>
              <a:t> </a:t>
            </a:r>
            <a:r>
              <a:rPr lang="ar-SA" sz="2000" dirty="0">
                <a:cs typeface="B Nazanin" panose="00000400000000000000" pitchFamily="2" charset="-78"/>
              </a:rPr>
              <a:t>بارگذاری کردیم.</a:t>
            </a:r>
            <a:endParaRPr lang="en-US" sz="2000" dirty="0">
              <a:cs typeface="B Nazanin" panose="00000400000000000000" pitchFamily="2" charset="-78"/>
            </a:endParaRPr>
          </a:p>
          <a:p>
            <a:pPr algn="r" rtl="1"/>
            <a:r>
              <a:rPr lang="ar-SA" sz="2000" dirty="0">
                <a:cs typeface="B Nazanin" panose="00000400000000000000" pitchFamily="2" charset="-78"/>
              </a:rPr>
              <a:t>ستون </a:t>
            </a:r>
            <a:r>
              <a:rPr lang="de-DE" sz="2000" dirty="0" err="1">
                <a:cs typeface="B Nazanin" panose="00000400000000000000" pitchFamily="2" charset="-78"/>
              </a:rPr>
              <a:t>player_id</a:t>
            </a:r>
            <a:r>
              <a:rPr lang="de-DE" sz="2000" dirty="0">
                <a:cs typeface="B Nazanin" panose="00000400000000000000" pitchFamily="2" charset="-78"/>
              </a:rPr>
              <a:t> </a:t>
            </a:r>
            <a:r>
              <a:rPr lang="ar-SA" sz="2000" dirty="0">
                <a:cs typeface="B Nazanin" panose="00000400000000000000" pitchFamily="2" charset="-78"/>
              </a:rPr>
              <a:t>را از هر دو فایل استخراج کردیم.</a:t>
            </a:r>
            <a:endParaRPr lang="en-US" sz="2000" dirty="0">
              <a:cs typeface="B Nazanin" panose="00000400000000000000" pitchFamily="2" charset="-78"/>
            </a:endParaRPr>
          </a:p>
          <a:p>
            <a:pPr algn="r" rtl="1"/>
            <a:r>
              <a:rPr lang="ar-SA" sz="2000" dirty="0">
                <a:cs typeface="B Nazanin" panose="00000400000000000000" pitchFamily="2" charset="-78"/>
              </a:rPr>
              <a:t>این دو ستون را با استفاده از تابع </a:t>
            </a:r>
            <a:r>
              <a:rPr lang="de-DE" sz="2000" dirty="0" err="1">
                <a:cs typeface="B Nazanin" panose="00000400000000000000" pitchFamily="2" charset="-78"/>
              </a:rPr>
              <a:t>concat</a:t>
            </a:r>
            <a:r>
              <a:rPr lang="de-DE" sz="2000" dirty="0">
                <a:cs typeface="B Nazanin" panose="00000400000000000000" pitchFamily="2" charset="-78"/>
              </a:rPr>
              <a:t> </a:t>
            </a:r>
            <a:r>
              <a:rPr lang="ar-SA" sz="2000" dirty="0">
                <a:cs typeface="B Nazanin" panose="00000400000000000000" pitchFamily="2" charset="-78"/>
              </a:rPr>
              <a:t>در یک مجموعه ترکیب کردیم.</a:t>
            </a:r>
            <a:endParaRPr lang="en-US" sz="2000" dirty="0">
              <a:cs typeface="B Nazanin" panose="00000400000000000000" pitchFamily="2" charset="-78"/>
            </a:endParaRPr>
          </a:p>
          <a:p>
            <a:pPr algn="r" rtl="1"/>
            <a:r>
              <a:rPr lang="ar-SA" sz="2000" dirty="0">
                <a:cs typeface="B Nazanin" panose="00000400000000000000" pitchFamily="2" charset="-78"/>
              </a:rPr>
              <a:t>از تابع </a:t>
            </a:r>
            <a:r>
              <a:rPr lang="de-DE" sz="2000" dirty="0" err="1">
                <a:cs typeface="B Nazanin" panose="00000400000000000000" pitchFamily="2" charset="-78"/>
              </a:rPr>
              <a:t>unique</a:t>
            </a:r>
            <a:r>
              <a:rPr lang="de-DE" sz="2000" dirty="0">
                <a:cs typeface="B Nazanin" panose="00000400000000000000" pitchFamily="2" charset="-78"/>
              </a:rPr>
              <a:t>() </a:t>
            </a:r>
            <a:r>
              <a:rPr lang="ar-SA" sz="2000" dirty="0">
                <a:cs typeface="B Nazanin" panose="00000400000000000000" pitchFamily="2" charset="-78"/>
              </a:rPr>
              <a:t>برای پیدا کردن شناسه‌های منحصر به فرد بازیکنان استفاده کردیم.</a:t>
            </a:r>
            <a:endParaRPr lang="en-US" sz="2000" dirty="0">
              <a:cs typeface="B Nazanin" panose="00000400000000000000" pitchFamily="2" charset="-78"/>
            </a:endParaRPr>
          </a:p>
          <a:p>
            <a:pPr algn="r" rtl="1"/>
            <a:r>
              <a:rPr lang="ar-SA" sz="2000" dirty="0">
                <a:cs typeface="B Nazanin" panose="00000400000000000000" pitchFamily="2" charset="-78"/>
              </a:rPr>
              <a:t>در نهایت، تعداد بازیکنان منحصربه‌فرد را با استفاده از تابع </a:t>
            </a:r>
            <a:r>
              <a:rPr lang="de-DE" sz="2000" dirty="0" err="1">
                <a:cs typeface="B Nazanin" panose="00000400000000000000" pitchFamily="2" charset="-78"/>
              </a:rPr>
              <a:t>len</a:t>
            </a:r>
            <a:r>
              <a:rPr lang="de-DE" sz="2000" dirty="0">
                <a:cs typeface="B Nazanin" panose="00000400000000000000" pitchFamily="2" charset="-78"/>
              </a:rPr>
              <a:t>() </a:t>
            </a:r>
            <a:r>
              <a:rPr lang="ar-SA" sz="2000" dirty="0">
                <a:cs typeface="B Nazanin" panose="00000400000000000000" pitchFamily="2" charset="-78"/>
              </a:rPr>
              <a:t>محاسبه کردیم.</a:t>
            </a:r>
            <a:endParaRPr lang="en-US" sz="2000" dirty="0">
              <a:cs typeface="B Nazanin" panose="00000400000000000000" pitchFamily="2" charset="-78"/>
            </a:endParaRPr>
          </a:p>
          <a:p>
            <a:pPr algn="r" rtl="1"/>
            <a:endParaRPr lang="en-US" sz="2000" dirty="0">
              <a:cs typeface="B Nazanin" panose="00000400000000000000" pitchFamily="2" charset="-78"/>
            </a:endParaRPr>
          </a:p>
          <a:p>
            <a:pPr algn="r" rtl="1"/>
            <a:endParaRPr lang="en-US" sz="2000" dirty="0">
              <a:cs typeface="B Nazanin" panose="00000400000000000000" pitchFamily="2" charset="-78"/>
            </a:endParaRPr>
          </a:p>
          <a:p>
            <a:pPr algn="r" rtl="1"/>
            <a:r>
              <a:rPr lang="ar-SA" sz="2000" b="1" dirty="0">
                <a:cs typeface="B Nazanin" panose="00000400000000000000" pitchFamily="2" charset="-78"/>
              </a:rPr>
              <a:t>نتیجه:تعداد بازیکنان تنیس موجود در مجموعه داده: ۲۶۴۴ نفر</a:t>
            </a:r>
            <a:endParaRPr lang="de-DE" sz="2000" b="1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3352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B2575C-8578-AE0D-926E-15F686E70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A18CD59-63E4-07CE-82A8-80478FC040AF}"/>
              </a:ext>
            </a:extLst>
          </p:cNvPr>
          <p:cNvSpPr txBox="1"/>
          <p:nvPr/>
        </p:nvSpPr>
        <p:spPr>
          <a:xfrm>
            <a:off x="5181604" y="1676400"/>
            <a:ext cx="5638796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>
                    <a:alpha val="55000"/>
                  </a:schemeClr>
                </a:solidFill>
              </a:rPr>
              <a:t>:میانگین قد بازیکنان چقدر است؟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>
                    <a:alpha val="55000"/>
                  </a:schemeClr>
                </a:solidFill>
              </a:rPr>
              <a:t>What is the average height of the players?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>
                    <a:alpha val="55000"/>
                  </a:schemeClr>
                </a:solidFill>
              </a:rPr>
              <a:t>روش انجام کار: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>
                    <a:alpha val="55000"/>
                  </a:schemeClr>
                </a:solidFill>
              </a:rPr>
              <a:t>برای محاسبه میانگین قد بازیکنان، مراحل زیر را انجام دادیم: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>
                    <a:alpha val="55000"/>
                  </a:schemeClr>
                </a:solidFill>
              </a:rPr>
              <a:t>فایل‌های MatchAwayTeamInfo.csv و MatchHomeTeamInfo.csv را بارگذاری کردیم.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>
                    <a:alpha val="55000"/>
                  </a:schemeClr>
                </a:solidFill>
              </a:rPr>
              <a:t>میانگین قد بازیکنان تیم میهمان را با استفاده از تابع mean() به دست آوردیم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>
                    <a:alpha val="55000"/>
                  </a:schemeClr>
                </a:solidFill>
              </a:rPr>
              <a:t>.همین کار را برای بازیکنان تیم میزبان انجام دادیم.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>
                    <a:alpha val="55000"/>
                  </a:schemeClr>
                </a:solidFill>
              </a:rPr>
              <a:t>در نهایت، میانگین کلی قد بازیکنان را با محاسبه میانگین این دو مقدار به دست آوردیم.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>
              <a:solidFill>
                <a:schemeClr val="tx1">
                  <a:alpha val="55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chemeClr val="tx1">
                    <a:alpha val="55000"/>
                  </a:schemeClr>
                </a:solidFill>
              </a:rPr>
              <a:t>نتیجه:میانگین قد بازیکنان: ۱.۸۲ متر</a:t>
            </a:r>
          </a:p>
        </p:txBody>
      </p:sp>
    </p:spTree>
    <p:extLst>
      <p:ext uri="{BB962C8B-B14F-4D97-AF65-F5344CB8AC3E}">
        <p14:creationId xmlns:p14="http://schemas.microsoft.com/office/powerpoint/2010/main" val="237805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E11A71-BB72-9E4F-FA86-551456319AD7}"/>
              </a:ext>
            </a:extLst>
          </p:cNvPr>
          <p:cNvSpPr txBox="1"/>
          <p:nvPr/>
        </p:nvSpPr>
        <p:spPr>
          <a:xfrm>
            <a:off x="239340" y="744232"/>
            <a:ext cx="1120007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سوال : </a:t>
            </a:r>
            <a:r>
              <a:rPr lang="ar-SA" b="1" dirty="0">
                <a:cs typeface="B Nazanin" panose="00000400000000000000" pitchFamily="2" charset="-78"/>
              </a:rPr>
              <a:t>کدام بازیکن بیشترین تعداد برد را دارد؟</a:t>
            </a:r>
            <a:endParaRPr lang="en-US" b="1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ar-SA" b="1" dirty="0">
                <a:cs typeface="B Nazanin" panose="00000400000000000000" pitchFamily="2" charset="-78"/>
              </a:rPr>
              <a:t>روش انجام کار:</a:t>
            </a:r>
            <a:endParaRPr lang="fa-IR" b="1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>
                <a:cs typeface="B Nazanin" panose="00000400000000000000" pitchFamily="2" charset="-78"/>
              </a:rPr>
              <a:t>برای یافتن بازیکنی با بیشترین برد، مراحل زیر را انجام دادیم:</a:t>
            </a:r>
            <a:endParaRPr lang="en-US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>
                <a:cs typeface="B Nazanin" panose="00000400000000000000" pitchFamily="2" charset="-78"/>
              </a:rPr>
              <a:t>فایل‌های </a:t>
            </a:r>
            <a:r>
              <a:rPr lang="de-DE" dirty="0">
                <a:cs typeface="B Nazanin" panose="00000400000000000000" pitchFamily="2" charset="-78"/>
              </a:rPr>
              <a:t>MatchHomeTeamInfo.csv </a:t>
            </a:r>
            <a:r>
              <a:rPr lang="ar-SA" dirty="0">
                <a:cs typeface="B Nazanin" panose="00000400000000000000" pitchFamily="2" charset="-78"/>
              </a:rPr>
              <a:t>و </a:t>
            </a:r>
            <a:r>
              <a:rPr lang="de-DE" dirty="0">
                <a:cs typeface="B Nazanin" panose="00000400000000000000" pitchFamily="2" charset="-78"/>
              </a:rPr>
              <a:t>MatchAwayTeamInfo.csv </a:t>
            </a:r>
            <a:r>
              <a:rPr lang="ar-SA" dirty="0">
                <a:cs typeface="B Nazanin" panose="00000400000000000000" pitchFamily="2" charset="-78"/>
              </a:rPr>
              <a:t>را بارگذاری کرده و ستون‌های </a:t>
            </a:r>
            <a:r>
              <a:rPr lang="de-DE" dirty="0" err="1">
                <a:cs typeface="B Nazanin" panose="00000400000000000000" pitchFamily="2" charset="-78"/>
              </a:rPr>
              <a:t>match_id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و </a:t>
            </a:r>
            <a:r>
              <a:rPr lang="de-DE" dirty="0" err="1">
                <a:cs typeface="B Nazanin" panose="00000400000000000000" pitchFamily="2" charset="-78"/>
              </a:rPr>
              <a:t>name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را استخراج کردیم.</a:t>
            </a:r>
            <a:endParaRPr lang="en-US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>
                <a:cs typeface="B Nazanin" panose="00000400000000000000" pitchFamily="2" charset="-78"/>
              </a:rPr>
              <a:t>این دو مجموعه را با استفاده از </a:t>
            </a:r>
            <a:r>
              <a:rPr lang="de-DE" dirty="0" err="1">
                <a:cs typeface="B Nazanin" panose="00000400000000000000" pitchFamily="2" charset="-78"/>
              </a:rPr>
              <a:t>concat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ترکیب کردیم تا لیست کامل بازیکنان به همراه شناسه مسابقه داشته باشیم.</a:t>
            </a:r>
            <a:endParaRPr lang="en-US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>
                <a:cs typeface="B Nazanin" panose="00000400000000000000" pitchFamily="2" charset="-78"/>
              </a:rPr>
              <a:t>فایل </a:t>
            </a:r>
            <a:r>
              <a:rPr lang="de-DE" dirty="0">
                <a:cs typeface="B Nazanin" panose="00000400000000000000" pitchFamily="2" charset="-78"/>
              </a:rPr>
              <a:t>PeriodInfo.csv </a:t>
            </a:r>
            <a:r>
              <a:rPr lang="ar-SA" dirty="0">
                <a:cs typeface="B Nazanin" panose="00000400000000000000" pitchFamily="2" charset="-78"/>
              </a:rPr>
              <a:t>را بارگذاری کردیم و فقط ستون‌های </a:t>
            </a:r>
            <a:r>
              <a:rPr lang="de-DE" dirty="0" err="1">
                <a:cs typeface="B Nazanin" panose="00000400000000000000" pitchFamily="2" charset="-78"/>
              </a:rPr>
              <a:t>match_id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و </a:t>
            </a:r>
            <a:r>
              <a:rPr lang="de-DE" dirty="0" err="1">
                <a:cs typeface="B Nazanin" panose="00000400000000000000" pitchFamily="2" charset="-78"/>
              </a:rPr>
              <a:t>statistic_name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را نگه داشتیم.</a:t>
            </a:r>
            <a:endParaRPr lang="en-US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>
                <a:cs typeface="B Nazanin" panose="00000400000000000000" pitchFamily="2" charset="-78"/>
              </a:rPr>
              <a:t>با استفاده از </a:t>
            </a:r>
            <a:r>
              <a:rPr lang="de-DE" dirty="0" err="1">
                <a:cs typeface="B Nazanin" panose="00000400000000000000" pitchFamily="2" charset="-78"/>
              </a:rPr>
              <a:t>merge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داده‌ها را بر اساس </a:t>
            </a:r>
            <a:r>
              <a:rPr lang="de-DE" dirty="0" err="1">
                <a:cs typeface="B Nazanin" panose="00000400000000000000" pitchFamily="2" charset="-78"/>
              </a:rPr>
              <a:t>match_id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ادغام کردیم.</a:t>
            </a:r>
            <a:endParaRPr lang="en-US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>
                <a:cs typeface="B Nazanin" panose="00000400000000000000" pitchFamily="2" charset="-78"/>
              </a:rPr>
              <a:t>فقط رکوردهایی که مقدار </a:t>
            </a:r>
            <a:r>
              <a:rPr lang="de-DE" dirty="0" err="1">
                <a:cs typeface="B Nazanin" panose="00000400000000000000" pitchFamily="2" charset="-78"/>
              </a:rPr>
              <a:t>statistic_name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آن‌ها </a:t>
            </a:r>
            <a:r>
              <a:rPr lang="fa-IR" dirty="0">
                <a:cs typeface="B Nazanin" panose="00000400000000000000" pitchFamily="2" charset="-78"/>
              </a:rPr>
              <a:t>برابر </a:t>
            </a:r>
            <a:r>
              <a:rPr lang="de-DE" dirty="0" err="1">
                <a:cs typeface="B Nazanin" panose="00000400000000000000" pitchFamily="2" charset="-78"/>
              </a:rPr>
              <a:t>total_won</a:t>
            </a:r>
            <a:r>
              <a:rPr lang="fa-IR" dirty="0">
                <a:cs typeface="B Nazanin" panose="00000400000000000000" pitchFamily="2" charset="-78"/>
              </a:rPr>
              <a:t> ا</a:t>
            </a:r>
            <a:r>
              <a:rPr lang="ar-SA" dirty="0">
                <a:cs typeface="B Nazanin" panose="00000400000000000000" pitchFamily="2" charset="-78"/>
              </a:rPr>
              <a:t>ست را نگه داشتیم.</a:t>
            </a:r>
            <a:endParaRPr lang="en-US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>
                <a:cs typeface="B Nazanin" panose="00000400000000000000" pitchFamily="2" charset="-78"/>
              </a:rPr>
              <a:t>تعداد بردها را با استفاده از </a:t>
            </a:r>
            <a:r>
              <a:rPr lang="de-DE" dirty="0" err="1">
                <a:cs typeface="B Nazanin" panose="00000400000000000000" pitchFamily="2" charset="-78"/>
              </a:rPr>
              <a:t>groupby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بر اساس نام بازیکن شمردیم.</a:t>
            </a:r>
            <a:endParaRPr lang="en-US" dirty="0">
              <a:cs typeface="B Nazanin" panose="00000400000000000000" pitchFamily="2" charset="-78"/>
            </a:endParaRP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ar-SA" dirty="0">
                <a:cs typeface="B Nazanin" panose="00000400000000000000" pitchFamily="2" charset="-78"/>
              </a:rPr>
              <a:t>داده‌ها را بر اساس تعداد برد (</a:t>
            </a:r>
            <a:r>
              <a:rPr lang="de-DE" dirty="0" err="1">
                <a:cs typeface="B Nazanin" panose="00000400000000000000" pitchFamily="2" charset="-78"/>
              </a:rPr>
              <a:t>sum_won</a:t>
            </a:r>
            <a:r>
              <a:rPr lang="de-DE" dirty="0">
                <a:cs typeface="B Nazanin" panose="00000400000000000000" pitchFamily="2" charset="-78"/>
              </a:rPr>
              <a:t>)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به ترتیب نزولی مرتب کردیم.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در نهایت، بازیکنی که در بالای لیست قرار دارد، بیشترین برد را داشته است.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  <a:p>
            <a:pPr marL="285750" indent="-285750" algn="r" rtl="1">
              <a:buFont typeface="Wingdings" panose="05000000000000000000" pitchFamily="2" charset="2"/>
              <a:buChar char="ü"/>
            </a:pPr>
            <a:r>
              <a:rPr lang="ar-SA" b="1" dirty="0">
                <a:cs typeface="B Nazanin" panose="00000400000000000000" pitchFamily="2" charset="-78"/>
              </a:rPr>
              <a:t>نتیجه</a:t>
            </a:r>
            <a:r>
              <a:rPr lang="ar-SA" dirty="0">
                <a:cs typeface="B Nazanin" panose="00000400000000000000" pitchFamily="2" charset="-78"/>
              </a:rPr>
              <a:t>:بازیکنی با بیشترین تعداد برد: </a:t>
            </a:r>
            <a:r>
              <a:rPr lang="de-DE" dirty="0" err="1">
                <a:cs typeface="B Nazanin" panose="00000400000000000000" pitchFamily="2" charset="-78"/>
              </a:rPr>
              <a:t>Chidekh</a:t>
            </a:r>
            <a:r>
              <a:rPr lang="de-DE" dirty="0">
                <a:cs typeface="B Nazanin" panose="00000400000000000000" pitchFamily="2" charset="-78"/>
              </a:rPr>
              <a:t> C. </a:t>
            </a:r>
            <a:r>
              <a:rPr lang="fa-IR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با ۱۴۹ برد</a:t>
            </a:r>
            <a:endParaRPr lang="de-DE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88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25C89A-73A3-4153-5AD9-889C97AAD329}"/>
              </a:ext>
            </a:extLst>
          </p:cNvPr>
          <p:cNvSpPr txBox="1"/>
          <p:nvPr/>
        </p:nvSpPr>
        <p:spPr>
          <a:xfrm>
            <a:off x="1421704" y="1057674"/>
            <a:ext cx="93271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dirty="0">
                <a:cs typeface="B Nazanin" panose="00000400000000000000" pitchFamily="2" charset="-78"/>
              </a:rPr>
              <a:t>سوال ۴:طولانی‌ترین مسابقه ثبت‌شده از نظر مدت زمان کدام است؟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de-DE" dirty="0" err="1">
                <a:cs typeface="B Nazanin" panose="00000400000000000000" pitchFamily="2" charset="-78"/>
              </a:rPr>
              <a:t>What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de-DE" dirty="0" err="1">
                <a:cs typeface="B Nazanin" panose="00000400000000000000" pitchFamily="2" charset="-78"/>
              </a:rPr>
              <a:t>is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de-DE" dirty="0" err="1">
                <a:cs typeface="B Nazanin" panose="00000400000000000000" pitchFamily="2" charset="-78"/>
              </a:rPr>
              <a:t>the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de-DE" dirty="0" err="1">
                <a:cs typeface="B Nazanin" panose="00000400000000000000" pitchFamily="2" charset="-78"/>
              </a:rPr>
              <a:t>longest</a:t>
            </a:r>
            <a:r>
              <a:rPr lang="de-DE" dirty="0">
                <a:cs typeface="B Nazanin" panose="00000400000000000000" pitchFamily="2" charset="-78"/>
              </a:rPr>
              <a:t> match </a:t>
            </a:r>
            <a:r>
              <a:rPr lang="de-DE" dirty="0" err="1">
                <a:cs typeface="B Nazanin" panose="00000400000000000000" pitchFamily="2" charset="-78"/>
              </a:rPr>
              <a:t>recorded</a:t>
            </a:r>
            <a:r>
              <a:rPr lang="de-DE" dirty="0">
                <a:cs typeface="B Nazanin" panose="00000400000000000000" pitchFamily="2" charset="-78"/>
              </a:rPr>
              <a:t> in </a:t>
            </a:r>
            <a:r>
              <a:rPr lang="de-DE" dirty="0" err="1">
                <a:cs typeface="B Nazanin" panose="00000400000000000000" pitchFamily="2" charset="-78"/>
              </a:rPr>
              <a:t>terms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de-DE" dirty="0" err="1">
                <a:cs typeface="B Nazanin" panose="00000400000000000000" pitchFamily="2" charset="-78"/>
              </a:rPr>
              <a:t>of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de-DE" dirty="0" err="1">
                <a:cs typeface="B Nazanin" panose="00000400000000000000" pitchFamily="2" charset="-78"/>
              </a:rPr>
              <a:t>duration</a:t>
            </a:r>
            <a:r>
              <a:rPr lang="de-DE" dirty="0">
                <a:cs typeface="B Nazanin" panose="00000400000000000000" pitchFamily="2" charset="-78"/>
              </a:rPr>
              <a:t>?</a:t>
            </a: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روش انجام کار: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برای پیدا کردن طولانی‌ترین مسابقه از نظر زمان، مراحل زیر را انجام دادیم: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فایل </a:t>
            </a:r>
            <a:r>
              <a:rPr lang="de-DE" dirty="0">
                <a:cs typeface="B Nazanin" panose="00000400000000000000" pitchFamily="2" charset="-78"/>
              </a:rPr>
              <a:t>MatchTimeInfo.csv </a:t>
            </a:r>
            <a:r>
              <a:rPr lang="ar-SA" dirty="0">
                <a:cs typeface="B Nazanin" panose="00000400000000000000" pitchFamily="2" charset="-78"/>
              </a:rPr>
              <a:t>را بارگذاری کردیم که شامل مدت زمان دوره‌های مختلف هر مسابقه است.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با استفاده از </a:t>
            </a:r>
            <a:r>
              <a:rPr lang="de-DE" dirty="0" err="1">
                <a:cs typeface="B Nazanin" panose="00000400000000000000" pitchFamily="2" charset="-78"/>
              </a:rPr>
              <a:t>groupby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و </a:t>
            </a:r>
            <a:r>
              <a:rPr lang="de-DE" dirty="0" err="1">
                <a:cs typeface="B Nazanin" panose="00000400000000000000" pitchFamily="2" charset="-78"/>
              </a:rPr>
              <a:t>sum</a:t>
            </a:r>
            <a:r>
              <a:rPr lang="de-DE" dirty="0">
                <a:cs typeface="B Nazanin" panose="00000400000000000000" pitchFamily="2" charset="-78"/>
              </a:rPr>
              <a:t>، </a:t>
            </a:r>
            <a:r>
              <a:rPr lang="ar-SA" dirty="0">
                <a:cs typeface="B Nazanin" panose="00000400000000000000" pitchFamily="2" charset="-78"/>
              </a:rPr>
              <a:t>مدت زمان هر دوره (از </a:t>
            </a:r>
            <a:r>
              <a:rPr lang="de-DE" dirty="0">
                <a:cs typeface="B Nazanin" panose="00000400000000000000" pitchFamily="2" charset="-78"/>
              </a:rPr>
              <a:t>period_1 </a:t>
            </a:r>
            <a:r>
              <a:rPr lang="ar-SA" dirty="0">
                <a:cs typeface="B Nazanin" panose="00000400000000000000" pitchFamily="2" charset="-78"/>
              </a:rPr>
              <a:t>تا </a:t>
            </a:r>
            <a:r>
              <a:rPr lang="de-DE" dirty="0">
                <a:cs typeface="B Nazanin" panose="00000400000000000000" pitchFamily="2" charset="-78"/>
              </a:rPr>
              <a:t>period_5) </a:t>
            </a:r>
            <a:r>
              <a:rPr lang="ar-SA" dirty="0">
                <a:cs typeface="B Nazanin" panose="00000400000000000000" pitchFamily="2" charset="-78"/>
              </a:rPr>
              <a:t>را برای هر </a:t>
            </a:r>
            <a:r>
              <a:rPr lang="de-DE" dirty="0" err="1">
                <a:cs typeface="B Nazanin" panose="00000400000000000000" pitchFamily="2" charset="-78"/>
              </a:rPr>
              <a:t>match_id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جمع زدیم.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یک ستون جدید به نام </a:t>
            </a:r>
            <a:r>
              <a:rPr lang="de-DE" dirty="0" err="1">
                <a:cs typeface="B Nazanin" panose="00000400000000000000" pitchFamily="2" charset="-78"/>
              </a:rPr>
              <a:t>total_duration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ایجاد کردیم که مجموع زمان تمام دوره‌ها برای هر مسابقه است.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داده‌ها را بر اساس </a:t>
            </a:r>
            <a:r>
              <a:rPr lang="de-DE" dirty="0" err="1">
                <a:cs typeface="B Nazanin" panose="00000400000000000000" pitchFamily="2" charset="-78"/>
              </a:rPr>
              <a:t>total_duration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به ترتیب نزولی مرتب کردیم تا مسابقه با بیشترین مدت زمان در صدر قرار گیرد.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نتیجه:طولانی‌ترین مسابقه ثبت‌شده دارای شناسه 12063611 است با مدت زمان: 1,347,160 واحد زمانی</a:t>
            </a:r>
            <a:endParaRPr lang="de-DE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909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D4FCF6-2986-401C-8D56-7305A3DEF783}"/>
              </a:ext>
            </a:extLst>
          </p:cNvPr>
          <p:cNvSpPr txBox="1"/>
          <p:nvPr/>
        </p:nvSpPr>
        <p:spPr>
          <a:xfrm>
            <a:off x="1141464" y="827440"/>
            <a:ext cx="1018360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b="1" dirty="0">
                <a:cs typeface="B Nazanin" panose="00000400000000000000" pitchFamily="2" charset="-78"/>
              </a:rPr>
              <a:t>سوال ۵:</a:t>
            </a:r>
            <a:endParaRPr lang="en-US" b="1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در یک مسابقه تنیس معمولاً چند ست بازی می‌شود؟</a:t>
            </a:r>
            <a:endParaRPr lang="en-US" dirty="0">
              <a:cs typeface="B Nazanin" panose="00000400000000000000" pitchFamily="2" charset="-78"/>
            </a:endParaRPr>
          </a:p>
          <a:p>
            <a:pPr rtl="1"/>
            <a:endParaRPr lang="de-DE" dirty="0">
              <a:cs typeface="B Nazanin" panose="00000400000000000000" pitchFamily="2" charset="-78"/>
            </a:endParaRPr>
          </a:p>
          <a:p>
            <a:pPr algn="r" rtl="1"/>
            <a:r>
              <a:rPr lang="ar-SA" b="1" dirty="0">
                <a:cs typeface="B Nazanin" panose="00000400000000000000" pitchFamily="2" charset="-78"/>
              </a:rPr>
              <a:t>روش انجام کار:</a:t>
            </a:r>
            <a:endParaRPr lang="fa-IR" b="1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برای بررسی تعداد ست‌های معمول در مسابقات تنیس، مراحل زیر را انجام دادیم: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فایل </a:t>
            </a:r>
            <a:r>
              <a:rPr lang="de-DE" dirty="0">
                <a:cs typeface="B Nazanin" panose="00000400000000000000" pitchFamily="2" charset="-78"/>
              </a:rPr>
              <a:t>PowerInfo.csv </a:t>
            </a:r>
            <a:r>
              <a:rPr lang="ar-SA" dirty="0">
                <a:cs typeface="B Nazanin" panose="00000400000000000000" pitchFamily="2" charset="-78"/>
              </a:rPr>
              <a:t>را بارگذاری کردیم که شامل ستون </a:t>
            </a:r>
            <a:r>
              <a:rPr lang="de-DE" dirty="0" err="1">
                <a:cs typeface="B Nazanin" panose="00000400000000000000" pitchFamily="2" charset="-78"/>
              </a:rPr>
              <a:t>set_num</a:t>
            </a:r>
            <a:r>
              <a:rPr lang="de-DE" dirty="0">
                <a:cs typeface="B Nazanin" panose="00000400000000000000" pitchFamily="2" charset="-78"/>
              </a:rPr>
              <a:t> (</a:t>
            </a:r>
            <a:r>
              <a:rPr lang="ar-SA" dirty="0">
                <a:cs typeface="B Nazanin" panose="00000400000000000000" pitchFamily="2" charset="-78"/>
              </a:rPr>
              <a:t>تعداد ست‌های بازی‌شده در هر مسابقه) است.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با استفاده از تابع </a:t>
            </a:r>
            <a:r>
              <a:rPr lang="de-DE" dirty="0" err="1">
                <a:cs typeface="B Nazanin" panose="00000400000000000000" pitchFamily="2" charset="-78"/>
              </a:rPr>
              <a:t>mode</a:t>
            </a:r>
            <a:r>
              <a:rPr lang="de-DE" dirty="0">
                <a:cs typeface="B Nazanin" panose="00000400000000000000" pitchFamily="2" charset="-78"/>
              </a:rPr>
              <a:t>()، </a:t>
            </a:r>
            <a:r>
              <a:rPr lang="ar-SA" dirty="0">
                <a:cs typeface="B Nazanin" panose="00000400000000000000" pitchFamily="2" charset="-78"/>
              </a:rPr>
              <a:t>رایج‌ترین تعداد ست در مسابقات را به دست آوردیم.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با استفاده از تابع </a:t>
            </a:r>
            <a:r>
              <a:rPr lang="de-DE" dirty="0" err="1">
                <a:cs typeface="B Nazanin" panose="00000400000000000000" pitchFamily="2" charset="-78"/>
              </a:rPr>
              <a:t>max</a:t>
            </a:r>
            <a:r>
              <a:rPr lang="de-DE" dirty="0">
                <a:cs typeface="B Nazanin" panose="00000400000000000000" pitchFamily="2" charset="-78"/>
              </a:rPr>
              <a:t>()، </a:t>
            </a:r>
            <a:r>
              <a:rPr lang="ar-SA" dirty="0">
                <a:cs typeface="B Nazanin" panose="00000400000000000000" pitchFamily="2" charset="-78"/>
              </a:rPr>
              <a:t>بیشترین تعداد ست ثبت‌شده در یک مسابقه را مشخص کردیم.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با استفاده از </a:t>
            </a:r>
            <a:r>
              <a:rPr lang="de-DE" dirty="0" err="1">
                <a:cs typeface="B Nazanin" panose="00000400000000000000" pitchFamily="2" charset="-78"/>
              </a:rPr>
              <a:t>value_counts</a:t>
            </a:r>
            <a:r>
              <a:rPr lang="de-DE" dirty="0">
                <a:cs typeface="B Nazanin" panose="00000400000000000000" pitchFamily="2" charset="-78"/>
              </a:rPr>
              <a:t>()، </a:t>
            </a:r>
            <a:r>
              <a:rPr lang="ar-SA" dirty="0">
                <a:cs typeface="B Nazanin" panose="00000400000000000000" pitchFamily="2" charset="-78"/>
              </a:rPr>
              <a:t>۱۰ مقدار پرتکرار تعداد ست‌ها در مسابقات را بررسی کردیم.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ar-SA" b="1" dirty="0">
                <a:cs typeface="B Nazanin" panose="00000400000000000000" pitchFamily="2" charset="-78"/>
              </a:rPr>
              <a:t>نتیجه:</a:t>
            </a:r>
            <a:endParaRPr lang="fa-IR" b="1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رایج‌ترین تعداد ست در یک مسابقه: ۱ ست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بیشترین تعداد ست ثبت‌شده در یک مسابقه: ۳ ست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۱۰ حالت پرتکرار تعداد ست‌ها در مسابقات:تعداد ست	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endParaRPr lang="de-DE" dirty="0">
              <a:cs typeface="B Nazanin" panose="00000400000000000000" pitchFamily="2" charset="-78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F0AFD9D-AA86-BEF3-93D8-D31FCF5ED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462796"/>
              </p:ext>
            </p:extLst>
          </p:nvPr>
        </p:nvGraphicFramePr>
        <p:xfrm>
          <a:off x="710783" y="4926187"/>
          <a:ext cx="3020460" cy="1463040"/>
        </p:xfrm>
        <a:graphic>
          <a:graphicData uri="http://schemas.openxmlformats.org/drawingml/2006/table">
            <a:tbl>
              <a:tblPr/>
              <a:tblGrid>
                <a:gridCol w="1510230">
                  <a:extLst>
                    <a:ext uri="{9D8B030D-6E8A-4147-A177-3AD203B41FA5}">
                      <a16:colId xmlns:a16="http://schemas.microsoft.com/office/drawing/2014/main" val="1098054403"/>
                    </a:ext>
                  </a:extLst>
                </a:gridCol>
                <a:gridCol w="1510230">
                  <a:extLst>
                    <a:ext uri="{9D8B030D-6E8A-4147-A177-3AD203B41FA5}">
                      <a16:colId xmlns:a16="http://schemas.microsoft.com/office/drawing/2014/main" val="40178808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rtl="1">
                        <a:buNone/>
                      </a:pPr>
                      <a:r>
                        <a:rPr lang="ar-SA" dirty="0">
                          <a:cs typeface="B Nazanin" panose="00000400000000000000" pitchFamily="2" charset="-78"/>
                        </a:rPr>
                        <a:t>تعداد ست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>
                        <a:buNone/>
                      </a:pPr>
                      <a:r>
                        <a:rPr lang="ar-SA" dirty="0">
                          <a:cs typeface="B Nazanin" panose="00000400000000000000" pitchFamily="2" charset="-78"/>
                        </a:rPr>
                        <a:t>تعداد مسابقات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5651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>
                        <a:buNone/>
                      </a:pPr>
                      <a:r>
                        <a:rPr lang="de-DE" dirty="0"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>
                        <a:buNone/>
                      </a:pPr>
                      <a:r>
                        <a:rPr lang="de-DE">
                          <a:cs typeface="B Nazanin" panose="00000400000000000000" pitchFamily="2" charset="-78"/>
                        </a:rPr>
                        <a:t>210,480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283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>
                        <a:buNone/>
                      </a:pPr>
                      <a:r>
                        <a:rPr lang="de-DE" dirty="0">
                          <a:cs typeface="B Nazanin" panose="00000400000000000000" pitchFamily="2" charset="-78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>
                        <a:buNone/>
                      </a:pPr>
                      <a:r>
                        <a:rPr lang="de-DE" dirty="0">
                          <a:cs typeface="B Nazanin" panose="00000400000000000000" pitchFamily="2" charset="-78"/>
                        </a:rPr>
                        <a:t>203,910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878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1">
                        <a:buNone/>
                      </a:pPr>
                      <a:r>
                        <a:rPr lang="de-DE">
                          <a:cs typeface="B Nazanin" panose="00000400000000000000" pitchFamily="2" charset="-78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1">
                        <a:buNone/>
                      </a:pPr>
                      <a:r>
                        <a:rPr lang="de-DE" dirty="0">
                          <a:cs typeface="B Nazanin" panose="00000400000000000000" pitchFamily="2" charset="-78"/>
                        </a:rPr>
                        <a:t>55,287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919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88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4B3063-11A8-3B7B-1A3E-ADB9E39BC8B4}"/>
              </a:ext>
            </a:extLst>
          </p:cNvPr>
          <p:cNvSpPr txBox="1"/>
          <p:nvPr/>
        </p:nvSpPr>
        <p:spPr>
          <a:xfrm>
            <a:off x="1000317" y="1306876"/>
            <a:ext cx="102916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dirty="0">
                <a:cs typeface="B Nazanin" panose="00000400000000000000" pitchFamily="2" charset="-78"/>
              </a:rPr>
              <a:t>سوال ۶: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کدام کشور بیشترین بازیکنان تنیس موفق را داشته است؟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de-DE" dirty="0" err="1">
                <a:cs typeface="B Nazanin" panose="00000400000000000000" pitchFamily="2" charset="-78"/>
              </a:rPr>
              <a:t>Which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de-DE" dirty="0" err="1">
                <a:cs typeface="B Nazanin" panose="00000400000000000000" pitchFamily="2" charset="-78"/>
              </a:rPr>
              <a:t>country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de-DE" dirty="0" err="1">
                <a:cs typeface="B Nazanin" panose="00000400000000000000" pitchFamily="2" charset="-78"/>
              </a:rPr>
              <a:t>has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de-DE" dirty="0" err="1">
                <a:cs typeface="B Nazanin" panose="00000400000000000000" pitchFamily="2" charset="-78"/>
              </a:rPr>
              <a:t>produced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de-DE" dirty="0" err="1">
                <a:cs typeface="B Nazanin" panose="00000400000000000000" pitchFamily="2" charset="-78"/>
              </a:rPr>
              <a:t>the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de-DE" dirty="0" err="1">
                <a:cs typeface="B Nazanin" panose="00000400000000000000" pitchFamily="2" charset="-78"/>
              </a:rPr>
              <a:t>most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de-DE" dirty="0" err="1">
                <a:cs typeface="B Nazanin" panose="00000400000000000000" pitchFamily="2" charset="-78"/>
              </a:rPr>
              <a:t>successful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de-DE" dirty="0" err="1">
                <a:cs typeface="B Nazanin" panose="00000400000000000000" pitchFamily="2" charset="-78"/>
              </a:rPr>
              <a:t>tennis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de-DE" dirty="0" err="1">
                <a:cs typeface="B Nazanin" panose="00000400000000000000" pitchFamily="2" charset="-78"/>
              </a:rPr>
              <a:t>players</a:t>
            </a:r>
            <a:r>
              <a:rPr lang="de-DE" dirty="0">
                <a:cs typeface="B Nazanin" panose="00000400000000000000" pitchFamily="2" charset="-78"/>
              </a:rPr>
              <a:t>?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روش انجام کار: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برای یافتن کشورهایی که بیشترین بازیکنان موفق را داشته‌اند، مراحل زیر را طی کردیم: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فایل </a:t>
            </a:r>
            <a:r>
              <a:rPr lang="de-DE" dirty="0">
                <a:cs typeface="B Nazanin" panose="00000400000000000000" pitchFamily="2" charset="-78"/>
              </a:rPr>
              <a:t>MatchEventInfo.csv </a:t>
            </a:r>
            <a:r>
              <a:rPr lang="ar-SA" dirty="0">
                <a:cs typeface="B Nazanin" panose="00000400000000000000" pitchFamily="2" charset="-78"/>
              </a:rPr>
              <a:t>را بارگذاری کرده و فقط ستون‌های مربوط به شناسه مسابقه و کد برنده (</a:t>
            </a:r>
            <a:r>
              <a:rPr lang="de-DE" dirty="0" err="1">
                <a:cs typeface="B Nazanin" panose="00000400000000000000" pitchFamily="2" charset="-78"/>
              </a:rPr>
              <a:t>winner_code</a:t>
            </a:r>
            <a:r>
              <a:rPr lang="de-DE" dirty="0">
                <a:cs typeface="B Nazanin" panose="00000400000000000000" pitchFamily="2" charset="-78"/>
              </a:rPr>
              <a:t>) </a:t>
            </a:r>
            <a:r>
              <a:rPr lang="ar-SA" dirty="0">
                <a:cs typeface="B Nazanin" panose="00000400000000000000" pitchFamily="2" charset="-78"/>
              </a:rPr>
              <a:t>را نگه داشتیم.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اطلاعات تیم میزبان و میهمان را از فایل‌های </a:t>
            </a:r>
            <a:r>
              <a:rPr lang="de-DE" dirty="0">
                <a:cs typeface="B Nazanin" panose="00000400000000000000" pitchFamily="2" charset="-78"/>
              </a:rPr>
              <a:t>MatchHomeTeamInfo.csv </a:t>
            </a:r>
            <a:r>
              <a:rPr lang="ar-SA" dirty="0">
                <a:cs typeface="B Nazanin" panose="00000400000000000000" pitchFamily="2" charset="-78"/>
              </a:rPr>
              <a:t>و </a:t>
            </a:r>
            <a:r>
              <a:rPr lang="de-DE" dirty="0">
                <a:cs typeface="B Nazanin" panose="00000400000000000000" pitchFamily="2" charset="-78"/>
              </a:rPr>
              <a:t>MatchAwayTeamInfo.csv </a:t>
            </a:r>
            <a:r>
              <a:rPr lang="ar-SA" dirty="0">
                <a:cs typeface="B Nazanin" panose="00000400000000000000" pitchFamily="2" charset="-78"/>
              </a:rPr>
              <a:t>استخراج کردیم (شامل نام بازیکن و کشور).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با استفاده از </a:t>
            </a:r>
            <a:r>
              <a:rPr lang="de-DE" dirty="0" err="1">
                <a:cs typeface="B Nazanin" panose="00000400000000000000" pitchFamily="2" charset="-78"/>
              </a:rPr>
              <a:t>merge</a:t>
            </a:r>
            <a:r>
              <a:rPr lang="de-DE" dirty="0">
                <a:cs typeface="B Nazanin" panose="00000400000000000000" pitchFamily="2" charset="-78"/>
              </a:rPr>
              <a:t> </a:t>
            </a:r>
            <a:r>
              <a:rPr lang="ar-SA" dirty="0">
                <a:cs typeface="B Nazanin" panose="00000400000000000000" pitchFamily="2" charset="-78"/>
              </a:rPr>
              <a:t>داده‌های مسابقات را با اطلاعات تیم میزبان و سپس با تیم میهمان ادغام کردیم.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با استفاده از تابع </a:t>
            </a:r>
            <a:r>
              <a:rPr lang="de-DE" dirty="0" err="1">
                <a:cs typeface="B Nazanin" panose="00000400000000000000" pitchFamily="2" charset="-78"/>
              </a:rPr>
              <a:t>np.where</a:t>
            </a:r>
            <a:r>
              <a:rPr lang="de-DE" dirty="0">
                <a:cs typeface="B Nazanin" panose="00000400000000000000" pitchFamily="2" charset="-78"/>
              </a:rPr>
              <a:t>، </a:t>
            </a:r>
            <a:r>
              <a:rPr lang="ar-SA" dirty="0">
                <a:cs typeface="B Nazanin" panose="00000400000000000000" pitchFamily="2" charset="-78"/>
              </a:rPr>
              <a:t>بر اساس </a:t>
            </a:r>
            <a:r>
              <a:rPr lang="de-DE" dirty="0" err="1">
                <a:cs typeface="B Nazanin" panose="00000400000000000000" pitchFamily="2" charset="-78"/>
              </a:rPr>
              <a:t>winner_code</a:t>
            </a:r>
            <a:r>
              <a:rPr lang="de-DE" dirty="0">
                <a:cs typeface="B Nazanin" panose="00000400000000000000" pitchFamily="2" charset="-78"/>
              </a:rPr>
              <a:t>، </a:t>
            </a:r>
            <a:r>
              <a:rPr lang="ar-SA" dirty="0">
                <a:cs typeface="B Nazanin" panose="00000400000000000000" pitchFamily="2" charset="-78"/>
              </a:rPr>
              <a:t>نام و کشور بازیکن برنده را مشخص کردیم.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کشور بازیکنان برنده را استخراج کرده و با استفاده از </a:t>
            </a:r>
            <a:r>
              <a:rPr lang="de-DE" dirty="0" err="1">
                <a:cs typeface="B Nazanin" panose="00000400000000000000" pitchFamily="2" charset="-78"/>
              </a:rPr>
              <a:t>value_counts</a:t>
            </a:r>
            <a:r>
              <a:rPr lang="de-DE" dirty="0">
                <a:cs typeface="B Nazanin" panose="00000400000000000000" pitchFamily="2" charset="-78"/>
              </a:rPr>
              <a:t>() </a:t>
            </a:r>
            <a:r>
              <a:rPr lang="ar-SA" dirty="0">
                <a:cs typeface="B Nazanin" panose="00000400000000000000" pitchFamily="2" charset="-78"/>
              </a:rPr>
              <a:t>تعداد برد بازیکنان هر کشور را شمردیم.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در نهایت، ۱۰ کشور برتر را بر اساس تعداد برد لیست کردیم.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نتیجه:۳ کشور برتر از نظر تعداد بازیکنان موفق در تنیس: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فرانسه 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ایتالیا 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ar-SA" dirty="0">
                <a:cs typeface="B Nazanin" panose="00000400000000000000" pitchFamily="2" charset="-78"/>
              </a:rPr>
              <a:t>ایالات متحده آمریکا</a:t>
            </a:r>
            <a:endParaRPr lang="de-DE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12616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891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 Nazanin</vt:lpstr>
      <vt:lpstr>Garamond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Siavash Mirzababaie</dc:creator>
  <cp:lastModifiedBy>Siavash Mirzababaie</cp:lastModifiedBy>
  <cp:revision>1</cp:revision>
  <dcterms:created xsi:type="dcterms:W3CDTF">2025-07-22T13:49:57Z</dcterms:created>
  <dcterms:modified xsi:type="dcterms:W3CDTF">2025-07-22T16:25:36Z</dcterms:modified>
</cp:coreProperties>
</file>