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32" autoAdjust="0"/>
  </p:normalViewPr>
  <p:slideViewPr>
    <p:cSldViewPr>
      <p:cViewPr varScale="1">
        <p:scale>
          <a:sx n="85" d="100"/>
          <a:sy n="85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81324-1006-42DE-A9B0-8C7FDE71F931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F6EE9-2032-49A1-9AFB-5D6ECF1A6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7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F6EE9-2032-49A1-9AFB-5D6ECF1A6CE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9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D3FD008-60BC-4788-93B9-6281E4AC3D78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A9F5065-334B-4CC2-947A-A0115590D64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-python.ru/standart-library/modul-socket-setevoj-interfejs-python/obekt-socket-modulja-sock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yptoprotocols.kz/index.php?view=examples&amp;id=11" TargetMode="External"/><Relationship Id="rId2" Type="http://schemas.openxmlformats.org/officeDocument/2006/relationships/hyperlink" Target="http://www.cryptoprotocols.kz/index.php?view=examples&amp;id=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yptoprotocols.kz/index.php?view=examples&amp;id=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614466" cy="191338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3" t="17993" r="24723" b="18677"/>
          <a:stretch/>
        </p:blipFill>
        <p:spPr bwMode="auto">
          <a:xfrm>
            <a:off x="0" y="0"/>
            <a:ext cx="92087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59965" y="2708920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latin typeface="Bahnschrift Light" pitchFamily="34" charset="0"/>
              </a:rPr>
              <a:t>Программный лабораторный комплекс</a:t>
            </a:r>
          </a:p>
          <a:p>
            <a:pPr algn="ctr"/>
            <a:r>
              <a:rPr lang="ru-RU" sz="4800" b="1">
                <a:latin typeface="Bahnschrift Light" pitchFamily="34" charset="0"/>
              </a:rPr>
              <a:t>«Криптографические протоколы» </a:t>
            </a:r>
            <a:endParaRPr lang="ru-RU" sz="4800" b="1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3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ПРОТОКОЛ ПРИВЯЗКИ К БИТУ НА ОСНОВЕ СИММЕТРИЧНОЙ 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0197" b="16234"/>
          <a:stretch/>
        </p:blipFill>
        <p:spPr bwMode="auto">
          <a:xfrm>
            <a:off x="0" y="1700808"/>
            <a:ext cx="9144000" cy="537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17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ЭКСПОНЕНЦИАЛЬНЫЙ ПРОТОКОЛ ПОДБРАСЫВАНИЯ МОНЕТЫ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7976" r="25371" b="20644"/>
          <a:stretch/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85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ЭКСПОНЕНЦИАЛЬНЫЙ ПРОТОКОЛ ПОДБРАСЫВАНИЯ МОНЕТЫ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20454" r="697" b="16721"/>
          <a:stretch/>
        </p:blipFill>
        <p:spPr bwMode="auto">
          <a:xfrm>
            <a:off x="1" y="1556792"/>
            <a:ext cx="91440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50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D59701-5635-47A6-9F76-C9C88E68F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712968" cy="5152732"/>
          </a:xfrm>
        </p:spPr>
      </p:pic>
    </p:spTree>
    <p:extLst>
      <p:ext uri="{BB962C8B-B14F-4D97-AF65-F5344CB8AC3E}">
        <p14:creationId xmlns:p14="http://schemas.microsoft.com/office/powerpoint/2010/main" val="407770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971" y="116633"/>
            <a:ext cx="8260672" cy="792088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Объяснения к коду.</a:t>
            </a:r>
            <a:br>
              <a:rPr lang="ru-RU" dirty="0"/>
            </a:br>
            <a:r>
              <a:rPr lang="ru-RU" dirty="0"/>
              <a:t>Импортирование модулей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097" y="3429000"/>
            <a:ext cx="8229600" cy="276917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работы приложения импортируются различные модули.</a:t>
            </a:r>
          </a:p>
          <a:p>
            <a:r>
              <a:rPr lang="en-US" b="1" dirty="0" err="1"/>
              <a:t>PysimpleGUI</a:t>
            </a:r>
            <a:r>
              <a:rPr lang="en-US" dirty="0"/>
              <a:t> – </a:t>
            </a:r>
            <a:r>
              <a:rPr lang="kk-KZ" dirty="0"/>
              <a:t>модуль для работы с </a:t>
            </a:r>
            <a:r>
              <a:rPr lang="ru-RU" dirty="0"/>
              <a:t>графическим интерфейсом</a:t>
            </a:r>
            <a:endParaRPr lang="kk-KZ" dirty="0"/>
          </a:p>
          <a:p>
            <a:r>
              <a:rPr lang="en-US" b="1" dirty="0"/>
              <a:t>Socket</a:t>
            </a:r>
            <a:r>
              <a:rPr lang="en-US" dirty="0"/>
              <a:t> – </a:t>
            </a:r>
            <a:r>
              <a:rPr lang="ru-RU" dirty="0"/>
              <a:t>модуль включает в себя функции создания объекта сокета </a:t>
            </a:r>
            <a:r>
              <a:rPr lang="ru-RU" dirty="0" err="1">
                <a:hlinkClick r:id="rId2" tooltip="Объект Socket модуля socket в Python."/>
              </a:rPr>
              <a:t>Socket</a:t>
            </a:r>
            <a:r>
              <a:rPr lang="ru-RU" dirty="0"/>
              <a:t>, который и обрабатывает канал данных, а также функции, связанных с сетевыми задачами, такими как преобразование имени сервера в IP адрес и форматирование данных для отправки по сети.</a:t>
            </a:r>
          </a:p>
          <a:p>
            <a:r>
              <a:rPr lang="en-US" b="1" dirty="0"/>
              <a:t>Crypto</a:t>
            </a:r>
            <a:r>
              <a:rPr lang="en-US" dirty="0"/>
              <a:t> – </a:t>
            </a:r>
            <a:r>
              <a:rPr lang="kk-KZ" dirty="0"/>
              <a:t>модуль для шифрования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1" t="15951" r="10311" b="55828"/>
          <a:stretch/>
        </p:blipFill>
        <p:spPr bwMode="auto">
          <a:xfrm>
            <a:off x="0" y="1052736"/>
            <a:ext cx="9135794" cy="221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36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графического интерфейса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1" t="50000" r="8750" b="25000"/>
          <a:stretch/>
        </p:blipFill>
        <p:spPr bwMode="auto">
          <a:xfrm>
            <a:off x="0" y="2204864"/>
            <a:ext cx="9144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4360455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Clent_gui.exe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700808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Server_gui.exe 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2" t="45292" r="15027" b="40392"/>
          <a:stretch/>
        </p:blipFill>
        <p:spPr bwMode="auto">
          <a:xfrm>
            <a:off x="0" y="4941168"/>
            <a:ext cx="914400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39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664" y="476987"/>
            <a:ext cx="8260672" cy="719765"/>
          </a:xfrm>
        </p:spPr>
        <p:txBody>
          <a:bodyPr>
            <a:normAutofit fontScale="90000"/>
          </a:bodyPr>
          <a:lstStyle/>
          <a:p>
            <a:r>
              <a:rPr lang="kk-KZ" dirty="0"/>
              <a:t>Создание сокета, подключение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3" t="23214" r="33738" b="71230"/>
          <a:stretch/>
        </p:blipFill>
        <p:spPr bwMode="auto">
          <a:xfrm>
            <a:off x="0" y="1916577"/>
            <a:ext cx="9144000" cy="40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8518" y="1547245"/>
            <a:ext cx="8817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kk-KZ" dirty="0"/>
              <a:t>Для обоих участников создаются сокеты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1" t="17708" r="36779" b="32056"/>
          <a:stretch/>
        </p:blipFill>
        <p:spPr bwMode="auto">
          <a:xfrm>
            <a:off x="-992" y="3429000"/>
            <a:ext cx="428496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2322978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Server_gui.exe |</a:t>
            </a:r>
            <a:r>
              <a:rPr lang="ru-RU" sz="1200" dirty="0"/>
              <a:t> После того как нажата кнопка </a:t>
            </a:r>
            <a:r>
              <a:rPr lang="en-US" sz="1200" dirty="0"/>
              <a:t>submit </a:t>
            </a:r>
            <a:r>
              <a:rPr lang="ru-RU" sz="1200" dirty="0"/>
              <a:t>идет считывание данных </a:t>
            </a:r>
          </a:p>
          <a:p>
            <a:r>
              <a:rPr lang="ru-RU" sz="1200" dirty="0"/>
              <a:t>с графического интерфейса, извлечение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kk-KZ" sz="1200" dirty="0" err="1"/>
              <a:t>адреса</a:t>
            </a:r>
            <a:r>
              <a:rPr lang="kk-KZ" sz="1200" dirty="0"/>
              <a:t> безпроводного интерфейса </a:t>
            </a:r>
          </a:p>
          <a:p>
            <a:r>
              <a:rPr lang="ru-RU" sz="1200" dirty="0"/>
              <a:t>и ожидание соединения</a:t>
            </a:r>
          </a:p>
          <a:p>
            <a:r>
              <a:rPr lang="en-US" sz="1200" dirty="0"/>
              <a:t>Client_gui.exe | </a:t>
            </a:r>
            <a:r>
              <a:rPr lang="ru-RU" sz="1200" dirty="0"/>
              <a:t>После того как нажата кнопка </a:t>
            </a:r>
            <a:r>
              <a:rPr lang="en-US" sz="1200" dirty="0"/>
              <a:t>“</a:t>
            </a:r>
            <a:r>
              <a:rPr lang="kk-KZ" sz="1200" dirty="0"/>
              <a:t>Подключиться</a:t>
            </a:r>
            <a:r>
              <a:rPr lang="en-US" sz="1200" dirty="0"/>
              <a:t>” </a:t>
            </a:r>
            <a:endParaRPr lang="kk-KZ" sz="1200" dirty="0"/>
          </a:p>
          <a:p>
            <a:r>
              <a:rPr lang="kk-KZ" sz="1200" dirty="0"/>
              <a:t>идет считывание </a:t>
            </a:r>
            <a:r>
              <a:rPr lang="ru-RU" sz="1200" dirty="0"/>
              <a:t>введенного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kk-KZ" sz="1200" dirty="0"/>
              <a:t>и подключение </a:t>
            </a:r>
            <a:r>
              <a:rPr lang="en-US" sz="1200" dirty="0"/>
              <a:t>| </a:t>
            </a:r>
            <a:r>
              <a:rPr lang="ru-RU" sz="1200" dirty="0"/>
              <a:t>Происходит подключение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9" t="18923" r="39849" b="54340"/>
          <a:stretch/>
        </p:blipFill>
        <p:spPr bwMode="auto">
          <a:xfrm>
            <a:off x="4627506" y="3429000"/>
            <a:ext cx="4572000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13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протокола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24435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800" dirty="0"/>
              <a:t>С помощью операторов </a:t>
            </a:r>
            <a:r>
              <a:rPr lang="en-US" sz="1800" dirty="0"/>
              <a:t>if-else </a:t>
            </a:r>
            <a:r>
              <a:rPr lang="ru-RU" sz="1800" dirty="0"/>
              <a:t>выбирается определенная функция, для каждой связки роли и протокола есть отдельная функция, где и выполняется код самого протокола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0" t="17187" r="20253" b="20660"/>
          <a:stretch/>
        </p:blipFill>
        <p:spPr bwMode="auto">
          <a:xfrm>
            <a:off x="-13940" y="2708920"/>
            <a:ext cx="4572000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9" t="21875" r="42572" b="65277"/>
          <a:stretch/>
        </p:blipFill>
        <p:spPr bwMode="auto">
          <a:xfrm>
            <a:off x="4932040" y="2738140"/>
            <a:ext cx="4211960" cy="126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62116" y="4149080"/>
            <a:ext cx="4227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sz="1200" dirty="0"/>
              <a:t>Но прежде необходимо отправить данные</a:t>
            </a:r>
          </a:p>
          <a:p>
            <a:pPr marL="114300" indent="0">
              <a:buNone/>
            </a:pPr>
            <a:r>
              <a:rPr lang="ru-RU" sz="1200" dirty="0"/>
              <a:t>о нашем выборе второму участнику, в зависимости от </a:t>
            </a:r>
          </a:p>
          <a:p>
            <a:pPr marL="114300" indent="0">
              <a:buNone/>
            </a:pPr>
            <a:r>
              <a:rPr lang="ru-RU" sz="1200" dirty="0"/>
              <a:t>выбора нашей роли, роль второго участника будет противоположной  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0" t="32639" r="23938" b="49722"/>
          <a:stretch/>
        </p:blipFill>
        <p:spPr bwMode="auto">
          <a:xfrm>
            <a:off x="4932040" y="5445224"/>
            <a:ext cx="4211960" cy="141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52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5" t="17713" r="20609" b="15100"/>
          <a:stretch/>
        </p:blipFill>
        <p:spPr bwMode="auto">
          <a:xfrm>
            <a:off x="19050" y="1700808"/>
            <a:ext cx="912495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5061" y="62068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</a:t>
            </a:r>
            <a:r>
              <a:rPr lang="kk-KZ" dirty="0"/>
              <a:t>получения данных о роли и </a:t>
            </a:r>
            <a:r>
              <a:rPr lang="kk-KZ" dirty="0" err="1"/>
              <a:t>протоколе</a:t>
            </a:r>
            <a:r>
              <a:rPr lang="kk-KZ" dirty="0"/>
              <a:t> </a:t>
            </a:r>
            <a:r>
              <a:rPr lang="ru-RU" dirty="0"/>
              <a:t>с помощью операторов </a:t>
            </a:r>
            <a:r>
              <a:rPr lang="en-US" dirty="0"/>
              <a:t>if-else </a:t>
            </a:r>
            <a:r>
              <a:rPr lang="ru-RU" dirty="0"/>
              <a:t>выбирается определенная функция</a:t>
            </a:r>
            <a:r>
              <a:rPr lang="kk-KZ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46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Функции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7" t="25868" r="25719" b="43577"/>
          <a:stretch/>
        </p:blipFill>
        <p:spPr bwMode="auto">
          <a:xfrm>
            <a:off x="31750" y="1412776"/>
            <a:ext cx="911225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0212" y="5733256"/>
            <a:ext cx="917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отработки протокола выбор протокола и роли повторяется и все идет по кругу</a:t>
            </a:r>
          </a:p>
        </p:txBody>
      </p:sp>
    </p:spTree>
    <p:extLst>
      <p:ext uri="{BB962C8B-B14F-4D97-AF65-F5344CB8AC3E}">
        <p14:creationId xmlns:p14="http://schemas.microsoft.com/office/powerpoint/2010/main" val="370338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>
                <a:solidFill>
                  <a:schemeClr val="tx1"/>
                </a:solidFill>
              </a:rPr>
              <a:t>Описание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sz="1800" dirty="0"/>
              <a:t>Данное приложение  состоит из 2 файлов Server_gui.exe и Client_gui.exe которые запускаются на разных компьютерах. </a:t>
            </a:r>
            <a:r>
              <a:rPr lang="en-US" sz="1800" dirty="0"/>
              <a:t>Server_gui.exe </a:t>
            </a:r>
            <a:r>
              <a:rPr lang="ru-RU" sz="1800" dirty="0"/>
              <a:t>(Участник 1) </a:t>
            </a:r>
            <a:r>
              <a:rPr lang="kk-KZ" sz="1800" dirty="0"/>
              <a:t>инициализирует соединение, а </a:t>
            </a:r>
            <a:r>
              <a:rPr lang="en-US" sz="1800" dirty="0"/>
              <a:t>Client_gui.exe</a:t>
            </a:r>
            <a:r>
              <a:rPr lang="ru-RU" sz="1800" dirty="0"/>
              <a:t>(Участник 2)</a:t>
            </a:r>
            <a:r>
              <a:rPr lang="en-US" sz="1800" dirty="0"/>
              <a:t> </a:t>
            </a:r>
            <a:r>
              <a:rPr lang="ru-RU" sz="1800" dirty="0"/>
              <a:t>подключается по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ru-RU" sz="1800" dirty="0"/>
              <a:t>адресу</a:t>
            </a:r>
            <a:r>
              <a:rPr lang="kk-KZ" sz="1800" dirty="0"/>
              <a:t> и порту 10000</a:t>
            </a:r>
            <a:r>
              <a:rPr lang="en-US" sz="1800" dirty="0"/>
              <a:t> </a:t>
            </a:r>
            <a:r>
              <a:rPr lang="ru-RU" sz="1800" dirty="0"/>
              <a:t>, для передачи информации используется беспроводная </a:t>
            </a:r>
          </a:p>
          <a:p>
            <a:pPr marL="114300" indent="0">
              <a:buNone/>
            </a:pPr>
            <a:r>
              <a:rPr lang="ru-RU" sz="1800" dirty="0" err="1"/>
              <a:t>Wifi</a:t>
            </a:r>
            <a:r>
              <a:rPr lang="ru-RU" sz="1800" dirty="0"/>
              <a:t> сеть.  </a:t>
            </a:r>
            <a:endParaRPr lang="en-US" sz="1800" dirty="0"/>
          </a:p>
          <a:p>
            <a:pPr marL="114300" indent="0">
              <a:buNone/>
            </a:pPr>
            <a:endParaRPr lang="ru-RU" sz="1800" dirty="0"/>
          </a:p>
          <a:p>
            <a:pPr marL="114300" indent="0">
              <a:buNone/>
            </a:pPr>
            <a:r>
              <a:rPr lang="ru-RU" sz="1800" dirty="0"/>
              <a:t>Язык программирования</a:t>
            </a:r>
            <a:r>
              <a:rPr lang="en-US" sz="1800" dirty="0"/>
              <a:t>: python</a:t>
            </a:r>
            <a:endParaRPr lang="ru-RU" sz="1800" dirty="0"/>
          </a:p>
          <a:p>
            <a:pPr marL="114300" indent="0">
              <a:buNone/>
            </a:pPr>
            <a:endParaRPr lang="ru-RU" sz="1800" dirty="0"/>
          </a:p>
          <a:p>
            <a:pPr marL="114300" indent="0">
              <a:buNone/>
            </a:pPr>
            <a:r>
              <a:rPr lang="ru-RU" sz="1800" dirty="0"/>
              <a:t>На данный</a:t>
            </a:r>
            <a:r>
              <a:rPr lang="kk-KZ" sz="1800" dirty="0"/>
              <a:t> момент программа  реализует 4 Протокола </a:t>
            </a:r>
          </a:p>
          <a:p>
            <a:pPr marL="114300" indent="0">
              <a:buNone/>
            </a:pPr>
            <a:r>
              <a:rPr lang="ru-RU" sz="1800" dirty="0"/>
              <a:t>1)Протокол привязки к биту на основе симметричной криптографии</a:t>
            </a:r>
          </a:p>
          <a:p>
            <a:pPr marL="114300" indent="0">
              <a:buNone/>
            </a:pPr>
            <a:r>
              <a:rPr lang="ru-RU" sz="1800" dirty="0"/>
              <a:t>2)Протокол подбрасывания монеты на основе однонаправленной функции</a:t>
            </a:r>
          </a:p>
          <a:p>
            <a:pPr marL="114300" indent="0">
              <a:buNone/>
            </a:pPr>
            <a:r>
              <a:rPr lang="ru-RU" sz="1800" dirty="0"/>
              <a:t>3)Экспоненциальный протокол подбрасывания монеты</a:t>
            </a:r>
          </a:p>
          <a:p>
            <a:pPr marL="114300" indent="0">
              <a:buNone/>
            </a:pPr>
            <a:r>
              <a:rPr lang="ru-RU" sz="1800" dirty="0"/>
              <a:t>4)ЭЦП</a:t>
            </a:r>
            <a:r>
              <a:rPr lang="kk-KZ" sz="1800" dirty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5012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B6A01-F608-4565-967F-F7D2CB0E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7C45B-8648-4169-8754-7A8B5D3A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579296" cy="4373563"/>
          </a:xfrm>
        </p:spPr>
        <p:txBody>
          <a:bodyPr/>
          <a:lstStyle/>
          <a:p>
            <a:pPr marL="5715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http://www.cryptoprotocols.kz/index.php?view=examples&amp;id=3</a:t>
            </a:r>
            <a:r>
              <a:rPr lang="kk-KZ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pPr marL="5715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http://www.cryptoprotocols.kz/index.php?view=examples&amp;id=11</a:t>
            </a:r>
            <a:endParaRPr lang="kk-KZ" dirty="0">
              <a:solidFill>
                <a:schemeClr val="tx1"/>
              </a:solidFill>
            </a:endParaRPr>
          </a:p>
          <a:p>
            <a:pPr marL="5715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http://www.cryptoprotocols.kz/index.php?view=examples&amp;id=4</a:t>
            </a:r>
            <a:r>
              <a:rPr lang="kk-KZ" dirty="0">
                <a:solidFill>
                  <a:schemeClr val="tx1"/>
                </a:solidFill>
              </a:rPr>
              <a:t> </a:t>
            </a:r>
          </a:p>
          <a:p>
            <a:pPr marL="571500" indent="-457200">
              <a:buClrTx/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3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Server_gui.exe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0032" y="1752600"/>
            <a:ext cx="4032448" cy="4373563"/>
          </a:xfrm>
        </p:spPr>
        <p:txBody>
          <a:bodyPr>
            <a:normAutofit/>
          </a:bodyPr>
          <a:lstStyle/>
          <a:p>
            <a:r>
              <a:rPr lang="en-US" sz="1400" dirty="0"/>
              <a:t>Server_gui.exe </a:t>
            </a:r>
            <a:r>
              <a:rPr lang="kk-KZ" sz="1400" dirty="0"/>
              <a:t>инициализирует соедение. Участник 1 выбирает проткол(Из списка доступных) и роль (</a:t>
            </a:r>
            <a:r>
              <a:rPr lang="en-US" sz="1400" dirty="0"/>
              <a:t>Alice </a:t>
            </a:r>
            <a:r>
              <a:rPr lang="kk-KZ" sz="1400" dirty="0"/>
              <a:t>или </a:t>
            </a:r>
            <a:r>
              <a:rPr lang="en-US" sz="1400" dirty="0"/>
              <a:t>Bob). </a:t>
            </a:r>
            <a:r>
              <a:rPr lang="kk-KZ" sz="1400" dirty="0"/>
              <a:t>Данные о роли и </a:t>
            </a:r>
            <a:r>
              <a:rPr lang="ru-RU" sz="1400" dirty="0"/>
              <a:t>протоколе</a:t>
            </a:r>
            <a:r>
              <a:rPr lang="kk-KZ" sz="1400" dirty="0"/>
              <a:t> отправляются Участнику 2, и в зависимости от роли которую выбрал Участник 1, у Участника  2 выбирается противоположная роль</a:t>
            </a:r>
            <a:r>
              <a:rPr lang="ru-RU" sz="1400" dirty="0"/>
              <a:t>.</a:t>
            </a:r>
          </a:p>
          <a:p>
            <a:r>
              <a:rPr lang="en-US" sz="1400" dirty="0"/>
              <a:t>Ip </a:t>
            </a:r>
            <a:r>
              <a:rPr lang="kk-KZ" sz="1400" dirty="0"/>
              <a:t>адрес </a:t>
            </a:r>
            <a:r>
              <a:rPr lang="ru-RU" sz="1400" dirty="0"/>
              <a:t>беспроводного</a:t>
            </a:r>
            <a:r>
              <a:rPr lang="kk-KZ" sz="1400" dirty="0"/>
              <a:t> </a:t>
            </a:r>
            <a:r>
              <a:rPr lang="ru-RU" sz="1400" dirty="0"/>
              <a:t>интерфейса</a:t>
            </a:r>
            <a:r>
              <a:rPr lang="kk-KZ" sz="1400" dirty="0"/>
              <a:t> </a:t>
            </a:r>
          </a:p>
          <a:p>
            <a:r>
              <a:rPr lang="ru-RU" sz="1400" dirty="0"/>
              <a:t>Состоит из </a:t>
            </a:r>
            <a:r>
              <a:rPr lang="en-US" sz="1400" dirty="0"/>
              <a:t>:</a:t>
            </a:r>
            <a:endParaRPr lang="ru-RU" sz="1400" dirty="0"/>
          </a:p>
          <a:p>
            <a:pPr marL="457200" indent="-342900">
              <a:buFont typeface="+mj-lt"/>
              <a:buAutoNum type="arabicPeriod"/>
            </a:pPr>
            <a:r>
              <a:rPr lang="ru-RU" sz="1400" dirty="0"/>
              <a:t>Поле выбора роли</a:t>
            </a:r>
            <a:endParaRPr lang="kk-KZ" sz="1400" dirty="0"/>
          </a:p>
          <a:p>
            <a:pPr marL="457200" indent="-342900">
              <a:buFont typeface="+mj-lt"/>
              <a:buAutoNum type="arabicPeriod"/>
            </a:pPr>
            <a:r>
              <a:rPr lang="ru-RU" sz="1400" dirty="0"/>
              <a:t>Поле выбора протокола</a:t>
            </a:r>
          </a:p>
          <a:p>
            <a:pPr marL="457200" indent="-342900">
              <a:buFont typeface="+mj-lt"/>
              <a:buAutoNum type="arabicPeriod"/>
            </a:pPr>
            <a:r>
              <a:rPr lang="ru-RU" sz="1400" dirty="0"/>
              <a:t>Поле вывода</a:t>
            </a:r>
          </a:p>
          <a:p>
            <a:pPr marL="457200" indent="-342900">
              <a:buFont typeface="+mj-lt"/>
              <a:buAutoNum type="arabicPeriod"/>
            </a:pPr>
            <a:r>
              <a:rPr lang="ru-RU" sz="1400" dirty="0"/>
              <a:t>Поле ввода пользовательских данных</a:t>
            </a:r>
          </a:p>
          <a:p>
            <a:endParaRPr lang="ru-RU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3" t="20380" r="24490" b="16285"/>
          <a:stretch/>
        </p:blipFill>
        <p:spPr bwMode="auto">
          <a:xfrm>
            <a:off x="323528" y="1700808"/>
            <a:ext cx="446449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83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client_gui.exe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2040" y="1916832"/>
            <a:ext cx="3754760" cy="4209331"/>
          </a:xfrm>
        </p:spPr>
        <p:txBody>
          <a:bodyPr>
            <a:normAutofit/>
          </a:bodyPr>
          <a:lstStyle/>
          <a:p>
            <a:r>
              <a:rPr lang="en-US" sz="1800" dirty="0"/>
              <a:t>client_gui.exe</a:t>
            </a:r>
            <a:r>
              <a:rPr lang="ru-RU" sz="1800" dirty="0"/>
              <a:t> принимает на вход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kk-KZ" sz="1800" dirty="0"/>
              <a:t>адрес,</a:t>
            </a:r>
            <a:r>
              <a:rPr lang="ru-RU" sz="1800" dirty="0"/>
              <a:t> и после нажатия кнопки «</a:t>
            </a:r>
            <a:r>
              <a:rPr lang="kk-KZ" sz="1800" dirty="0"/>
              <a:t>П</a:t>
            </a:r>
            <a:r>
              <a:rPr lang="ru-RU" sz="1800" dirty="0" err="1"/>
              <a:t>одключиться</a:t>
            </a:r>
            <a:r>
              <a:rPr lang="ru-RU" sz="1800" dirty="0"/>
              <a:t>» пытается установить соединение </a:t>
            </a:r>
          </a:p>
          <a:p>
            <a:r>
              <a:rPr lang="ru-RU" sz="1800" dirty="0"/>
              <a:t>Состоит из</a:t>
            </a:r>
          </a:p>
          <a:p>
            <a:pPr marL="457200" indent="-342900">
              <a:buFont typeface="+mj-lt"/>
              <a:buAutoNum type="arabicPeriod"/>
            </a:pPr>
            <a:r>
              <a:rPr lang="ru-RU" sz="1800" dirty="0"/>
              <a:t>Поле ввода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kk-KZ" sz="1800" dirty="0" err="1"/>
              <a:t>адреса</a:t>
            </a:r>
            <a:endParaRPr lang="kk-KZ" sz="1800" dirty="0"/>
          </a:p>
          <a:p>
            <a:pPr marL="457200" indent="-342900">
              <a:buFont typeface="+mj-lt"/>
              <a:buAutoNum type="arabicPeriod"/>
            </a:pPr>
            <a:r>
              <a:rPr lang="ru-RU" sz="1800" dirty="0"/>
              <a:t>Поле вывода</a:t>
            </a:r>
          </a:p>
          <a:p>
            <a:pPr marL="457200" indent="-342900">
              <a:buFont typeface="+mj-lt"/>
              <a:buAutoNum type="arabicPeriod"/>
            </a:pPr>
            <a:r>
              <a:rPr lang="ru-RU" sz="1800" dirty="0"/>
              <a:t>Поле ввода пользовательских данных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4" t="24284" r="24879" b="14352"/>
          <a:stretch/>
        </p:blipFill>
        <p:spPr bwMode="auto">
          <a:xfrm>
            <a:off x="179513" y="2006930"/>
            <a:ext cx="4736872" cy="448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8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удачного подключения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0130" b="16233"/>
          <a:stretch/>
        </p:blipFill>
        <p:spPr bwMode="auto">
          <a:xfrm>
            <a:off x="107504" y="1556792"/>
            <a:ext cx="8928992" cy="523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2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964488" cy="1763217"/>
          </a:xfrm>
        </p:spPr>
        <p:txBody>
          <a:bodyPr/>
          <a:lstStyle/>
          <a:p>
            <a:r>
              <a:rPr lang="kk-KZ" dirty="0"/>
              <a:t>Пример отработанного </a:t>
            </a:r>
            <a:r>
              <a:rPr lang="ru-RU" dirty="0"/>
              <a:t>протокола привязки к биту на основе симметричной криптографии</a:t>
            </a:r>
          </a:p>
          <a:p>
            <a:r>
              <a:rPr lang="kk-KZ" dirty="0"/>
              <a:t>После отработки протокола можно выбрать следующий или закрыть программу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0197" b="16234"/>
          <a:stretch/>
        </p:blipFill>
        <p:spPr bwMode="auto">
          <a:xfrm>
            <a:off x="0" y="2060848"/>
            <a:ext cx="9144000" cy="501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1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962296" cy="86038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ПРОТОКОЛ ПОДБРАСЫВАНИЯ МОНЕТЫ С ПОМОЩЬЮ ОДНОНАПРАВЛЕННОЙ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7" t="33730" r="25483" b="25992"/>
          <a:stretch/>
        </p:blipFill>
        <p:spPr bwMode="auto">
          <a:xfrm>
            <a:off x="107504" y="1772816"/>
            <a:ext cx="892899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82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ПРОТОКОЛ ПОДБРАСЫВАНИЯ МОНЕТЫ С ПОМОЩЬЮ ОДНОНАПРАВЛЕННОЙ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0617" r="902" b="16559"/>
          <a:stretch/>
        </p:blipFill>
        <p:spPr bwMode="auto">
          <a:xfrm>
            <a:off x="0" y="1628801"/>
            <a:ext cx="9143999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ПРОТОКОЛ ПРИВЯЗКИ К БИТУ НА ОСНОВЕ СИММЕТРИЧНОЙ 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t="23413" r="25483" b="11905"/>
          <a:stretch/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496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159</TotalTime>
  <Words>565</Words>
  <Application>Microsoft Office PowerPoint</Application>
  <PresentationFormat>Экран (4:3)</PresentationFormat>
  <Paragraphs>65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Bahnschrift Light</vt:lpstr>
      <vt:lpstr>Book Antiqua</vt:lpstr>
      <vt:lpstr>Calibri</vt:lpstr>
      <vt:lpstr>Century Gothic</vt:lpstr>
      <vt:lpstr>Аптека</vt:lpstr>
      <vt:lpstr>Презентация PowerPoint</vt:lpstr>
      <vt:lpstr>Описание</vt:lpstr>
      <vt:lpstr>Файл Server_gui.exe</vt:lpstr>
      <vt:lpstr>Файл client_gui.exe</vt:lpstr>
      <vt:lpstr>Пример удачного подключения</vt:lpstr>
      <vt:lpstr>Презентация PowerPoint</vt:lpstr>
      <vt:lpstr>ПРОТОКОЛ ПОДБРАСЫВАНИЯ МОНЕТЫ С ПОМОЩЬЮ ОДНОНАПРАВЛЕННОЙ ФУНКЦИИ</vt:lpstr>
      <vt:lpstr>ПРОТОКОЛ ПОДБРАСЫВАНИЯ МОНЕТЫ С ПОМОЩЬЮ ОДНОНАПРАВЛЕННОЙ ФУНКЦИИ</vt:lpstr>
      <vt:lpstr>ПРОТОКОЛ ПРИВЯЗКИ К БИТУ НА ОСНОВЕ СИММЕТРИЧНОЙ КРИПТОГРАФИИ</vt:lpstr>
      <vt:lpstr>ПРОТОКОЛ ПРИВЯЗКИ К БИТУ НА ОСНОВЕ СИММЕТРИЧНОЙ КРИПТОГРАФИИ</vt:lpstr>
      <vt:lpstr>ЭКСПОНЕНЦИАЛЬНЫЙ ПРОТОКОЛ ПОДБРАСЫВАНИЯ МОНЕТЫ </vt:lpstr>
      <vt:lpstr>ЭКСПОНЕНЦИАЛЬНЫЙ ПРОТОКОЛ ПОДБРАСЫВАНИЯ МОНЕТЫ</vt:lpstr>
      <vt:lpstr>Принцип работы</vt:lpstr>
      <vt:lpstr>Объяснения к коду. Импортирование модулей</vt:lpstr>
      <vt:lpstr>Создание графического интерфейса</vt:lpstr>
      <vt:lpstr>Создание сокета, подключение</vt:lpstr>
      <vt:lpstr>Выбор протокола </vt:lpstr>
      <vt:lpstr>Презентация PowerPoint</vt:lpstr>
      <vt:lpstr>Функции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user</cp:lastModifiedBy>
  <cp:revision>26</cp:revision>
  <dcterms:created xsi:type="dcterms:W3CDTF">2021-11-22T10:49:57Z</dcterms:created>
  <dcterms:modified xsi:type="dcterms:W3CDTF">2021-12-01T14:33:42Z</dcterms:modified>
</cp:coreProperties>
</file>