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Open Sauce" panose="020B0604020202020204" charset="0"/>
      <p:regular r:id="rId13"/>
    </p:embeddedFont>
    <p:embeddedFont>
      <p:font typeface="Open Sauce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2.svg"/><Relationship Id="rId7" Type="http://schemas.openxmlformats.org/officeDocument/2006/relationships/image" Target="../media/image18.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svg"/><Relationship Id="rId7" Type="http://schemas.openxmlformats.org/officeDocument/2006/relationships/image" Target="../media/image33.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6.svg"/><Relationship Id="rId7"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18.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AutoShape 2"/>
          <p:cNvSpPr/>
          <p:nvPr/>
        </p:nvSpPr>
        <p:spPr>
          <a:xfrm>
            <a:off x="1529375" y="8515642"/>
            <a:ext cx="17690400" cy="42685"/>
          </a:xfrm>
          <a:prstGeom prst="line">
            <a:avLst/>
          </a:prstGeom>
          <a:ln w="38100" cap="flat">
            <a:solidFill>
              <a:srgbClr val="9B6543"/>
            </a:solidFill>
            <a:prstDash val="solid"/>
            <a:headEnd type="none" w="sm" len="sm"/>
            <a:tailEnd type="none" w="sm" len="sm"/>
          </a:ln>
        </p:spPr>
      </p:sp>
      <p:sp>
        <p:nvSpPr>
          <p:cNvPr id="3" name="AutoShape 3"/>
          <p:cNvSpPr/>
          <p:nvPr/>
        </p:nvSpPr>
        <p:spPr>
          <a:xfrm flipV="1">
            <a:off x="16275453" y="-5313442"/>
            <a:ext cx="0" cy="17120890"/>
          </a:xfrm>
          <a:prstGeom prst="line">
            <a:avLst/>
          </a:prstGeom>
          <a:ln w="38100" cap="flat">
            <a:solidFill>
              <a:srgbClr val="9B6543"/>
            </a:solidFill>
            <a:prstDash val="solid"/>
            <a:headEnd type="none" w="sm" len="sm"/>
            <a:tailEnd type="none" w="sm" len="sm"/>
          </a:ln>
        </p:spPr>
      </p:sp>
      <p:sp>
        <p:nvSpPr>
          <p:cNvPr id="4" name="Freeform 4"/>
          <p:cNvSpPr/>
          <p:nvPr/>
        </p:nvSpPr>
        <p:spPr>
          <a:xfrm>
            <a:off x="15668905" y="538895"/>
            <a:ext cx="1251197" cy="1251197"/>
          </a:xfrm>
          <a:custGeom>
            <a:avLst/>
            <a:gdLst/>
            <a:ahLst/>
            <a:cxnLst/>
            <a:rect l="l" t="t" r="r" b="b"/>
            <a:pathLst>
              <a:path w="1251197" h="1251197">
                <a:moveTo>
                  <a:pt x="0" y="0"/>
                </a:moveTo>
                <a:lnTo>
                  <a:pt x="1251197" y="0"/>
                </a:lnTo>
                <a:lnTo>
                  <a:pt x="1251197" y="1251197"/>
                </a:lnTo>
                <a:lnTo>
                  <a:pt x="0" y="1251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67053" y="4921104"/>
            <a:ext cx="5216125" cy="6154720"/>
          </a:xfrm>
          <a:custGeom>
            <a:avLst/>
            <a:gdLst/>
            <a:ahLst/>
            <a:cxnLst/>
            <a:rect l="l" t="t" r="r" b="b"/>
            <a:pathLst>
              <a:path w="5216125" h="6154720">
                <a:moveTo>
                  <a:pt x="0" y="0"/>
                </a:moveTo>
                <a:lnTo>
                  <a:pt x="5216126" y="0"/>
                </a:lnTo>
                <a:lnTo>
                  <a:pt x="5216126" y="6154720"/>
                </a:lnTo>
                <a:lnTo>
                  <a:pt x="0" y="6154720"/>
                </a:lnTo>
                <a:lnTo>
                  <a:pt x="0" y="0"/>
                </a:lnTo>
                <a:close/>
              </a:path>
            </a:pathLst>
          </a:custGeom>
          <a:blipFill>
            <a:blip r:embed="rId4"/>
            <a:stretch>
              <a:fillRect/>
            </a:stretch>
          </a:blipFill>
        </p:spPr>
      </p:sp>
      <p:sp>
        <p:nvSpPr>
          <p:cNvPr id="6" name="TextBox 6"/>
          <p:cNvSpPr txBox="1"/>
          <p:nvPr/>
        </p:nvSpPr>
        <p:spPr>
          <a:xfrm>
            <a:off x="4153457" y="4123654"/>
            <a:ext cx="9531653" cy="4391988"/>
          </a:xfrm>
          <a:prstGeom prst="rect">
            <a:avLst/>
          </a:prstGeom>
        </p:spPr>
        <p:txBody>
          <a:bodyPr lIns="0" tIns="0" rIns="0" bIns="0" rtlCol="0" anchor="t">
            <a:spAutoFit/>
          </a:bodyPr>
          <a:lstStyle/>
          <a:p>
            <a:pPr algn="ctr">
              <a:lnSpc>
                <a:spcPts val="11414"/>
              </a:lnSpc>
            </a:pPr>
            <a:r>
              <a:rPr lang="en-US" sz="10768" b="1">
                <a:solidFill>
                  <a:srgbClr val="9B6543"/>
                </a:solidFill>
                <a:latin typeface="Open Sauce Bold"/>
                <a:ea typeface="Open Sauce Bold"/>
                <a:cs typeface="Open Sauce Bold"/>
                <a:sym typeface="Open Sauce Bold"/>
              </a:rPr>
              <a:t>EARTHQUAKE PREDICTION MODEL</a:t>
            </a:r>
          </a:p>
        </p:txBody>
      </p:sp>
      <p:sp>
        <p:nvSpPr>
          <p:cNvPr id="7" name="Freeform 7"/>
          <p:cNvSpPr/>
          <p:nvPr/>
        </p:nvSpPr>
        <p:spPr>
          <a:xfrm>
            <a:off x="12772944" y="3568555"/>
            <a:ext cx="1464374" cy="1352549"/>
          </a:xfrm>
          <a:custGeom>
            <a:avLst/>
            <a:gdLst/>
            <a:ahLst/>
            <a:cxnLst/>
            <a:rect l="l" t="t" r="r" b="b"/>
            <a:pathLst>
              <a:path w="1464374" h="1352549">
                <a:moveTo>
                  <a:pt x="0" y="0"/>
                </a:moveTo>
                <a:lnTo>
                  <a:pt x="1464374" y="0"/>
                </a:lnTo>
                <a:lnTo>
                  <a:pt x="1464374" y="1352549"/>
                </a:lnTo>
                <a:lnTo>
                  <a:pt x="0" y="13525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991132" y="4628990"/>
            <a:ext cx="4228689" cy="6738947"/>
          </a:xfrm>
          <a:custGeom>
            <a:avLst/>
            <a:gdLst/>
            <a:ahLst/>
            <a:cxnLst/>
            <a:rect l="l" t="t" r="r" b="b"/>
            <a:pathLst>
              <a:path w="4228689" h="6738947">
                <a:moveTo>
                  <a:pt x="0" y="0"/>
                </a:moveTo>
                <a:lnTo>
                  <a:pt x="4228689" y="0"/>
                </a:lnTo>
                <a:lnTo>
                  <a:pt x="4228689" y="6738947"/>
                </a:lnTo>
                <a:lnTo>
                  <a:pt x="0" y="6738947"/>
                </a:lnTo>
                <a:lnTo>
                  <a:pt x="0" y="0"/>
                </a:lnTo>
                <a:close/>
              </a:path>
            </a:pathLst>
          </a:custGeom>
          <a:blipFill>
            <a:blip r:embed="rId7"/>
            <a:stretch>
              <a:fillRect/>
            </a:stretch>
          </a:blipFill>
        </p:spPr>
      </p:sp>
      <p:sp>
        <p:nvSpPr>
          <p:cNvPr id="9" name="Freeform 9"/>
          <p:cNvSpPr/>
          <p:nvPr/>
        </p:nvSpPr>
        <p:spPr>
          <a:xfrm>
            <a:off x="-427834" y="-867796"/>
            <a:ext cx="2963187" cy="2657889"/>
          </a:xfrm>
          <a:custGeom>
            <a:avLst/>
            <a:gdLst/>
            <a:ahLst/>
            <a:cxnLst/>
            <a:rect l="l" t="t" r="r" b="b"/>
            <a:pathLst>
              <a:path w="2963187" h="2657889">
                <a:moveTo>
                  <a:pt x="0" y="0"/>
                </a:moveTo>
                <a:lnTo>
                  <a:pt x="2963186" y="0"/>
                </a:lnTo>
                <a:lnTo>
                  <a:pt x="2963186" y="2657888"/>
                </a:lnTo>
                <a:lnTo>
                  <a:pt x="0" y="26578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3092596" y="8577377"/>
            <a:ext cx="3534196" cy="3170067"/>
          </a:xfrm>
          <a:custGeom>
            <a:avLst/>
            <a:gdLst/>
            <a:ahLst/>
            <a:cxnLst/>
            <a:rect l="l" t="t" r="r" b="b"/>
            <a:pathLst>
              <a:path w="3534196" h="3170067">
                <a:moveTo>
                  <a:pt x="0" y="0"/>
                </a:moveTo>
                <a:lnTo>
                  <a:pt x="3534196" y="0"/>
                </a:lnTo>
                <a:lnTo>
                  <a:pt x="3534196" y="3170067"/>
                </a:lnTo>
                <a:lnTo>
                  <a:pt x="0" y="31700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272429" y="6008705"/>
            <a:ext cx="2686038" cy="4545603"/>
          </a:xfrm>
          <a:custGeom>
            <a:avLst/>
            <a:gdLst/>
            <a:ahLst/>
            <a:cxnLst/>
            <a:rect l="l" t="t" r="r" b="b"/>
            <a:pathLst>
              <a:path w="2686038" h="4545603">
                <a:moveTo>
                  <a:pt x="0" y="0"/>
                </a:moveTo>
                <a:lnTo>
                  <a:pt x="2686038" y="0"/>
                </a:lnTo>
                <a:lnTo>
                  <a:pt x="2686038" y="4545603"/>
                </a:lnTo>
                <a:lnTo>
                  <a:pt x="0" y="454560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2" name="Freeform 12"/>
          <p:cNvSpPr/>
          <p:nvPr/>
        </p:nvSpPr>
        <p:spPr>
          <a:xfrm rot="-3259436">
            <a:off x="3213303" y="1658497"/>
            <a:ext cx="4546334" cy="3488278"/>
          </a:xfrm>
          <a:custGeom>
            <a:avLst/>
            <a:gdLst/>
            <a:ahLst/>
            <a:cxnLst/>
            <a:rect l="l" t="t" r="r" b="b"/>
            <a:pathLst>
              <a:path w="4546334" h="3488278">
                <a:moveTo>
                  <a:pt x="0" y="0"/>
                </a:moveTo>
                <a:lnTo>
                  <a:pt x="4546334" y="0"/>
                </a:lnTo>
                <a:lnTo>
                  <a:pt x="4546334" y="3488278"/>
                </a:lnTo>
                <a:lnTo>
                  <a:pt x="0" y="348827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Freeform 2"/>
          <p:cNvSpPr/>
          <p:nvPr/>
        </p:nvSpPr>
        <p:spPr>
          <a:xfrm>
            <a:off x="2224819" y="738769"/>
            <a:ext cx="14111580" cy="8809462"/>
          </a:xfrm>
          <a:custGeom>
            <a:avLst/>
            <a:gdLst/>
            <a:ahLst/>
            <a:cxnLst/>
            <a:rect l="l" t="t" r="r" b="b"/>
            <a:pathLst>
              <a:path w="14111580" h="8809462">
                <a:moveTo>
                  <a:pt x="0" y="0"/>
                </a:moveTo>
                <a:lnTo>
                  <a:pt x="14111580" y="0"/>
                </a:lnTo>
                <a:lnTo>
                  <a:pt x="14111580" y="8809462"/>
                </a:lnTo>
                <a:lnTo>
                  <a:pt x="0" y="88094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885264" y="3774077"/>
            <a:ext cx="12790689" cy="3511910"/>
          </a:xfrm>
          <a:prstGeom prst="rect">
            <a:avLst/>
          </a:prstGeom>
        </p:spPr>
        <p:txBody>
          <a:bodyPr lIns="0" tIns="0" rIns="0" bIns="0" rtlCol="0" anchor="t">
            <a:spAutoFit/>
          </a:bodyPr>
          <a:lstStyle/>
          <a:p>
            <a:pPr marL="435911" lvl="1" indent="-217956" algn="l">
              <a:lnSpc>
                <a:spcPts val="2826"/>
              </a:lnSpc>
              <a:buFont typeface="Arial"/>
              <a:buChar char="•"/>
            </a:pPr>
            <a:r>
              <a:rPr lang="en-US" sz="2019">
                <a:solidFill>
                  <a:srgbClr val="FFFFFF"/>
                </a:solidFill>
                <a:latin typeface="Open Sauce"/>
                <a:ea typeface="Open Sauce"/>
                <a:cs typeface="Open Sauce"/>
                <a:sym typeface="Open Sauce"/>
              </a:rPr>
              <a:t>Conclusion:</a:t>
            </a:r>
          </a:p>
          <a:p>
            <a:pPr marL="435911" lvl="1" indent="-217956" algn="l">
              <a:lnSpc>
                <a:spcPts val="2826"/>
              </a:lnSpc>
              <a:buFont typeface="Arial"/>
              <a:buChar char="•"/>
            </a:pPr>
            <a:r>
              <a:rPr lang="en-US" sz="2019">
                <a:solidFill>
                  <a:srgbClr val="FFFFFF"/>
                </a:solidFill>
                <a:latin typeface="Open Sauce"/>
                <a:ea typeface="Open Sauce"/>
                <a:cs typeface="Open Sauce"/>
                <a:sym typeface="Open Sauce"/>
              </a:rPr>
              <a:t> The LSTM-based earthquake prediction model     demonstrated high accuracy in predicting seismic activity on previously unseen test data. Key processes such as pre-processing and feature engineering were instrumental in achieving this success.</a:t>
            </a:r>
          </a:p>
          <a:p>
            <a:pPr marL="435911" lvl="1" indent="-217956" algn="just">
              <a:lnSpc>
                <a:spcPts val="2826"/>
              </a:lnSpc>
              <a:buFont typeface="Arial"/>
              <a:buChar char="•"/>
            </a:pPr>
            <a:r>
              <a:rPr lang="en-US" sz="2019">
                <a:solidFill>
                  <a:srgbClr val="FFFFFF"/>
                </a:solidFill>
                <a:latin typeface="Open Sauce"/>
                <a:ea typeface="Open Sauce"/>
                <a:cs typeface="Open Sauce"/>
                <a:sym typeface="Open Sauce"/>
              </a:rPr>
              <a:t>Future Scope:</a:t>
            </a:r>
          </a:p>
          <a:p>
            <a:pPr marL="435911" lvl="1" indent="-217956" algn="just">
              <a:lnSpc>
                <a:spcPts val="2826"/>
              </a:lnSpc>
              <a:buFont typeface="Arial"/>
              <a:buChar char="•"/>
            </a:pPr>
            <a:r>
              <a:rPr lang="en-US" sz="2019">
                <a:solidFill>
                  <a:srgbClr val="FFFFFF"/>
                </a:solidFill>
                <a:latin typeface="Open Sauce"/>
                <a:ea typeface="Open Sauce"/>
                <a:cs typeface="Open Sauce"/>
                <a:sym typeface="Open Sauce"/>
              </a:rPr>
              <a:t>Future work will involve incorporating geospatial data, exploring other model architectures like GRU and Transformers, and utilizing real-time streaming data for enhanced predictions. These advancements could lead to improved accuracy and applicability of the model in seismic monitoring</a:t>
            </a:r>
          </a:p>
          <a:p>
            <a:pPr algn="just">
              <a:lnSpc>
                <a:spcPts val="2826"/>
              </a:lnSpc>
            </a:pPr>
            <a:endParaRPr lang="en-US" sz="2019">
              <a:solidFill>
                <a:srgbClr val="FFFFFF"/>
              </a:solidFill>
              <a:latin typeface="Open Sauce"/>
              <a:ea typeface="Open Sauce"/>
              <a:cs typeface="Open Sauce"/>
              <a:sym typeface="Open Sauce"/>
            </a:endParaRPr>
          </a:p>
        </p:txBody>
      </p:sp>
      <p:sp>
        <p:nvSpPr>
          <p:cNvPr id="4" name="TextBox 4"/>
          <p:cNvSpPr txBox="1"/>
          <p:nvPr/>
        </p:nvSpPr>
        <p:spPr>
          <a:xfrm>
            <a:off x="3230474" y="2479312"/>
            <a:ext cx="11176749" cy="759188"/>
          </a:xfrm>
          <a:prstGeom prst="rect">
            <a:avLst/>
          </a:prstGeom>
        </p:spPr>
        <p:txBody>
          <a:bodyPr lIns="0" tIns="0" rIns="0" bIns="0" rtlCol="0" anchor="t">
            <a:spAutoFit/>
          </a:bodyPr>
          <a:lstStyle/>
          <a:p>
            <a:pPr marL="0" lvl="0" indent="0" algn="ctr">
              <a:lnSpc>
                <a:spcPts val="5991"/>
              </a:lnSpc>
              <a:spcBef>
                <a:spcPct val="0"/>
              </a:spcBef>
            </a:pPr>
            <a:r>
              <a:rPr lang="en-US" sz="4992" b="1">
                <a:solidFill>
                  <a:srgbClr val="FFFFFF"/>
                </a:solidFill>
                <a:latin typeface="Open Sauce Bold"/>
                <a:ea typeface="Open Sauce Bold"/>
                <a:cs typeface="Open Sauce Bold"/>
                <a:sym typeface="Open Sauce Bold"/>
              </a:rPr>
              <a:t>CONCLUSION AND FUTURE SCOPE</a:t>
            </a:r>
          </a:p>
        </p:txBody>
      </p:sp>
      <p:sp>
        <p:nvSpPr>
          <p:cNvPr id="5" name="Freeform 5"/>
          <p:cNvSpPr/>
          <p:nvPr/>
        </p:nvSpPr>
        <p:spPr>
          <a:xfrm flipH="1" flipV="1">
            <a:off x="12337292" y="-8763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407223" y="-3026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826735" y="6747939"/>
            <a:ext cx="6103108" cy="4114800"/>
          </a:xfrm>
          <a:custGeom>
            <a:avLst/>
            <a:gdLst/>
            <a:ahLst/>
            <a:cxnLst/>
            <a:rect l="l" t="t" r="r" b="b"/>
            <a:pathLst>
              <a:path w="6103108" h="4114800">
                <a:moveTo>
                  <a:pt x="0" y="0"/>
                </a:moveTo>
                <a:lnTo>
                  <a:pt x="6103108" y="0"/>
                </a:lnTo>
                <a:lnTo>
                  <a:pt x="61031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410130" y="6114049"/>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TextBox 2"/>
          <p:cNvSpPr txBox="1"/>
          <p:nvPr/>
        </p:nvSpPr>
        <p:spPr>
          <a:xfrm>
            <a:off x="5073816" y="3975664"/>
            <a:ext cx="8688208" cy="3601917"/>
          </a:xfrm>
          <a:prstGeom prst="rect">
            <a:avLst/>
          </a:prstGeom>
        </p:spPr>
        <p:txBody>
          <a:bodyPr lIns="0" tIns="0" rIns="0" bIns="0" rtlCol="0" anchor="t">
            <a:spAutoFit/>
          </a:bodyPr>
          <a:lstStyle/>
          <a:p>
            <a:pPr marL="0" lvl="0" indent="0" algn="ctr">
              <a:lnSpc>
                <a:spcPts val="13373"/>
              </a:lnSpc>
            </a:pPr>
            <a:r>
              <a:rPr lang="en-US" sz="16716" b="1">
                <a:solidFill>
                  <a:srgbClr val="9B6543"/>
                </a:solidFill>
                <a:latin typeface="Open Sauce Bold"/>
                <a:ea typeface="Open Sauce Bold"/>
                <a:cs typeface="Open Sauce Bold"/>
                <a:sym typeface="Open Sauce Bold"/>
              </a:rPr>
              <a:t>THANK YOU</a:t>
            </a:r>
          </a:p>
        </p:txBody>
      </p:sp>
      <p:sp>
        <p:nvSpPr>
          <p:cNvPr id="3" name="Freeform 3"/>
          <p:cNvSpPr/>
          <p:nvPr/>
        </p:nvSpPr>
        <p:spPr>
          <a:xfrm>
            <a:off x="-664261" y="6677503"/>
            <a:ext cx="6103108" cy="4114800"/>
          </a:xfrm>
          <a:custGeom>
            <a:avLst/>
            <a:gdLst/>
            <a:ahLst/>
            <a:cxnLst/>
            <a:rect l="l" t="t" r="r" b="b"/>
            <a:pathLst>
              <a:path w="6103108" h="4114800">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2184892" y="-10287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4254823" y="-4550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572605" y="6043612"/>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V="1">
            <a:off x="0" y="0"/>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flipH="1">
            <a:off x="14173200" y="6287097"/>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TextBox 2"/>
          <p:cNvSpPr txBox="1"/>
          <p:nvPr/>
        </p:nvSpPr>
        <p:spPr>
          <a:xfrm>
            <a:off x="4676662" y="2110368"/>
            <a:ext cx="8934676" cy="1097449"/>
          </a:xfrm>
          <a:prstGeom prst="rect">
            <a:avLst/>
          </a:prstGeom>
        </p:spPr>
        <p:txBody>
          <a:bodyPr lIns="0" tIns="0" rIns="0" bIns="0" rtlCol="0" anchor="t">
            <a:spAutoFit/>
          </a:bodyPr>
          <a:lstStyle/>
          <a:p>
            <a:pPr marL="0" lvl="0" indent="0" algn="ctr">
              <a:lnSpc>
                <a:spcPts val="8526"/>
              </a:lnSpc>
            </a:pPr>
            <a:r>
              <a:rPr lang="en-US" sz="7681" b="1">
                <a:solidFill>
                  <a:srgbClr val="9B6543"/>
                </a:solidFill>
                <a:latin typeface="Open Sauce Bold"/>
                <a:ea typeface="Open Sauce Bold"/>
                <a:cs typeface="Open Sauce Bold"/>
                <a:sym typeface="Open Sauce Bold"/>
              </a:rPr>
              <a:t>GROUP MEMBER</a:t>
            </a:r>
          </a:p>
        </p:txBody>
      </p:sp>
      <p:sp>
        <p:nvSpPr>
          <p:cNvPr id="3" name="TextBox 3"/>
          <p:cNvSpPr txBox="1"/>
          <p:nvPr/>
        </p:nvSpPr>
        <p:spPr>
          <a:xfrm>
            <a:off x="11241350" y="5048250"/>
            <a:ext cx="4554115" cy="3785500"/>
          </a:xfrm>
          <a:prstGeom prst="rect">
            <a:avLst/>
          </a:prstGeom>
        </p:spPr>
        <p:txBody>
          <a:bodyPr lIns="0" tIns="0" rIns="0" bIns="0" rtlCol="0" anchor="t">
            <a:spAutoFit/>
          </a:bodyPr>
          <a:lstStyle/>
          <a:p>
            <a:pPr algn="ctr">
              <a:lnSpc>
                <a:spcPts val="4339"/>
              </a:lnSpc>
            </a:pPr>
            <a:r>
              <a:rPr lang="en-US" sz="2893" dirty="0">
                <a:solidFill>
                  <a:schemeClr val="bg2">
                    <a:lumMod val="25000"/>
                  </a:schemeClr>
                </a:solidFill>
                <a:latin typeface="Open Sauce"/>
                <a:ea typeface="Open Sauce"/>
                <a:cs typeface="Open Sauce"/>
                <a:sym typeface="Open Sauce"/>
              </a:rPr>
              <a:t>CL2025010601921950</a:t>
            </a:r>
          </a:p>
          <a:p>
            <a:pPr algn="ctr">
              <a:lnSpc>
                <a:spcPts val="4339"/>
              </a:lnSpc>
            </a:pPr>
            <a:r>
              <a:rPr lang="en-US" sz="2893" dirty="0">
                <a:solidFill>
                  <a:schemeClr val="bg2">
                    <a:lumMod val="25000"/>
                  </a:schemeClr>
                </a:solidFill>
                <a:latin typeface="Open Sauce"/>
                <a:ea typeface="Open Sauce"/>
                <a:cs typeface="Open Sauce"/>
                <a:sym typeface="Open Sauce"/>
              </a:rPr>
              <a:t>CL2025010601885032</a:t>
            </a:r>
          </a:p>
          <a:p>
            <a:pPr algn="ctr">
              <a:lnSpc>
                <a:spcPts val="4339"/>
              </a:lnSpc>
            </a:pPr>
            <a:r>
              <a:rPr lang="en-US" sz="2893" dirty="0">
                <a:solidFill>
                  <a:schemeClr val="bg2">
                    <a:lumMod val="25000"/>
                  </a:schemeClr>
                </a:solidFill>
                <a:latin typeface="Open Sauce"/>
                <a:ea typeface="Open Sauce"/>
                <a:cs typeface="Open Sauce"/>
                <a:sym typeface="Open Sauce"/>
              </a:rPr>
              <a:t>CL2025010601957624</a:t>
            </a:r>
          </a:p>
          <a:p>
            <a:pPr algn="ctr">
              <a:lnSpc>
                <a:spcPts val="4339"/>
              </a:lnSpc>
            </a:pPr>
            <a:r>
              <a:rPr lang="en-US" sz="2893" dirty="0">
                <a:solidFill>
                  <a:schemeClr val="bg2">
                    <a:lumMod val="25000"/>
                  </a:schemeClr>
                </a:solidFill>
                <a:latin typeface="Open Sauce"/>
                <a:ea typeface="Open Sauce"/>
                <a:cs typeface="Open Sauce"/>
                <a:sym typeface="Open Sauce"/>
              </a:rPr>
              <a:t>CL2025010601920839</a:t>
            </a:r>
          </a:p>
          <a:p>
            <a:pPr algn="ctr">
              <a:lnSpc>
                <a:spcPts val="4339"/>
              </a:lnSpc>
            </a:pPr>
            <a:r>
              <a:rPr lang="en-US" sz="2893" dirty="0">
                <a:solidFill>
                  <a:schemeClr val="bg2">
                    <a:lumMod val="25000"/>
                  </a:schemeClr>
                </a:solidFill>
                <a:latin typeface="Open Sauce"/>
                <a:ea typeface="Open Sauce"/>
                <a:cs typeface="Open Sauce"/>
                <a:sym typeface="Open Sauce"/>
              </a:rPr>
              <a:t>CL20250106019290121</a:t>
            </a:r>
          </a:p>
          <a:p>
            <a:pPr algn="ctr">
              <a:lnSpc>
                <a:spcPts val="4339"/>
              </a:lnSpc>
            </a:pPr>
            <a:r>
              <a:rPr lang="en-US" sz="2893" dirty="0">
                <a:solidFill>
                  <a:schemeClr val="bg2">
                    <a:lumMod val="25000"/>
                  </a:schemeClr>
                </a:solidFill>
                <a:latin typeface="Open Sauce"/>
                <a:ea typeface="Open Sauce"/>
                <a:cs typeface="Open Sauce"/>
                <a:sym typeface="Open Sauce"/>
              </a:rPr>
              <a:t>CL2025010601901876</a:t>
            </a:r>
          </a:p>
          <a:p>
            <a:pPr algn="ctr">
              <a:lnSpc>
                <a:spcPts val="4339"/>
              </a:lnSpc>
            </a:pPr>
            <a:endParaRPr lang="en-US" sz="2893" dirty="0">
              <a:solidFill>
                <a:srgbClr val="FFFFFF"/>
              </a:solidFill>
              <a:latin typeface="Open Sauce"/>
              <a:ea typeface="Open Sauce"/>
              <a:cs typeface="Open Sauce"/>
              <a:sym typeface="Open Sauce"/>
            </a:endParaRPr>
          </a:p>
        </p:txBody>
      </p:sp>
      <p:sp>
        <p:nvSpPr>
          <p:cNvPr id="4" name="TextBox 4"/>
          <p:cNvSpPr txBox="1"/>
          <p:nvPr/>
        </p:nvSpPr>
        <p:spPr>
          <a:xfrm>
            <a:off x="1669500" y="5048250"/>
            <a:ext cx="9571850" cy="3897902"/>
          </a:xfrm>
          <a:prstGeom prst="rect">
            <a:avLst/>
          </a:prstGeom>
        </p:spPr>
        <p:txBody>
          <a:bodyPr lIns="0" tIns="0" rIns="0" bIns="0" rtlCol="0" anchor="t">
            <a:spAutoFit/>
          </a:bodyPr>
          <a:lstStyle/>
          <a:p>
            <a:pPr algn="ctr">
              <a:lnSpc>
                <a:spcPts val="4422"/>
              </a:lnSpc>
            </a:pPr>
            <a:r>
              <a:rPr lang="en-US" sz="2948" dirty="0" err="1">
                <a:solidFill>
                  <a:schemeClr val="bg2">
                    <a:lumMod val="25000"/>
                  </a:schemeClr>
                </a:solidFill>
                <a:latin typeface="Open Sauce"/>
                <a:ea typeface="Open Sauce"/>
                <a:cs typeface="Open Sauce"/>
                <a:sym typeface="Open Sauce"/>
              </a:rPr>
              <a:t>Sibansha</a:t>
            </a:r>
            <a:r>
              <a:rPr lang="en-US" sz="2948" dirty="0">
                <a:solidFill>
                  <a:schemeClr val="bg2">
                    <a:lumMod val="25000"/>
                  </a:schemeClr>
                </a:solidFill>
                <a:latin typeface="Open Sauce"/>
                <a:ea typeface="Open Sauce"/>
                <a:cs typeface="Open Sauce"/>
                <a:sym typeface="Open Sauce"/>
              </a:rPr>
              <a:t> Mishra</a:t>
            </a:r>
          </a:p>
          <a:p>
            <a:pPr algn="ctr">
              <a:lnSpc>
                <a:spcPts val="4422"/>
              </a:lnSpc>
            </a:pPr>
            <a:r>
              <a:rPr lang="en-US" sz="2948" dirty="0">
                <a:solidFill>
                  <a:schemeClr val="bg2">
                    <a:lumMod val="25000"/>
                  </a:schemeClr>
                </a:solidFill>
                <a:latin typeface="Open Sauce"/>
                <a:ea typeface="Open Sauce"/>
                <a:cs typeface="Open Sauce"/>
                <a:sym typeface="Open Sauce"/>
              </a:rPr>
              <a:t>Satyakam Acharya</a:t>
            </a:r>
          </a:p>
          <a:p>
            <a:pPr algn="ctr">
              <a:lnSpc>
                <a:spcPts val="4422"/>
              </a:lnSpc>
            </a:pPr>
            <a:r>
              <a:rPr lang="en-US" sz="2948" dirty="0">
                <a:solidFill>
                  <a:schemeClr val="bg2">
                    <a:lumMod val="25000"/>
                  </a:schemeClr>
                </a:solidFill>
                <a:latin typeface="Open Sauce"/>
                <a:ea typeface="Open Sauce"/>
                <a:cs typeface="Open Sauce"/>
                <a:sym typeface="Open Sauce"/>
              </a:rPr>
              <a:t>Samir Parida</a:t>
            </a:r>
          </a:p>
          <a:p>
            <a:pPr algn="ctr">
              <a:lnSpc>
                <a:spcPts val="4422"/>
              </a:lnSpc>
            </a:pPr>
            <a:r>
              <a:rPr lang="en-US" sz="2948" dirty="0">
                <a:solidFill>
                  <a:schemeClr val="bg2">
                    <a:lumMod val="25000"/>
                  </a:schemeClr>
                </a:solidFill>
                <a:latin typeface="Open Sauce"/>
                <a:ea typeface="Open Sauce"/>
                <a:cs typeface="Open Sauce"/>
                <a:sym typeface="Open Sauce"/>
              </a:rPr>
              <a:t>Sambit </a:t>
            </a:r>
            <a:r>
              <a:rPr lang="en-US" sz="2948" dirty="0" err="1">
                <a:solidFill>
                  <a:schemeClr val="bg2">
                    <a:lumMod val="25000"/>
                  </a:schemeClr>
                </a:solidFill>
                <a:latin typeface="Open Sauce"/>
                <a:ea typeface="Open Sauce"/>
                <a:cs typeface="Open Sauce"/>
                <a:sym typeface="Open Sauce"/>
              </a:rPr>
              <a:t>pruthwiraj</a:t>
            </a:r>
            <a:r>
              <a:rPr lang="en-US" sz="2948" dirty="0">
                <a:solidFill>
                  <a:schemeClr val="bg2">
                    <a:lumMod val="25000"/>
                  </a:schemeClr>
                </a:solidFill>
                <a:latin typeface="Open Sauce"/>
                <a:ea typeface="Open Sauce"/>
                <a:cs typeface="Open Sauce"/>
                <a:sym typeface="Open Sauce"/>
              </a:rPr>
              <a:t> </a:t>
            </a:r>
            <a:r>
              <a:rPr lang="en-US" sz="2948" dirty="0" err="1">
                <a:solidFill>
                  <a:schemeClr val="bg2">
                    <a:lumMod val="25000"/>
                  </a:schemeClr>
                </a:solidFill>
                <a:latin typeface="Open Sauce"/>
                <a:ea typeface="Open Sauce"/>
                <a:cs typeface="Open Sauce"/>
                <a:sym typeface="Open Sauce"/>
              </a:rPr>
              <a:t>mohanty</a:t>
            </a:r>
            <a:endParaRPr lang="en-US" sz="2948" dirty="0">
              <a:solidFill>
                <a:schemeClr val="bg2">
                  <a:lumMod val="25000"/>
                </a:schemeClr>
              </a:solidFill>
              <a:latin typeface="Open Sauce"/>
              <a:ea typeface="Open Sauce"/>
              <a:cs typeface="Open Sauce"/>
              <a:sym typeface="Open Sauce"/>
            </a:endParaRPr>
          </a:p>
          <a:p>
            <a:pPr algn="ctr">
              <a:lnSpc>
                <a:spcPts val="4422"/>
              </a:lnSpc>
            </a:pPr>
            <a:r>
              <a:rPr lang="en-US" sz="2948" dirty="0">
                <a:solidFill>
                  <a:schemeClr val="bg2">
                    <a:lumMod val="25000"/>
                  </a:schemeClr>
                </a:solidFill>
                <a:latin typeface="Open Sauce"/>
                <a:ea typeface="Open Sauce"/>
                <a:cs typeface="Open Sauce"/>
                <a:sym typeface="Open Sauce"/>
              </a:rPr>
              <a:t>Deepam </a:t>
            </a:r>
            <a:r>
              <a:rPr lang="en-US" sz="2948" dirty="0" err="1">
                <a:solidFill>
                  <a:schemeClr val="bg2">
                    <a:lumMod val="25000"/>
                  </a:schemeClr>
                </a:solidFill>
                <a:latin typeface="Open Sauce"/>
                <a:ea typeface="Open Sauce"/>
                <a:cs typeface="Open Sauce"/>
                <a:sym typeface="Open Sauce"/>
              </a:rPr>
              <a:t>jyoti</a:t>
            </a:r>
            <a:r>
              <a:rPr lang="en-US" sz="2948" dirty="0">
                <a:solidFill>
                  <a:schemeClr val="bg2">
                    <a:lumMod val="25000"/>
                  </a:schemeClr>
                </a:solidFill>
                <a:latin typeface="Open Sauce"/>
                <a:ea typeface="Open Sauce"/>
                <a:cs typeface="Open Sauce"/>
                <a:sym typeface="Open Sauce"/>
              </a:rPr>
              <a:t> </a:t>
            </a:r>
            <a:r>
              <a:rPr lang="en-US" sz="2948" dirty="0" err="1">
                <a:solidFill>
                  <a:schemeClr val="bg2">
                    <a:lumMod val="25000"/>
                  </a:schemeClr>
                </a:solidFill>
                <a:latin typeface="Open Sauce"/>
                <a:ea typeface="Open Sauce"/>
                <a:cs typeface="Open Sauce"/>
                <a:sym typeface="Open Sauce"/>
              </a:rPr>
              <a:t>mohanty</a:t>
            </a:r>
            <a:endParaRPr lang="en-US" sz="2948" dirty="0">
              <a:solidFill>
                <a:schemeClr val="bg2">
                  <a:lumMod val="25000"/>
                </a:schemeClr>
              </a:solidFill>
              <a:latin typeface="Open Sauce"/>
              <a:ea typeface="Open Sauce"/>
              <a:cs typeface="Open Sauce"/>
              <a:sym typeface="Open Sauce"/>
            </a:endParaRPr>
          </a:p>
          <a:p>
            <a:pPr algn="ctr">
              <a:lnSpc>
                <a:spcPts val="4422"/>
              </a:lnSpc>
            </a:pPr>
            <a:r>
              <a:rPr lang="en-US" sz="2948" dirty="0">
                <a:solidFill>
                  <a:schemeClr val="bg2">
                    <a:lumMod val="25000"/>
                  </a:schemeClr>
                </a:solidFill>
                <a:latin typeface="Open Sauce"/>
                <a:ea typeface="Open Sauce"/>
                <a:cs typeface="Open Sauce"/>
                <a:sym typeface="Open Sauce"/>
              </a:rPr>
              <a:t>Arbind Mishra</a:t>
            </a:r>
          </a:p>
          <a:p>
            <a:pPr algn="ctr">
              <a:lnSpc>
                <a:spcPts val="4422"/>
              </a:lnSpc>
            </a:pPr>
            <a:endParaRPr lang="en-US" sz="2948" dirty="0">
              <a:solidFill>
                <a:srgbClr val="FFFFFF"/>
              </a:solidFill>
              <a:latin typeface="Open Sauce"/>
              <a:ea typeface="Open Sauce"/>
              <a:cs typeface="Open Sauce"/>
              <a:sym typeface="Open Sauce"/>
            </a:endParaRPr>
          </a:p>
        </p:txBody>
      </p:sp>
      <p:sp>
        <p:nvSpPr>
          <p:cNvPr id="5" name="Freeform 5"/>
          <p:cNvSpPr/>
          <p:nvPr/>
        </p:nvSpPr>
        <p:spPr>
          <a:xfrm>
            <a:off x="0" y="61722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4425139" y="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Freeform 2"/>
          <p:cNvSpPr/>
          <p:nvPr/>
        </p:nvSpPr>
        <p:spPr>
          <a:xfrm flipH="1" flipV="1">
            <a:off x="12337292" y="-8763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407223" y="-3026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26735" y="6747939"/>
            <a:ext cx="6103108" cy="4114800"/>
          </a:xfrm>
          <a:custGeom>
            <a:avLst/>
            <a:gdLst/>
            <a:ahLst/>
            <a:cxnLst/>
            <a:rect l="l" t="t" r="r" b="b"/>
            <a:pathLst>
              <a:path w="6103108" h="4114800">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410130" y="6114049"/>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2088210" y="738769"/>
            <a:ext cx="14111580" cy="8809462"/>
          </a:xfrm>
          <a:custGeom>
            <a:avLst/>
            <a:gdLst/>
            <a:ahLst/>
            <a:cxnLst/>
            <a:rect l="l" t="t" r="r" b="b"/>
            <a:pathLst>
              <a:path w="14111580" h="8809462">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3597962" y="3538453"/>
            <a:ext cx="11092077" cy="4124484"/>
          </a:xfrm>
          <a:prstGeom prst="rect">
            <a:avLst/>
          </a:prstGeom>
        </p:spPr>
        <p:txBody>
          <a:bodyPr lIns="0" tIns="0" rIns="0" bIns="0" rtlCol="0" anchor="t">
            <a:spAutoFit/>
          </a:bodyPr>
          <a:lstStyle/>
          <a:p>
            <a:pPr marL="727309" lvl="1" indent="-363654" algn="just">
              <a:lnSpc>
                <a:spcPts val="4716"/>
              </a:lnSpc>
              <a:buFont typeface="Arial"/>
              <a:buChar char="•"/>
            </a:pPr>
            <a:r>
              <a:rPr lang="en-US" sz="3368">
                <a:solidFill>
                  <a:srgbClr val="FFFFFF"/>
                </a:solidFill>
                <a:latin typeface="Open Sauce"/>
                <a:ea typeface="Open Sauce"/>
                <a:cs typeface="Open Sauce"/>
                <a:sym typeface="Open Sauce"/>
              </a:rPr>
              <a:t>Objective: Predict the occurrence of earthquakes based on historical seismic data.</a:t>
            </a:r>
          </a:p>
          <a:p>
            <a:pPr marL="727309" lvl="1" indent="-363654" algn="just">
              <a:lnSpc>
                <a:spcPts val="4716"/>
              </a:lnSpc>
              <a:buFont typeface="Arial"/>
              <a:buChar char="•"/>
            </a:pPr>
            <a:r>
              <a:rPr lang="en-US" sz="3368">
                <a:solidFill>
                  <a:srgbClr val="FFFFFF"/>
                </a:solidFill>
                <a:latin typeface="Open Sauce"/>
                <a:ea typeface="Open Sauce"/>
                <a:cs typeface="Open Sauce"/>
                <a:sym typeface="Open Sauce"/>
              </a:rPr>
              <a:t>Importance: Early predictions can help mitigate damage and save lives.</a:t>
            </a:r>
          </a:p>
          <a:p>
            <a:pPr marL="727309" lvl="1" indent="-363654" algn="just">
              <a:lnSpc>
                <a:spcPts val="4716"/>
              </a:lnSpc>
              <a:buFont typeface="Arial"/>
              <a:buChar char="•"/>
            </a:pPr>
            <a:r>
              <a:rPr lang="en-US" sz="3368">
                <a:solidFill>
                  <a:srgbClr val="FFFFFF"/>
                </a:solidFill>
                <a:latin typeface="Open Sauce"/>
                <a:ea typeface="Open Sauce"/>
                <a:cs typeface="Open Sauce"/>
                <a:sym typeface="Open Sauce"/>
              </a:rPr>
              <a:t>Tools Used: Python, Pandas, Scikit-learn, Matplotlib, Seaborn.</a:t>
            </a:r>
          </a:p>
          <a:p>
            <a:pPr algn="just">
              <a:lnSpc>
                <a:spcPts val="4716"/>
              </a:lnSpc>
            </a:pPr>
            <a:endParaRPr lang="en-US" sz="3368">
              <a:solidFill>
                <a:srgbClr val="FFFFFF"/>
              </a:solidFill>
              <a:latin typeface="Open Sauce"/>
              <a:ea typeface="Open Sauce"/>
              <a:cs typeface="Open Sauce"/>
              <a:sym typeface="Open Sauce"/>
            </a:endParaRPr>
          </a:p>
        </p:txBody>
      </p:sp>
      <p:sp>
        <p:nvSpPr>
          <p:cNvPr id="8" name="TextBox 8"/>
          <p:cNvSpPr txBox="1"/>
          <p:nvPr/>
        </p:nvSpPr>
        <p:spPr>
          <a:xfrm>
            <a:off x="4924696" y="2467693"/>
            <a:ext cx="8438608" cy="757957"/>
          </a:xfrm>
          <a:prstGeom prst="rect">
            <a:avLst/>
          </a:prstGeom>
        </p:spPr>
        <p:txBody>
          <a:bodyPr lIns="0" tIns="0" rIns="0" bIns="0" rtlCol="0" anchor="t">
            <a:spAutoFit/>
          </a:bodyPr>
          <a:lstStyle/>
          <a:p>
            <a:pPr algn="ctr">
              <a:lnSpc>
                <a:spcPts val="5452"/>
              </a:lnSpc>
            </a:pPr>
            <a:r>
              <a:rPr lang="en-US" sz="6267" b="1">
                <a:solidFill>
                  <a:srgbClr val="FFFFFF"/>
                </a:solidFill>
                <a:latin typeface="Open Sauce Bold"/>
                <a:ea typeface="Open Sauce Bold"/>
                <a:cs typeface="Open Sauce Bold"/>
                <a:sym typeface="Open Sauce Bold"/>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Freeform 2"/>
          <p:cNvSpPr/>
          <p:nvPr/>
        </p:nvSpPr>
        <p:spPr>
          <a:xfrm flipH="1" flipV="1">
            <a:off x="12337292" y="-8763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407223" y="-3026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26735" y="6747939"/>
            <a:ext cx="6103108" cy="4114800"/>
          </a:xfrm>
          <a:custGeom>
            <a:avLst/>
            <a:gdLst/>
            <a:ahLst/>
            <a:cxnLst/>
            <a:rect l="l" t="t" r="r" b="b"/>
            <a:pathLst>
              <a:path w="6103108" h="4114800">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410130" y="6114049"/>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2088210" y="738769"/>
            <a:ext cx="14111580" cy="8809462"/>
          </a:xfrm>
          <a:custGeom>
            <a:avLst/>
            <a:gdLst/>
            <a:ahLst/>
            <a:cxnLst/>
            <a:rect l="l" t="t" r="r" b="b"/>
            <a:pathLst>
              <a:path w="14111580" h="8809462">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2562241" y="2927759"/>
            <a:ext cx="12608891" cy="5487175"/>
          </a:xfrm>
          <a:prstGeom prst="rect">
            <a:avLst/>
          </a:prstGeom>
        </p:spPr>
        <p:txBody>
          <a:bodyPr lIns="0" tIns="0" rIns="0" bIns="0" rtlCol="0" anchor="t">
            <a:spAutoFit/>
          </a:bodyPr>
          <a:lstStyle/>
          <a:p>
            <a:pPr marL="616070" lvl="1" indent="-308035" algn="just">
              <a:lnSpc>
                <a:spcPts val="3994"/>
              </a:lnSpc>
              <a:buFont typeface="Arial"/>
              <a:buChar char="•"/>
            </a:pPr>
            <a:r>
              <a:rPr lang="en-US" sz="2853">
                <a:solidFill>
                  <a:srgbClr val="FFFFFF"/>
                </a:solidFill>
                <a:latin typeface="Open Sauce"/>
                <a:ea typeface="Open Sauce"/>
                <a:cs typeface="Open Sauce"/>
                <a:sym typeface="Open Sauce"/>
              </a:rPr>
              <a:t>The dataset consists of a CSV file containing features such as 'acoustic_data' and 'time_to_failure'. These parameters are essential in modeling seismic activity predictions and capturing critical signals for Importance: Early predictions can help mitigate damage and save lives.</a:t>
            </a:r>
          </a:p>
          <a:p>
            <a:pPr marL="616070" lvl="1" indent="-308035" algn="just">
              <a:lnSpc>
                <a:spcPts val="3994"/>
              </a:lnSpc>
              <a:buFont typeface="Arial"/>
              <a:buChar char="•"/>
            </a:pPr>
            <a:r>
              <a:rPr lang="en-US" sz="2853">
                <a:solidFill>
                  <a:srgbClr val="FFFFFF"/>
                </a:solidFill>
                <a:latin typeface="Open Sauce"/>
                <a:ea typeface="Open Sauce"/>
                <a:cs typeface="Open Sauce"/>
                <a:sym typeface="Open Sauce"/>
              </a:rPr>
              <a:t>Key preprocessing steps include normalizing 'acoustic_data' using RobustScaler, windowing the data into manageable chunks, and transforming 'time_to_failure' into regression labels. Moreover, the dataset is split into training and testing sets in an 80/20 ratio to ensure robust model validation.</a:t>
            </a:r>
          </a:p>
          <a:p>
            <a:pPr algn="just">
              <a:lnSpc>
                <a:spcPts val="3994"/>
              </a:lnSpc>
            </a:pPr>
            <a:endParaRPr lang="en-US" sz="2853">
              <a:solidFill>
                <a:srgbClr val="FFFFFF"/>
              </a:solidFill>
              <a:latin typeface="Open Sauce"/>
              <a:ea typeface="Open Sauce"/>
              <a:cs typeface="Open Sauce"/>
              <a:sym typeface="Open Sauce"/>
            </a:endParaRPr>
          </a:p>
        </p:txBody>
      </p:sp>
      <p:sp>
        <p:nvSpPr>
          <p:cNvPr id="8" name="TextBox 8"/>
          <p:cNvSpPr txBox="1"/>
          <p:nvPr/>
        </p:nvSpPr>
        <p:spPr>
          <a:xfrm>
            <a:off x="4924696" y="929269"/>
            <a:ext cx="8438608" cy="1443757"/>
          </a:xfrm>
          <a:prstGeom prst="rect">
            <a:avLst/>
          </a:prstGeom>
        </p:spPr>
        <p:txBody>
          <a:bodyPr lIns="0" tIns="0" rIns="0" bIns="0" rtlCol="0" anchor="t">
            <a:spAutoFit/>
          </a:bodyPr>
          <a:lstStyle/>
          <a:p>
            <a:pPr algn="ctr">
              <a:lnSpc>
                <a:spcPts val="5452"/>
              </a:lnSpc>
            </a:pPr>
            <a:r>
              <a:rPr lang="en-US" sz="6267" b="1">
                <a:solidFill>
                  <a:srgbClr val="FFFFFF"/>
                </a:solidFill>
                <a:latin typeface="Open Sauce Bold"/>
                <a:ea typeface="Open Sauce Bold"/>
                <a:cs typeface="Open Sauce Bold"/>
                <a:sym typeface="Open Sauce Bold"/>
              </a:rPr>
              <a:t>DATA 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Freeform 2"/>
          <p:cNvSpPr/>
          <p:nvPr/>
        </p:nvSpPr>
        <p:spPr>
          <a:xfrm flipH="1" flipV="1">
            <a:off x="12337292" y="-8763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407223" y="-3026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26735" y="6747939"/>
            <a:ext cx="6103108" cy="4114800"/>
          </a:xfrm>
          <a:custGeom>
            <a:avLst/>
            <a:gdLst/>
            <a:ahLst/>
            <a:cxnLst/>
            <a:rect l="l" t="t" r="r" b="b"/>
            <a:pathLst>
              <a:path w="6103108" h="4114800">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410130" y="6114049"/>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2088210" y="738769"/>
            <a:ext cx="14111580" cy="8809462"/>
          </a:xfrm>
          <a:custGeom>
            <a:avLst/>
            <a:gdLst/>
            <a:ahLst/>
            <a:cxnLst/>
            <a:rect l="l" t="t" r="r" b="b"/>
            <a:pathLst>
              <a:path w="14111580" h="8809462">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2779955" y="3575859"/>
            <a:ext cx="12608891" cy="4167802"/>
          </a:xfrm>
          <a:prstGeom prst="rect">
            <a:avLst/>
          </a:prstGeom>
        </p:spPr>
        <p:txBody>
          <a:bodyPr lIns="0" tIns="0" rIns="0" bIns="0" rtlCol="0" anchor="t">
            <a:spAutoFit/>
          </a:bodyPr>
          <a:lstStyle/>
          <a:p>
            <a:pPr marL="573039" lvl="1" indent="-286519" algn="just">
              <a:lnSpc>
                <a:spcPts val="3715"/>
              </a:lnSpc>
              <a:buFont typeface="Arial"/>
              <a:buChar char="•"/>
            </a:pPr>
            <a:r>
              <a:rPr lang="en-US" sz="2654">
                <a:solidFill>
                  <a:srgbClr val="FFFFFF"/>
                </a:solidFill>
                <a:latin typeface="Open Sauce"/>
                <a:ea typeface="Open Sauce"/>
                <a:cs typeface="Open Sauce"/>
                <a:sym typeface="Open Sauce"/>
              </a:rPr>
              <a:t>The model employs an LSTM, which is highly suited for sequential data analysis, such as time-series forecasting. Its architecture enables the model to learn complex temporal patterns essential for predicting seismic activities.</a:t>
            </a:r>
          </a:p>
          <a:p>
            <a:pPr marL="573039" lvl="1" indent="-286519" algn="just">
              <a:lnSpc>
                <a:spcPts val="3715"/>
              </a:lnSpc>
              <a:buFont typeface="Arial"/>
              <a:buChar char="•"/>
            </a:pPr>
            <a:r>
              <a:rPr lang="en-US" sz="2654">
                <a:solidFill>
                  <a:srgbClr val="FFFFFF"/>
                </a:solidFill>
                <a:latin typeface="Open Sauce"/>
                <a:ea typeface="Open Sauce"/>
                <a:cs typeface="Open Sauce"/>
                <a:sym typeface="Open Sauce"/>
              </a:rPr>
              <a:t>The model utilizes Mean Squared Error (MSE) as its loss function, which is particularly effective in regression tasks. MSE provides a clear measure of average errors in predictions, aiding in continuous improvement of the model</a:t>
            </a:r>
          </a:p>
          <a:p>
            <a:pPr algn="just">
              <a:lnSpc>
                <a:spcPts val="3715"/>
              </a:lnSpc>
            </a:pPr>
            <a:endParaRPr lang="en-US" sz="2654">
              <a:solidFill>
                <a:srgbClr val="FFFFFF"/>
              </a:solidFill>
              <a:latin typeface="Open Sauce"/>
              <a:ea typeface="Open Sauce"/>
              <a:cs typeface="Open Sauce"/>
              <a:sym typeface="Open Sauce"/>
            </a:endParaRPr>
          </a:p>
        </p:txBody>
      </p:sp>
      <p:sp>
        <p:nvSpPr>
          <p:cNvPr id="8" name="TextBox 8"/>
          <p:cNvSpPr txBox="1"/>
          <p:nvPr/>
        </p:nvSpPr>
        <p:spPr>
          <a:xfrm>
            <a:off x="4924696" y="1945277"/>
            <a:ext cx="8438608" cy="1443757"/>
          </a:xfrm>
          <a:prstGeom prst="rect">
            <a:avLst/>
          </a:prstGeom>
        </p:spPr>
        <p:txBody>
          <a:bodyPr lIns="0" tIns="0" rIns="0" bIns="0" rtlCol="0" anchor="t">
            <a:spAutoFit/>
          </a:bodyPr>
          <a:lstStyle/>
          <a:p>
            <a:pPr algn="ctr">
              <a:lnSpc>
                <a:spcPts val="5452"/>
              </a:lnSpc>
            </a:pPr>
            <a:r>
              <a:rPr lang="en-US" sz="6267" b="1">
                <a:solidFill>
                  <a:srgbClr val="FFFFFF"/>
                </a:solidFill>
                <a:latin typeface="Open Sauce Bold"/>
                <a:ea typeface="Open Sauce Bold"/>
                <a:cs typeface="Open Sauce Bold"/>
                <a:sym typeface="Open Sauce Bold"/>
              </a:rPr>
              <a:t>MODEL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Freeform 2"/>
          <p:cNvSpPr/>
          <p:nvPr/>
        </p:nvSpPr>
        <p:spPr>
          <a:xfrm flipH="1" flipV="1">
            <a:off x="12337292" y="-8763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407223" y="-3026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26735" y="6747939"/>
            <a:ext cx="6103108" cy="4114800"/>
          </a:xfrm>
          <a:custGeom>
            <a:avLst/>
            <a:gdLst/>
            <a:ahLst/>
            <a:cxnLst/>
            <a:rect l="l" t="t" r="r" b="b"/>
            <a:pathLst>
              <a:path w="6103108" h="4114800">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410130" y="6114049"/>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2088210" y="738769"/>
            <a:ext cx="14111580" cy="8809462"/>
          </a:xfrm>
          <a:custGeom>
            <a:avLst/>
            <a:gdLst/>
            <a:ahLst/>
            <a:cxnLst/>
            <a:rect l="l" t="t" r="r" b="b"/>
            <a:pathLst>
              <a:path w="14111580" h="8809462">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2971425" y="3639523"/>
            <a:ext cx="12345150" cy="4055386"/>
          </a:xfrm>
          <a:prstGeom prst="rect">
            <a:avLst/>
          </a:prstGeom>
        </p:spPr>
        <p:txBody>
          <a:bodyPr lIns="0" tIns="0" rIns="0" bIns="0" rtlCol="0" anchor="t">
            <a:spAutoFit/>
          </a:bodyPr>
          <a:lstStyle/>
          <a:p>
            <a:pPr marL="554864" lvl="1" indent="-277432" algn="just">
              <a:lnSpc>
                <a:spcPts val="3598"/>
              </a:lnSpc>
              <a:buFont typeface="Arial"/>
              <a:buChar char="•"/>
            </a:pPr>
            <a:r>
              <a:rPr lang="en-US" sz="2570">
                <a:solidFill>
                  <a:srgbClr val="FFFFFF"/>
                </a:solidFill>
                <a:latin typeface="Open Sauce"/>
                <a:ea typeface="Open Sauce"/>
                <a:cs typeface="Open Sauce"/>
                <a:sym typeface="Open Sauce"/>
              </a:rPr>
              <a:t>The Adam optimizer, with a learning rate set at 0.001, is employed to enhance the model's learning process. This optimizer combines the advantages of two other extensions of stochastic gradient descent, providing an efficient and effective training regime.</a:t>
            </a:r>
          </a:p>
          <a:p>
            <a:pPr algn="just">
              <a:lnSpc>
                <a:spcPts val="3598"/>
              </a:lnSpc>
            </a:pPr>
            <a:endParaRPr lang="en-US" sz="2570">
              <a:solidFill>
                <a:srgbClr val="FFFFFF"/>
              </a:solidFill>
              <a:latin typeface="Open Sauce"/>
              <a:ea typeface="Open Sauce"/>
              <a:cs typeface="Open Sauce"/>
              <a:sym typeface="Open Sauce"/>
            </a:endParaRPr>
          </a:p>
          <a:p>
            <a:pPr marL="554864" lvl="1" indent="-277432" algn="just">
              <a:lnSpc>
                <a:spcPts val="3598"/>
              </a:lnSpc>
              <a:buFont typeface="Arial"/>
              <a:buChar char="•"/>
            </a:pPr>
            <a:r>
              <a:rPr lang="en-US" sz="2570">
                <a:solidFill>
                  <a:srgbClr val="FFFFFF"/>
                </a:solidFill>
                <a:latin typeface="Open Sauce"/>
                <a:ea typeface="Open Sauce"/>
                <a:cs typeface="Open Sauce"/>
                <a:sym typeface="Open Sauce"/>
              </a:rPr>
              <a:t>LSTM networks are designed to learn and remember long-term dependencies, making them ideal for time-series forecasting tasks. Their architecture is specifically tailored to handle the vanishing gradient problem, ensuring that earlier inputs significantly affect the outputs.</a:t>
            </a:r>
          </a:p>
        </p:txBody>
      </p:sp>
      <p:sp>
        <p:nvSpPr>
          <p:cNvPr id="8" name="TextBox 8"/>
          <p:cNvSpPr txBox="1"/>
          <p:nvPr/>
        </p:nvSpPr>
        <p:spPr>
          <a:xfrm>
            <a:off x="4924696" y="1945277"/>
            <a:ext cx="8438608" cy="757957"/>
          </a:xfrm>
          <a:prstGeom prst="rect">
            <a:avLst/>
          </a:prstGeom>
        </p:spPr>
        <p:txBody>
          <a:bodyPr lIns="0" tIns="0" rIns="0" bIns="0" rtlCol="0" anchor="t">
            <a:spAutoFit/>
          </a:bodyPr>
          <a:lstStyle/>
          <a:p>
            <a:pPr algn="ctr">
              <a:lnSpc>
                <a:spcPts val="5452"/>
              </a:lnSpc>
            </a:pPr>
            <a:r>
              <a:rPr lang="en-US" sz="6267" b="1">
                <a:solidFill>
                  <a:srgbClr val="FFFFFF"/>
                </a:solidFill>
                <a:latin typeface="Open Sauce Bold"/>
                <a:ea typeface="Open Sauce Bold"/>
                <a:cs typeface="Open Sauce Bold"/>
                <a:sym typeface="Open Sauce Bold"/>
              </a:rPr>
              <a:t>TOKENIZATION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TextBox 2"/>
          <p:cNvSpPr txBox="1"/>
          <p:nvPr/>
        </p:nvSpPr>
        <p:spPr>
          <a:xfrm>
            <a:off x="4744200" y="694511"/>
            <a:ext cx="12019800" cy="1000274"/>
          </a:xfrm>
          <a:prstGeom prst="rect">
            <a:avLst/>
          </a:prstGeom>
        </p:spPr>
        <p:txBody>
          <a:bodyPr wrap="square" lIns="0" tIns="0" rIns="0" bIns="0" rtlCol="0" anchor="t">
            <a:spAutoFit/>
          </a:bodyPr>
          <a:lstStyle/>
          <a:p>
            <a:pPr marL="0" lvl="0" indent="0" algn="ctr">
              <a:lnSpc>
                <a:spcPts val="7800"/>
              </a:lnSpc>
            </a:pPr>
            <a:r>
              <a:rPr lang="en-US" sz="6500" b="1" dirty="0">
                <a:solidFill>
                  <a:srgbClr val="9B6543"/>
                </a:solidFill>
                <a:latin typeface="Open Sauce Bold"/>
                <a:ea typeface="Open Sauce Bold"/>
                <a:cs typeface="Open Sauce Bold"/>
                <a:sym typeface="Open Sauce Bold"/>
              </a:rPr>
              <a:t>TRAINING</a:t>
            </a:r>
          </a:p>
        </p:txBody>
      </p:sp>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320617"/>
            <a:ext cx="7772400" cy="5645766"/>
          </a:xfrm>
          <a:prstGeom prst="rect">
            <a:avLst/>
          </a:prstGeom>
        </p:spPr>
      </p:pic>
      <p:sp>
        <p:nvSpPr>
          <p:cNvPr id="4" name="Freeform 4"/>
          <p:cNvSpPr/>
          <p:nvPr/>
        </p:nvSpPr>
        <p:spPr>
          <a:xfrm>
            <a:off x="0" y="6591300"/>
            <a:ext cx="3886200" cy="36957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14425139" y="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7696200" y="2628900"/>
            <a:ext cx="10352314" cy="5737468"/>
          </a:xfrm>
          <a:prstGeom prst="rect">
            <a:avLst/>
          </a:prstGeom>
        </p:spPr>
        <p:txBody>
          <a:bodyPr wrap="square" lIns="0" tIns="0" rIns="0" bIns="0" rtlCol="0" anchor="t">
            <a:spAutoFit/>
          </a:bodyPr>
          <a:lstStyle/>
          <a:p>
            <a:pPr marL="624763" lvl="1" indent="-312381" algn="l">
              <a:lnSpc>
                <a:spcPts val="4051"/>
              </a:lnSpc>
              <a:buFont typeface="Arial"/>
              <a:buChar char="•"/>
            </a:pPr>
            <a:r>
              <a:rPr lang="en-US" sz="2893" dirty="0">
                <a:solidFill>
                  <a:srgbClr val="9B6543"/>
                </a:solidFill>
                <a:latin typeface="Open Sauce"/>
                <a:ea typeface="Open Sauce"/>
                <a:cs typeface="Open Sauce"/>
                <a:sym typeface="Open Sauce"/>
              </a:rPr>
              <a:t>The model was trained for 100 epochs with a batch size of 32 and early stopping condition, employing early stopping to monitor validation loss. Training utilized GPU resources when available, ensuring efficient computation and quicker iteration during model training.</a:t>
            </a:r>
          </a:p>
          <a:p>
            <a:pPr marL="624763" lvl="1" indent="-312381" algn="l">
              <a:lnSpc>
                <a:spcPts val="4051"/>
              </a:lnSpc>
              <a:buFont typeface="Arial"/>
              <a:buChar char="•"/>
            </a:pPr>
            <a:r>
              <a:rPr lang="en-US" sz="2893" dirty="0">
                <a:solidFill>
                  <a:srgbClr val="9B6543"/>
                </a:solidFill>
                <a:latin typeface="Open Sauce"/>
                <a:ea typeface="Open Sauce"/>
                <a:cs typeface="Open Sauce"/>
                <a:sym typeface="Open Sauce"/>
              </a:rPr>
              <a:t>On the test data, the model achieved a Mean Absolute Error (MAE) of 0.2892 and a Mean Square Error (MSE) of 0.1649. These metrics indicate the model's effectiveness in accurately predicting the time to failure of seismic events.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p:blipFill>
        <p:spPr>
          <a:xfrm>
            <a:off x="685800" y="1098556"/>
            <a:ext cx="7696200" cy="7803010"/>
          </a:xfrm>
          <a:prstGeom prst="rect">
            <a:avLst/>
          </a:prstGeom>
        </p:spPr>
      </p:pic>
      <p:sp>
        <p:nvSpPr>
          <p:cNvPr id="3" name="TextBox 3"/>
          <p:cNvSpPr txBox="1"/>
          <p:nvPr/>
        </p:nvSpPr>
        <p:spPr>
          <a:xfrm>
            <a:off x="9141683" y="3798380"/>
            <a:ext cx="8944548" cy="4823205"/>
          </a:xfrm>
          <a:prstGeom prst="rect">
            <a:avLst/>
          </a:prstGeom>
        </p:spPr>
        <p:txBody>
          <a:bodyPr lIns="0" tIns="0" rIns="0" bIns="0" rtlCol="0" anchor="t">
            <a:spAutoFit/>
          </a:bodyPr>
          <a:lstStyle/>
          <a:p>
            <a:pPr marL="545189" lvl="1" indent="-272594" algn="just">
              <a:lnSpc>
                <a:spcPts val="3535"/>
              </a:lnSpc>
              <a:buFont typeface="Arial"/>
              <a:buChar char="•"/>
            </a:pPr>
            <a:r>
              <a:rPr lang="en-US" sz="2525" dirty="0">
                <a:solidFill>
                  <a:srgbClr val="9B6543"/>
                </a:solidFill>
                <a:latin typeface="Open Sauce"/>
                <a:ea typeface="Open Sauce"/>
                <a:cs typeface="Open Sauce"/>
                <a:sym typeface="Open Sauce"/>
              </a:rPr>
              <a:t>Comprehensive visualizations of true versus predicted </a:t>
            </a:r>
            <a:r>
              <a:rPr lang="en-US" sz="2525" dirty="0" err="1">
                <a:solidFill>
                  <a:srgbClr val="9B6543"/>
                </a:solidFill>
                <a:latin typeface="Open Sauce"/>
                <a:ea typeface="Open Sauce"/>
                <a:cs typeface="Open Sauce"/>
                <a:sym typeface="Open Sauce"/>
              </a:rPr>
              <a:t>time_to_failure</a:t>
            </a:r>
            <a:r>
              <a:rPr lang="en-US" sz="2525" dirty="0">
                <a:solidFill>
                  <a:srgbClr val="9B6543"/>
                </a:solidFill>
                <a:latin typeface="Open Sauce"/>
                <a:ea typeface="Open Sauce"/>
                <a:cs typeface="Open Sauce"/>
                <a:sym typeface="Open Sauce"/>
              </a:rPr>
              <a:t> were included to illustrate model performance. Training and validation loss curves were plotted over epochs, highlighting the convergence behavior of the model during training.</a:t>
            </a:r>
          </a:p>
          <a:p>
            <a:pPr marL="545189" lvl="1" indent="-272594" algn="just">
              <a:lnSpc>
                <a:spcPts val="3535"/>
              </a:lnSpc>
              <a:buFont typeface="Arial"/>
              <a:buChar char="•"/>
            </a:pPr>
            <a:r>
              <a:rPr lang="en-US" sz="2525" dirty="0">
                <a:solidFill>
                  <a:srgbClr val="9B6543"/>
                </a:solidFill>
                <a:latin typeface="Open Sauce"/>
                <a:ea typeface="Open Sauce"/>
                <a:cs typeface="Open Sauce"/>
                <a:sym typeface="Open Sauce"/>
              </a:rPr>
              <a:t>The model effectively captures patterns in seismic data, indicating a strong correlation between the features used and the predicted outcomes. However, some slight overfitting was observed, emphasizing the need for further optimization and regularization techniques in future iterations.</a:t>
            </a:r>
          </a:p>
        </p:txBody>
      </p:sp>
      <p:sp>
        <p:nvSpPr>
          <p:cNvPr id="4" name="TextBox 4"/>
          <p:cNvSpPr txBox="1"/>
          <p:nvPr/>
        </p:nvSpPr>
        <p:spPr>
          <a:xfrm>
            <a:off x="4741882" y="876300"/>
            <a:ext cx="14689118" cy="1000274"/>
          </a:xfrm>
          <a:prstGeom prst="rect">
            <a:avLst/>
          </a:prstGeom>
        </p:spPr>
        <p:txBody>
          <a:bodyPr wrap="square" lIns="0" tIns="0" rIns="0" bIns="0" rtlCol="0" anchor="t">
            <a:spAutoFit/>
          </a:bodyPr>
          <a:lstStyle/>
          <a:p>
            <a:pPr marL="0" lvl="0" indent="0" algn="ctr">
              <a:lnSpc>
                <a:spcPts val="7800"/>
              </a:lnSpc>
            </a:pPr>
            <a:r>
              <a:rPr lang="en-US" sz="6500" b="1" dirty="0">
                <a:solidFill>
                  <a:srgbClr val="9B6543"/>
                </a:solidFill>
                <a:latin typeface="Open Sauce Bold"/>
                <a:ea typeface="Open Sauce Bold"/>
                <a:cs typeface="Open Sauce Bold"/>
                <a:sym typeface="Open Sauce Bold"/>
              </a:rPr>
              <a:t>ANALYSIS</a:t>
            </a:r>
          </a:p>
        </p:txBody>
      </p:sp>
      <p:sp>
        <p:nvSpPr>
          <p:cNvPr id="5" name="Freeform 5"/>
          <p:cNvSpPr/>
          <p:nvPr/>
        </p:nvSpPr>
        <p:spPr>
          <a:xfrm>
            <a:off x="0" y="6896100"/>
            <a:ext cx="3505200" cy="33909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flipV="1">
            <a:off x="14425139" y="0"/>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DDCA"/>
        </a:solidFill>
        <a:effectLst/>
      </p:bgPr>
    </p:bg>
    <p:spTree>
      <p:nvGrpSpPr>
        <p:cNvPr id="1" name=""/>
        <p:cNvGrpSpPr/>
        <p:nvPr/>
      </p:nvGrpSpPr>
      <p:grpSpPr>
        <a:xfrm>
          <a:off x="0" y="0"/>
          <a:ext cx="0" cy="0"/>
          <a:chOff x="0" y="0"/>
          <a:chExt cx="0" cy="0"/>
        </a:xfrm>
      </p:grpSpPr>
      <p:sp>
        <p:nvSpPr>
          <p:cNvPr id="2" name="Freeform 2"/>
          <p:cNvSpPr/>
          <p:nvPr/>
        </p:nvSpPr>
        <p:spPr>
          <a:xfrm flipH="1" flipV="1">
            <a:off x="12337292" y="-8763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407223" y="-3026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4709690" y="2095500"/>
            <a:ext cx="14111709" cy="807913"/>
          </a:xfrm>
          <a:prstGeom prst="rect">
            <a:avLst/>
          </a:prstGeom>
        </p:spPr>
        <p:txBody>
          <a:bodyPr wrap="square" lIns="0" tIns="0" rIns="0" bIns="0" rtlCol="0" anchor="t">
            <a:spAutoFit/>
          </a:bodyPr>
          <a:lstStyle/>
          <a:p>
            <a:pPr marL="0" lvl="0" indent="0" algn="ctr">
              <a:lnSpc>
                <a:spcPts val="6305"/>
              </a:lnSpc>
              <a:spcBef>
                <a:spcPct val="0"/>
              </a:spcBef>
            </a:pPr>
            <a:r>
              <a:rPr lang="en-US" sz="6500" b="1" dirty="0">
                <a:solidFill>
                  <a:schemeClr val="accent6">
                    <a:lumMod val="50000"/>
                  </a:schemeClr>
                </a:solidFill>
                <a:latin typeface="Open Sauce Bold"/>
                <a:ea typeface="Open Sauce Bold"/>
                <a:cs typeface="Open Sauce Bold"/>
                <a:sym typeface="Open Sauce Bold"/>
              </a:rPr>
              <a:t>RESULTS</a:t>
            </a:r>
          </a:p>
        </p:txBody>
      </p:sp>
      <p:sp>
        <p:nvSpPr>
          <p:cNvPr id="8" name="TextBox 8"/>
          <p:cNvSpPr txBox="1"/>
          <p:nvPr/>
        </p:nvSpPr>
        <p:spPr>
          <a:xfrm>
            <a:off x="8382000" y="3812176"/>
            <a:ext cx="9372600" cy="3819572"/>
          </a:xfrm>
          <a:prstGeom prst="rect">
            <a:avLst/>
          </a:prstGeom>
        </p:spPr>
        <p:txBody>
          <a:bodyPr wrap="square" lIns="0" tIns="0" rIns="0" bIns="0" rtlCol="0" anchor="t">
            <a:spAutoFit/>
          </a:bodyPr>
          <a:lstStyle/>
          <a:p>
            <a:pPr marL="713423" lvl="1" indent="-356712" algn="just">
              <a:lnSpc>
                <a:spcPts val="4262"/>
              </a:lnSpc>
              <a:buFont typeface="Arial"/>
              <a:buChar char="•"/>
            </a:pPr>
            <a:r>
              <a:rPr lang="en-US" sz="3304" dirty="0">
                <a:solidFill>
                  <a:schemeClr val="accent6">
                    <a:lumMod val="50000"/>
                  </a:schemeClr>
                </a:solidFill>
                <a:latin typeface="Open Sauce"/>
                <a:ea typeface="Open Sauce"/>
                <a:cs typeface="Open Sauce"/>
                <a:sym typeface="Open Sauce"/>
              </a:rPr>
              <a:t>Earthquake prediction model shows good accuracy on test data.</a:t>
            </a:r>
          </a:p>
          <a:p>
            <a:pPr marL="713423" lvl="1" indent="-356712" algn="just">
              <a:lnSpc>
                <a:spcPts val="4262"/>
              </a:lnSpc>
              <a:buFont typeface="Arial"/>
              <a:buChar char="•"/>
            </a:pPr>
            <a:r>
              <a:rPr lang="en-US" sz="3304" dirty="0">
                <a:solidFill>
                  <a:schemeClr val="accent6">
                    <a:lumMod val="50000"/>
                  </a:schemeClr>
                </a:solidFill>
                <a:latin typeface="Open Sauce"/>
                <a:ea typeface="Open Sauce"/>
                <a:cs typeface="Open Sauce"/>
                <a:sym typeface="Open Sauce"/>
              </a:rPr>
              <a:t>Major influential factors:</a:t>
            </a:r>
          </a:p>
          <a:p>
            <a:pPr marL="713423" lvl="1" indent="-356712" algn="just">
              <a:lnSpc>
                <a:spcPts val="4262"/>
              </a:lnSpc>
              <a:buFont typeface="Arial"/>
              <a:buChar char="•"/>
            </a:pPr>
            <a:r>
              <a:rPr lang="en-US" sz="3304" dirty="0">
                <a:solidFill>
                  <a:schemeClr val="accent6">
                    <a:lumMod val="50000"/>
                  </a:schemeClr>
                </a:solidFill>
                <a:latin typeface="Open Sauce"/>
                <a:ea typeface="Open Sauce"/>
                <a:cs typeface="Open Sauce"/>
                <a:sym typeface="Open Sauce"/>
              </a:rPr>
              <a:t>Magnitude</a:t>
            </a:r>
          </a:p>
          <a:p>
            <a:pPr marL="713423" lvl="1" indent="-356712" algn="just">
              <a:lnSpc>
                <a:spcPts val="4262"/>
              </a:lnSpc>
              <a:buFont typeface="Arial"/>
              <a:buChar char="•"/>
            </a:pPr>
            <a:r>
              <a:rPr lang="en-US" sz="3304" dirty="0">
                <a:solidFill>
                  <a:schemeClr val="accent6">
                    <a:lumMod val="50000"/>
                  </a:schemeClr>
                </a:solidFill>
                <a:latin typeface="Open Sauce"/>
                <a:ea typeface="Open Sauce"/>
                <a:cs typeface="Open Sauce"/>
                <a:sym typeface="Open Sauce"/>
              </a:rPr>
              <a:t>Depth</a:t>
            </a:r>
          </a:p>
          <a:p>
            <a:pPr marL="713423" lvl="1" indent="-356712" algn="just">
              <a:lnSpc>
                <a:spcPts val="4262"/>
              </a:lnSpc>
              <a:buFont typeface="Arial"/>
              <a:buChar char="•"/>
            </a:pPr>
            <a:r>
              <a:rPr lang="en-US" sz="3304" dirty="0">
                <a:solidFill>
                  <a:schemeClr val="accent6">
                    <a:lumMod val="50000"/>
                  </a:schemeClr>
                </a:solidFill>
                <a:latin typeface="Open Sauce"/>
                <a:ea typeface="Open Sauce"/>
                <a:cs typeface="Open Sauce"/>
                <a:sym typeface="Open Sauce"/>
              </a:rPr>
              <a:t>Location (Latitude, Longitude)</a:t>
            </a:r>
          </a:p>
          <a:p>
            <a:pPr algn="just">
              <a:lnSpc>
                <a:spcPts val="4262"/>
              </a:lnSpc>
            </a:pPr>
            <a:endParaRPr lang="en-US" sz="3304" dirty="0">
              <a:solidFill>
                <a:schemeClr val="accent6">
                  <a:lumMod val="50000"/>
                </a:schemeClr>
              </a:solidFill>
              <a:latin typeface="Open Sauce"/>
              <a:ea typeface="Open Sauce"/>
              <a:cs typeface="Open Sauce"/>
              <a:sym typeface="Open Sauce"/>
            </a:endParaRPr>
          </a:p>
        </p:txBody>
      </p:sp>
      <p:pic>
        <p:nvPicPr>
          <p:cNvPr id="10" name="Picture 9">
            <a:extLst>
              <a:ext uri="{FF2B5EF4-FFF2-40B4-BE49-F238E27FC236}">
                <a16:creationId xmlns:a16="http://schemas.microsoft.com/office/drawing/2014/main" id="{D0FC7549-4670-1A6E-1F5D-7EDB845404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598" y="419100"/>
            <a:ext cx="8001001" cy="9306857"/>
          </a:xfrm>
          <a:prstGeom prst="rect">
            <a:avLst/>
          </a:prstGeom>
        </p:spPr>
      </p:pic>
      <p:sp>
        <p:nvSpPr>
          <p:cNvPr id="11" name="Freeform 5">
            <a:extLst>
              <a:ext uri="{FF2B5EF4-FFF2-40B4-BE49-F238E27FC236}">
                <a16:creationId xmlns:a16="http://schemas.microsoft.com/office/drawing/2014/main" id="{4FE4E0F1-5A3A-6BA0-2A35-AFF3990FF431}"/>
              </a:ext>
            </a:extLst>
          </p:cNvPr>
          <p:cNvSpPr/>
          <p:nvPr/>
        </p:nvSpPr>
        <p:spPr>
          <a:xfrm>
            <a:off x="0" y="7886700"/>
            <a:ext cx="2895600" cy="24003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608</Words>
  <Application>Microsoft Office PowerPoint</Application>
  <PresentationFormat>Custom</PresentationFormat>
  <Paragraphs>46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Open Sauce Bold</vt:lpstr>
      <vt:lpstr>Arial</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dc:title>
  <cp:lastModifiedBy>Deepam Jyoti Mohanty</cp:lastModifiedBy>
  <cp:revision>2</cp:revision>
  <dcterms:created xsi:type="dcterms:W3CDTF">2006-08-16T00:00:00Z</dcterms:created>
  <dcterms:modified xsi:type="dcterms:W3CDTF">2025-04-26T12:34:34Z</dcterms:modified>
  <dc:identifier>DAGldx_kThg</dc:identifier>
</cp:coreProperties>
</file>