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93" r:id="rId2"/>
    <p:sldId id="294" r:id="rId3"/>
    <p:sldId id="295" r:id="rId4"/>
    <p:sldId id="296" r:id="rId5"/>
    <p:sldId id="267" r:id="rId6"/>
    <p:sldId id="268" r:id="rId7"/>
    <p:sldId id="269" r:id="rId8"/>
    <p:sldId id="270" r:id="rId9"/>
    <p:sldId id="271" r:id="rId10"/>
    <p:sldId id="274" r:id="rId11"/>
    <p:sldId id="275" r:id="rId12"/>
    <p:sldId id="272" r:id="rId13"/>
    <p:sldId id="273" r:id="rId14"/>
    <p:sldId id="278" r:id="rId15"/>
    <p:sldId id="276" r:id="rId16"/>
    <p:sldId id="279" r:id="rId17"/>
    <p:sldId id="281" r:id="rId18"/>
    <p:sldId id="280" r:id="rId19"/>
    <p:sldId id="256" r:id="rId20"/>
    <p:sldId id="257" r:id="rId21"/>
    <p:sldId id="258" r:id="rId22"/>
    <p:sldId id="259" r:id="rId23"/>
    <p:sldId id="260" r:id="rId24"/>
    <p:sldId id="261" r:id="rId25"/>
    <p:sldId id="264" r:id="rId26"/>
    <p:sldId id="266" r:id="rId27"/>
    <p:sldId id="282" r:id="rId28"/>
    <p:sldId id="284" r:id="rId29"/>
    <p:sldId id="286" r:id="rId30"/>
    <p:sldId id="289" r:id="rId31"/>
    <p:sldId id="287" r:id="rId32"/>
    <p:sldId id="290" r:id="rId33"/>
    <p:sldId id="285" r:id="rId34"/>
    <p:sldId id="288" r:id="rId35"/>
    <p:sldId id="291" r:id="rId36"/>
    <p:sldId id="297" r:id="rId37"/>
    <p:sldId id="292" r:id="rId38"/>
    <p:sldId id="298"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8541702-28EA-446E-9329-7761B84FB2C0}">
          <p14:sldIdLst>
            <p14:sldId id="293"/>
            <p14:sldId id="294"/>
            <p14:sldId id="295"/>
            <p14:sldId id="296"/>
            <p14:sldId id="267"/>
            <p14:sldId id="268"/>
            <p14:sldId id="269"/>
            <p14:sldId id="270"/>
            <p14:sldId id="271"/>
            <p14:sldId id="274"/>
            <p14:sldId id="275"/>
          </p14:sldIdLst>
        </p14:section>
        <p14:section name="无标题节" id="{4384DAAF-E667-475F-B3EC-E3E21E6F1CCC}">
          <p14:sldIdLst>
            <p14:sldId id="272"/>
            <p14:sldId id="273"/>
            <p14:sldId id="278"/>
            <p14:sldId id="276"/>
            <p14:sldId id="279"/>
            <p14:sldId id="281"/>
            <p14:sldId id="280"/>
            <p14:sldId id="256"/>
            <p14:sldId id="257"/>
            <p14:sldId id="258"/>
            <p14:sldId id="259"/>
            <p14:sldId id="260"/>
            <p14:sldId id="261"/>
            <p14:sldId id="264"/>
            <p14:sldId id="266"/>
            <p14:sldId id="282"/>
            <p14:sldId id="284"/>
            <p14:sldId id="286"/>
            <p14:sldId id="289"/>
            <p14:sldId id="287"/>
            <p14:sldId id="290"/>
            <p14:sldId id="285"/>
            <p14:sldId id="288"/>
            <p14:sldId id="291"/>
            <p14:sldId id="297"/>
            <p14:sldId id="292"/>
            <p14:sldId id="29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殷 楠" initials="殷" lastIdx="2" clrIdx="0">
    <p:extLst>
      <p:ext uri="{19B8F6BF-5375-455C-9EA6-DF929625EA0E}">
        <p15:presenceInfo xmlns:p15="http://schemas.microsoft.com/office/powerpoint/2012/main" userId="aaaa3078fe51e6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7" autoAdjust="0"/>
    <p:restoredTop sz="87651" autoAdjust="0"/>
  </p:normalViewPr>
  <p:slideViewPr>
    <p:cSldViewPr snapToGrid="0">
      <p:cViewPr varScale="1">
        <p:scale>
          <a:sx n="59" d="100"/>
          <a:sy n="59" d="100"/>
        </p:scale>
        <p:origin x="1488"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2021/6/24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47087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3227597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116643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2925907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Sarsa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on-policy</a:t>
            </a:r>
            <a:r>
              <a:rPr lang="zh-CN" altLang="en-US" sz="1200" b="0" i="0" kern="1200" dirty="0">
                <a:solidFill>
                  <a:schemeClr val="tx1"/>
                </a:solidFill>
                <a:effectLst/>
                <a:latin typeface="+mn-lt"/>
                <a:ea typeface="+mn-ea"/>
                <a:cs typeface="+mn-cs"/>
              </a:rPr>
              <a:t>，在更新</a:t>
            </a:r>
            <a:r>
              <a:rPr lang="en-US" altLang="zh-CN" sz="1200" b="0" i="0" kern="1200" dirty="0">
                <a:solidFill>
                  <a:schemeClr val="tx1"/>
                </a:solidFill>
                <a:effectLst/>
                <a:latin typeface="+mn-lt"/>
                <a:ea typeface="+mn-ea"/>
                <a:cs typeface="+mn-cs"/>
              </a:rPr>
              <a:t>Q</a:t>
            </a:r>
            <a:r>
              <a:rPr lang="zh-CN" altLang="en-US" sz="1200" b="0" i="0" kern="1200" dirty="0">
                <a:solidFill>
                  <a:schemeClr val="tx1"/>
                </a:solidFill>
                <a:effectLst/>
                <a:latin typeface="+mn-lt"/>
                <a:ea typeface="+mn-ea"/>
                <a:cs typeface="+mn-cs"/>
              </a:rPr>
              <a:t>值的时候已经为未来规划好了动作</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Q-learning</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off-policy</a:t>
            </a:r>
            <a:r>
              <a:rPr lang="zh-CN" altLang="en-US" sz="1200" b="0" i="0" kern="1200" dirty="0">
                <a:solidFill>
                  <a:schemeClr val="tx1"/>
                </a:solidFill>
                <a:effectLst/>
                <a:latin typeface="+mn-lt"/>
                <a:ea typeface="+mn-ea"/>
                <a:cs typeface="+mn-cs"/>
              </a:rPr>
              <a:t>，每次在更新的时候选取的是最大化</a:t>
            </a:r>
            <a:r>
              <a:rPr lang="en-US" altLang="zh-CN" sz="1200" b="0" i="0" kern="1200" dirty="0">
                <a:solidFill>
                  <a:schemeClr val="tx1"/>
                </a:solidFill>
                <a:effectLst/>
                <a:latin typeface="+mn-lt"/>
                <a:ea typeface="+mn-ea"/>
                <a:cs typeface="+mn-cs"/>
              </a:rPr>
              <a:t>Q</a:t>
            </a:r>
            <a:r>
              <a:rPr lang="zh-CN" altLang="en-US" sz="1200" b="0" i="0" kern="1200" dirty="0">
                <a:solidFill>
                  <a:schemeClr val="tx1"/>
                </a:solidFill>
                <a:effectLst/>
                <a:latin typeface="+mn-lt"/>
                <a:ea typeface="+mn-ea"/>
                <a:cs typeface="+mn-cs"/>
              </a:rPr>
              <a:t>的方向，而当下一个状态时，再重新选择动作</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259160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51335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MSE—</a:t>
            </a:r>
            <a:r>
              <a:rPr lang="zh-CN" altLang="en-US" dirty="0"/>
              <a:t>均方误差</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433183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随机策略的不足：</a:t>
            </a:r>
            <a:r>
              <a:rPr lang="en-US" altLang="zh-CN" dirty="0" err="1"/>
              <a:t>vb</a:t>
            </a:r>
            <a:r>
              <a:rPr lang="zh-CN" altLang="en-US" dirty="0"/>
              <a:t>解决问题的</a:t>
            </a:r>
            <a:r>
              <a:rPr lang="zh-CN" altLang="en-US" sz="1200" b="0" i="0" kern="1200" dirty="0">
                <a:solidFill>
                  <a:schemeClr val="tx1"/>
                </a:solidFill>
                <a:effectLst/>
                <a:latin typeface="+mn-lt"/>
                <a:ea typeface="+mn-ea"/>
                <a:cs typeface="+mn-cs"/>
              </a:rPr>
              <a:t>最优策略通常是确定性策略，是从众多行为价值中选择一个最大价值的行为</a:t>
            </a:r>
            <a:r>
              <a:rPr lang="zh-CN" altLang="en-US" dirty="0"/>
              <a:t>，但对于一些问题的最优策略是随机策略时，需要以不同的概率选择动作，无法用</a:t>
            </a:r>
            <a:r>
              <a:rPr lang="en-US" altLang="zh-CN" dirty="0" err="1"/>
              <a:t>vb</a:t>
            </a:r>
            <a:r>
              <a:rPr lang="zh-CN" altLang="en-US" dirty="0"/>
              <a:t>解决</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1101903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连续型随机变量的期望 </a:t>
            </a:r>
            <a:r>
              <a:rPr lang="en-US" altLang="zh-CN" dirty="0"/>
              <a:t>– </a:t>
            </a:r>
            <a:r>
              <a:rPr lang="zh-CN" altLang="en-US" dirty="0"/>
              <a:t>对</a:t>
            </a:r>
            <a:r>
              <a:rPr lang="en-US" altLang="zh-CN" dirty="0" err="1"/>
              <a:t>xf</a:t>
            </a:r>
            <a:r>
              <a:rPr lang="en-US" altLang="zh-CN" dirty="0"/>
              <a:t>(x)</a:t>
            </a:r>
            <a:r>
              <a:rPr lang="zh-CN" altLang="en-US" dirty="0"/>
              <a:t>的</a:t>
            </a:r>
            <a:r>
              <a:rPr lang="en-US" altLang="zh-CN" dirty="0"/>
              <a:t>x</a:t>
            </a:r>
            <a:r>
              <a:rPr lang="zh-CN" altLang="en-US" dirty="0"/>
              <a:t>进行积分</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482254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73874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2021/6/24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2021/6/24</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280.png"/></Relationships>
</file>

<file path=ppt/slides/_rels/slide13.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20.png"/><Relationship Id="rId9"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0.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0.png"/></Relationships>
</file>

<file path=ppt/slides/_rels/slide28.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18" Type="http://schemas.openxmlformats.org/officeDocument/2006/relationships/image" Target="../media/image71.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70.png"/><Relationship Id="rId2" Type="http://schemas.openxmlformats.org/officeDocument/2006/relationships/notesSlide" Target="../notesSlides/notesSlide8.xml"/><Relationship Id="rId16" Type="http://schemas.openxmlformats.org/officeDocument/2006/relationships/image" Target="../media/image69.png"/><Relationship Id="rId20"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5" Type="http://schemas.openxmlformats.org/officeDocument/2006/relationships/image" Target="../media/image68.png"/><Relationship Id="rId10" Type="http://schemas.openxmlformats.org/officeDocument/2006/relationships/image" Target="../media/image63.png"/><Relationship Id="rId19" Type="http://schemas.openxmlformats.org/officeDocument/2006/relationships/image" Target="../media/image72.png"/><Relationship Id="rId4" Type="http://schemas.openxmlformats.org/officeDocument/2006/relationships/image" Target="../media/image57.png"/><Relationship Id="rId9" Type="http://schemas.openxmlformats.org/officeDocument/2006/relationships/image" Target="../media/image62.png"/><Relationship Id="rId14" Type="http://schemas.openxmlformats.org/officeDocument/2006/relationships/image" Target="../media/image67.png"/></Relationships>
</file>

<file path=ppt/slides/_rels/slide2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jpe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1.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32.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71.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3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3.png"/></Relationships>
</file>

<file path=ppt/slides/_rels/slide3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7.xml.rels><?xml version="1.0" encoding="UTF-8" standalone="yes"?>
<Relationships xmlns="http://schemas.openxmlformats.org/package/2006/relationships"><Relationship Id="rId2" Type="http://schemas.openxmlformats.org/officeDocument/2006/relationships/image" Target="../media/image9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7"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7.png"/><Relationship Id="rId10" Type="http://schemas.openxmlformats.org/officeDocument/2006/relationships/image" Target="../media/image12.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64A5BDA-4E79-4B40-A4DB-8C3C08CBBD2B}"/>
              </a:ext>
            </a:extLst>
          </p:cNvPr>
          <p:cNvSpPr txBox="1"/>
          <p:nvPr/>
        </p:nvSpPr>
        <p:spPr>
          <a:xfrm>
            <a:off x="509336" y="187200"/>
            <a:ext cx="5050422" cy="369332"/>
          </a:xfrm>
          <a:prstGeom prst="rect">
            <a:avLst/>
          </a:prstGeom>
          <a:noFill/>
        </p:spPr>
        <p:txBody>
          <a:bodyPr wrap="none" rtlCol="0">
            <a:spAutoFit/>
          </a:bodyPr>
          <a:lstStyle/>
          <a:p>
            <a:r>
              <a:rPr lang="zh-CN" altLang="en-US" b="1" dirty="0"/>
              <a:t>强化学习算法分类</a:t>
            </a:r>
            <a:r>
              <a:rPr lang="en-US" altLang="zh-CN" b="1" dirty="0"/>
              <a:t>——Model-Free</a:t>
            </a:r>
            <a:r>
              <a:rPr lang="zh-CN" altLang="en-US" b="1" dirty="0"/>
              <a:t>和</a:t>
            </a:r>
            <a:r>
              <a:rPr lang="en-US" altLang="zh-CN" b="1" dirty="0"/>
              <a:t>Model-Based</a:t>
            </a:r>
            <a:endParaRPr lang="zh-CN" altLang="en-US" b="1" dirty="0"/>
          </a:p>
        </p:txBody>
      </p:sp>
      <p:pic>
        <p:nvPicPr>
          <p:cNvPr id="7" name="图片 6">
            <a:extLst>
              <a:ext uri="{FF2B5EF4-FFF2-40B4-BE49-F238E27FC236}">
                <a16:creationId xmlns:a16="http://schemas.microsoft.com/office/drawing/2014/main" id="{F908A38A-66C6-492C-AF28-6A89EE8ED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32" y="2651043"/>
            <a:ext cx="8261775" cy="4019757"/>
          </a:xfrm>
          <a:prstGeom prst="rect">
            <a:avLst/>
          </a:prstGeom>
        </p:spPr>
      </p:pic>
      <p:sp>
        <p:nvSpPr>
          <p:cNvPr id="9" name="文本框 8">
            <a:extLst>
              <a:ext uri="{FF2B5EF4-FFF2-40B4-BE49-F238E27FC236}">
                <a16:creationId xmlns:a16="http://schemas.microsoft.com/office/drawing/2014/main" id="{496DECD1-5319-438B-B1FB-4C7612F3F415}"/>
              </a:ext>
            </a:extLst>
          </p:cNvPr>
          <p:cNvSpPr txBox="1"/>
          <p:nvPr/>
        </p:nvSpPr>
        <p:spPr>
          <a:xfrm>
            <a:off x="509336" y="656028"/>
            <a:ext cx="7091680" cy="369332"/>
          </a:xfrm>
          <a:prstGeom prst="rect">
            <a:avLst/>
          </a:prstGeom>
          <a:noFill/>
        </p:spPr>
        <p:txBody>
          <a:bodyPr wrap="square">
            <a:spAutoFit/>
          </a:bodyPr>
          <a:lstStyle/>
          <a:p>
            <a:r>
              <a:rPr lang="zh-CN" altLang="en-US" dirty="0"/>
              <a:t>分类依据：是否知道或要计算出环境的模型 </a:t>
            </a:r>
          </a:p>
        </p:txBody>
      </p:sp>
      <p:sp>
        <p:nvSpPr>
          <p:cNvPr id="11" name="文本框 10">
            <a:extLst>
              <a:ext uri="{FF2B5EF4-FFF2-40B4-BE49-F238E27FC236}">
                <a16:creationId xmlns:a16="http://schemas.microsoft.com/office/drawing/2014/main" id="{75337C8D-F907-4845-BF80-EE98694C4F0C}"/>
              </a:ext>
            </a:extLst>
          </p:cNvPr>
          <p:cNvSpPr txBox="1"/>
          <p:nvPr/>
        </p:nvSpPr>
        <p:spPr>
          <a:xfrm>
            <a:off x="1657416" y="1025360"/>
            <a:ext cx="8261774" cy="646331"/>
          </a:xfrm>
          <a:prstGeom prst="rect">
            <a:avLst/>
          </a:prstGeom>
          <a:noFill/>
        </p:spPr>
        <p:txBody>
          <a:bodyPr wrap="square">
            <a:spAutoFit/>
          </a:bodyPr>
          <a:lstStyle/>
          <a:p>
            <a:r>
              <a:rPr lang="en-US" altLang="zh-CN" dirty="0"/>
              <a:t>model-based</a:t>
            </a:r>
            <a:r>
              <a:rPr lang="zh-CN" altLang="en-US" dirty="0"/>
              <a:t>依据环境模型，可预判断接下来将要发生的所有情况</a:t>
            </a:r>
            <a:r>
              <a:rPr lang="en-US" altLang="zh-CN" dirty="0"/>
              <a:t>.</a:t>
            </a:r>
            <a:r>
              <a:rPr lang="zh-CN" altLang="en-US" dirty="0"/>
              <a:t>，</a:t>
            </a:r>
            <a:endParaRPr lang="en-US" altLang="zh-CN" dirty="0"/>
          </a:p>
          <a:p>
            <a:r>
              <a:rPr lang="zh-CN" altLang="en-US" dirty="0"/>
              <a:t>择优采取下一步的策略。</a:t>
            </a:r>
          </a:p>
        </p:txBody>
      </p:sp>
      <p:sp>
        <p:nvSpPr>
          <p:cNvPr id="13" name="文本框 12">
            <a:extLst>
              <a:ext uri="{FF2B5EF4-FFF2-40B4-BE49-F238E27FC236}">
                <a16:creationId xmlns:a16="http://schemas.microsoft.com/office/drawing/2014/main" id="{20446981-249E-4EA5-956E-0903F5FFB905}"/>
              </a:ext>
            </a:extLst>
          </p:cNvPr>
          <p:cNvSpPr txBox="1"/>
          <p:nvPr/>
        </p:nvSpPr>
        <p:spPr>
          <a:xfrm>
            <a:off x="509336" y="1838201"/>
            <a:ext cx="8062808" cy="646331"/>
          </a:xfrm>
          <a:prstGeom prst="rect">
            <a:avLst/>
          </a:prstGeom>
          <a:noFill/>
        </p:spPr>
        <p:txBody>
          <a:bodyPr wrap="square">
            <a:spAutoFit/>
          </a:bodyPr>
          <a:lstStyle/>
          <a:p>
            <a:r>
              <a:rPr lang="zh-CN" altLang="en-US" b="0" i="0" dirty="0">
                <a:solidFill>
                  <a:srgbClr val="404040"/>
                </a:solidFill>
                <a:effectLst/>
                <a:latin typeface="-apple-system"/>
              </a:rPr>
              <a:t>有模型的缺点</a:t>
            </a:r>
            <a:r>
              <a:rPr lang="zh-CN" altLang="en-US" dirty="0">
                <a:solidFill>
                  <a:srgbClr val="404040"/>
                </a:solidFill>
                <a:latin typeface="-apple-system"/>
              </a:rPr>
              <a:t>：</a:t>
            </a:r>
            <a:r>
              <a:rPr lang="zh-CN" altLang="en-US" dirty="0"/>
              <a:t>真实环境和学习到的模型是有误差的，这种误差会导致</a:t>
            </a:r>
            <a:r>
              <a:rPr lang="en-US" altLang="zh-CN" dirty="0"/>
              <a:t>Agent</a:t>
            </a:r>
            <a:r>
              <a:rPr lang="zh-CN" altLang="en-US" dirty="0"/>
              <a:t>虽然在模型中表现很好，但是在真实环境中可能达不到预期结果</a:t>
            </a:r>
          </a:p>
        </p:txBody>
      </p:sp>
    </p:spTree>
    <p:extLst>
      <p:ext uri="{BB962C8B-B14F-4D97-AF65-F5344CB8AC3E}">
        <p14:creationId xmlns:p14="http://schemas.microsoft.com/office/powerpoint/2010/main" val="2139978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76B3A56-08E0-404C-98C4-8AE32C57A4F2}"/>
              </a:ext>
            </a:extLst>
          </p:cNvPr>
          <p:cNvSpPr txBox="1"/>
          <p:nvPr/>
        </p:nvSpPr>
        <p:spPr>
          <a:xfrm>
            <a:off x="509336" y="187200"/>
            <a:ext cx="2954655" cy="369332"/>
          </a:xfrm>
          <a:prstGeom prst="rect">
            <a:avLst/>
          </a:prstGeom>
          <a:noFill/>
        </p:spPr>
        <p:txBody>
          <a:bodyPr wrap="none" rtlCol="0">
            <a:spAutoFit/>
          </a:bodyPr>
          <a:lstStyle/>
          <a:p>
            <a:r>
              <a:rPr lang="zh-CN" altLang="en-US" b="1" dirty="0"/>
              <a:t>状态值函数贝尔曼方程推导</a:t>
            </a:r>
          </a:p>
        </p:txBody>
      </p:sp>
      <p:pic>
        <p:nvPicPr>
          <p:cNvPr id="6" name="图片 5">
            <a:extLst>
              <a:ext uri="{FF2B5EF4-FFF2-40B4-BE49-F238E27FC236}">
                <a16:creationId xmlns:a16="http://schemas.microsoft.com/office/drawing/2014/main" id="{B2C86E9C-5D1C-4E21-BE2F-6D2A43F3A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336" y="556532"/>
            <a:ext cx="3655608" cy="508002"/>
          </a:xfrm>
          <a:prstGeom prst="rect">
            <a:avLst/>
          </a:prstGeom>
        </p:spPr>
      </p:pic>
      <p:pic>
        <p:nvPicPr>
          <p:cNvPr id="8" name="图片 7">
            <a:extLst>
              <a:ext uri="{FF2B5EF4-FFF2-40B4-BE49-F238E27FC236}">
                <a16:creationId xmlns:a16="http://schemas.microsoft.com/office/drawing/2014/main" id="{4024344C-FA3C-424F-9D7C-50B00F0F5E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03" y="1004718"/>
            <a:ext cx="3988743" cy="508001"/>
          </a:xfrm>
          <a:prstGeom prst="rect">
            <a:avLst/>
          </a:prstGeom>
        </p:spPr>
      </p:pic>
      <p:pic>
        <p:nvPicPr>
          <p:cNvPr id="10" name="图片 9">
            <a:extLst>
              <a:ext uri="{FF2B5EF4-FFF2-40B4-BE49-F238E27FC236}">
                <a16:creationId xmlns:a16="http://schemas.microsoft.com/office/drawing/2014/main" id="{962CFD52-D394-464A-AFD4-BE0D39AD0B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336" y="1433866"/>
            <a:ext cx="5883391" cy="692164"/>
          </a:xfrm>
          <a:prstGeom prst="rect">
            <a:avLst/>
          </a:prstGeom>
        </p:spPr>
      </p:pic>
      <p:pic>
        <p:nvPicPr>
          <p:cNvPr id="12" name="图片 11">
            <a:extLst>
              <a:ext uri="{FF2B5EF4-FFF2-40B4-BE49-F238E27FC236}">
                <a16:creationId xmlns:a16="http://schemas.microsoft.com/office/drawing/2014/main" id="{A1112E00-D286-40D1-9BA5-3F3C0A9C6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550" y="1987361"/>
            <a:ext cx="3209273" cy="508001"/>
          </a:xfrm>
          <a:prstGeom prst="rect">
            <a:avLst/>
          </a:prstGeom>
        </p:spPr>
      </p:pic>
      <p:pic>
        <p:nvPicPr>
          <p:cNvPr id="14" name="图片 13">
            <a:extLst>
              <a:ext uri="{FF2B5EF4-FFF2-40B4-BE49-F238E27FC236}">
                <a16:creationId xmlns:a16="http://schemas.microsoft.com/office/drawing/2014/main" id="{16970046-FDD6-4DAB-9968-DD731BFB08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9336" y="2555178"/>
            <a:ext cx="3075583" cy="521965"/>
          </a:xfrm>
          <a:prstGeom prst="rect">
            <a:avLst/>
          </a:prstGeom>
        </p:spPr>
      </p:pic>
      <p:pic>
        <p:nvPicPr>
          <p:cNvPr id="16" name="图片 15">
            <a:extLst>
              <a:ext uri="{FF2B5EF4-FFF2-40B4-BE49-F238E27FC236}">
                <a16:creationId xmlns:a16="http://schemas.microsoft.com/office/drawing/2014/main" id="{A24005BB-F789-47C4-BE4D-8F031B60D5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336" y="3133710"/>
            <a:ext cx="5470332" cy="692164"/>
          </a:xfrm>
          <a:prstGeom prst="rect">
            <a:avLst/>
          </a:prstGeom>
        </p:spPr>
      </p:pic>
      <p:pic>
        <p:nvPicPr>
          <p:cNvPr id="18" name="图片 17">
            <a:extLst>
              <a:ext uri="{FF2B5EF4-FFF2-40B4-BE49-F238E27FC236}">
                <a16:creationId xmlns:a16="http://schemas.microsoft.com/office/drawing/2014/main" id="{E1CB0239-C1F5-42CA-A2C6-040D4EF66C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388" y="3882441"/>
            <a:ext cx="4980583" cy="569209"/>
          </a:xfrm>
          <a:prstGeom prst="rect">
            <a:avLst/>
          </a:prstGeom>
        </p:spPr>
      </p:pic>
      <p:pic>
        <p:nvPicPr>
          <p:cNvPr id="20" name="图片 19">
            <a:extLst>
              <a:ext uri="{FF2B5EF4-FFF2-40B4-BE49-F238E27FC236}">
                <a16:creationId xmlns:a16="http://schemas.microsoft.com/office/drawing/2014/main" id="{31300622-BE18-4EF5-B073-423DE62F35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4388" y="4454168"/>
            <a:ext cx="3781173" cy="569209"/>
          </a:xfrm>
          <a:prstGeom prst="rect">
            <a:avLst/>
          </a:prstGeom>
        </p:spPr>
      </p:pic>
      <p:sp>
        <p:nvSpPr>
          <p:cNvPr id="22" name="对话气泡: 矩形 21">
            <a:extLst>
              <a:ext uri="{FF2B5EF4-FFF2-40B4-BE49-F238E27FC236}">
                <a16:creationId xmlns:a16="http://schemas.microsoft.com/office/drawing/2014/main" id="{09EC9E53-D04F-45C4-A3A9-D68D12A281A0}"/>
              </a:ext>
            </a:extLst>
          </p:cNvPr>
          <p:cNvSpPr/>
          <p:nvPr/>
        </p:nvSpPr>
        <p:spPr>
          <a:xfrm>
            <a:off x="3782823" y="2520400"/>
            <a:ext cx="899244" cy="542780"/>
          </a:xfrm>
          <a:prstGeom prst="wedgeRectCallout">
            <a:avLst>
              <a:gd name="adj1" fmla="val -82033"/>
              <a:gd name="adj2" fmla="val -613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a:t>条件期望</a:t>
            </a:r>
          </a:p>
        </p:txBody>
      </p:sp>
      <p:sp>
        <p:nvSpPr>
          <p:cNvPr id="23" name="对话气泡: 矩形 22">
            <a:extLst>
              <a:ext uri="{FF2B5EF4-FFF2-40B4-BE49-F238E27FC236}">
                <a16:creationId xmlns:a16="http://schemas.microsoft.com/office/drawing/2014/main" id="{24229CFA-FDCC-40B9-9B33-107BF3C6514B}"/>
              </a:ext>
            </a:extLst>
          </p:cNvPr>
          <p:cNvSpPr/>
          <p:nvPr/>
        </p:nvSpPr>
        <p:spPr>
          <a:xfrm>
            <a:off x="6189133" y="3243247"/>
            <a:ext cx="1151466" cy="473090"/>
          </a:xfrm>
          <a:prstGeom prst="wedgeRectCallout">
            <a:avLst>
              <a:gd name="adj1" fmla="val -70833"/>
              <a:gd name="adj2" fmla="val 1596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a:t>马尔科夫性：</a:t>
            </a:r>
            <a:r>
              <a:rPr lang="en-US" altLang="zh-CN" sz="1200" dirty="0"/>
              <a:t>t+2</a:t>
            </a:r>
            <a:r>
              <a:rPr lang="zh-CN" altLang="en-US" sz="1200" dirty="0"/>
              <a:t>时刻的状态只与</a:t>
            </a:r>
            <a:r>
              <a:rPr lang="en-US" altLang="zh-CN" sz="1200" dirty="0"/>
              <a:t>t+1</a:t>
            </a:r>
            <a:r>
              <a:rPr lang="zh-CN" altLang="en-US" sz="1200" dirty="0"/>
              <a:t>有关</a:t>
            </a:r>
            <a:endParaRPr lang="en-US" altLang="zh-CN" sz="1200" dirty="0"/>
          </a:p>
        </p:txBody>
      </p:sp>
    </p:spTree>
    <p:extLst>
      <p:ext uri="{BB962C8B-B14F-4D97-AF65-F5344CB8AC3E}">
        <p14:creationId xmlns:p14="http://schemas.microsoft.com/office/powerpoint/2010/main" val="1794904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073E2-BFB0-44E9-8219-96A3E28935B9}"/>
              </a:ext>
            </a:extLst>
          </p:cNvPr>
          <p:cNvSpPr/>
          <p:nvPr/>
        </p:nvSpPr>
        <p:spPr>
          <a:xfrm>
            <a:off x="503872" y="365668"/>
            <a:ext cx="3486852" cy="369332"/>
          </a:xfrm>
          <a:prstGeom prst="rect">
            <a:avLst/>
          </a:prstGeom>
        </p:spPr>
        <p:txBody>
          <a:bodyPr wrap="none">
            <a:spAutoFit/>
          </a:bodyPr>
          <a:lstStyle/>
          <a:p>
            <a:r>
              <a:rPr lang="zh-CN" altLang="en-US" b="1" dirty="0"/>
              <a:t>状态</a:t>
            </a:r>
            <a:r>
              <a:rPr lang="en-US" altLang="zh-CN" b="1" dirty="0"/>
              <a:t>-</a:t>
            </a:r>
            <a:r>
              <a:rPr lang="zh-CN" altLang="en-US" b="1" dirty="0"/>
              <a:t>动作值函数贝尔曼方程推导</a:t>
            </a:r>
          </a:p>
        </p:txBody>
      </p:sp>
      <p:pic>
        <p:nvPicPr>
          <p:cNvPr id="6" name="图片 5">
            <a:extLst>
              <a:ext uri="{FF2B5EF4-FFF2-40B4-BE49-F238E27FC236}">
                <a16:creationId xmlns:a16="http://schemas.microsoft.com/office/drawing/2014/main" id="{445C10B1-9E90-4513-BA65-D0F1847A8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887" y="1345079"/>
            <a:ext cx="7102943" cy="2595121"/>
          </a:xfrm>
          <a:prstGeom prst="rect">
            <a:avLst/>
          </a:prstGeom>
        </p:spPr>
      </p:pic>
    </p:spTree>
    <p:extLst>
      <p:ext uri="{BB962C8B-B14F-4D97-AF65-F5344CB8AC3E}">
        <p14:creationId xmlns:p14="http://schemas.microsoft.com/office/powerpoint/2010/main" val="2848287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3B358B-C205-4905-A87E-98BBCE70820C}"/>
              </a:ext>
            </a:extLst>
          </p:cNvPr>
          <p:cNvSpPr txBox="1"/>
          <p:nvPr/>
        </p:nvSpPr>
        <p:spPr>
          <a:xfrm>
            <a:off x="509336" y="187200"/>
            <a:ext cx="4902304" cy="369332"/>
          </a:xfrm>
          <a:prstGeom prst="rect">
            <a:avLst/>
          </a:prstGeom>
          <a:noFill/>
        </p:spPr>
        <p:txBody>
          <a:bodyPr wrap="none" rtlCol="0">
            <a:spAutoFit/>
          </a:bodyPr>
          <a:lstStyle/>
          <a:p>
            <a:r>
              <a:rPr lang="zh-CN" altLang="en-US" b="1" dirty="0"/>
              <a:t>时序差分学习方法</a:t>
            </a:r>
            <a:r>
              <a:rPr lang="en-US" altLang="zh-CN" b="1" dirty="0"/>
              <a:t>——</a:t>
            </a:r>
            <a:r>
              <a:rPr lang="zh-CN" altLang="en-US" b="1" dirty="0"/>
              <a:t>用于计算策略</a:t>
            </a:r>
            <a:r>
              <a:rPr lang="en-US" altLang="zh-CN" b="1" dirty="0"/>
              <a:t>Π</a:t>
            </a:r>
            <a:r>
              <a:rPr lang="zh-CN" altLang="en-US" b="1" dirty="0"/>
              <a:t>的值函数</a:t>
            </a:r>
          </a:p>
        </p:txBody>
      </p:sp>
      <p:sp>
        <p:nvSpPr>
          <p:cNvPr id="5" name="文本框 4">
            <a:extLst>
              <a:ext uri="{FF2B5EF4-FFF2-40B4-BE49-F238E27FC236}">
                <a16:creationId xmlns:a16="http://schemas.microsoft.com/office/drawing/2014/main" id="{CA98A6D2-D0C9-45A1-B97D-D329135D732E}"/>
              </a:ext>
            </a:extLst>
          </p:cNvPr>
          <p:cNvSpPr txBox="1"/>
          <p:nvPr/>
        </p:nvSpPr>
        <p:spPr>
          <a:xfrm>
            <a:off x="509335" y="779647"/>
            <a:ext cx="7864643" cy="369332"/>
          </a:xfrm>
          <a:prstGeom prst="rect">
            <a:avLst/>
          </a:prstGeom>
          <a:noFill/>
        </p:spPr>
        <p:txBody>
          <a:bodyPr wrap="square" rtlCol="0">
            <a:spAutoFit/>
          </a:bodyPr>
          <a:lstStyle/>
          <a:p>
            <a:r>
              <a:rPr lang="zh-CN" altLang="en-US" dirty="0">
                <a:effectLst>
                  <a:outerShdw blurRad="38100" dist="38100" dir="2700000" algn="tl">
                    <a:srgbClr val="000000">
                      <a:alpha val="43137"/>
                    </a:srgbClr>
                  </a:outerShdw>
                </a:effectLst>
              </a:rPr>
              <a:t>无模型强化学习方法</a:t>
            </a:r>
            <a:r>
              <a:rPr lang="zh-CN" altLang="en-US" dirty="0"/>
              <a:t>：状态转移概率和奖励函数未知，基于采样的学习算法</a:t>
            </a:r>
            <a:endParaRPr lang="en-US" altLang="zh-CN" dirty="0"/>
          </a:p>
        </p:txBody>
      </p:sp>
      <p:sp>
        <p:nvSpPr>
          <p:cNvPr id="6" name="文本框 5">
            <a:extLst>
              <a:ext uri="{FF2B5EF4-FFF2-40B4-BE49-F238E27FC236}">
                <a16:creationId xmlns:a16="http://schemas.microsoft.com/office/drawing/2014/main" id="{B40DB968-E9DD-4182-BFA1-5368DF20875C}"/>
              </a:ext>
            </a:extLst>
          </p:cNvPr>
          <p:cNvSpPr txBox="1"/>
          <p:nvPr/>
        </p:nvSpPr>
        <p:spPr>
          <a:xfrm>
            <a:off x="530669" y="1372094"/>
            <a:ext cx="8082662" cy="892552"/>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蒙特卡罗方法</a:t>
            </a:r>
            <a:r>
              <a:rPr lang="zh-CN" altLang="en-US" dirty="0"/>
              <a:t>：</a:t>
            </a:r>
            <a:r>
              <a:rPr lang="en-US" altLang="zh-CN" dirty="0"/>
              <a:t>Q</a:t>
            </a:r>
            <a:r>
              <a:rPr lang="zh-CN" altLang="en-US" dirty="0"/>
              <a:t>函数通过采样计算</a:t>
            </a:r>
            <a:endParaRPr lang="en-US" altLang="zh-CN" dirty="0"/>
          </a:p>
          <a:p>
            <a:r>
              <a:rPr lang="zh-CN" altLang="en-US" sz="1600" dirty="0"/>
              <a:t>（对于策略</a:t>
            </a:r>
            <a:r>
              <a:rPr lang="en-US" altLang="zh-CN" sz="1600" dirty="0"/>
              <a:t>Π</a:t>
            </a:r>
            <a:r>
              <a:rPr lang="zh-CN" altLang="en-US" sz="1600" dirty="0"/>
              <a:t>，智能体从状态</a:t>
            </a:r>
            <a:r>
              <a:rPr lang="en-US" altLang="zh-CN" sz="1600" dirty="0"/>
              <a:t>s</a:t>
            </a:r>
            <a:r>
              <a:rPr lang="zh-CN" altLang="en-US" sz="1600" dirty="0"/>
              <a:t>执行动作</a:t>
            </a:r>
            <a:r>
              <a:rPr lang="en-US" altLang="zh-CN" sz="1600" dirty="0"/>
              <a:t>a</a:t>
            </a:r>
            <a:r>
              <a:rPr lang="zh-CN" altLang="en-US" sz="1600" dirty="0"/>
              <a:t>开始，随机游走探索环境，计算得到的总回报）</a:t>
            </a:r>
          </a:p>
          <a:p>
            <a:endParaRPr lang="zh-CN" altLang="en-US" dirty="0"/>
          </a:p>
        </p:txBody>
      </p:sp>
      <p:pic>
        <p:nvPicPr>
          <p:cNvPr id="8" name="图片 7">
            <a:extLst>
              <a:ext uri="{FF2B5EF4-FFF2-40B4-BE49-F238E27FC236}">
                <a16:creationId xmlns:a16="http://schemas.microsoft.com/office/drawing/2014/main" id="{9F53EF7B-D00F-4E0D-8B75-FCE8024A8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534" y="2701553"/>
            <a:ext cx="5026331" cy="878207"/>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513A450-180A-43D1-A4D7-CA3DF2E02936}"/>
                  </a:ext>
                </a:extLst>
              </p:cNvPr>
              <p:cNvSpPr txBox="1"/>
              <p:nvPr/>
            </p:nvSpPr>
            <p:spPr>
              <a:xfrm>
                <a:off x="549920" y="2248105"/>
                <a:ext cx="7702108" cy="369332"/>
              </a:xfrm>
              <a:prstGeom prst="rect">
                <a:avLst/>
              </a:prstGeom>
              <a:noFill/>
            </p:spPr>
            <p:txBody>
              <a:bodyPr wrap="none" rtlCol="0">
                <a:spAutoFit/>
              </a:bodyPr>
              <a:lstStyle/>
              <a:p>
                <a:r>
                  <a:rPr lang="en-US" altLang="zh-CN" dirty="0"/>
                  <a:t>N</a:t>
                </a:r>
                <a:r>
                  <a:rPr lang="zh-CN" altLang="en-US" dirty="0"/>
                  <a:t>次实验得到的</a:t>
                </a:r>
                <a:r>
                  <a:rPr lang="en-US" altLang="zh-CN" dirty="0"/>
                  <a:t>N</a:t>
                </a:r>
                <a:r>
                  <a:rPr lang="zh-CN" altLang="en-US" dirty="0"/>
                  <a:t>个轨迹对应的总回报</a:t>
                </a:r>
                <a:r>
                  <a:rPr lang="en-US" altLang="zh-CN" dirty="0"/>
                  <a:t>G(</a:t>
                </a:r>
                <a14:m>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𝜏</m:t>
                        </m:r>
                      </m:e>
                      <m:sup>
                        <m:r>
                          <a:rPr lang="en-US" altLang="zh-CN" b="0" i="1" smtClean="0">
                            <a:latin typeface="Cambria Math" panose="02040503050406030204" pitchFamily="18" charset="0"/>
                          </a:rPr>
                          <m:t>1</m:t>
                        </m:r>
                      </m:sup>
                    </m:sSup>
                  </m:oMath>
                </a14:m>
                <a:r>
                  <a:rPr lang="en-US" altLang="zh-CN" dirty="0"/>
                  <a:t>), G(</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𝜏</m:t>
                        </m:r>
                      </m:e>
                      <m:sup>
                        <m:r>
                          <a:rPr lang="en-US" altLang="zh-CN" b="0" i="1" smtClean="0">
                            <a:latin typeface="Cambria Math" panose="02040503050406030204" pitchFamily="18" charset="0"/>
                          </a:rPr>
                          <m:t>2</m:t>
                        </m:r>
                      </m:sup>
                    </m:sSup>
                  </m:oMath>
                </a14:m>
                <a:r>
                  <a:rPr lang="en-US" altLang="zh-CN" dirty="0"/>
                  <a:t>),…, G(</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𝜏</m:t>
                        </m:r>
                      </m:e>
                      <m:sup>
                        <m:r>
                          <a:rPr lang="en-US" altLang="zh-CN" b="0" i="1" smtClean="0">
                            <a:latin typeface="Cambria Math" panose="02040503050406030204" pitchFamily="18" charset="0"/>
                          </a:rPr>
                          <m:t>𝑛</m:t>
                        </m:r>
                      </m:sup>
                    </m:sSup>
                  </m:oMath>
                </a14:m>
                <a:r>
                  <a:rPr lang="en-US" altLang="zh-CN" dirty="0"/>
                  <a:t>)</a:t>
                </a:r>
                <a:r>
                  <a:rPr lang="zh-CN" altLang="en-US" dirty="0"/>
                  <a:t>，</a:t>
                </a:r>
                <a:r>
                  <a:rPr lang="en-US" altLang="zh-CN" dirty="0"/>
                  <a:t>Q</a:t>
                </a:r>
                <a:r>
                  <a:rPr lang="zh-CN" altLang="en-US" dirty="0"/>
                  <a:t>函数估计为：</a:t>
                </a:r>
              </a:p>
            </p:txBody>
          </p:sp>
        </mc:Choice>
        <mc:Fallback xmlns="">
          <p:sp>
            <p:nvSpPr>
              <p:cNvPr id="9" name="文本框 8">
                <a:extLst>
                  <a:ext uri="{FF2B5EF4-FFF2-40B4-BE49-F238E27FC236}">
                    <a16:creationId xmlns:a16="http://schemas.microsoft.com/office/drawing/2014/main" id="{9513A450-180A-43D1-A4D7-CA3DF2E02936}"/>
                  </a:ext>
                </a:extLst>
              </p:cNvPr>
              <p:cNvSpPr txBox="1">
                <a:spLocks noRot="1" noChangeAspect="1" noMove="1" noResize="1" noEditPoints="1" noAdjustHandles="1" noChangeArrowheads="1" noChangeShapeType="1" noTextEdit="1"/>
              </p:cNvSpPr>
              <p:nvPr/>
            </p:nvSpPr>
            <p:spPr>
              <a:xfrm>
                <a:off x="549920" y="2248105"/>
                <a:ext cx="7702108" cy="369332"/>
              </a:xfrm>
              <a:prstGeom prst="rect">
                <a:avLst/>
              </a:prstGeom>
              <a:blipFill>
                <a:blip r:embed="rId4"/>
                <a:stretch>
                  <a:fillRect l="-633" t="-11667" b="-26667"/>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C8B91C3E-9969-4D78-A4D6-86160E212F48}"/>
              </a:ext>
            </a:extLst>
          </p:cNvPr>
          <p:cNvSpPr txBox="1"/>
          <p:nvPr/>
        </p:nvSpPr>
        <p:spPr>
          <a:xfrm>
            <a:off x="549920" y="3556786"/>
            <a:ext cx="7802136" cy="646331"/>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时序差分学习方法</a:t>
            </a:r>
            <a:r>
              <a:rPr lang="zh-CN" altLang="en-US" dirty="0"/>
              <a:t>：是蒙特卡罗方法的</a:t>
            </a:r>
            <a:r>
              <a:rPr lang="zh-CN" altLang="en-US" dirty="0">
                <a:solidFill>
                  <a:srgbClr val="FF0000"/>
                </a:solidFill>
              </a:rPr>
              <a:t>改进</a:t>
            </a:r>
            <a:r>
              <a:rPr lang="zh-CN" altLang="en-US" dirty="0"/>
              <a:t>，模拟一段轨迹，每行动一步，</a:t>
            </a:r>
            <a:endParaRPr lang="en-US" altLang="zh-CN" dirty="0"/>
          </a:p>
          <a:p>
            <a:r>
              <a:rPr lang="zh-CN" altLang="en-US" dirty="0"/>
              <a:t>用贝尔曼方程评估行动前的状态价值</a:t>
            </a:r>
          </a:p>
        </p:txBody>
      </p:sp>
      <p:sp>
        <p:nvSpPr>
          <p:cNvPr id="12" name="文本框 11">
            <a:extLst>
              <a:ext uri="{FF2B5EF4-FFF2-40B4-BE49-F238E27FC236}">
                <a16:creationId xmlns:a16="http://schemas.microsoft.com/office/drawing/2014/main" id="{CAD50BD2-5DDE-4B9F-A875-07FF486C0B45}"/>
              </a:ext>
            </a:extLst>
          </p:cNvPr>
          <p:cNvSpPr txBox="1"/>
          <p:nvPr/>
        </p:nvSpPr>
        <p:spPr>
          <a:xfrm>
            <a:off x="5352794" y="3982214"/>
            <a:ext cx="2784737" cy="338554"/>
          </a:xfrm>
          <a:prstGeom prst="rect">
            <a:avLst/>
          </a:prstGeom>
          <a:noFill/>
        </p:spPr>
        <p:txBody>
          <a:bodyPr wrap="none" rtlCol="0">
            <a:spAutoFit/>
          </a:bodyPr>
          <a:lstStyle/>
          <a:p>
            <a:r>
              <a:rPr lang="en-US" altLang="zh-CN" sz="1600" dirty="0">
                <a:solidFill>
                  <a:srgbClr val="FF0000"/>
                </a:solidFill>
              </a:rPr>
              <a:t>Q</a:t>
            </a:r>
            <a:r>
              <a:rPr lang="zh-CN" altLang="en-US" sz="1600" dirty="0">
                <a:solidFill>
                  <a:srgbClr val="FF0000"/>
                </a:solidFill>
              </a:rPr>
              <a:t>函数的估计方式：增量计算</a:t>
            </a:r>
          </a:p>
        </p:txBody>
      </p:sp>
      <p:sp>
        <p:nvSpPr>
          <p:cNvPr id="13" name="箭头: 右 12">
            <a:extLst>
              <a:ext uri="{FF2B5EF4-FFF2-40B4-BE49-F238E27FC236}">
                <a16:creationId xmlns:a16="http://schemas.microsoft.com/office/drawing/2014/main" id="{6369CD08-FD9A-4941-BDBF-A17B2C1EC921}"/>
              </a:ext>
            </a:extLst>
          </p:cNvPr>
          <p:cNvSpPr/>
          <p:nvPr/>
        </p:nvSpPr>
        <p:spPr>
          <a:xfrm rot="2419795">
            <a:off x="5044759" y="3970447"/>
            <a:ext cx="271750" cy="21192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859AD0D2-26F6-4E3F-9F54-332C0FA5A3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5666" y="4300611"/>
            <a:ext cx="5341199" cy="2319606"/>
          </a:xfrm>
          <a:prstGeom prst="rect">
            <a:avLst/>
          </a:prstGeom>
        </p:spPr>
      </p:pic>
      <p:sp>
        <p:nvSpPr>
          <p:cNvPr id="16" name="对话气泡: 矩形 15">
            <a:extLst>
              <a:ext uri="{FF2B5EF4-FFF2-40B4-BE49-F238E27FC236}">
                <a16:creationId xmlns:a16="http://schemas.microsoft.com/office/drawing/2014/main" id="{6C443581-F10C-4069-86D1-FC805107A775}"/>
              </a:ext>
            </a:extLst>
          </p:cNvPr>
          <p:cNvSpPr/>
          <p:nvPr/>
        </p:nvSpPr>
        <p:spPr>
          <a:xfrm>
            <a:off x="6689558" y="4723222"/>
            <a:ext cx="1447973" cy="1355131"/>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t>Q</a:t>
            </a:r>
            <a:r>
              <a:rPr lang="zh-CN" altLang="en-US" sz="1600" dirty="0"/>
              <a:t>在第</a:t>
            </a:r>
            <a:r>
              <a:rPr lang="en-US" altLang="zh-CN" sz="1600" dirty="0"/>
              <a:t>N</a:t>
            </a:r>
            <a:r>
              <a:rPr lang="zh-CN" altLang="en-US" sz="1600" dirty="0"/>
              <a:t>次试验后的值等于</a:t>
            </a:r>
            <a:r>
              <a:rPr lang="en-US" altLang="zh-CN" sz="1600" dirty="0"/>
              <a:t>N-1</a:t>
            </a:r>
            <a:r>
              <a:rPr lang="zh-CN" altLang="en-US" sz="1600" dirty="0"/>
              <a:t>次的值加一个增量</a:t>
            </a:r>
          </a:p>
        </p:txBody>
      </p:sp>
    </p:spTree>
    <p:extLst>
      <p:ext uri="{BB962C8B-B14F-4D97-AF65-F5344CB8AC3E}">
        <p14:creationId xmlns:p14="http://schemas.microsoft.com/office/powerpoint/2010/main" val="2643864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EBCA9D5-0FF4-4C62-B01F-54ED42A15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36" y="1243184"/>
            <a:ext cx="5764230" cy="652907"/>
          </a:xfrm>
          <a:prstGeom prst="rect">
            <a:avLst/>
          </a:prstGeom>
        </p:spPr>
      </p:pic>
      <p:sp>
        <p:nvSpPr>
          <p:cNvPr id="6" name="文本框 5">
            <a:extLst>
              <a:ext uri="{FF2B5EF4-FFF2-40B4-BE49-F238E27FC236}">
                <a16:creationId xmlns:a16="http://schemas.microsoft.com/office/drawing/2014/main" id="{75952472-A705-4369-A72C-C742A22737E4}"/>
              </a:ext>
            </a:extLst>
          </p:cNvPr>
          <p:cNvSpPr txBox="1"/>
          <p:nvPr/>
        </p:nvSpPr>
        <p:spPr>
          <a:xfrm>
            <a:off x="509336" y="187200"/>
            <a:ext cx="4902304" cy="369332"/>
          </a:xfrm>
          <a:prstGeom prst="rect">
            <a:avLst/>
          </a:prstGeom>
          <a:noFill/>
        </p:spPr>
        <p:txBody>
          <a:bodyPr wrap="none" rtlCol="0">
            <a:spAutoFit/>
          </a:bodyPr>
          <a:lstStyle/>
          <a:p>
            <a:r>
              <a:rPr lang="zh-CN" altLang="en-US" b="1" dirty="0"/>
              <a:t>时序差分学习方法</a:t>
            </a:r>
            <a:r>
              <a:rPr lang="en-US" altLang="zh-CN" b="1" dirty="0"/>
              <a:t>——</a:t>
            </a:r>
            <a:r>
              <a:rPr lang="zh-CN" altLang="en-US" b="1" dirty="0"/>
              <a:t>用于计算策略</a:t>
            </a:r>
            <a:r>
              <a:rPr lang="en-US" altLang="zh-CN" b="1" dirty="0"/>
              <a:t>Π</a:t>
            </a:r>
            <a:r>
              <a:rPr lang="zh-CN" altLang="en-US" b="1" dirty="0"/>
              <a:t>的值函数</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F1B26A4-8CB3-41ED-B94A-101D4CB7612E}"/>
                  </a:ext>
                </a:extLst>
              </p:cNvPr>
              <p:cNvSpPr txBox="1"/>
              <p:nvPr/>
            </p:nvSpPr>
            <p:spPr>
              <a:xfrm>
                <a:off x="644893" y="798897"/>
                <a:ext cx="3610604" cy="369397"/>
              </a:xfrm>
              <a:prstGeom prst="rect">
                <a:avLst/>
              </a:prstGeom>
              <a:noFill/>
            </p:spPr>
            <p:txBody>
              <a:bodyPr wrap="none" rtlCol="0">
                <a:spAutoFit/>
              </a:bodyPr>
              <a:lstStyle/>
              <a:p>
                <a:r>
                  <a:rPr lang="zh-CN" altLang="en-US" dirty="0"/>
                  <a:t>用</a:t>
                </a:r>
                <a14:m>
                  <m:oMath xmlns:m="http://schemas.openxmlformats.org/officeDocument/2006/math">
                    <m:r>
                      <a:rPr lang="zh-CN" altLang="en-US" i="1" smtClean="0">
                        <a:latin typeface="Cambria Math" panose="02040503050406030204" pitchFamily="18" charset="0"/>
                      </a:rPr>
                      <m:t>𝛼</m:t>
                    </m:r>
                    <m:r>
                      <a:rPr lang="zh-CN" altLang="en-US" i="1">
                        <a:latin typeface="Cambria Math" panose="02040503050406030204" pitchFamily="18" charset="0"/>
                      </a:rPr>
                      <m:t>代替</m:t>
                    </m:r>
                  </m:oMath>
                </a14:m>
                <a:r>
                  <a:rPr lang="en-US" altLang="zh-CN" dirty="0"/>
                  <a:t>1/N</a:t>
                </a:r>
                <a:r>
                  <a:rPr lang="zh-CN" altLang="en-US" dirty="0"/>
                  <a:t>，得到一般的</a:t>
                </a:r>
                <a:r>
                  <a:rPr lang="en-US" altLang="zh-CN" dirty="0"/>
                  <a:t>Q</a:t>
                </a:r>
                <a:r>
                  <a:rPr lang="zh-CN" altLang="en-US" dirty="0"/>
                  <a:t>估计：</a:t>
                </a:r>
              </a:p>
            </p:txBody>
          </p:sp>
        </mc:Choice>
        <mc:Fallback xmlns="">
          <p:sp>
            <p:nvSpPr>
              <p:cNvPr id="7" name="文本框 6">
                <a:extLst>
                  <a:ext uri="{FF2B5EF4-FFF2-40B4-BE49-F238E27FC236}">
                    <a16:creationId xmlns:a16="http://schemas.microsoft.com/office/drawing/2014/main" id="{FF1B26A4-8CB3-41ED-B94A-101D4CB7612E}"/>
                  </a:ext>
                </a:extLst>
              </p:cNvPr>
              <p:cNvSpPr txBox="1">
                <a:spLocks noRot="1" noChangeAspect="1" noMove="1" noResize="1" noEditPoints="1" noAdjustHandles="1" noChangeArrowheads="1" noChangeShapeType="1" noTextEdit="1"/>
              </p:cNvSpPr>
              <p:nvPr/>
            </p:nvSpPr>
            <p:spPr>
              <a:xfrm>
                <a:off x="644893" y="798897"/>
                <a:ext cx="3610604" cy="369397"/>
              </a:xfrm>
              <a:prstGeom prst="rect">
                <a:avLst/>
              </a:prstGeom>
              <a:blipFill>
                <a:blip r:embed="rId4"/>
                <a:stretch>
                  <a:fillRect l="-1520" t="-9836" r="-845" b="-2459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7EB32E30-C20C-4CEA-BD30-95D35B3C3E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961" y="2582743"/>
            <a:ext cx="6785811" cy="1190853"/>
          </a:xfrm>
          <a:prstGeom prst="rect">
            <a:avLst/>
          </a:prstGeom>
        </p:spPr>
      </p:pic>
      <p:sp>
        <p:nvSpPr>
          <p:cNvPr id="10" name="文本框 9">
            <a:extLst>
              <a:ext uri="{FF2B5EF4-FFF2-40B4-BE49-F238E27FC236}">
                <a16:creationId xmlns:a16="http://schemas.microsoft.com/office/drawing/2014/main" id="{F2E3531B-BF8A-410E-9A0C-0DA910E933EF}"/>
              </a:ext>
            </a:extLst>
          </p:cNvPr>
          <p:cNvSpPr txBox="1"/>
          <p:nvPr/>
        </p:nvSpPr>
        <p:spPr>
          <a:xfrm>
            <a:off x="644892" y="1970981"/>
            <a:ext cx="8185254" cy="369332"/>
          </a:xfrm>
          <a:prstGeom prst="rect">
            <a:avLst/>
          </a:prstGeom>
          <a:noFill/>
        </p:spPr>
        <p:txBody>
          <a:bodyPr wrap="none" rtlCol="0">
            <a:spAutoFit/>
          </a:bodyPr>
          <a:lstStyle/>
          <a:p>
            <a:r>
              <a:rPr lang="en-US" altLang="zh-CN" dirty="0"/>
              <a:t>G</a:t>
            </a:r>
            <a:r>
              <a:rPr lang="zh-CN" altLang="en-US" dirty="0"/>
              <a:t>表示一次完整轨迹的回报，（</a:t>
            </a:r>
            <a:r>
              <a:rPr lang="en-US" altLang="zh-CN" dirty="0"/>
              <a:t>G-Q</a:t>
            </a:r>
            <a:r>
              <a:rPr lang="zh-CN" altLang="en-US" dirty="0"/>
              <a:t>）表示当前轨迹真实回报和期望回报的差距</a:t>
            </a:r>
          </a:p>
        </p:txBody>
      </p:sp>
      <p:pic>
        <p:nvPicPr>
          <p:cNvPr id="12" name="图片 11">
            <a:extLst>
              <a:ext uri="{FF2B5EF4-FFF2-40B4-BE49-F238E27FC236}">
                <a16:creationId xmlns:a16="http://schemas.microsoft.com/office/drawing/2014/main" id="{D0C8DFD2-01FC-4B7F-8326-FAE895D62A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8145" y="3829292"/>
            <a:ext cx="6786989" cy="680490"/>
          </a:xfrm>
          <a:prstGeom prst="rect">
            <a:avLst/>
          </a:prstGeom>
        </p:spPr>
      </p:pic>
      <p:sp>
        <p:nvSpPr>
          <p:cNvPr id="13" name="文本框 12">
            <a:extLst>
              <a:ext uri="{FF2B5EF4-FFF2-40B4-BE49-F238E27FC236}">
                <a16:creationId xmlns:a16="http://schemas.microsoft.com/office/drawing/2014/main" id="{883351AD-4A6E-4D0E-AE5A-3FF65B0F32E3}"/>
              </a:ext>
            </a:extLst>
          </p:cNvPr>
          <p:cNvSpPr txBox="1"/>
          <p:nvPr/>
        </p:nvSpPr>
        <p:spPr>
          <a:xfrm>
            <a:off x="644892" y="3984871"/>
            <a:ext cx="1725152" cy="369332"/>
          </a:xfrm>
          <a:prstGeom prst="rect">
            <a:avLst/>
          </a:prstGeom>
          <a:noFill/>
        </p:spPr>
        <p:txBody>
          <a:bodyPr wrap="none" rtlCol="0">
            <a:spAutoFit/>
          </a:bodyPr>
          <a:lstStyle/>
          <a:p>
            <a:r>
              <a:rPr lang="en-US" altLang="zh-CN" dirty="0"/>
              <a:t>Q</a:t>
            </a:r>
            <a:r>
              <a:rPr lang="zh-CN" altLang="en-US" dirty="0"/>
              <a:t>函数的估计：</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5A52594-C961-4E56-9FF7-B7FC8062157B}"/>
                  </a:ext>
                </a:extLst>
              </p:cNvPr>
              <p:cNvSpPr txBox="1"/>
              <p:nvPr/>
            </p:nvSpPr>
            <p:spPr>
              <a:xfrm>
                <a:off x="644892" y="4551780"/>
                <a:ext cx="7087838" cy="338554"/>
              </a:xfrm>
              <a:prstGeom prst="rect">
                <a:avLst/>
              </a:prstGeom>
              <a:noFill/>
            </p:spPr>
            <p:txBody>
              <a:bodyPr wrap="none" rtlCol="0">
                <a:spAutoFit/>
              </a:bodyPr>
              <a:lstStyle/>
              <a:p>
                <a:r>
                  <a:rPr lang="zh-CN" altLang="en-US" sz="1600" dirty="0"/>
                  <a:t>更新</a:t>
                </a:r>
                <a14:m>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𝑄</m:t>
                        </m:r>
                      </m:e>
                      <m:sup>
                        <m:r>
                          <a:rPr lang="zh-CN" altLang="en-US" sz="1600" i="1" smtClean="0">
                            <a:latin typeface="Cambria Math" panose="02040503050406030204" pitchFamily="18" charset="0"/>
                          </a:rPr>
                          <m:t>𝜋</m:t>
                        </m:r>
                      </m:sup>
                    </m:sSup>
                    <m:r>
                      <a:rPr lang="en-US" altLang="zh-CN" sz="1600" b="0" i="0" smtClean="0">
                        <a:latin typeface="Cambria Math" panose="02040503050406030204" pitchFamily="18" charset="0"/>
                      </a:rPr>
                      <m:t>(</m:t>
                    </m:r>
                    <m:r>
                      <m:rPr>
                        <m:sty m:val="p"/>
                      </m:rPr>
                      <a:rPr lang="en-US" altLang="zh-CN" sz="1600" b="0" i="0" smtClean="0">
                        <a:latin typeface="Cambria Math" panose="02040503050406030204" pitchFamily="18" charset="0"/>
                      </a:rPr>
                      <m:t>s</m:t>
                    </m:r>
                    <m:r>
                      <a:rPr lang="en-US" altLang="zh-CN" sz="1600" b="0" i="0" smtClean="0">
                        <a:latin typeface="Cambria Math" panose="02040503050406030204" pitchFamily="18" charset="0"/>
                      </a:rPr>
                      <m:t>,</m:t>
                    </m:r>
                    <m:r>
                      <m:rPr>
                        <m:sty m:val="p"/>
                      </m:rPr>
                      <a:rPr lang="en-US" altLang="zh-CN" sz="1600" b="0" i="0" smtClean="0">
                        <a:latin typeface="Cambria Math" panose="02040503050406030204" pitchFamily="18" charset="0"/>
                      </a:rPr>
                      <m:t>a</m:t>
                    </m:r>
                    <m:r>
                      <a:rPr lang="en-US" altLang="zh-CN" sz="1600" b="0" i="0" smtClean="0">
                        <a:latin typeface="Cambria Math" panose="02040503050406030204" pitchFamily="18" charset="0"/>
                      </a:rPr>
                      <m:t>)</m:t>
                    </m:r>
                    <m:r>
                      <a:rPr lang="zh-CN" altLang="en-US" sz="1600" i="1">
                        <a:latin typeface="Cambria Math" panose="02040503050406030204" pitchFamily="18" charset="0"/>
                      </a:rPr>
                      <m:t>，</m:t>
                    </m:r>
                  </m:oMath>
                </a14:m>
                <a:r>
                  <a:rPr lang="zh-CN" altLang="en-US" sz="1600" dirty="0"/>
                  <a:t>只需知道当前状态</a:t>
                </a:r>
                <a:r>
                  <a:rPr lang="en-US" altLang="zh-CN" sz="1600" dirty="0"/>
                  <a:t>S</a:t>
                </a:r>
                <a:r>
                  <a:rPr lang="zh-CN" altLang="en-US" sz="1600" dirty="0"/>
                  <a:t>，动作</a:t>
                </a:r>
                <a:r>
                  <a:rPr lang="en-US" altLang="zh-CN" sz="1600" dirty="0"/>
                  <a:t>a</a:t>
                </a:r>
                <a:r>
                  <a:rPr lang="zh-CN" altLang="en-US" sz="1600" dirty="0"/>
                  <a:t>，</a:t>
                </a:r>
                <a:r>
                  <a:rPr lang="en-US" altLang="zh-CN" sz="1600" dirty="0"/>
                  <a:t>r(</a:t>
                </a:r>
                <a:r>
                  <a:rPr lang="en-US" altLang="zh-CN" sz="1600" dirty="0" err="1"/>
                  <a:t>s,a,s</a:t>
                </a:r>
                <a:r>
                  <a:rPr lang="en-US" altLang="zh-CN" sz="1600" dirty="0"/>
                  <a:t>’)</a:t>
                </a:r>
                <a:r>
                  <a:rPr lang="zh-CN" altLang="en-US" sz="1600" dirty="0"/>
                  <a:t>，下一步的状态</a:t>
                </a:r>
                <a:r>
                  <a:rPr lang="en-US" altLang="zh-CN" sz="1600" dirty="0"/>
                  <a:t>s’</a:t>
                </a:r>
                <a:r>
                  <a:rPr lang="zh-CN" altLang="en-US" sz="1600" dirty="0"/>
                  <a:t>和动作</a:t>
                </a:r>
                <a:r>
                  <a:rPr lang="en-US" altLang="zh-CN" sz="1600" dirty="0"/>
                  <a:t>a’</a:t>
                </a:r>
                <a:endParaRPr lang="zh-CN" altLang="en-US" sz="1600" dirty="0"/>
              </a:p>
            </p:txBody>
          </p:sp>
        </mc:Choice>
        <mc:Fallback xmlns="">
          <p:sp>
            <p:nvSpPr>
              <p:cNvPr id="14" name="文本框 13">
                <a:extLst>
                  <a:ext uri="{FF2B5EF4-FFF2-40B4-BE49-F238E27FC236}">
                    <a16:creationId xmlns:a16="http://schemas.microsoft.com/office/drawing/2014/main" id="{A5A52594-C961-4E56-9FF7-B7FC8062157B}"/>
                  </a:ext>
                </a:extLst>
              </p:cNvPr>
              <p:cNvSpPr txBox="1">
                <a:spLocks noRot="1" noChangeAspect="1" noMove="1" noResize="1" noEditPoints="1" noAdjustHandles="1" noChangeArrowheads="1" noChangeShapeType="1" noTextEdit="1"/>
              </p:cNvSpPr>
              <p:nvPr/>
            </p:nvSpPr>
            <p:spPr>
              <a:xfrm>
                <a:off x="644892" y="4551780"/>
                <a:ext cx="7087838" cy="338554"/>
              </a:xfrm>
              <a:prstGeom prst="rect">
                <a:avLst/>
              </a:prstGeom>
              <a:blipFill>
                <a:blip r:embed="rId8"/>
                <a:stretch>
                  <a:fillRect l="-516" t="-7273" b="-23636"/>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344CC603-7EA7-40F4-9481-4057B68AD3E4}"/>
              </a:ext>
            </a:extLst>
          </p:cNvPr>
          <p:cNvSpPr txBox="1"/>
          <p:nvPr/>
        </p:nvSpPr>
        <p:spPr>
          <a:xfrm>
            <a:off x="7055318" y="4932332"/>
            <a:ext cx="1139286" cy="369332"/>
          </a:xfrm>
          <a:prstGeom prst="rect">
            <a:avLst/>
          </a:prstGeom>
          <a:noFill/>
        </p:spPr>
        <p:txBody>
          <a:bodyPr wrap="none" rtlCol="0">
            <a:spAutoFit/>
          </a:bodyPr>
          <a:lstStyle/>
          <a:p>
            <a:r>
              <a:rPr lang="en-US" altLang="zh-CN" dirty="0" err="1">
                <a:solidFill>
                  <a:srgbClr val="FF0000"/>
                </a:solidFill>
              </a:rPr>
              <a:t>Sarsa</a:t>
            </a:r>
            <a:r>
              <a:rPr lang="zh-CN" altLang="en-US" dirty="0">
                <a:solidFill>
                  <a:srgbClr val="FF0000"/>
                </a:solidFill>
              </a:rPr>
              <a:t>算法</a:t>
            </a:r>
          </a:p>
        </p:txBody>
      </p:sp>
      <p:sp>
        <p:nvSpPr>
          <p:cNvPr id="17" name="箭头: 右 16">
            <a:extLst>
              <a:ext uri="{FF2B5EF4-FFF2-40B4-BE49-F238E27FC236}">
                <a16:creationId xmlns:a16="http://schemas.microsoft.com/office/drawing/2014/main" id="{E386C533-669F-44E7-B9DA-5DF8AFF8977F}"/>
              </a:ext>
            </a:extLst>
          </p:cNvPr>
          <p:cNvSpPr/>
          <p:nvPr/>
        </p:nvSpPr>
        <p:spPr>
          <a:xfrm rot="1129272">
            <a:off x="6494199" y="4951718"/>
            <a:ext cx="550746" cy="15557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EF17CB70-DB5F-4E08-A60B-625C307985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9359" y="5471481"/>
            <a:ext cx="5246011" cy="587622"/>
          </a:xfrm>
          <a:prstGeom prst="rect">
            <a:avLst/>
          </a:prstGeom>
        </p:spPr>
      </p:pic>
      <p:sp>
        <p:nvSpPr>
          <p:cNvPr id="20" name="文本框 19">
            <a:extLst>
              <a:ext uri="{FF2B5EF4-FFF2-40B4-BE49-F238E27FC236}">
                <a16:creationId xmlns:a16="http://schemas.microsoft.com/office/drawing/2014/main" id="{0CF3BB37-5A64-48F8-9B0A-F1699DB17F12}"/>
              </a:ext>
            </a:extLst>
          </p:cNvPr>
          <p:cNvSpPr txBox="1"/>
          <p:nvPr/>
        </p:nvSpPr>
        <p:spPr>
          <a:xfrm>
            <a:off x="644892" y="5120959"/>
            <a:ext cx="3177473" cy="369332"/>
          </a:xfrm>
          <a:prstGeom prst="rect">
            <a:avLst/>
          </a:prstGeom>
          <a:noFill/>
        </p:spPr>
        <p:txBody>
          <a:bodyPr wrap="none" rtlCol="0">
            <a:spAutoFit/>
          </a:bodyPr>
          <a:lstStyle/>
          <a:p>
            <a:r>
              <a:rPr lang="en-US" altLang="zh-CN" dirty="0">
                <a:solidFill>
                  <a:srgbClr val="FF0000"/>
                </a:solidFill>
              </a:rPr>
              <a:t>Q-learning</a:t>
            </a:r>
            <a:r>
              <a:rPr lang="zh-CN" altLang="en-US" dirty="0">
                <a:solidFill>
                  <a:srgbClr val="FF0000"/>
                </a:solidFill>
              </a:rPr>
              <a:t>算法</a:t>
            </a:r>
            <a:r>
              <a:rPr lang="zh-CN" altLang="en-US" dirty="0"/>
              <a:t>的</a:t>
            </a:r>
            <a:r>
              <a:rPr lang="en-US" altLang="zh-CN" dirty="0"/>
              <a:t>Q</a:t>
            </a:r>
            <a:r>
              <a:rPr lang="zh-CN" altLang="en-US" dirty="0"/>
              <a:t>函数估计：</a:t>
            </a:r>
          </a:p>
        </p:txBody>
      </p:sp>
    </p:spTree>
    <p:extLst>
      <p:ext uri="{BB962C8B-B14F-4D97-AF65-F5344CB8AC3E}">
        <p14:creationId xmlns:p14="http://schemas.microsoft.com/office/powerpoint/2010/main" val="2461180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3F27876-B34E-4127-9525-BFCBFB727378}"/>
              </a:ext>
            </a:extLst>
          </p:cNvPr>
          <p:cNvSpPr txBox="1"/>
          <p:nvPr/>
        </p:nvSpPr>
        <p:spPr>
          <a:xfrm>
            <a:off x="509336" y="187200"/>
            <a:ext cx="6779933" cy="369332"/>
          </a:xfrm>
          <a:prstGeom prst="rect">
            <a:avLst/>
          </a:prstGeom>
          <a:noFill/>
        </p:spPr>
        <p:txBody>
          <a:bodyPr wrap="none" rtlCol="0">
            <a:spAutoFit/>
          </a:bodyPr>
          <a:lstStyle/>
          <a:p>
            <a:r>
              <a:rPr lang="en-US" altLang="zh-CN" b="1" dirty="0"/>
              <a:t>Nips DQN--</a:t>
            </a:r>
            <a:r>
              <a:rPr lang="zh-CN" altLang="zh-CN" dirty="0">
                <a:solidFill>
                  <a:srgbClr val="067D17"/>
                </a:solidFill>
                <a:latin typeface="Arial Unicode MS"/>
                <a:ea typeface="JetBrains Mono"/>
              </a:rPr>
              <a:t>Playing Atari with Deep Reinforcement Learning</a:t>
            </a:r>
            <a:r>
              <a:rPr lang="en-US" altLang="zh-CN" dirty="0">
                <a:solidFill>
                  <a:srgbClr val="067D17"/>
                </a:solidFill>
                <a:latin typeface="Arial Unicode MS"/>
                <a:ea typeface="JetBrains Mono"/>
              </a:rPr>
              <a:t> </a:t>
            </a:r>
            <a:r>
              <a:rPr lang="zh-CN" altLang="zh-CN" dirty="0">
                <a:solidFill>
                  <a:srgbClr val="067D17"/>
                </a:solidFill>
                <a:latin typeface="Arial Unicode MS"/>
                <a:ea typeface="JetBrains Mono"/>
              </a:rPr>
              <a:t>2013</a:t>
            </a:r>
            <a:endParaRPr lang="zh-CN" altLang="en-US" b="1" dirty="0"/>
          </a:p>
        </p:txBody>
      </p:sp>
      <p:sp>
        <p:nvSpPr>
          <p:cNvPr id="5" name="文本框 4">
            <a:extLst>
              <a:ext uri="{FF2B5EF4-FFF2-40B4-BE49-F238E27FC236}">
                <a16:creationId xmlns:a16="http://schemas.microsoft.com/office/drawing/2014/main" id="{A8827B22-6E86-473C-9E5E-BA7A95BF20E2}"/>
              </a:ext>
            </a:extLst>
          </p:cNvPr>
          <p:cNvSpPr txBox="1"/>
          <p:nvPr/>
        </p:nvSpPr>
        <p:spPr>
          <a:xfrm>
            <a:off x="601133" y="762000"/>
            <a:ext cx="7763664" cy="584775"/>
          </a:xfrm>
          <a:prstGeom prst="rect">
            <a:avLst/>
          </a:prstGeom>
          <a:noFill/>
        </p:spPr>
        <p:txBody>
          <a:bodyPr wrap="none" rtlCol="0">
            <a:spAutoFit/>
          </a:bodyPr>
          <a:lstStyle/>
          <a:p>
            <a:r>
              <a:rPr lang="zh-CN" altLang="en-US" sz="1600" dirty="0"/>
              <a:t>特点</a:t>
            </a:r>
            <a:r>
              <a:rPr lang="en-US" altLang="zh-CN" sz="1600" dirty="0"/>
              <a:t>—</a:t>
            </a:r>
            <a:r>
              <a:rPr lang="zh-CN" altLang="en-US" sz="1600" dirty="0"/>
              <a:t>将卷积神经网络（</a:t>
            </a:r>
            <a:r>
              <a:rPr lang="en-US" altLang="zh-CN" sz="1600" dirty="0"/>
              <a:t>CNN</a:t>
            </a:r>
            <a:r>
              <a:rPr lang="zh-CN" altLang="en-US" sz="1600" dirty="0"/>
              <a:t>）和</a:t>
            </a:r>
            <a:r>
              <a:rPr lang="en-US" altLang="zh-CN" sz="1600" dirty="0"/>
              <a:t>Q-Learning</a:t>
            </a:r>
            <a:r>
              <a:rPr lang="zh-CN" altLang="en-US" sz="1600" dirty="0"/>
              <a:t>结合起来，</a:t>
            </a:r>
            <a:r>
              <a:rPr lang="en-US" altLang="zh-CN" sz="1600" dirty="0"/>
              <a:t>CNN</a:t>
            </a:r>
            <a:r>
              <a:rPr lang="zh-CN" altLang="en-US" sz="1600" dirty="0"/>
              <a:t>的输入是原始图像数据</a:t>
            </a:r>
            <a:endParaRPr lang="en-US" altLang="zh-CN" sz="1600" dirty="0"/>
          </a:p>
          <a:p>
            <a:r>
              <a:rPr lang="zh-CN" altLang="en-US" sz="1600" dirty="0"/>
              <a:t>（作为状态</a:t>
            </a:r>
            <a:r>
              <a:rPr lang="en-US" altLang="zh-CN" sz="1600" dirty="0"/>
              <a:t>State</a:t>
            </a:r>
            <a:r>
              <a:rPr lang="zh-CN" altLang="en-US" sz="1600" dirty="0"/>
              <a:t>），输出则是每个动作</a:t>
            </a:r>
            <a:r>
              <a:rPr lang="en-US" altLang="zh-CN" sz="1600" dirty="0"/>
              <a:t>Action</a:t>
            </a:r>
            <a:r>
              <a:rPr lang="zh-CN" altLang="en-US" sz="1600" dirty="0"/>
              <a:t>对应的</a:t>
            </a:r>
            <a:r>
              <a:rPr lang="en-US" altLang="zh-CN" sz="1600" dirty="0"/>
              <a:t>Value Function</a:t>
            </a:r>
            <a:r>
              <a:rPr lang="zh-CN" altLang="en-US" sz="1600" dirty="0"/>
              <a:t>（</a:t>
            </a:r>
            <a:r>
              <a:rPr lang="en-US" altLang="zh-CN" sz="1600" dirty="0"/>
              <a:t>Q</a:t>
            </a:r>
            <a:r>
              <a:rPr lang="zh-CN" altLang="en-US" sz="1600" dirty="0"/>
              <a:t>值）</a:t>
            </a:r>
          </a:p>
        </p:txBody>
      </p:sp>
      <p:sp>
        <p:nvSpPr>
          <p:cNvPr id="6" name="矩形 5">
            <a:extLst>
              <a:ext uri="{FF2B5EF4-FFF2-40B4-BE49-F238E27FC236}">
                <a16:creationId xmlns:a16="http://schemas.microsoft.com/office/drawing/2014/main" id="{B5982A48-9B20-4F9D-A119-90A530EE827B}"/>
              </a:ext>
            </a:extLst>
          </p:cNvPr>
          <p:cNvSpPr/>
          <p:nvPr/>
        </p:nvSpPr>
        <p:spPr>
          <a:xfrm>
            <a:off x="555234" y="1615757"/>
            <a:ext cx="7855461" cy="1569660"/>
          </a:xfrm>
          <a:prstGeom prst="rect">
            <a:avLst/>
          </a:prstGeom>
        </p:spPr>
        <p:txBody>
          <a:bodyPr wrap="square">
            <a:spAutoFit/>
          </a:bodyPr>
          <a:lstStyle/>
          <a:p>
            <a:r>
              <a:rPr lang="en-US" altLang="zh-CN" sz="1600" dirty="0"/>
              <a:t>DL</a:t>
            </a:r>
            <a:r>
              <a:rPr lang="zh-CN" altLang="en-US" sz="1600" dirty="0"/>
              <a:t>和</a:t>
            </a:r>
            <a:r>
              <a:rPr lang="en-US" altLang="zh-CN" sz="1600" dirty="0"/>
              <a:t>RL</a:t>
            </a:r>
            <a:r>
              <a:rPr lang="zh-CN" altLang="en-US" sz="1600" dirty="0"/>
              <a:t>结合的问题：</a:t>
            </a:r>
            <a:endParaRPr lang="en-US" altLang="zh-CN" sz="1600" dirty="0"/>
          </a:p>
          <a:p>
            <a:r>
              <a:rPr lang="en-US" altLang="zh-CN" sz="1600" dirty="0"/>
              <a:t>1.</a:t>
            </a:r>
            <a:r>
              <a:rPr lang="zh-CN" altLang="en-US" sz="1600" dirty="0"/>
              <a:t>DL需要大量带标签的样本进行监督学习；RL只有reward返回值，而且伴随着噪声，延迟（过了几十毫秒才返回），稀疏（很多State的reward是0）等问题；</a:t>
            </a:r>
            <a:endParaRPr lang="en-US" altLang="zh-CN" sz="1600" dirty="0"/>
          </a:p>
          <a:p>
            <a:r>
              <a:rPr lang="en-US" altLang="zh-CN" sz="1600" dirty="0"/>
              <a:t>2.</a:t>
            </a:r>
            <a:r>
              <a:rPr lang="zh-CN" altLang="en-US" sz="1600" dirty="0"/>
              <a:t>DL的样本独立；RL前后state状态相关；</a:t>
            </a:r>
            <a:endParaRPr lang="en-US" altLang="zh-CN" sz="1600" dirty="0"/>
          </a:p>
          <a:p>
            <a:r>
              <a:rPr lang="en-US" altLang="zh-CN" sz="1600" dirty="0"/>
              <a:t>3.</a:t>
            </a:r>
            <a:r>
              <a:rPr lang="zh-CN" altLang="en-US" sz="1600" dirty="0"/>
              <a:t>DL目标分布固定；RL的分布一直变化，比如玩一个游戏，一个关卡和下一个关卡的状态分布是不同的，所以训练好了前一个关卡，下一个关卡又要重新训练；</a:t>
            </a:r>
            <a:endParaRPr lang="en-US" altLang="zh-CN" sz="1600" dirty="0"/>
          </a:p>
        </p:txBody>
      </p:sp>
      <p:sp>
        <p:nvSpPr>
          <p:cNvPr id="7" name="矩形 6">
            <a:extLst>
              <a:ext uri="{FF2B5EF4-FFF2-40B4-BE49-F238E27FC236}">
                <a16:creationId xmlns:a16="http://schemas.microsoft.com/office/drawing/2014/main" id="{16BE9F4D-D4F2-46A0-BFE9-6FD706FF74FC}"/>
              </a:ext>
            </a:extLst>
          </p:cNvPr>
          <p:cNvSpPr/>
          <p:nvPr/>
        </p:nvSpPr>
        <p:spPr>
          <a:xfrm>
            <a:off x="555234" y="3454400"/>
            <a:ext cx="7728731" cy="1077218"/>
          </a:xfrm>
          <a:prstGeom prst="rect">
            <a:avLst/>
          </a:prstGeom>
        </p:spPr>
        <p:txBody>
          <a:bodyPr wrap="square">
            <a:spAutoFit/>
          </a:bodyPr>
          <a:lstStyle/>
          <a:p>
            <a:r>
              <a:rPr lang="zh-CN" altLang="en-US" sz="1600" dirty="0"/>
              <a:t>DQN解决方法：</a:t>
            </a:r>
            <a:endParaRPr lang="en-US" altLang="zh-CN" sz="1600" dirty="0"/>
          </a:p>
          <a:p>
            <a:r>
              <a:rPr lang="en-US" altLang="zh-CN" sz="1600" dirty="0"/>
              <a:t>1.</a:t>
            </a:r>
            <a:r>
              <a:rPr lang="zh-CN" altLang="en-US" sz="1600" dirty="0"/>
              <a:t> 监督学习的一般方法是先确定</a:t>
            </a:r>
            <a:r>
              <a:rPr lang="en-US" altLang="zh-CN" sz="1600" dirty="0"/>
              <a:t>Loss Function</a:t>
            </a:r>
            <a:r>
              <a:rPr lang="zh-CN" altLang="en-US" sz="1600" dirty="0"/>
              <a:t>，然后求梯度，使用随机梯度下降等方法更新参数。</a:t>
            </a:r>
            <a:r>
              <a:rPr lang="en-US" altLang="zh-CN" sz="1600" dirty="0"/>
              <a:t>DQN</a:t>
            </a:r>
            <a:r>
              <a:rPr lang="zh-CN" altLang="en-US" sz="1600" dirty="0"/>
              <a:t>则基于</a:t>
            </a:r>
            <a:r>
              <a:rPr lang="en-US" altLang="zh-CN" sz="1600" dirty="0"/>
              <a:t>Q-Learning</a:t>
            </a:r>
            <a:r>
              <a:rPr lang="zh-CN" altLang="en-US" sz="1600" dirty="0"/>
              <a:t>来确定</a:t>
            </a:r>
            <a:r>
              <a:rPr lang="en-US" altLang="zh-CN" sz="1600" dirty="0"/>
              <a:t>Loss Function</a:t>
            </a:r>
            <a:r>
              <a:rPr lang="zh-CN" altLang="en-US" sz="1600" dirty="0"/>
              <a:t>。</a:t>
            </a:r>
            <a:endParaRPr lang="en-US" altLang="zh-CN" sz="1600" dirty="0"/>
          </a:p>
          <a:p>
            <a:r>
              <a:rPr lang="en-US" altLang="zh-CN" sz="1600" dirty="0"/>
              <a:t>2.</a:t>
            </a:r>
            <a:r>
              <a:rPr lang="zh-CN" altLang="en-US" sz="1600" dirty="0"/>
              <a:t>通过experience replay（经验池）的方法来解决相关性及非静态分布问题。</a:t>
            </a:r>
          </a:p>
        </p:txBody>
      </p:sp>
    </p:spTree>
    <p:extLst>
      <p:ext uri="{BB962C8B-B14F-4D97-AF65-F5344CB8AC3E}">
        <p14:creationId xmlns:p14="http://schemas.microsoft.com/office/powerpoint/2010/main" val="4043702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DA0442D-ED16-4B52-B983-FD32E68BC57F}"/>
              </a:ext>
            </a:extLst>
          </p:cNvPr>
          <p:cNvSpPr txBox="1"/>
          <p:nvPr/>
        </p:nvSpPr>
        <p:spPr>
          <a:xfrm>
            <a:off x="509336" y="187200"/>
            <a:ext cx="6779933" cy="369332"/>
          </a:xfrm>
          <a:prstGeom prst="rect">
            <a:avLst/>
          </a:prstGeom>
          <a:noFill/>
        </p:spPr>
        <p:txBody>
          <a:bodyPr wrap="none" rtlCol="0">
            <a:spAutoFit/>
          </a:bodyPr>
          <a:lstStyle/>
          <a:p>
            <a:r>
              <a:rPr lang="en-US" altLang="zh-CN" b="1" dirty="0"/>
              <a:t>Nips DQN--</a:t>
            </a:r>
            <a:r>
              <a:rPr lang="zh-CN" altLang="zh-CN" dirty="0">
                <a:solidFill>
                  <a:srgbClr val="067D17"/>
                </a:solidFill>
                <a:latin typeface="Arial Unicode MS"/>
                <a:ea typeface="JetBrains Mono"/>
              </a:rPr>
              <a:t>Playing Atari with Deep Reinforcement Learning</a:t>
            </a:r>
            <a:r>
              <a:rPr lang="en-US" altLang="zh-CN" dirty="0">
                <a:solidFill>
                  <a:srgbClr val="067D17"/>
                </a:solidFill>
                <a:latin typeface="Arial Unicode MS"/>
                <a:ea typeface="JetBrains Mono"/>
              </a:rPr>
              <a:t> </a:t>
            </a:r>
            <a:r>
              <a:rPr lang="zh-CN" altLang="zh-CN" dirty="0">
                <a:solidFill>
                  <a:srgbClr val="067D17"/>
                </a:solidFill>
                <a:latin typeface="Arial Unicode MS"/>
                <a:ea typeface="JetBrains Mono"/>
              </a:rPr>
              <a:t>2013</a:t>
            </a:r>
            <a:endParaRPr lang="zh-CN" altLang="en-US" b="1" dirty="0"/>
          </a:p>
        </p:txBody>
      </p:sp>
      <p:sp>
        <p:nvSpPr>
          <p:cNvPr id="5" name="矩形 4">
            <a:extLst>
              <a:ext uri="{FF2B5EF4-FFF2-40B4-BE49-F238E27FC236}">
                <a16:creationId xmlns:a16="http://schemas.microsoft.com/office/drawing/2014/main" id="{0199AB50-C639-4AF9-980D-CF939F2EDB2A}"/>
              </a:ext>
            </a:extLst>
          </p:cNvPr>
          <p:cNvSpPr/>
          <p:nvPr/>
        </p:nvSpPr>
        <p:spPr>
          <a:xfrm>
            <a:off x="509333" y="1394841"/>
            <a:ext cx="8058931" cy="892552"/>
          </a:xfrm>
          <a:prstGeom prst="rect">
            <a:avLst/>
          </a:prstGeom>
        </p:spPr>
        <p:txBody>
          <a:bodyPr wrap="square">
            <a:spAutoFit/>
          </a:bodyPr>
          <a:lstStyle/>
          <a:p>
            <a:r>
              <a:rPr lang="zh-CN" altLang="en-US" b="1" dirty="0">
                <a:latin typeface="宋体" panose="02010600030101010101" pitchFamily="2" charset="-122"/>
                <a:ea typeface="宋体" panose="02010600030101010101" pitchFamily="2" charset="-122"/>
                <a:cs typeface="宋体" panose="02010600030101010101" pitchFamily="2" charset="-122"/>
              </a:rPr>
              <a:t>提出</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en-US" altLang="zh-CN" sz="1600" dirty="0">
                <a:latin typeface="宋体" panose="02010600030101010101" pitchFamily="2" charset="-122"/>
                <a:ea typeface="宋体" panose="02010600030101010101" pitchFamily="2" charset="-122"/>
                <a:cs typeface="宋体" panose="02010600030101010101" pitchFamily="2" charset="-122"/>
              </a:rPr>
              <a:t>Q-table</a:t>
            </a:r>
            <a:r>
              <a:rPr lang="zh-CN" altLang="en-US" sz="1600" dirty="0">
                <a:latin typeface="宋体" panose="02010600030101010101" pitchFamily="2" charset="-122"/>
                <a:ea typeface="宋体" panose="02010600030101010101" pitchFamily="2" charset="-122"/>
                <a:cs typeface="宋体" panose="02010600030101010101" pitchFamily="2" charset="-122"/>
              </a:rPr>
              <a:t>的限制：状态和动作空间是离散且维数不高时可使用Q-Table储存每个状态动作对应的Q值。而当状态和动作空间是高维、连续时，使用Q-Table存储则不现实，利用神经网络来代替Q-table产生Q值，使得相近的状态得到相近的输出动作</a:t>
            </a:r>
            <a:r>
              <a:rPr lang="zh-CN" altLang="en-US" dirty="0">
                <a:latin typeface="宋体" panose="02010600030101010101" pitchFamily="2" charset="-122"/>
                <a:ea typeface="宋体" panose="02010600030101010101" pitchFamily="2" charset="-122"/>
                <a:cs typeface="宋体" panose="02010600030101010101" pitchFamily="2" charset="-122"/>
              </a:rPr>
              <a:t>。</a:t>
            </a:r>
          </a:p>
        </p:txBody>
      </p:sp>
      <p:sp>
        <p:nvSpPr>
          <p:cNvPr id="10" name="矩形 9">
            <a:extLst>
              <a:ext uri="{FF2B5EF4-FFF2-40B4-BE49-F238E27FC236}">
                <a16:creationId xmlns:a16="http://schemas.microsoft.com/office/drawing/2014/main" id="{B8571F7A-4049-42FD-AE56-F69D85794E2A}"/>
              </a:ext>
            </a:extLst>
          </p:cNvPr>
          <p:cNvSpPr/>
          <p:nvPr/>
        </p:nvSpPr>
        <p:spPr>
          <a:xfrm>
            <a:off x="509334" y="2600984"/>
            <a:ext cx="8058931" cy="369332"/>
          </a:xfrm>
          <a:prstGeom prst="rect">
            <a:avLst/>
          </a:prstGeom>
        </p:spPr>
        <p:txBody>
          <a:bodyPr wrap="square">
            <a:spAutoFit/>
          </a:bodyPr>
          <a:lstStyle/>
          <a:p>
            <a:r>
              <a:rPr lang="zh-CN" altLang="en-US"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解决</a:t>
            </a:r>
            <a:r>
              <a:rPr lang="en-US" altLang="zh-CN"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把</a:t>
            </a:r>
            <a:r>
              <a:rPr lang="en-US" altLang="zh-CN" sz="1600" dirty="0">
                <a:latin typeface="宋体" panose="02010600030101010101" pitchFamily="2" charset="-122"/>
                <a:ea typeface="宋体" panose="02010600030101010101" pitchFamily="2" charset="-122"/>
              </a:rPr>
              <a:t>Q-Table</a:t>
            </a:r>
            <a:r>
              <a:rPr lang="zh-CN" altLang="en-US" sz="1600" dirty="0">
                <a:latin typeface="宋体" panose="02010600030101010101" pitchFamily="2" charset="-122"/>
                <a:ea typeface="宋体" panose="02010600030101010101" pitchFamily="2" charset="-122"/>
              </a:rPr>
              <a:t>的更新问题变成一个函数拟合问题，相近的状态得到相近的输出动作。</a:t>
            </a:r>
          </a:p>
        </p:txBody>
      </p:sp>
      <p:pic>
        <p:nvPicPr>
          <p:cNvPr id="12" name="图片 11">
            <a:extLst>
              <a:ext uri="{FF2B5EF4-FFF2-40B4-BE49-F238E27FC236}">
                <a16:creationId xmlns:a16="http://schemas.microsoft.com/office/drawing/2014/main" id="{48A469C4-49C4-47A5-8B6C-1946A1094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74" y="2968327"/>
            <a:ext cx="2179495" cy="349796"/>
          </a:xfrm>
          <a:prstGeom prst="rect">
            <a:avLst/>
          </a:prstGeom>
        </p:spPr>
      </p:pic>
      <p:sp>
        <p:nvSpPr>
          <p:cNvPr id="13" name="矩形 12">
            <a:extLst>
              <a:ext uri="{FF2B5EF4-FFF2-40B4-BE49-F238E27FC236}">
                <a16:creationId xmlns:a16="http://schemas.microsoft.com/office/drawing/2014/main" id="{9CBA11D7-4B61-418E-8673-DEF1DA0B8ABD}"/>
              </a:ext>
            </a:extLst>
          </p:cNvPr>
          <p:cNvSpPr/>
          <p:nvPr/>
        </p:nvSpPr>
        <p:spPr>
          <a:xfrm>
            <a:off x="509334" y="3568490"/>
            <a:ext cx="8422280" cy="584775"/>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将权值为</a:t>
            </a:r>
            <a:r>
              <a:rPr lang="en-US" altLang="zh-CN" sz="1600" dirty="0">
                <a:latin typeface="宋体" panose="02010600030101010101" pitchFamily="2" charset="-122"/>
                <a:ea typeface="宋体" panose="02010600030101010101" pitchFamily="2" charset="-122"/>
              </a:rPr>
              <a:t>θ</a:t>
            </a:r>
            <a:r>
              <a:rPr lang="zh-CN" altLang="en-US" sz="1600" dirty="0">
                <a:latin typeface="宋体" panose="02010600030101010101" pitchFamily="2" charset="-122"/>
                <a:ea typeface="宋体" panose="02010600030101010101" pitchFamily="2" charset="-122"/>
              </a:rPr>
              <a:t>的神经网络函数逼近器称为</a:t>
            </a:r>
            <a:r>
              <a:rPr lang="en-US" altLang="zh-CN" sz="1600" dirty="0">
                <a:latin typeface="宋体" panose="02010600030101010101" pitchFamily="2" charset="-122"/>
                <a:ea typeface="宋体" panose="02010600030101010101" pitchFamily="2" charset="-122"/>
              </a:rPr>
              <a:t>Q</a:t>
            </a:r>
            <a:r>
              <a:rPr lang="zh-CN" altLang="en-US" sz="1600" dirty="0">
                <a:latin typeface="宋体" panose="02010600030101010101" pitchFamily="2" charset="-122"/>
                <a:ea typeface="宋体" panose="02010600030101010101" pitchFamily="2" charset="-122"/>
              </a:rPr>
              <a:t>网络。</a:t>
            </a:r>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Q</a:t>
            </a:r>
            <a:r>
              <a:rPr lang="zh-CN" altLang="en-US" sz="1600" dirty="0">
                <a:latin typeface="宋体" panose="02010600030101010101" pitchFamily="2" charset="-122"/>
                <a:ea typeface="宋体" panose="02010600030101010101" pitchFamily="2" charset="-122"/>
              </a:rPr>
              <a:t>网络可以通过最小化在每次迭代</a:t>
            </a:r>
            <a:r>
              <a:rPr lang="en-US" altLang="zh-CN" sz="1600" dirty="0" err="1">
                <a:latin typeface="宋体" panose="02010600030101010101" pitchFamily="2" charset="-122"/>
                <a:ea typeface="宋体" panose="02010600030101010101" pitchFamily="2" charset="-122"/>
              </a:rPr>
              <a:t>i</a:t>
            </a:r>
            <a:r>
              <a:rPr lang="zh-CN" altLang="en-US" sz="1600" dirty="0">
                <a:latin typeface="宋体" panose="02010600030101010101" pitchFamily="2" charset="-122"/>
                <a:ea typeface="宋体" panose="02010600030101010101" pitchFamily="2" charset="-122"/>
              </a:rPr>
              <a:t>时变化的损失函数</a:t>
            </a:r>
            <a:r>
              <a:rPr lang="en-US" altLang="zh-CN" sz="1600" dirty="0">
                <a:latin typeface="宋体" panose="02010600030101010101" pitchFamily="2" charset="-122"/>
                <a:ea typeface="宋体" panose="02010600030101010101" pitchFamily="2" charset="-122"/>
              </a:rPr>
              <a:t>Li(</a:t>
            </a:r>
            <a:r>
              <a:rPr lang="en-US" altLang="zh-CN" sz="1600" dirty="0" err="1">
                <a:latin typeface="宋体" panose="02010600030101010101" pitchFamily="2" charset="-122"/>
                <a:ea typeface="宋体" panose="02010600030101010101" pitchFamily="2" charset="-122"/>
              </a:rPr>
              <a:t>θi</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序列来训练。</a:t>
            </a:r>
          </a:p>
        </p:txBody>
      </p:sp>
      <p:pic>
        <p:nvPicPr>
          <p:cNvPr id="15" name="图片 14">
            <a:extLst>
              <a:ext uri="{FF2B5EF4-FFF2-40B4-BE49-F238E27FC236}">
                <a16:creationId xmlns:a16="http://schemas.microsoft.com/office/drawing/2014/main" id="{0280F1A9-8F0E-4460-9562-1F0FC151A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253" y="4242190"/>
            <a:ext cx="3842533" cy="646331"/>
          </a:xfrm>
          <a:prstGeom prst="rect">
            <a:avLst/>
          </a:prstGeom>
        </p:spPr>
      </p:pic>
      <p:pic>
        <p:nvPicPr>
          <p:cNvPr id="17" name="图片 16">
            <a:extLst>
              <a:ext uri="{FF2B5EF4-FFF2-40B4-BE49-F238E27FC236}">
                <a16:creationId xmlns:a16="http://schemas.microsoft.com/office/drawing/2014/main" id="{61D7CA85-C60B-4DD4-BDA0-B5E7D20777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8800" y="4396264"/>
            <a:ext cx="3943496" cy="370475"/>
          </a:xfrm>
          <a:prstGeom prst="rect">
            <a:avLst/>
          </a:prstGeom>
        </p:spPr>
      </p:pic>
      <p:sp>
        <p:nvSpPr>
          <p:cNvPr id="18" name="矩形 17">
            <a:extLst>
              <a:ext uri="{FF2B5EF4-FFF2-40B4-BE49-F238E27FC236}">
                <a16:creationId xmlns:a16="http://schemas.microsoft.com/office/drawing/2014/main" id="{1445620B-FF50-41B8-B034-3588281AD2DE}"/>
              </a:ext>
            </a:extLst>
          </p:cNvPr>
          <p:cNvSpPr/>
          <p:nvPr/>
        </p:nvSpPr>
        <p:spPr>
          <a:xfrm>
            <a:off x="459253" y="4997661"/>
            <a:ext cx="8175413" cy="584775"/>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利用随机梯度下降法可以对 </a:t>
            </a:r>
            <a:r>
              <a:rPr lang="en-US" altLang="zh-CN" sz="1600" dirty="0">
                <a:latin typeface="宋体" panose="02010600030101010101" pitchFamily="2" charset="-122"/>
                <a:ea typeface="宋体" panose="02010600030101010101" pitchFamily="2" charset="-122"/>
              </a:rPr>
              <a:t>DQN </a:t>
            </a:r>
            <a:r>
              <a:rPr lang="zh-CN" altLang="en-US" sz="1600" dirty="0">
                <a:latin typeface="宋体" panose="02010600030101010101" pitchFamily="2" charset="-122"/>
                <a:ea typeface="宋体" panose="02010600030101010101" pitchFamily="2" charset="-122"/>
              </a:rPr>
              <a:t>的权值进行优化，使得损失函数最小，逐渐逼近最优 </a:t>
            </a:r>
            <a:r>
              <a:rPr lang="en-US" altLang="zh-CN" sz="1600" dirty="0">
                <a:latin typeface="宋体" panose="02010600030101010101" pitchFamily="2" charset="-122"/>
                <a:ea typeface="宋体" panose="02010600030101010101" pitchFamily="2" charset="-122"/>
              </a:rPr>
              <a:t>Q </a:t>
            </a:r>
            <a:r>
              <a:rPr lang="zh-CN" altLang="en-US" sz="1600" dirty="0">
                <a:latin typeface="宋体" panose="02010600030101010101" pitchFamily="2" charset="-122"/>
                <a:ea typeface="宋体" panose="02010600030101010101" pitchFamily="2" charset="-122"/>
              </a:rPr>
              <a:t>函数</a:t>
            </a:r>
          </a:p>
        </p:txBody>
      </p:sp>
      <p:pic>
        <p:nvPicPr>
          <p:cNvPr id="20" name="图片 19">
            <a:extLst>
              <a:ext uri="{FF2B5EF4-FFF2-40B4-BE49-F238E27FC236}">
                <a16:creationId xmlns:a16="http://schemas.microsoft.com/office/drawing/2014/main" id="{916D6C9F-037F-4077-B81D-6F2DC1F935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910" y="5624844"/>
            <a:ext cx="7941752" cy="671733"/>
          </a:xfrm>
          <a:prstGeom prst="rect">
            <a:avLst/>
          </a:prstGeom>
        </p:spPr>
      </p:pic>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76606421-A066-4FB0-833A-5E52F8AC4D99}"/>
                  </a:ext>
                </a:extLst>
              </p:cNvPr>
              <p:cNvSpPr txBox="1"/>
              <p:nvPr/>
            </p:nvSpPr>
            <p:spPr>
              <a:xfrm>
                <a:off x="459253" y="813998"/>
                <a:ext cx="5184689" cy="3697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动作值函数</m:t>
                          </m:r>
                          <m:r>
                            <a:rPr lang="zh-CN" altLang="en-US" i="1" smtClean="0">
                              <a:latin typeface="Cambria Math" panose="02040503050406030204" pitchFamily="18" charset="0"/>
                            </a:rPr>
                            <m:t>：</m:t>
                          </m:r>
                          <m:r>
                            <a:rPr lang="en-US" altLang="zh-CN" b="0" i="1" smtClean="0">
                              <a:latin typeface="Cambria Math" panose="02040503050406030204" pitchFamily="18" charset="0"/>
                            </a:rPr>
                            <m:t>𝑄</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zh-CN" altLang="en-US" b="0" i="1" smtClean="0">
                          <a:latin typeface="Cambria Math" panose="02040503050406030204" pitchFamily="18" charset="0"/>
                        </a:rPr>
                        <m:t>𝛾</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𝑠</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oMath>
                  </m:oMathPara>
                </a14:m>
                <a:endParaRPr lang="zh-CN" altLang="en-US" dirty="0"/>
              </a:p>
            </p:txBody>
          </p:sp>
        </mc:Choice>
        <mc:Fallback xmlns="">
          <p:sp>
            <p:nvSpPr>
              <p:cNvPr id="22" name="文本框 21">
                <a:extLst>
                  <a:ext uri="{FF2B5EF4-FFF2-40B4-BE49-F238E27FC236}">
                    <a16:creationId xmlns:a16="http://schemas.microsoft.com/office/drawing/2014/main" id="{76606421-A066-4FB0-833A-5E52F8AC4D99}"/>
                  </a:ext>
                </a:extLst>
              </p:cNvPr>
              <p:cNvSpPr txBox="1">
                <a:spLocks noRot="1" noChangeAspect="1" noMove="1" noResize="1" noEditPoints="1" noAdjustHandles="1" noChangeArrowheads="1" noChangeShapeType="1" noTextEdit="1"/>
              </p:cNvSpPr>
              <p:nvPr/>
            </p:nvSpPr>
            <p:spPr>
              <a:xfrm>
                <a:off x="459253" y="813998"/>
                <a:ext cx="5184689" cy="369717"/>
              </a:xfrm>
              <a:prstGeom prst="rect">
                <a:avLst/>
              </a:prstGeom>
              <a:blipFill>
                <a:blip r:embed="rId7"/>
                <a:stretch>
                  <a:fillRect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305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3F27876-B34E-4127-9525-BFCBFB727378}"/>
              </a:ext>
            </a:extLst>
          </p:cNvPr>
          <p:cNvSpPr txBox="1"/>
          <p:nvPr/>
        </p:nvSpPr>
        <p:spPr>
          <a:xfrm>
            <a:off x="509336" y="187200"/>
            <a:ext cx="6779933" cy="369332"/>
          </a:xfrm>
          <a:prstGeom prst="rect">
            <a:avLst/>
          </a:prstGeom>
          <a:noFill/>
        </p:spPr>
        <p:txBody>
          <a:bodyPr wrap="none" rtlCol="0">
            <a:spAutoFit/>
          </a:bodyPr>
          <a:lstStyle/>
          <a:p>
            <a:r>
              <a:rPr lang="en-US" altLang="zh-CN" b="1" dirty="0"/>
              <a:t>Nips DQN--</a:t>
            </a:r>
            <a:r>
              <a:rPr lang="zh-CN" altLang="zh-CN" dirty="0">
                <a:solidFill>
                  <a:srgbClr val="067D17"/>
                </a:solidFill>
                <a:latin typeface="Arial Unicode MS"/>
                <a:ea typeface="JetBrains Mono"/>
              </a:rPr>
              <a:t>Playing Atari with Deep Reinforcement Learning</a:t>
            </a:r>
            <a:r>
              <a:rPr lang="en-US" altLang="zh-CN" dirty="0">
                <a:solidFill>
                  <a:srgbClr val="067D17"/>
                </a:solidFill>
                <a:latin typeface="Arial Unicode MS"/>
                <a:ea typeface="JetBrains Mono"/>
              </a:rPr>
              <a:t> </a:t>
            </a:r>
            <a:r>
              <a:rPr lang="zh-CN" altLang="zh-CN" dirty="0">
                <a:solidFill>
                  <a:srgbClr val="067D17"/>
                </a:solidFill>
                <a:latin typeface="Arial Unicode MS"/>
                <a:ea typeface="JetBrains Mono"/>
              </a:rPr>
              <a:t>2013</a:t>
            </a:r>
            <a:endParaRPr lang="zh-CN" altLang="en-US" b="1" dirty="0"/>
          </a:p>
        </p:txBody>
      </p:sp>
      <p:sp>
        <p:nvSpPr>
          <p:cNvPr id="5" name="文本框 4">
            <a:extLst>
              <a:ext uri="{FF2B5EF4-FFF2-40B4-BE49-F238E27FC236}">
                <a16:creationId xmlns:a16="http://schemas.microsoft.com/office/drawing/2014/main" id="{A8827B22-6E86-473C-9E5E-BA7A95BF20E2}"/>
              </a:ext>
            </a:extLst>
          </p:cNvPr>
          <p:cNvSpPr txBox="1"/>
          <p:nvPr/>
        </p:nvSpPr>
        <p:spPr>
          <a:xfrm>
            <a:off x="509336" y="818441"/>
            <a:ext cx="6796476" cy="1077218"/>
          </a:xfrm>
          <a:prstGeom prst="rect">
            <a:avLst/>
          </a:prstGeom>
          <a:noFill/>
        </p:spPr>
        <p:txBody>
          <a:bodyPr wrap="none" rtlCol="0">
            <a:spAutoFit/>
          </a:bodyPr>
          <a:lstStyle/>
          <a:p>
            <a:r>
              <a:rPr lang="zh-CN" altLang="en-US" sz="1600" dirty="0"/>
              <a:t>经验回放</a:t>
            </a:r>
            <a:endParaRPr lang="en-US" altLang="zh-CN" sz="1600" dirty="0"/>
          </a:p>
          <a:p>
            <a:endParaRPr lang="en-US" altLang="zh-CN" sz="1600" dirty="0"/>
          </a:p>
          <a:p>
            <a:r>
              <a:rPr lang="zh-CN" altLang="en-US" sz="1600" dirty="0"/>
              <a:t>具体做法：是把每个时间步</a:t>
            </a:r>
            <a:r>
              <a:rPr lang="en-US" altLang="zh-CN" sz="1600" dirty="0"/>
              <a:t>agent</a:t>
            </a:r>
            <a:r>
              <a:rPr lang="zh-CN" altLang="en-US" sz="1600" dirty="0"/>
              <a:t>与环境交互得到的样本 数据</a:t>
            </a:r>
            <a:r>
              <a:rPr lang="en-US" altLang="zh-CN" sz="1600" dirty="0"/>
              <a:t>(st,at,rt,st+1)</a:t>
            </a:r>
          </a:p>
          <a:p>
            <a:r>
              <a:rPr lang="zh-CN" altLang="en-US" sz="1600" dirty="0"/>
              <a:t>储存到回放记忆单元，要训练时就随机拿出一些（</a:t>
            </a:r>
            <a:r>
              <a:rPr lang="en-US" altLang="zh-CN" sz="1600" dirty="0"/>
              <a:t>minibatch</a:t>
            </a:r>
            <a:r>
              <a:rPr lang="zh-CN" altLang="en-US" sz="1600" dirty="0"/>
              <a:t>）来训练</a:t>
            </a:r>
            <a:endParaRPr lang="en-US" altLang="zh-CN" sz="1600" dirty="0"/>
          </a:p>
        </p:txBody>
      </p:sp>
      <p:sp>
        <p:nvSpPr>
          <p:cNvPr id="2" name="矩形 1">
            <a:extLst>
              <a:ext uri="{FF2B5EF4-FFF2-40B4-BE49-F238E27FC236}">
                <a16:creationId xmlns:a16="http://schemas.microsoft.com/office/drawing/2014/main" id="{D5AC36E7-AA3A-4819-87D6-526F357FAB48}"/>
              </a:ext>
            </a:extLst>
          </p:cNvPr>
          <p:cNvSpPr/>
          <p:nvPr/>
        </p:nvSpPr>
        <p:spPr>
          <a:xfrm>
            <a:off x="509336" y="2157569"/>
            <a:ext cx="7186864" cy="2062103"/>
          </a:xfrm>
          <a:prstGeom prst="rect">
            <a:avLst/>
          </a:prstGeom>
        </p:spPr>
        <p:txBody>
          <a:bodyPr wrap="square">
            <a:spAutoFit/>
          </a:bodyPr>
          <a:lstStyle/>
          <a:p>
            <a:pPr algn="just"/>
            <a:r>
              <a:rPr lang="zh-CN" altLang="en-US" sz="1600" dirty="0">
                <a:latin typeface="Arial" panose="020B0604020202020204" pitchFamily="34" charset="0"/>
              </a:rPr>
              <a:t>优点：</a:t>
            </a:r>
            <a:endParaRPr lang="en-US" altLang="zh-CN" sz="1600" dirty="0">
              <a:latin typeface="Arial" panose="020B0604020202020204" pitchFamily="34" charset="0"/>
            </a:endParaRPr>
          </a:p>
          <a:p>
            <a:pPr algn="just"/>
            <a:r>
              <a:rPr lang="en-US" altLang="zh-CN" sz="1600" dirty="0">
                <a:latin typeface="Arial" panose="020B0604020202020204" pitchFamily="34" charset="0"/>
              </a:rPr>
              <a:t>1.</a:t>
            </a:r>
            <a:r>
              <a:rPr lang="zh-CN" altLang="en-US" sz="1600" dirty="0">
                <a:latin typeface="Arial" panose="020B0604020202020204" pitchFamily="34" charset="0"/>
              </a:rPr>
              <a:t>经验的每一步都有可能用于许多权重更新，从而提高数据效率。</a:t>
            </a:r>
            <a:endParaRPr lang="en-US" altLang="zh-CN" sz="1600" dirty="0">
              <a:latin typeface="Arial" panose="020B0604020202020204" pitchFamily="34" charset="0"/>
            </a:endParaRPr>
          </a:p>
          <a:p>
            <a:pPr algn="just"/>
            <a:r>
              <a:rPr lang="en-US" altLang="zh-CN" sz="1600" dirty="0">
                <a:latin typeface="Arial" panose="020B0604020202020204" pitchFamily="34" charset="0"/>
              </a:rPr>
              <a:t>2.</a:t>
            </a:r>
            <a:r>
              <a:rPr lang="zh-CN" altLang="en-US" sz="1600" dirty="0">
                <a:latin typeface="Arial" panose="020B0604020202020204" pitchFamily="34" charset="0"/>
              </a:rPr>
              <a:t>直接从连续样本中学习是低效的，因为样本之间有很强的相关性；随机抽取样本打破了这些相关性。</a:t>
            </a:r>
            <a:endParaRPr lang="en-US" altLang="zh-CN" sz="1600" dirty="0">
              <a:latin typeface="Arial" panose="020B0604020202020204" pitchFamily="34" charset="0"/>
            </a:endParaRPr>
          </a:p>
          <a:p>
            <a:pPr algn="just"/>
            <a:r>
              <a:rPr lang="en-US" altLang="zh-CN" sz="1600" dirty="0">
                <a:latin typeface="Arial" panose="020B0604020202020204" pitchFamily="34" charset="0"/>
              </a:rPr>
              <a:t>3.</a:t>
            </a:r>
            <a:r>
              <a:rPr lang="zh-CN" altLang="en-US" sz="1600" dirty="0">
                <a:latin typeface="Arial" panose="020B0604020202020204" pitchFamily="34" charset="0"/>
              </a:rPr>
              <a:t>当学习策略时，当前参数决定了参数训练的下一个数据样本。例如，如果最大化动作向左移动，则训练样本将由左侧的样本控制；如果最大化动作随后切换至右侧，则训练分布也将切换。参数可能会陷入一个很差的局部最小值。</a:t>
            </a:r>
            <a:endParaRPr lang="en-US" altLang="zh-CN" sz="1600" dirty="0">
              <a:latin typeface="Arial" panose="020B0604020202020204" pitchFamily="34" charset="0"/>
            </a:endParaRPr>
          </a:p>
          <a:p>
            <a:pPr algn="just"/>
            <a:r>
              <a:rPr lang="zh-CN" altLang="en-US" sz="1600" dirty="0">
                <a:latin typeface="Arial" panose="020B0604020202020204" pitchFamily="34" charset="0"/>
              </a:rPr>
              <a:t>通过使用经验回放，行为分布在许多以前的状态下是平均的，平滑了学习。</a:t>
            </a:r>
          </a:p>
        </p:txBody>
      </p:sp>
    </p:spTree>
    <p:extLst>
      <p:ext uri="{BB962C8B-B14F-4D97-AF65-F5344CB8AC3E}">
        <p14:creationId xmlns:p14="http://schemas.microsoft.com/office/powerpoint/2010/main" val="38242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EBDB924-248A-407F-9A1D-25429AB0FA84}"/>
                  </a:ext>
                </a:extLst>
              </p:cNvPr>
              <p:cNvSpPr/>
              <p:nvPr/>
            </p:nvSpPr>
            <p:spPr>
              <a:xfrm>
                <a:off x="890384" y="1837783"/>
                <a:ext cx="7363232" cy="830997"/>
              </a:xfrm>
              <a:prstGeom prst="rect">
                <a:avLst/>
              </a:prstGeom>
            </p:spPr>
            <p:txBody>
              <a:bodyPr wrap="square">
                <a:spAutoFit/>
              </a:bodyPr>
              <a:lstStyle/>
              <a:p>
                <a:r>
                  <a:rPr lang="zh-CN" altLang="en-US" sz="1600" dirty="0">
                    <a:latin typeface="Arial" panose="020B0604020202020204" pitchFamily="34" charset="0"/>
                  </a:rPr>
                  <a:t>问题：在</a:t>
                </a:r>
                <a:r>
                  <a:rPr lang="en-US" altLang="zh-CN" sz="1600" dirty="0">
                    <a:latin typeface="Arial" panose="020B0604020202020204" pitchFamily="34" charset="0"/>
                  </a:rPr>
                  <a:t>Nips DQN</a:t>
                </a:r>
                <a:r>
                  <a:rPr lang="zh-CN" altLang="en-US" sz="1600" dirty="0">
                    <a:latin typeface="Arial" panose="020B0604020202020204" pitchFamily="34" charset="0"/>
                  </a:rPr>
                  <a:t>中，目标</a:t>
                </a:r>
                <a:r>
                  <a:rPr lang="en-US" altLang="zh-CN" sz="1600" dirty="0">
                    <a:latin typeface="Arial" panose="020B0604020202020204" pitchFamily="34" charset="0"/>
                  </a:rPr>
                  <a:t>Q</a:t>
                </a:r>
                <a:r>
                  <a:rPr lang="zh-CN" altLang="en-US" sz="1600" dirty="0">
                    <a:latin typeface="Arial" panose="020B0604020202020204" pitchFamily="34" charset="0"/>
                  </a:rPr>
                  <a:t>值的计算使用到了当前要训练的</a:t>
                </a:r>
                <a:r>
                  <a:rPr lang="en-US" altLang="zh-CN" sz="1600" dirty="0">
                    <a:latin typeface="Arial" panose="020B0604020202020204" pitchFamily="34" charset="0"/>
                  </a:rPr>
                  <a:t>Q</a:t>
                </a:r>
                <a:r>
                  <a:rPr lang="zh-CN" altLang="en-US" sz="1600" dirty="0">
                    <a:latin typeface="Arial" panose="020B0604020202020204" pitchFamily="34" charset="0"/>
                  </a:rPr>
                  <a:t>网络参数</a:t>
                </a:r>
                <a14:m>
                  <m:oMath xmlns:m="http://schemas.openxmlformats.org/officeDocument/2006/math">
                    <m:r>
                      <a:rPr lang="zh-CN" altLang="en-US" sz="1600" i="1" smtClean="0">
                        <a:latin typeface="Cambria Math" panose="02040503050406030204" pitchFamily="18" charset="0"/>
                      </a:rPr>
                      <m:t>𝜃</m:t>
                    </m:r>
                  </m:oMath>
                </a14:m>
                <a:r>
                  <a:rPr lang="zh-CN" altLang="en-US" sz="1600" dirty="0">
                    <a:latin typeface="Arial" panose="020B0604020202020204" pitchFamily="34" charset="0"/>
                  </a:rPr>
                  <a:t>来计算。而实际上，我们又希望通过</a:t>
                </a:r>
                <a:r>
                  <a:rPr lang="en-US" altLang="zh-CN" sz="1600" dirty="0" err="1">
                    <a:latin typeface="Arial" panose="020B0604020202020204" pitchFamily="34" charset="0"/>
                  </a:rPr>
                  <a:t>yj</a:t>
                </a:r>
                <a:r>
                  <a:rPr lang="zh-CN" altLang="en-US" sz="1600" dirty="0">
                    <a:latin typeface="Arial" panose="020B0604020202020204" pitchFamily="34" charset="0"/>
                  </a:rPr>
                  <a:t>来后续更新</a:t>
                </a:r>
                <a:r>
                  <a:rPr lang="en-US" altLang="zh-CN" sz="1600" dirty="0">
                    <a:latin typeface="Arial" panose="020B0604020202020204" pitchFamily="34" charset="0"/>
                  </a:rPr>
                  <a:t>Q</a:t>
                </a:r>
                <a:r>
                  <a:rPr lang="zh-CN" altLang="en-US" sz="1600" dirty="0">
                    <a:latin typeface="Arial" panose="020B0604020202020204" pitchFamily="34" charset="0"/>
                  </a:rPr>
                  <a:t>网络参数。这样两者循环依赖，迭代起来两者的相关性太强，不利于算法的收敛。</a:t>
                </a:r>
              </a:p>
            </p:txBody>
          </p:sp>
        </mc:Choice>
        <mc:Fallback xmlns="">
          <p:sp>
            <p:nvSpPr>
              <p:cNvPr id="6" name="矩形 5">
                <a:extLst>
                  <a:ext uri="{FF2B5EF4-FFF2-40B4-BE49-F238E27FC236}">
                    <a16:creationId xmlns:a16="http://schemas.microsoft.com/office/drawing/2014/main" id="{0EBDB924-248A-407F-9A1D-25429AB0FA84}"/>
                  </a:ext>
                </a:extLst>
              </p:cNvPr>
              <p:cNvSpPr>
                <a:spLocks noRot="1" noChangeAspect="1" noMove="1" noResize="1" noEditPoints="1" noAdjustHandles="1" noChangeArrowheads="1" noChangeShapeType="1" noTextEdit="1"/>
              </p:cNvSpPr>
              <p:nvPr/>
            </p:nvSpPr>
            <p:spPr>
              <a:xfrm>
                <a:off x="890384" y="1837783"/>
                <a:ext cx="7363232" cy="830997"/>
              </a:xfrm>
              <a:prstGeom prst="rect">
                <a:avLst/>
              </a:prstGeom>
              <a:blipFill>
                <a:blip r:embed="rId2"/>
                <a:stretch>
                  <a:fillRect l="-414" t="-2190" b="-802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C3DA93E6-2706-444D-9B83-E6BA7B1936CB}"/>
              </a:ext>
            </a:extLst>
          </p:cNvPr>
          <p:cNvSpPr txBox="1"/>
          <p:nvPr/>
        </p:nvSpPr>
        <p:spPr>
          <a:xfrm>
            <a:off x="509336" y="187200"/>
            <a:ext cx="7964168" cy="369332"/>
          </a:xfrm>
          <a:prstGeom prst="rect">
            <a:avLst/>
          </a:prstGeom>
          <a:noFill/>
        </p:spPr>
        <p:txBody>
          <a:bodyPr wrap="none" rtlCol="0">
            <a:spAutoFit/>
          </a:bodyPr>
          <a:lstStyle/>
          <a:p>
            <a:r>
              <a:rPr lang="en-US" altLang="zh-CN" b="1" dirty="0"/>
              <a:t>Nature DQN--</a:t>
            </a:r>
            <a:r>
              <a:rPr lang="zh-CN" altLang="en-US" dirty="0">
                <a:solidFill>
                  <a:srgbClr val="067D17"/>
                </a:solidFill>
                <a:latin typeface="Arial Unicode MS"/>
              </a:rPr>
              <a:t>Human-level control through deep reinforcement learning </a:t>
            </a:r>
            <a:r>
              <a:rPr lang="en-US" altLang="zh-CN" dirty="0">
                <a:solidFill>
                  <a:srgbClr val="067D17"/>
                </a:solidFill>
                <a:latin typeface="Arial Unicode MS"/>
              </a:rPr>
              <a:t>2015</a:t>
            </a:r>
            <a:endParaRPr lang="zh-CN" altLang="en-US" dirty="0">
              <a:solidFill>
                <a:srgbClr val="067D17"/>
              </a:solidFill>
              <a:latin typeface="Arial Unicode MS"/>
            </a:endParaRPr>
          </a:p>
        </p:txBody>
      </p:sp>
      <p:pic>
        <p:nvPicPr>
          <p:cNvPr id="10" name="图片 9">
            <a:extLst>
              <a:ext uri="{FF2B5EF4-FFF2-40B4-BE49-F238E27FC236}">
                <a16:creationId xmlns:a16="http://schemas.microsoft.com/office/drawing/2014/main" id="{AEC5D5A5-6C37-4F2D-8D0C-754ABE46D01C}"/>
              </a:ext>
            </a:extLst>
          </p:cNvPr>
          <p:cNvPicPr>
            <a:picLocks noChangeAspect="1"/>
          </p:cNvPicPr>
          <p:nvPr/>
        </p:nvPicPr>
        <p:blipFill rotWithShape="1">
          <a:blip r:embed="rId3">
            <a:extLst>
              <a:ext uri="{28A0092B-C50C-407E-A947-70E740481C1C}">
                <a14:useLocalDpi xmlns:a14="http://schemas.microsoft.com/office/drawing/2010/main" val="0"/>
              </a:ext>
            </a:extLst>
          </a:blip>
          <a:srcRect t="9486" b="9783"/>
          <a:stretch/>
        </p:blipFill>
        <p:spPr>
          <a:xfrm>
            <a:off x="835838" y="1032933"/>
            <a:ext cx="4794496" cy="558800"/>
          </a:xfrm>
          <a:prstGeom prst="rect">
            <a:avLst/>
          </a:prstGeom>
        </p:spPr>
      </p:pic>
      <p:sp>
        <p:nvSpPr>
          <p:cNvPr id="11" name="矩形 10">
            <a:extLst>
              <a:ext uri="{FF2B5EF4-FFF2-40B4-BE49-F238E27FC236}">
                <a16:creationId xmlns:a16="http://schemas.microsoft.com/office/drawing/2014/main" id="{BDE17EBB-CA3D-4E05-A777-32E37F8851B0}"/>
              </a:ext>
            </a:extLst>
          </p:cNvPr>
          <p:cNvSpPr/>
          <p:nvPr/>
        </p:nvSpPr>
        <p:spPr>
          <a:xfrm>
            <a:off x="890384" y="2867130"/>
            <a:ext cx="7279949" cy="1569660"/>
          </a:xfrm>
          <a:prstGeom prst="rect">
            <a:avLst/>
          </a:prstGeom>
        </p:spPr>
        <p:txBody>
          <a:bodyPr wrap="square">
            <a:spAutoFit/>
          </a:bodyPr>
          <a:lstStyle/>
          <a:p>
            <a:r>
              <a:rPr lang="zh-CN" altLang="en-US" sz="1600" dirty="0">
                <a:latin typeface="Arial" panose="020B0604020202020204" pitchFamily="34" charset="0"/>
              </a:rPr>
              <a:t>解决方案：使用另一个网络（即</a:t>
            </a:r>
            <a:r>
              <a:rPr lang="en-US" altLang="zh-CN" sz="1600" dirty="0" err="1">
                <a:latin typeface="Arial" panose="020B0604020202020204" pitchFamily="34" charset="0"/>
              </a:rPr>
              <a:t>TargetNet</a:t>
            </a:r>
            <a:r>
              <a:rPr lang="zh-CN" altLang="en-US" sz="1600" dirty="0">
                <a:latin typeface="Arial" panose="020B0604020202020204" pitchFamily="34" charset="0"/>
              </a:rPr>
              <a:t>）产生</a:t>
            </a:r>
            <a:r>
              <a:rPr lang="en-US" altLang="zh-CN" sz="1600" dirty="0">
                <a:latin typeface="Arial" panose="020B0604020202020204" pitchFamily="34" charset="0"/>
              </a:rPr>
              <a:t>Target Q</a:t>
            </a:r>
            <a:r>
              <a:rPr lang="zh-CN" altLang="en-US" sz="1600" dirty="0">
                <a:latin typeface="Arial" panose="020B0604020202020204" pitchFamily="34" charset="0"/>
              </a:rPr>
              <a:t>值。</a:t>
            </a:r>
            <a:r>
              <a:rPr lang="en-US" altLang="zh-CN" sz="1600" dirty="0">
                <a:latin typeface="Arial" panose="020B0604020202020204" pitchFamily="34" charset="0"/>
              </a:rPr>
              <a:t>Q(</a:t>
            </a:r>
            <a:r>
              <a:rPr lang="en-US" altLang="zh-CN" sz="1600" dirty="0" err="1">
                <a:latin typeface="Arial" panose="020B0604020202020204" pitchFamily="34" charset="0"/>
              </a:rPr>
              <a:t>s,a</a:t>
            </a:r>
            <a:r>
              <a:rPr lang="en-US" altLang="zh-CN" sz="1600" dirty="0">
                <a:latin typeface="Arial" panose="020B0604020202020204" pitchFamily="34" charset="0"/>
              </a:rPr>
              <a:t>;</a:t>
            </a:r>
            <a:r>
              <a:rPr lang="el-GR" altLang="zh-CN" sz="1600" dirty="0">
                <a:latin typeface="Arial" panose="020B0604020202020204" pitchFamily="34" charset="0"/>
              </a:rPr>
              <a:t>θ</a:t>
            </a:r>
            <a:r>
              <a:rPr lang="en-US" altLang="zh-CN" sz="1600" dirty="0" err="1">
                <a:latin typeface="Arial" panose="020B0604020202020204" pitchFamily="34" charset="0"/>
              </a:rPr>
              <a:t>i</a:t>
            </a:r>
            <a:r>
              <a:rPr lang="en-US" altLang="zh-CN" sz="1600" dirty="0">
                <a:latin typeface="Arial" panose="020B0604020202020204" pitchFamily="34" charset="0"/>
              </a:rPr>
              <a:t>) </a:t>
            </a:r>
            <a:r>
              <a:rPr lang="zh-CN" altLang="en-US" sz="1600" dirty="0">
                <a:latin typeface="Arial" panose="020B0604020202020204" pitchFamily="34" charset="0"/>
              </a:rPr>
              <a:t>表示当前网络</a:t>
            </a:r>
            <a:r>
              <a:rPr lang="en-US" altLang="zh-CN" sz="1600" dirty="0" err="1">
                <a:latin typeface="Arial" panose="020B0604020202020204" pitchFamily="34" charset="0"/>
              </a:rPr>
              <a:t>MainNet</a:t>
            </a:r>
            <a:r>
              <a:rPr lang="zh-CN" altLang="en-US" sz="1600" dirty="0">
                <a:latin typeface="Arial" panose="020B0604020202020204" pitchFamily="34" charset="0"/>
              </a:rPr>
              <a:t>的输出，用来评估当前状态动作对应的值函数；</a:t>
            </a:r>
            <a:r>
              <a:rPr lang="en-US" altLang="zh-CN" sz="1600" dirty="0">
                <a:latin typeface="Arial" panose="020B0604020202020204" pitchFamily="34" charset="0"/>
              </a:rPr>
              <a:t>Q(</a:t>
            </a:r>
            <a:r>
              <a:rPr lang="en-US" altLang="zh-CN" sz="1600" dirty="0" err="1">
                <a:latin typeface="Arial" panose="020B0604020202020204" pitchFamily="34" charset="0"/>
              </a:rPr>
              <a:t>s,a</a:t>
            </a:r>
            <a:r>
              <a:rPr lang="en-US" altLang="zh-CN" sz="1600" dirty="0">
                <a:latin typeface="Arial" panose="020B0604020202020204" pitchFamily="34" charset="0"/>
              </a:rPr>
              <a:t>;</a:t>
            </a:r>
            <a:r>
              <a:rPr lang="el-GR" altLang="zh-CN" sz="1600" dirty="0">
                <a:latin typeface="Arial" panose="020B0604020202020204" pitchFamily="34" charset="0"/>
              </a:rPr>
              <a:t>θ</a:t>
            </a:r>
            <a:r>
              <a:rPr lang="en-US" altLang="zh-CN" sz="1600" dirty="0" err="1">
                <a:latin typeface="Arial" panose="020B0604020202020204" pitchFamily="34" charset="0"/>
              </a:rPr>
              <a:t>i</a:t>
            </a:r>
            <a:r>
              <a:rPr lang="en-US" altLang="zh-CN" sz="1600" dirty="0">
                <a:latin typeface="Arial" panose="020B0604020202020204" pitchFamily="34" charset="0"/>
              </a:rPr>
              <a:t>−) </a:t>
            </a:r>
            <a:r>
              <a:rPr lang="zh-CN" altLang="en-US" sz="1600" dirty="0">
                <a:latin typeface="Arial" panose="020B0604020202020204" pitchFamily="34" charset="0"/>
              </a:rPr>
              <a:t>表示</a:t>
            </a:r>
            <a:r>
              <a:rPr lang="en-US" altLang="zh-CN" sz="1600" dirty="0" err="1">
                <a:latin typeface="Arial" panose="020B0604020202020204" pitchFamily="34" charset="0"/>
              </a:rPr>
              <a:t>TargetNet</a:t>
            </a:r>
            <a:r>
              <a:rPr lang="zh-CN" altLang="en-US" sz="1600" dirty="0">
                <a:latin typeface="Arial" panose="020B0604020202020204" pitchFamily="34" charset="0"/>
              </a:rPr>
              <a:t>的输出，使用</a:t>
            </a:r>
            <a:r>
              <a:rPr lang="en-US" altLang="zh-CN" sz="1600" dirty="0" err="1">
                <a:latin typeface="Arial" panose="020B0604020202020204" pitchFamily="34" charset="0"/>
              </a:rPr>
              <a:t>TargetQ</a:t>
            </a:r>
            <a:r>
              <a:rPr lang="zh-CN" altLang="en-US" sz="1600" dirty="0">
                <a:latin typeface="Arial" panose="020B0604020202020204" pitchFamily="34" charset="0"/>
              </a:rPr>
              <a:t>得到目标</a:t>
            </a:r>
            <a:r>
              <a:rPr lang="en-US" altLang="zh-CN" sz="1600" dirty="0">
                <a:latin typeface="Arial" panose="020B0604020202020204" pitchFamily="34" charset="0"/>
              </a:rPr>
              <a:t>Q</a:t>
            </a:r>
            <a:r>
              <a:rPr lang="zh-CN" altLang="en-US" sz="1600" dirty="0">
                <a:latin typeface="Arial" panose="020B0604020202020204" pitchFamily="34" charset="0"/>
              </a:rPr>
              <a:t>值。根据上面的</a:t>
            </a:r>
            <a:r>
              <a:rPr lang="en-US" altLang="zh-CN" sz="1600" dirty="0">
                <a:latin typeface="Arial" panose="020B0604020202020204" pitchFamily="34" charset="0"/>
              </a:rPr>
              <a:t>Loss Function</a:t>
            </a:r>
            <a:r>
              <a:rPr lang="zh-CN" altLang="en-US" sz="1600" dirty="0">
                <a:latin typeface="Arial" panose="020B0604020202020204" pitchFamily="34" charset="0"/>
              </a:rPr>
              <a:t>更新</a:t>
            </a:r>
            <a:r>
              <a:rPr lang="en-US" altLang="zh-CN" sz="1600" dirty="0" err="1">
                <a:latin typeface="Arial" panose="020B0604020202020204" pitchFamily="34" charset="0"/>
              </a:rPr>
              <a:t>MainNet</a:t>
            </a:r>
            <a:r>
              <a:rPr lang="zh-CN" altLang="en-US" sz="1600" dirty="0">
                <a:latin typeface="Arial" panose="020B0604020202020204" pitchFamily="34" charset="0"/>
              </a:rPr>
              <a:t>的参数，每经过</a:t>
            </a:r>
            <a:r>
              <a:rPr lang="en-US" altLang="zh-CN" sz="1600" dirty="0">
                <a:latin typeface="Arial" panose="020B0604020202020204" pitchFamily="34" charset="0"/>
              </a:rPr>
              <a:t>N</a:t>
            </a:r>
            <a:r>
              <a:rPr lang="zh-CN" altLang="en-US" sz="1600" dirty="0">
                <a:latin typeface="Arial" panose="020B0604020202020204" pitchFamily="34" charset="0"/>
              </a:rPr>
              <a:t>轮迭代，将</a:t>
            </a:r>
            <a:r>
              <a:rPr lang="en-US" altLang="zh-CN" sz="1600" dirty="0" err="1">
                <a:latin typeface="Arial" panose="020B0604020202020204" pitchFamily="34" charset="0"/>
              </a:rPr>
              <a:t>MainNet</a:t>
            </a:r>
            <a:r>
              <a:rPr lang="zh-CN" altLang="en-US" sz="1600" dirty="0">
                <a:latin typeface="Arial" panose="020B0604020202020204" pitchFamily="34" charset="0"/>
              </a:rPr>
              <a:t>的参数复制给</a:t>
            </a:r>
            <a:r>
              <a:rPr lang="en-US" altLang="zh-CN" sz="1600" dirty="0" err="1">
                <a:latin typeface="Arial" panose="020B0604020202020204" pitchFamily="34" charset="0"/>
              </a:rPr>
              <a:t>TargetNet</a:t>
            </a:r>
            <a:r>
              <a:rPr lang="zh-CN" altLang="en-US" sz="1600" dirty="0">
                <a:latin typeface="Arial" panose="020B0604020202020204" pitchFamily="34" charset="0"/>
              </a:rPr>
              <a:t>。引入</a:t>
            </a:r>
            <a:r>
              <a:rPr lang="en-US" altLang="zh-CN" sz="1600" dirty="0" err="1">
                <a:latin typeface="Arial" panose="020B0604020202020204" pitchFamily="34" charset="0"/>
              </a:rPr>
              <a:t>TargetNet</a:t>
            </a:r>
            <a:r>
              <a:rPr lang="zh-CN" altLang="en-US" sz="1600" dirty="0">
                <a:latin typeface="Arial" panose="020B0604020202020204" pitchFamily="34" charset="0"/>
              </a:rPr>
              <a:t>后，再一段时间里目标</a:t>
            </a:r>
            <a:r>
              <a:rPr lang="en-US" altLang="zh-CN" sz="1600" dirty="0">
                <a:latin typeface="Arial" panose="020B0604020202020204" pitchFamily="34" charset="0"/>
              </a:rPr>
              <a:t>Q</a:t>
            </a:r>
            <a:r>
              <a:rPr lang="zh-CN" altLang="en-US" sz="1600" dirty="0">
                <a:latin typeface="Arial" panose="020B0604020202020204" pitchFamily="34" charset="0"/>
              </a:rPr>
              <a:t>值使保持不变的，一定程度降低了当前</a:t>
            </a:r>
            <a:r>
              <a:rPr lang="en-US" altLang="zh-CN" sz="1600" dirty="0">
                <a:latin typeface="Arial" panose="020B0604020202020204" pitchFamily="34" charset="0"/>
              </a:rPr>
              <a:t>Q</a:t>
            </a:r>
            <a:r>
              <a:rPr lang="zh-CN" altLang="en-US" sz="1600" dirty="0">
                <a:latin typeface="Arial" panose="020B0604020202020204" pitchFamily="34" charset="0"/>
              </a:rPr>
              <a:t>值和目标</a:t>
            </a:r>
            <a:r>
              <a:rPr lang="en-US" altLang="zh-CN" sz="1600" dirty="0">
                <a:latin typeface="Arial" panose="020B0604020202020204" pitchFamily="34" charset="0"/>
              </a:rPr>
              <a:t>Q</a:t>
            </a:r>
            <a:r>
              <a:rPr lang="zh-CN" altLang="en-US" sz="1600" dirty="0">
                <a:latin typeface="Arial" panose="020B0604020202020204" pitchFamily="34" charset="0"/>
              </a:rPr>
              <a:t>值的相关性，提高了算法稳定性。</a:t>
            </a:r>
          </a:p>
        </p:txBody>
      </p:sp>
      <p:pic>
        <p:nvPicPr>
          <p:cNvPr id="12" name="图片 11">
            <a:extLst>
              <a:ext uri="{FF2B5EF4-FFF2-40B4-BE49-F238E27FC236}">
                <a16:creationId xmlns:a16="http://schemas.microsoft.com/office/drawing/2014/main" id="{86058074-AA5F-440C-B6EF-3A43D2B906C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6645" y="4559617"/>
            <a:ext cx="5274310" cy="786765"/>
          </a:xfrm>
          <a:prstGeom prst="rect">
            <a:avLst/>
          </a:prstGeom>
          <a:noFill/>
          <a:ln>
            <a:noFill/>
          </a:ln>
        </p:spPr>
      </p:pic>
    </p:spTree>
    <p:extLst>
      <p:ext uri="{BB962C8B-B14F-4D97-AF65-F5344CB8AC3E}">
        <p14:creationId xmlns:p14="http://schemas.microsoft.com/office/powerpoint/2010/main" val="3782541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615CA0A0-D310-4D54-AE1F-93B6326F0B4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C19EEAC6-5FE4-4FF7-A8B9-6C8A5AED3D1B}"/>
              </a:ext>
            </a:extLst>
          </p:cNvPr>
          <p:cNvPicPr>
            <a:picLocks noChangeAspect="1"/>
          </p:cNvPicPr>
          <p:nvPr/>
        </p:nvPicPr>
        <p:blipFill>
          <a:blip r:embed="rId3"/>
          <a:stretch>
            <a:fillRect/>
          </a:stretch>
        </p:blipFill>
        <p:spPr>
          <a:xfrm>
            <a:off x="790575" y="786871"/>
            <a:ext cx="7258050" cy="4505325"/>
          </a:xfrm>
          <a:prstGeom prst="rect">
            <a:avLst/>
          </a:prstGeom>
        </p:spPr>
      </p:pic>
      <p:sp>
        <p:nvSpPr>
          <p:cNvPr id="10" name="文本框 9">
            <a:extLst>
              <a:ext uri="{FF2B5EF4-FFF2-40B4-BE49-F238E27FC236}">
                <a16:creationId xmlns:a16="http://schemas.microsoft.com/office/drawing/2014/main" id="{A667897F-C51A-443D-9128-9F473C099921}"/>
              </a:ext>
            </a:extLst>
          </p:cNvPr>
          <p:cNvSpPr txBox="1"/>
          <p:nvPr/>
        </p:nvSpPr>
        <p:spPr>
          <a:xfrm>
            <a:off x="509336" y="187200"/>
            <a:ext cx="7964168" cy="369332"/>
          </a:xfrm>
          <a:prstGeom prst="rect">
            <a:avLst/>
          </a:prstGeom>
          <a:noFill/>
        </p:spPr>
        <p:txBody>
          <a:bodyPr wrap="none" rtlCol="0">
            <a:spAutoFit/>
          </a:bodyPr>
          <a:lstStyle/>
          <a:p>
            <a:r>
              <a:rPr lang="en-US" altLang="zh-CN" b="1" dirty="0"/>
              <a:t>Nature DQN--</a:t>
            </a:r>
            <a:r>
              <a:rPr lang="zh-CN" altLang="en-US" dirty="0">
                <a:solidFill>
                  <a:srgbClr val="067D17"/>
                </a:solidFill>
                <a:latin typeface="Arial Unicode MS"/>
              </a:rPr>
              <a:t>Human-level control through deep reinforcement learning </a:t>
            </a:r>
            <a:r>
              <a:rPr lang="en-US" altLang="zh-CN" dirty="0">
                <a:solidFill>
                  <a:srgbClr val="067D17"/>
                </a:solidFill>
                <a:latin typeface="Arial Unicode MS"/>
              </a:rPr>
              <a:t>2015</a:t>
            </a:r>
            <a:endParaRPr lang="zh-CN" altLang="en-US" dirty="0">
              <a:solidFill>
                <a:srgbClr val="067D17"/>
              </a:solidFill>
              <a:latin typeface="Arial Unicode MS"/>
            </a:endParaRPr>
          </a:p>
        </p:txBody>
      </p:sp>
    </p:spTree>
    <p:extLst>
      <p:ext uri="{BB962C8B-B14F-4D97-AF65-F5344CB8AC3E}">
        <p14:creationId xmlns:p14="http://schemas.microsoft.com/office/powerpoint/2010/main" val="759074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DQN</a:t>
            </a:r>
          </a:p>
        </p:txBody>
      </p:sp>
      <p:sp>
        <p:nvSpPr>
          <p:cNvPr id="3" name="副标题 2"/>
          <p:cNvSpPr>
            <a:spLocks noGrp="1"/>
          </p:cNvSpPr>
          <p:nvPr>
            <p:ph type="subTitle" idx="1"/>
          </p:nvPr>
        </p:nvSpPr>
        <p:spPr>
          <a:xfrm>
            <a:off x="1143000" y="3630613"/>
            <a:ext cx="6858000" cy="1655762"/>
          </a:xfrm>
        </p:spPr>
        <p:txBody>
          <a:bodyPr/>
          <a:lstStyle/>
          <a:p>
            <a:r>
              <a:rPr lang="en-US" altLang="zh-CN" sz="3600"/>
              <a:t>Deep Q Network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99CD68C3-9F91-4E76-9A3B-CE9B4EBC58A1}"/>
              </a:ext>
            </a:extLst>
          </p:cNvPr>
          <p:cNvSpPr/>
          <p:nvPr/>
        </p:nvSpPr>
        <p:spPr>
          <a:xfrm>
            <a:off x="1123081" y="3224370"/>
            <a:ext cx="3352800" cy="199136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2CC4EA4D-1D9E-4F65-9094-4697F8741428}"/>
              </a:ext>
            </a:extLst>
          </p:cNvPr>
          <p:cNvSpPr txBox="1"/>
          <p:nvPr/>
        </p:nvSpPr>
        <p:spPr>
          <a:xfrm>
            <a:off x="509336" y="187200"/>
            <a:ext cx="5060553" cy="369332"/>
          </a:xfrm>
          <a:prstGeom prst="rect">
            <a:avLst/>
          </a:prstGeom>
          <a:noFill/>
        </p:spPr>
        <p:txBody>
          <a:bodyPr wrap="none" rtlCol="0">
            <a:spAutoFit/>
          </a:bodyPr>
          <a:lstStyle/>
          <a:p>
            <a:r>
              <a:rPr lang="zh-CN" altLang="en-US" b="1" dirty="0"/>
              <a:t>强化学习算法分类</a:t>
            </a:r>
            <a:r>
              <a:rPr lang="en-US" altLang="zh-CN" b="1" dirty="0"/>
              <a:t>——Policy-Based</a:t>
            </a:r>
            <a:r>
              <a:rPr lang="zh-CN" altLang="en-US" b="1" dirty="0"/>
              <a:t>和</a:t>
            </a:r>
            <a:r>
              <a:rPr lang="en-US" altLang="zh-CN" b="1" dirty="0"/>
              <a:t>Value-Based</a:t>
            </a:r>
            <a:endParaRPr lang="zh-CN" altLang="en-US" b="1" dirty="0"/>
          </a:p>
        </p:txBody>
      </p:sp>
      <p:sp>
        <p:nvSpPr>
          <p:cNvPr id="8" name="椭圆 7">
            <a:extLst>
              <a:ext uri="{FF2B5EF4-FFF2-40B4-BE49-F238E27FC236}">
                <a16:creationId xmlns:a16="http://schemas.microsoft.com/office/drawing/2014/main" id="{98271CB2-888B-43FF-9B2B-9DBA8FD4E80D}"/>
              </a:ext>
            </a:extLst>
          </p:cNvPr>
          <p:cNvSpPr/>
          <p:nvPr/>
        </p:nvSpPr>
        <p:spPr>
          <a:xfrm>
            <a:off x="3586883" y="3224370"/>
            <a:ext cx="3098800" cy="199136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9" name="椭圆 8">
            <a:extLst>
              <a:ext uri="{FF2B5EF4-FFF2-40B4-BE49-F238E27FC236}">
                <a16:creationId xmlns:a16="http://schemas.microsoft.com/office/drawing/2014/main" id="{E894114B-D80B-4527-AC76-44F98E7EF26B}"/>
              </a:ext>
            </a:extLst>
          </p:cNvPr>
          <p:cNvSpPr/>
          <p:nvPr/>
        </p:nvSpPr>
        <p:spPr>
          <a:xfrm>
            <a:off x="3569998" y="3430297"/>
            <a:ext cx="1922532" cy="157950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3DE37B4C-912E-42D2-94A9-FBF5BC3377A6}"/>
              </a:ext>
            </a:extLst>
          </p:cNvPr>
          <p:cNvSpPr txBox="1"/>
          <p:nvPr/>
        </p:nvSpPr>
        <p:spPr>
          <a:xfrm>
            <a:off x="1214521" y="4035384"/>
            <a:ext cx="1338828" cy="369332"/>
          </a:xfrm>
          <a:prstGeom prst="rect">
            <a:avLst/>
          </a:prstGeom>
          <a:noFill/>
        </p:spPr>
        <p:txBody>
          <a:bodyPr wrap="none" rtlCol="0">
            <a:spAutoFit/>
          </a:bodyPr>
          <a:lstStyle/>
          <a:p>
            <a:r>
              <a:rPr lang="zh-CN" altLang="en-US" dirty="0"/>
              <a:t>基于值函数</a:t>
            </a:r>
          </a:p>
        </p:txBody>
      </p:sp>
      <p:sp>
        <p:nvSpPr>
          <p:cNvPr id="12" name="文本框 11">
            <a:extLst>
              <a:ext uri="{FF2B5EF4-FFF2-40B4-BE49-F238E27FC236}">
                <a16:creationId xmlns:a16="http://schemas.microsoft.com/office/drawing/2014/main" id="{64B0C080-550E-49FB-9C7A-F140541CBB46}"/>
              </a:ext>
            </a:extLst>
          </p:cNvPr>
          <p:cNvSpPr txBox="1"/>
          <p:nvPr/>
        </p:nvSpPr>
        <p:spPr>
          <a:xfrm>
            <a:off x="5492530" y="4035384"/>
            <a:ext cx="1299831" cy="646331"/>
          </a:xfrm>
          <a:prstGeom prst="rect">
            <a:avLst/>
          </a:prstGeom>
          <a:noFill/>
        </p:spPr>
        <p:txBody>
          <a:bodyPr wrap="square" rtlCol="0">
            <a:spAutoFit/>
          </a:bodyPr>
          <a:lstStyle/>
          <a:p>
            <a:r>
              <a:rPr lang="zh-CN" altLang="en-US" dirty="0"/>
              <a:t>  基于策略</a:t>
            </a:r>
          </a:p>
          <a:p>
            <a:endParaRPr lang="zh-CN" altLang="en-US" dirty="0"/>
          </a:p>
        </p:txBody>
      </p:sp>
      <p:sp>
        <p:nvSpPr>
          <p:cNvPr id="13" name="文本框 12">
            <a:extLst>
              <a:ext uri="{FF2B5EF4-FFF2-40B4-BE49-F238E27FC236}">
                <a16:creationId xmlns:a16="http://schemas.microsoft.com/office/drawing/2014/main" id="{48803518-6211-441D-B47F-10163264A724}"/>
              </a:ext>
            </a:extLst>
          </p:cNvPr>
          <p:cNvSpPr txBox="1"/>
          <p:nvPr/>
        </p:nvSpPr>
        <p:spPr>
          <a:xfrm>
            <a:off x="4457460" y="3896884"/>
            <a:ext cx="966483" cy="923330"/>
          </a:xfrm>
          <a:prstGeom prst="rect">
            <a:avLst/>
          </a:prstGeom>
          <a:noFill/>
        </p:spPr>
        <p:txBody>
          <a:bodyPr wrap="none" rtlCol="0">
            <a:spAutoFit/>
          </a:bodyPr>
          <a:lstStyle/>
          <a:p>
            <a:r>
              <a:rPr lang="en-US" altLang="zh-CN" dirty="0"/>
              <a:t>Policy-</a:t>
            </a:r>
          </a:p>
          <a:p>
            <a:r>
              <a:rPr lang="en-US" altLang="zh-CN" dirty="0"/>
              <a:t>gradient</a:t>
            </a:r>
            <a:endParaRPr lang="zh-CN" altLang="en-US" dirty="0"/>
          </a:p>
          <a:p>
            <a:endParaRPr lang="zh-CN" altLang="en-US" dirty="0"/>
          </a:p>
        </p:txBody>
      </p:sp>
      <p:sp>
        <p:nvSpPr>
          <p:cNvPr id="14" name="文本框 13">
            <a:extLst>
              <a:ext uri="{FF2B5EF4-FFF2-40B4-BE49-F238E27FC236}">
                <a16:creationId xmlns:a16="http://schemas.microsoft.com/office/drawing/2014/main" id="{81ECF491-88BA-438A-8FB6-907883E7788A}"/>
              </a:ext>
            </a:extLst>
          </p:cNvPr>
          <p:cNvSpPr txBox="1"/>
          <p:nvPr/>
        </p:nvSpPr>
        <p:spPr>
          <a:xfrm>
            <a:off x="3789799" y="4035384"/>
            <a:ext cx="439479" cy="369332"/>
          </a:xfrm>
          <a:prstGeom prst="rect">
            <a:avLst/>
          </a:prstGeom>
          <a:noFill/>
        </p:spPr>
        <p:txBody>
          <a:bodyPr wrap="none" rtlCol="0">
            <a:spAutoFit/>
          </a:bodyPr>
          <a:lstStyle/>
          <a:p>
            <a:r>
              <a:rPr lang="en-US" altLang="zh-CN" dirty="0"/>
              <a:t>AC</a:t>
            </a:r>
            <a:endParaRPr lang="zh-CN" altLang="en-US" dirty="0"/>
          </a:p>
        </p:txBody>
      </p:sp>
      <p:sp>
        <p:nvSpPr>
          <p:cNvPr id="15" name="椭圆 14">
            <a:extLst>
              <a:ext uri="{FF2B5EF4-FFF2-40B4-BE49-F238E27FC236}">
                <a16:creationId xmlns:a16="http://schemas.microsoft.com/office/drawing/2014/main" id="{A0A0CB78-BF07-459A-B24A-6B65E7D478EF}"/>
              </a:ext>
            </a:extLst>
          </p:cNvPr>
          <p:cNvSpPr/>
          <p:nvPr/>
        </p:nvSpPr>
        <p:spPr>
          <a:xfrm>
            <a:off x="1871242" y="4428329"/>
            <a:ext cx="1501388" cy="4876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t>Q-learning</a:t>
            </a:r>
            <a:endParaRPr lang="zh-CN" altLang="en-US" sz="1600" dirty="0"/>
          </a:p>
        </p:txBody>
      </p:sp>
      <p:sp>
        <p:nvSpPr>
          <p:cNvPr id="18" name="文本框 17">
            <a:extLst>
              <a:ext uri="{FF2B5EF4-FFF2-40B4-BE49-F238E27FC236}">
                <a16:creationId xmlns:a16="http://schemas.microsoft.com/office/drawing/2014/main" id="{63A7BB8F-FC52-41EE-BA29-1B51714182BE}"/>
              </a:ext>
            </a:extLst>
          </p:cNvPr>
          <p:cNvSpPr txBox="1"/>
          <p:nvPr/>
        </p:nvSpPr>
        <p:spPr>
          <a:xfrm>
            <a:off x="509336" y="966650"/>
            <a:ext cx="7145020" cy="1200329"/>
          </a:xfrm>
          <a:prstGeom prst="rect">
            <a:avLst/>
          </a:prstGeom>
          <a:noFill/>
        </p:spPr>
        <p:txBody>
          <a:bodyPr wrap="square">
            <a:spAutoFit/>
          </a:bodyPr>
          <a:lstStyle/>
          <a:p>
            <a:r>
              <a:rPr lang="zh-CN" altLang="en-US" dirty="0"/>
              <a:t>区别：</a:t>
            </a:r>
            <a:r>
              <a:rPr lang="en-US" altLang="zh-CN" dirty="0"/>
              <a:t>Policy-based</a:t>
            </a:r>
            <a:r>
              <a:rPr lang="zh-CN" altLang="en-US" dirty="0"/>
              <a:t>是通过对策略抽样，训练出动作的概率分布，并增强回报值高的动作被选中的概率。</a:t>
            </a:r>
            <a:endParaRPr lang="en-US" altLang="zh-CN" dirty="0"/>
          </a:p>
          <a:p>
            <a:r>
              <a:rPr lang="en-US" altLang="zh-CN" dirty="0"/>
              <a:t>Value-based</a:t>
            </a:r>
            <a:r>
              <a:rPr lang="zh-CN" altLang="en-US" dirty="0"/>
              <a:t>是通过潜在奖励计算出动作回报期望来作为选取动作的依据。</a:t>
            </a:r>
          </a:p>
        </p:txBody>
      </p:sp>
      <p:sp>
        <p:nvSpPr>
          <p:cNvPr id="19" name="文本框 18">
            <a:extLst>
              <a:ext uri="{FF2B5EF4-FFF2-40B4-BE49-F238E27FC236}">
                <a16:creationId xmlns:a16="http://schemas.microsoft.com/office/drawing/2014/main" id="{1C8D97FE-E832-4A71-9E25-497D2C805BFD}"/>
              </a:ext>
            </a:extLst>
          </p:cNvPr>
          <p:cNvSpPr txBox="1"/>
          <p:nvPr/>
        </p:nvSpPr>
        <p:spPr>
          <a:xfrm>
            <a:off x="518313" y="2203154"/>
            <a:ext cx="4589911" cy="369332"/>
          </a:xfrm>
          <a:prstGeom prst="rect">
            <a:avLst/>
          </a:prstGeom>
          <a:noFill/>
        </p:spPr>
        <p:txBody>
          <a:bodyPr wrap="none" rtlCol="0">
            <a:spAutoFit/>
          </a:bodyPr>
          <a:lstStyle/>
          <a:p>
            <a:r>
              <a:rPr lang="en-US" altLang="zh-CN" dirty="0"/>
              <a:t>Policy-based</a:t>
            </a:r>
            <a:r>
              <a:rPr lang="zh-CN" altLang="en-US" dirty="0"/>
              <a:t>更适合处理连续动作空间的问题</a:t>
            </a:r>
          </a:p>
        </p:txBody>
      </p:sp>
    </p:spTree>
    <p:extLst>
      <p:ext uri="{BB962C8B-B14F-4D97-AF65-F5344CB8AC3E}">
        <p14:creationId xmlns:p14="http://schemas.microsoft.com/office/powerpoint/2010/main" val="1109745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97180"/>
            <a:ext cx="7886700" cy="1325563"/>
          </a:xfrm>
        </p:spPr>
        <p:txBody>
          <a:bodyPr/>
          <a:lstStyle/>
          <a:p>
            <a:r>
              <a:rPr lang="en-US" altLang="zh-CN" sz="3600"/>
              <a:t>DQN</a:t>
            </a:r>
            <a:r>
              <a:rPr lang="zh-CN" altLang="en-US" sz="3600"/>
              <a:t>的提出</a:t>
            </a:r>
          </a:p>
        </p:txBody>
      </p:sp>
      <p:sp>
        <p:nvSpPr>
          <p:cNvPr id="3" name="内容占位符 2"/>
          <p:cNvSpPr>
            <a:spLocks noGrp="1"/>
          </p:cNvSpPr>
          <p:nvPr>
            <p:ph idx="1"/>
          </p:nvPr>
        </p:nvSpPr>
        <p:spPr/>
        <p:txBody>
          <a:bodyPr/>
          <a:lstStyle/>
          <a:p>
            <a:r>
              <a:rPr lang="en-US" altLang="zh-CN" sz="2400" dirty="0">
                <a:latin typeface="宋体" panose="02010600030101010101" pitchFamily="2" charset="-122"/>
                <a:ea typeface="宋体" panose="02010600030101010101" pitchFamily="2" charset="-122"/>
                <a:cs typeface="宋体" panose="02010600030101010101" pitchFamily="2" charset="-122"/>
              </a:rPr>
              <a:t>Q-table</a:t>
            </a:r>
            <a:r>
              <a:rPr lang="zh-CN" altLang="en-US" sz="2400" dirty="0">
                <a:latin typeface="宋体" panose="02010600030101010101" pitchFamily="2" charset="-122"/>
                <a:ea typeface="宋体" panose="02010600030101010101" pitchFamily="2" charset="-122"/>
                <a:cs typeface="宋体" panose="02010600030101010101" pitchFamily="2" charset="-122"/>
              </a:rPr>
              <a:t>的限制：状态和动作空间是离散且维数不高时可使用Q-Table储存每个状态动作对应的Q值。而当状态和动作空间是高维、连续时，使用Q-Table存储则不现实</a:t>
            </a:r>
            <a:r>
              <a:rPr lang="zh-CN" altLang="en-US" sz="2400" dirty="0"/>
              <a:t>。</a:t>
            </a:r>
          </a:p>
          <a:p>
            <a:pPr algn="l">
              <a:buClrTx/>
              <a:buSzTx/>
            </a:pP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DQN的提出：</a:t>
            </a:r>
            <a:r>
              <a:rPr lang="zh-CN" altLang="en-US" sz="2400" dirty="0">
                <a:latin typeface="宋体" panose="02010600030101010101" pitchFamily="2" charset="-122"/>
                <a:ea typeface="宋体" panose="02010600030101010101" pitchFamily="2" charset="-122"/>
                <a:cs typeface="宋体" panose="02010600030101010101" pitchFamily="2" charset="-122"/>
              </a:rPr>
              <a:t>利用神经网络来代替Q-table产生Q值，使得相近的状态得到相近的输出动作。</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DQN</a:t>
            </a:r>
            <a:r>
              <a:rPr lang="zh-CN" altLang="zh-CN" sz="3600" dirty="0"/>
              <a:t>对</a:t>
            </a:r>
            <a:r>
              <a:rPr lang="en-US" altLang="zh-CN" sz="3600" dirty="0"/>
              <a:t>q-learning</a:t>
            </a:r>
            <a:r>
              <a:rPr lang="zh-CN" altLang="en-US" sz="3600" dirty="0"/>
              <a:t>的改进</a:t>
            </a:r>
          </a:p>
        </p:txBody>
      </p:sp>
      <p:sp>
        <p:nvSpPr>
          <p:cNvPr id="3" name="内容占位符 2"/>
          <p:cNvSpPr>
            <a:spLocks noGrp="1"/>
          </p:cNvSpPr>
          <p:nvPr>
            <p:ph idx="1"/>
          </p:nvPr>
        </p:nvSpPr>
        <p:spPr/>
        <p:txBody>
          <a:bodyPr/>
          <a:lstStyle/>
          <a:p>
            <a:pPr algn="l">
              <a:buClrTx/>
              <a:buSzTx/>
            </a:pPr>
            <a:r>
              <a:rPr lang="zh-CN" altLang="en-US" sz="2400" dirty="0">
                <a:latin typeface="宋体" panose="02010600030101010101" pitchFamily="2" charset="-122"/>
                <a:ea typeface="宋体" panose="02010600030101010101" pitchFamily="2" charset="-122"/>
                <a:cs typeface="宋体" panose="02010600030101010101" pitchFamily="2" charset="-122"/>
              </a:rPr>
              <a:t>1.DQN利用深度卷积神经网络逼近值函数</a:t>
            </a:r>
          </a:p>
          <a:p>
            <a:pPr algn="l">
              <a:buClrTx/>
              <a:buSzTx/>
            </a:pPr>
            <a:r>
              <a:rPr lang="zh-CN" altLang="en-US" sz="2400" dirty="0">
                <a:latin typeface="宋体" panose="02010600030101010101" pitchFamily="2" charset="-122"/>
                <a:ea typeface="宋体" panose="02010600030101010101" pitchFamily="2" charset="-122"/>
                <a:cs typeface="宋体" panose="02010600030101010101" pitchFamily="2" charset="-122"/>
              </a:rPr>
              <a:t>2.DQN利用了经验回放对强化学习的学习过程进行训练</a:t>
            </a:r>
          </a:p>
          <a:p>
            <a:pPr algn="l">
              <a:buClrTx/>
              <a:buSzTx/>
            </a:pPr>
            <a:r>
              <a:rPr lang="zh-CN" altLang="en-US" sz="2400" dirty="0">
                <a:latin typeface="宋体" panose="02010600030101010101" pitchFamily="2" charset="-122"/>
                <a:ea typeface="宋体" panose="02010600030101010101" pitchFamily="2" charset="-122"/>
                <a:cs typeface="宋体" panose="02010600030101010101" pitchFamily="2" charset="-122"/>
              </a:rPr>
              <a:t>3.DQN独立设置了目标网络来单独处理时间差分算法中的TD误差。</a:t>
            </a:r>
          </a:p>
          <a:p>
            <a:pPr algn="l">
              <a:buClrTx/>
              <a:buSzTx/>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DQN利用深度卷积神经网络逼近值函数</a:t>
            </a:r>
            <a:br>
              <a:rPr lang="zh-CN" altLang="en-US">
                <a:latin typeface="宋体" panose="02010600030101010101" pitchFamily="2" charset="-122"/>
                <a:ea typeface="宋体" panose="02010600030101010101" pitchFamily="2" charset="-122"/>
                <a:cs typeface="宋体" panose="02010600030101010101" pitchFamily="2" charset="-122"/>
              </a:rPr>
            </a:br>
            <a:endParaRPr lang="zh-CN" altLang="en-US"/>
          </a:p>
        </p:txBody>
      </p:sp>
      <p:pic>
        <p:nvPicPr>
          <p:cNvPr id="7" name="内容占位符 6"/>
          <p:cNvPicPr>
            <a:picLocks noGrp="1" noChangeAspect="1"/>
          </p:cNvPicPr>
          <p:nvPr>
            <p:ph idx="1"/>
          </p:nvPr>
        </p:nvPicPr>
        <p:blipFill>
          <a:blip r:embed="rId2"/>
          <a:stretch>
            <a:fillRect/>
          </a:stretch>
        </p:blipFill>
        <p:spPr>
          <a:xfrm>
            <a:off x="4419600" y="4147820"/>
            <a:ext cx="4095750" cy="1876425"/>
          </a:xfrm>
          <a:prstGeom prst="rect">
            <a:avLst/>
          </a:prstGeom>
          <a:noFill/>
          <a:ln>
            <a:noFill/>
          </a:ln>
        </p:spPr>
      </p:pic>
      <p:sp>
        <p:nvSpPr>
          <p:cNvPr id="100" name="文本框 99"/>
          <p:cNvSpPr txBox="1"/>
          <p:nvPr/>
        </p:nvSpPr>
        <p:spPr>
          <a:xfrm>
            <a:off x="579120" y="1691005"/>
            <a:ext cx="7985125" cy="1814830"/>
          </a:xfrm>
          <a:prstGeom prst="rect">
            <a:avLst/>
          </a:prstGeom>
          <a:noFill/>
          <a:ln w="9525">
            <a:noFill/>
          </a:ln>
        </p:spPr>
        <p:txBody>
          <a:bodyPr wrap="square">
            <a:spAutoFit/>
          </a:bodyPr>
          <a:lstStyle/>
          <a:p>
            <a:pPr indent="266700"/>
            <a:r>
              <a:rPr lang="en-US" sz="2800" b="0">
                <a:latin typeface="宋体" panose="02010600030101010101" pitchFamily="2" charset="-122"/>
                <a:ea typeface="宋体" panose="02010600030101010101" pitchFamily="2" charset="-122"/>
                <a:cs typeface="宋体" panose="02010600030101010101" pitchFamily="2" charset="-122"/>
              </a:rPr>
              <a:t>DQN</a:t>
            </a:r>
            <a:r>
              <a:rPr lang="zh-CN" sz="2800" b="0">
                <a:latin typeface="宋体" panose="02010600030101010101" pitchFamily="2" charset="-122"/>
                <a:ea typeface="宋体" panose="02010600030101010101" pitchFamily="2" charset="-122"/>
                <a:cs typeface="宋体" panose="02010600030101010101" pitchFamily="2" charset="-122"/>
              </a:rPr>
              <a:t>所用的网络结构是</a:t>
            </a:r>
            <a:r>
              <a:rPr lang="en-US" sz="2800" b="0">
                <a:latin typeface="宋体" panose="02010600030101010101" pitchFamily="2" charset="-122"/>
                <a:ea typeface="宋体" panose="02010600030101010101" pitchFamily="2" charset="-122"/>
                <a:cs typeface="宋体" panose="02010600030101010101" pitchFamily="2" charset="-122"/>
              </a:rPr>
              <a:t>3</a:t>
            </a:r>
            <a:r>
              <a:rPr lang="zh-CN" sz="2800" b="0">
                <a:latin typeface="宋体" panose="02010600030101010101" pitchFamily="2" charset="-122"/>
                <a:ea typeface="宋体" panose="02010600030101010101" pitchFamily="2" charset="-122"/>
                <a:cs typeface="宋体" panose="02010600030101010101" pitchFamily="2" charset="-122"/>
              </a:rPr>
              <a:t>个卷积层</a:t>
            </a:r>
            <a:r>
              <a:rPr lang="en-US" sz="2800" b="0">
                <a:latin typeface="宋体" panose="02010600030101010101" pitchFamily="2" charset="-122"/>
                <a:ea typeface="宋体" panose="02010600030101010101" pitchFamily="2" charset="-122"/>
                <a:cs typeface="宋体" panose="02010600030101010101" pitchFamily="2" charset="-122"/>
              </a:rPr>
              <a:t>+2</a:t>
            </a:r>
            <a:r>
              <a:rPr lang="zh-CN" sz="2800" b="0">
                <a:latin typeface="宋体" panose="02010600030101010101" pitchFamily="2" charset="-122"/>
                <a:ea typeface="宋体" panose="02010600030101010101" pitchFamily="2" charset="-122"/>
                <a:cs typeface="宋体" panose="02010600030101010101" pitchFamily="2" charset="-122"/>
              </a:rPr>
              <a:t>个全连接层。</a:t>
            </a:r>
          </a:p>
          <a:p>
            <a:pPr indent="266700"/>
            <a:r>
              <a:rPr lang="zh-CN" sz="2800" b="0">
                <a:latin typeface="宋体" panose="02010600030101010101" pitchFamily="2" charset="-122"/>
                <a:ea typeface="宋体" panose="02010600030101010101" pitchFamily="2" charset="-122"/>
                <a:cs typeface="宋体" panose="02010600030101010101" pitchFamily="2" charset="-122"/>
              </a:rPr>
              <a:t>  输入是经过处理的</a:t>
            </a:r>
            <a:r>
              <a:rPr lang="en-US" sz="2800" b="0">
                <a:latin typeface="宋体" panose="02010600030101010101" pitchFamily="2" charset="-122"/>
                <a:ea typeface="宋体" panose="02010600030101010101" pitchFamily="2" charset="-122"/>
                <a:cs typeface="宋体" panose="02010600030101010101" pitchFamily="2" charset="-122"/>
              </a:rPr>
              <a:t>4</a:t>
            </a:r>
            <a:r>
              <a:rPr lang="zh-CN" sz="2800" b="0">
                <a:latin typeface="宋体" panose="02010600030101010101" pitchFamily="2" charset="-122"/>
                <a:ea typeface="宋体" panose="02010600030101010101" pitchFamily="2" charset="-122"/>
                <a:cs typeface="宋体" panose="02010600030101010101" pitchFamily="2" charset="-122"/>
              </a:rPr>
              <a:t>个连续的</a:t>
            </a:r>
            <a:r>
              <a:rPr lang="en-US" sz="2800" b="0">
                <a:latin typeface="宋体" panose="02010600030101010101" pitchFamily="2" charset="-122"/>
                <a:ea typeface="宋体" panose="02010600030101010101" pitchFamily="2" charset="-122"/>
                <a:cs typeface="宋体" panose="02010600030101010101" pitchFamily="2" charset="-122"/>
              </a:rPr>
              <a:t>84x84</a:t>
            </a:r>
            <a:r>
              <a:rPr lang="zh-CN" sz="2800" b="0">
                <a:latin typeface="宋体" panose="02010600030101010101" pitchFamily="2" charset="-122"/>
                <a:ea typeface="宋体" panose="02010600030101010101" pitchFamily="2" charset="-122"/>
                <a:cs typeface="宋体" panose="02010600030101010101" pitchFamily="2" charset="-122"/>
              </a:rPr>
              <a:t>图像（以</a:t>
            </a:r>
            <a:r>
              <a:rPr lang="en-US" altLang="zh-CN" sz="2800" b="0">
                <a:latin typeface="宋体" panose="02010600030101010101" pitchFamily="2" charset="-122"/>
                <a:ea typeface="宋体" panose="02010600030101010101" pitchFamily="2" charset="-122"/>
                <a:cs typeface="宋体" panose="02010600030101010101" pitchFamily="2" charset="-122"/>
              </a:rPr>
              <a:t>Atari</a:t>
            </a:r>
            <a:r>
              <a:rPr lang="zh-CN" altLang="en-US" sz="2800" b="0">
                <a:latin typeface="宋体" panose="02010600030101010101" pitchFamily="2" charset="-122"/>
                <a:ea typeface="宋体" panose="02010600030101010101" pitchFamily="2" charset="-122"/>
                <a:cs typeface="宋体" panose="02010600030101010101" pitchFamily="2" charset="-122"/>
              </a:rPr>
              <a:t>为例</a:t>
            </a:r>
            <a:r>
              <a:rPr lang="zh-CN" sz="2800" b="0">
                <a:latin typeface="宋体" panose="02010600030101010101" pitchFamily="2" charset="-122"/>
                <a:ea typeface="宋体" panose="02010600030101010101" pitchFamily="2" charset="-122"/>
                <a:cs typeface="宋体" panose="02010600030101010101" pitchFamily="2" charset="-122"/>
              </a:rPr>
              <a:t>）</a:t>
            </a:r>
          </a:p>
          <a:p>
            <a:pPr indent="266700"/>
            <a:r>
              <a:rPr lang="zh-CN" sz="2800" b="0">
                <a:latin typeface="宋体" panose="02010600030101010101" pitchFamily="2" charset="-122"/>
                <a:ea typeface="宋体" panose="02010600030101010101" pitchFamily="2" charset="-122"/>
                <a:cs typeface="宋体" panose="02010600030101010101" pitchFamily="2" charset="-122"/>
              </a:rPr>
              <a:t> 输出包含每一个动作</a:t>
            </a:r>
            <a:r>
              <a:rPr lang="en-US" sz="2800" b="0">
                <a:latin typeface="宋体" panose="02010600030101010101" pitchFamily="2" charset="-122"/>
                <a:ea typeface="宋体" panose="02010600030101010101" pitchFamily="2" charset="-122"/>
                <a:cs typeface="宋体" panose="02010600030101010101" pitchFamily="2" charset="-122"/>
              </a:rPr>
              <a:t>Q</a:t>
            </a:r>
            <a:r>
              <a:rPr lang="zh-CN" sz="2800" b="0">
                <a:latin typeface="宋体" panose="02010600030101010101" pitchFamily="2" charset="-122"/>
                <a:ea typeface="宋体" panose="02010600030101010101" pitchFamily="2" charset="-122"/>
                <a:cs typeface="宋体" panose="02010600030101010101" pitchFamily="2" charset="-122"/>
              </a:rPr>
              <a:t>值的向量</a:t>
            </a:r>
            <a:endParaRPr lang="zh-CN" altLang="en-US" sz="2800" b="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100">
                <a:latin typeface="宋体" panose="02010600030101010101" pitchFamily="2" charset="-122"/>
                <a:ea typeface="宋体" panose="02010600030101010101" pitchFamily="2" charset="-122"/>
                <a:cs typeface="宋体" panose="02010600030101010101" pitchFamily="2" charset="-122"/>
                <a:sym typeface="+mn-ea"/>
              </a:rPr>
              <a:t>2.DQN利用了经验回放对强化学习的学习过程进行训练</a:t>
            </a:r>
            <a:br>
              <a:rPr lang="zh-CN" altLang="en-US">
                <a:latin typeface="宋体" panose="02010600030101010101" pitchFamily="2" charset="-122"/>
                <a:ea typeface="宋体" panose="02010600030101010101" pitchFamily="2" charset="-122"/>
                <a:cs typeface="宋体" panose="02010600030101010101" pitchFamily="2" charset="-122"/>
              </a:rPr>
            </a:br>
            <a:endParaRPr lang="zh-CN" altLang="en-US"/>
          </a:p>
        </p:txBody>
      </p:sp>
      <p:sp>
        <p:nvSpPr>
          <p:cNvPr id="3" name="内容占位符 2"/>
          <p:cNvSpPr>
            <a:spLocks noGrp="1"/>
          </p:cNvSpPr>
          <p:nvPr>
            <p:ph idx="1"/>
          </p:nvPr>
        </p:nvSpPr>
        <p:spPr>
          <a:xfrm>
            <a:off x="628650" y="1381760"/>
            <a:ext cx="7886700" cy="4795520"/>
          </a:xfrm>
        </p:spPr>
        <p:txBody>
          <a:bodyPr/>
          <a:lstStyle/>
          <a:p>
            <a:r>
              <a:rPr lang="zh-CN" altLang="en-US" sz="2400" dirty="0">
                <a:latin typeface="宋体" panose="02010600030101010101" pitchFamily="2" charset="-122"/>
                <a:ea typeface="宋体" panose="02010600030101010101" pitchFamily="2" charset="-122"/>
                <a:cs typeface="宋体" panose="02010600030101010101" pitchFamily="2" charset="-122"/>
              </a:rPr>
              <a:t>神经网络的训练方法：经验回放</a:t>
            </a:r>
          </a:p>
          <a:p>
            <a:r>
              <a:rPr lang="zh-CN" altLang="en-US" sz="2400" dirty="0">
                <a:latin typeface="宋体" panose="02010600030101010101" pitchFamily="2" charset="-122"/>
                <a:ea typeface="宋体" panose="02010600030101010101" pitchFamily="2" charset="-122"/>
                <a:cs typeface="宋体" panose="02010600030101010101" pitchFamily="2" charset="-122"/>
              </a:rPr>
              <a:t>原因：</a:t>
            </a:r>
          </a:p>
          <a:p>
            <a:pPr marL="0" indent="0">
              <a:buNone/>
            </a:pP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）对神经网络进行训练时，存在的假设是独立同分布</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）玩Atari采集的样本是一个时间序列，样本之间具有连续性，利用这些数据进行顺序训练，神经网络不稳定</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过程：</a:t>
            </a:r>
          </a:p>
          <a:p>
            <a:pPr marL="0" inden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在学习过程中，智能体将数据存储到</a:t>
            </a:r>
          </a:p>
          <a:p>
            <a:pPr marL="0" indent="0">
              <a:buNone/>
            </a:pPr>
            <a:r>
              <a:rPr lang="zh-CN" altLang="en-US" sz="2400" dirty="0">
                <a:latin typeface="宋体" panose="02010600030101010101" pitchFamily="2" charset="-122"/>
                <a:ea typeface="宋体" panose="02010600030101010101" pitchFamily="2" charset="-122"/>
                <a:cs typeface="宋体" panose="02010600030101010101" pitchFamily="2" charset="-122"/>
              </a:rPr>
              <a:t>一个数据库中，然后利用均匀随机采样</a:t>
            </a:r>
          </a:p>
          <a:p>
            <a:pPr marL="0" indent="0">
              <a:buNone/>
            </a:pPr>
            <a:r>
              <a:rPr lang="zh-CN" altLang="en-US" sz="2400" dirty="0">
                <a:latin typeface="宋体" panose="02010600030101010101" pitchFamily="2" charset="-122"/>
                <a:ea typeface="宋体" panose="02010600030101010101" pitchFamily="2" charset="-122"/>
                <a:cs typeface="宋体" panose="02010600030101010101" pitchFamily="2" charset="-122"/>
              </a:rPr>
              <a:t>从数据库中抽取数据，然后利用抽取的</a:t>
            </a:r>
          </a:p>
          <a:p>
            <a:pPr marL="0" indent="0">
              <a:buNone/>
            </a:pPr>
            <a:r>
              <a:rPr lang="zh-CN" altLang="en-US" sz="2400" dirty="0">
                <a:latin typeface="宋体" panose="02010600030101010101" pitchFamily="2" charset="-122"/>
                <a:ea typeface="宋体" panose="02010600030101010101" pitchFamily="2" charset="-122"/>
                <a:cs typeface="宋体" panose="02010600030101010101" pitchFamily="2" charset="-122"/>
              </a:rPr>
              <a:t>数据对神经网络进行训练。</a:t>
            </a:r>
          </a:p>
          <a:p>
            <a:pPr marL="0" inden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pic>
        <p:nvPicPr>
          <p:cNvPr id="40" name="图片 40"/>
          <p:cNvPicPr>
            <a:picLocks noChangeAspect="1"/>
          </p:cNvPicPr>
          <p:nvPr/>
        </p:nvPicPr>
        <p:blipFill>
          <a:blip r:embed="rId2"/>
          <a:stretch>
            <a:fillRect/>
          </a:stretch>
        </p:blipFill>
        <p:spPr>
          <a:xfrm>
            <a:off x="6061710" y="3629660"/>
            <a:ext cx="2252345" cy="279336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latin typeface="宋体" panose="02010600030101010101" pitchFamily="2" charset="-122"/>
                <a:ea typeface="宋体" panose="02010600030101010101" pitchFamily="2" charset="-122"/>
                <a:cs typeface="宋体" panose="02010600030101010101" pitchFamily="2" charset="-122"/>
                <a:sym typeface="+mn-ea"/>
              </a:rPr>
              <a:t>3.DQN独立设置了目标网络来单独处理时间差分算法中的TD误差。</a:t>
            </a:r>
          </a:p>
        </p:txBody>
      </p:sp>
      <p:sp>
        <p:nvSpPr>
          <p:cNvPr id="3" name="内容占位符 2"/>
          <p:cNvSpPr>
            <a:spLocks noGrp="1"/>
          </p:cNvSpPr>
          <p:nvPr>
            <p:ph idx="1"/>
          </p:nvPr>
        </p:nvSpPr>
        <p:spPr>
          <a:xfrm>
            <a:off x="628650" y="2352675"/>
            <a:ext cx="7886700" cy="4351338"/>
          </a:xfrm>
        </p:spPr>
        <p:txBody>
          <a:bodyPr/>
          <a:lstStyle/>
          <a:p>
            <a:r>
              <a:rPr lang="zh-CN" altLang="en-US" sz="2400" dirty="0">
                <a:latin typeface="宋体" panose="02010600030101010101" pitchFamily="2" charset="-122"/>
                <a:ea typeface="宋体" panose="02010600030101010101" pitchFamily="2" charset="-122"/>
                <a:cs typeface="宋体" panose="02010600030101010101" pitchFamily="2" charset="-122"/>
              </a:rPr>
              <a:t>目的是为了减少目标计算与当前值的相关性</a:t>
            </a:r>
          </a:p>
          <a:p>
            <a:r>
              <a:rPr lang="zh-CN" altLang="en-US" sz="2400" dirty="0">
                <a:latin typeface="宋体" panose="02010600030101010101" pitchFamily="2" charset="-122"/>
                <a:ea typeface="宋体" panose="02010600030101010101" pitchFamily="2" charset="-122"/>
                <a:cs typeface="宋体" panose="02010600030101010101" pitchFamily="2" charset="-122"/>
              </a:rPr>
              <a:t>DQN中存在两个结构相同参数不同的网络，预测</a:t>
            </a:r>
            <a:r>
              <a:rPr lang="zh-CN" altLang="en-US" sz="2400" b="1" dirty="0">
                <a:latin typeface="宋体" panose="02010600030101010101" pitchFamily="2" charset="-122"/>
                <a:ea typeface="宋体" panose="02010600030101010101" pitchFamily="2" charset="-122"/>
                <a:cs typeface="宋体" panose="02010600030101010101" pitchFamily="2" charset="-122"/>
              </a:rPr>
              <a:t>Q估计</a:t>
            </a:r>
            <a:r>
              <a:rPr lang="zh-CN" altLang="en-US" sz="2400" dirty="0">
                <a:latin typeface="宋体" panose="02010600030101010101" pitchFamily="2" charset="-122"/>
                <a:ea typeface="宋体" panose="02010600030101010101" pitchFamily="2" charset="-122"/>
                <a:cs typeface="宋体" panose="02010600030101010101" pitchFamily="2" charset="-122"/>
              </a:rPr>
              <a:t>的网络</a:t>
            </a:r>
            <a:r>
              <a:rPr lang="zh-CN" altLang="en-US" sz="2400" b="1" dirty="0">
                <a:latin typeface="宋体" panose="02010600030101010101" pitchFamily="2" charset="-122"/>
                <a:ea typeface="宋体" panose="02010600030101010101" pitchFamily="2" charset="-122"/>
                <a:cs typeface="宋体" panose="02010600030101010101" pitchFamily="2" charset="-122"/>
              </a:rPr>
              <a:t>MainNet</a:t>
            </a:r>
            <a:r>
              <a:rPr lang="zh-CN" altLang="en-US" sz="2400" dirty="0">
                <a:latin typeface="宋体" panose="02010600030101010101" pitchFamily="2" charset="-122"/>
                <a:ea typeface="宋体" panose="02010600030101010101" pitchFamily="2" charset="-122"/>
                <a:cs typeface="宋体" panose="02010600030101010101" pitchFamily="2" charset="-122"/>
              </a:rPr>
              <a:t>使用的是最</a:t>
            </a:r>
            <a:r>
              <a:rPr lang="zh-CN" altLang="en-US" sz="2400" b="1" dirty="0">
                <a:latin typeface="宋体" panose="02010600030101010101" pitchFamily="2" charset="-122"/>
                <a:ea typeface="宋体" panose="02010600030101010101" pitchFamily="2" charset="-122"/>
                <a:cs typeface="宋体" panose="02010600030101010101" pitchFamily="2" charset="-122"/>
              </a:rPr>
              <a:t>新</a:t>
            </a:r>
            <a:r>
              <a:rPr lang="zh-CN" altLang="en-US" sz="2400" dirty="0">
                <a:latin typeface="宋体" panose="02010600030101010101" pitchFamily="2" charset="-122"/>
                <a:ea typeface="宋体" panose="02010600030101010101" pitchFamily="2" charset="-122"/>
                <a:cs typeface="宋体" panose="02010600030101010101" pitchFamily="2" charset="-122"/>
              </a:rPr>
              <a:t>参数，而预测</a:t>
            </a:r>
            <a:r>
              <a:rPr lang="zh-CN" altLang="en-US" sz="2400" b="1" dirty="0">
                <a:latin typeface="宋体" panose="02010600030101010101" pitchFamily="2" charset="-122"/>
                <a:ea typeface="宋体" panose="02010600030101010101" pitchFamily="2" charset="-122"/>
                <a:cs typeface="宋体" panose="02010600030101010101" pitchFamily="2" charset="-122"/>
              </a:rPr>
              <a:t>Q现实</a:t>
            </a:r>
            <a:r>
              <a:rPr lang="zh-CN" altLang="en-US" sz="2400" dirty="0">
                <a:latin typeface="宋体" panose="02010600030101010101" pitchFamily="2" charset="-122"/>
                <a:ea typeface="宋体" panose="02010600030101010101" pitchFamily="2" charset="-122"/>
                <a:cs typeface="宋体" panose="02010600030101010101" pitchFamily="2" charset="-122"/>
              </a:rPr>
              <a:t>的神经网络</a:t>
            </a:r>
            <a:r>
              <a:rPr lang="zh-CN" altLang="en-US" sz="2400" b="1" dirty="0">
                <a:latin typeface="宋体" panose="02010600030101010101" pitchFamily="2" charset="-122"/>
                <a:ea typeface="宋体" panose="02010600030101010101" pitchFamily="2" charset="-122"/>
                <a:cs typeface="宋体" panose="02010600030101010101" pitchFamily="2" charset="-122"/>
              </a:rPr>
              <a:t>TargetNet</a:t>
            </a:r>
            <a:r>
              <a:rPr lang="zh-CN" altLang="en-US" sz="2400" dirty="0">
                <a:latin typeface="宋体" panose="02010600030101010101" pitchFamily="2" charset="-122"/>
                <a:ea typeface="宋体" panose="02010600030101010101" pitchFamily="2" charset="-122"/>
                <a:cs typeface="宋体" panose="02010600030101010101" pitchFamily="2" charset="-122"/>
              </a:rPr>
              <a:t>使用</a:t>
            </a:r>
            <a:r>
              <a:rPr lang="zh-CN" altLang="en-US" sz="2400" b="1" dirty="0">
                <a:latin typeface="宋体" panose="02010600030101010101" pitchFamily="2" charset="-122"/>
                <a:ea typeface="宋体" panose="02010600030101010101" pitchFamily="2" charset="-122"/>
                <a:cs typeface="宋体" panose="02010600030101010101" pitchFamily="2" charset="-122"/>
              </a:rPr>
              <a:t>旧</a:t>
            </a:r>
            <a:r>
              <a:rPr lang="zh-CN" altLang="en-US" sz="2400" dirty="0">
                <a:latin typeface="宋体" panose="02010600030101010101" pitchFamily="2" charset="-122"/>
                <a:ea typeface="宋体" panose="02010600030101010101" pitchFamily="2" charset="-122"/>
                <a:cs typeface="宋体" panose="02010600030101010101" pitchFamily="2" charset="-122"/>
              </a:rPr>
              <a:t>参数</a:t>
            </a:r>
          </a:p>
          <a:p>
            <a:r>
              <a:rPr lang="zh-CN" altLang="en-US" sz="2400" dirty="0">
                <a:latin typeface="宋体" panose="02010600030101010101" pitchFamily="2" charset="-122"/>
                <a:ea typeface="宋体" panose="02010600030101010101" pitchFamily="2" charset="-122"/>
                <a:cs typeface="宋体" panose="02010600030101010101" pitchFamily="2" charset="-122"/>
              </a:rPr>
              <a:t>Q(s,a;</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θ</a:t>
            </a:r>
            <a:r>
              <a:rPr lang="zh-CN" altLang="en-US"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Q(s,a;θ−) 对应</a:t>
            </a:r>
            <a:r>
              <a:rPr lang="zh-CN" altLang="en-US" sz="2400" dirty="0">
                <a:latin typeface="宋体" panose="02010600030101010101" pitchFamily="2" charset="-122"/>
                <a:ea typeface="宋体" panose="02010600030101010101" pitchFamily="2" charset="-122"/>
                <a:cs typeface="宋体" panose="02010600030101010101" pitchFamily="2" charset="-122"/>
              </a:rPr>
              <a:t>MainNet、</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TargetNet</a:t>
            </a:r>
            <a:r>
              <a:rPr lang="zh-CN" altLang="en-US" sz="2400" dirty="0">
                <a:latin typeface="宋体" panose="02010600030101010101" pitchFamily="2" charset="-122"/>
                <a:ea typeface="宋体" panose="02010600030101010101" pitchFamily="2" charset="-122"/>
                <a:cs typeface="宋体" panose="02010600030101010101" pitchFamily="2" charset="-122"/>
              </a:rPr>
              <a:t>的输出</a:t>
            </a:r>
          </a:p>
          <a:p>
            <a:r>
              <a:rPr lang="zh-CN" altLang="en-US" sz="2400" dirty="0">
                <a:latin typeface="宋体" panose="02010600030101010101" pitchFamily="2" charset="-122"/>
                <a:ea typeface="宋体" panose="02010600030101010101" pitchFamily="2" charset="-122"/>
                <a:cs typeface="宋体" panose="02010600030101010101" pitchFamily="2" charset="-122"/>
              </a:rPr>
              <a:t>因此当agent对环境采取动作a时就可以根据公式得到Q，根据LossFunction更新MainNet的参数，每经过一定次数的迭代，将MainNet的参数复制给TargetNet。这样就完成了一次学习过程</a:t>
            </a:r>
          </a:p>
        </p:txBody>
      </p:sp>
      <p:pic>
        <p:nvPicPr>
          <p:cNvPr id="42" name="图片 43"/>
          <p:cNvPicPr>
            <a:picLocks noChangeAspect="1"/>
          </p:cNvPicPr>
          <p:nvPr/>
        </p:nvPicPr>
        <p:blipFill>
          <a:blip r:embed="rId3"/>
          <a:stretch>
            <a:fillRect/>
          </a:stretch>
        </p:blipFill>
        <p:spPr>
          <a:xfrm>
            <a:off x="756920" y="1474470"/>
            <a:ext cx="7629525" cy="87820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745" y="217170"/>
            <a:ext cx="7886700" cy="1325563"/>
          </a:xfrm>
        </p:spPr>
        <p:txBody>
          <a:bodyPr/>
          <a:lstStyle/>
          <a:p>
            <a:r>
              <a:rPr lang="zh-CN" altLang="en-US" sz="3600"/>
              <a:t>算法流程</a:t>
            </a:r>
          </a:p>
        </p:txBody>
      </p:sp>
      <p:pic>
        <p:nvPicPr>
          <p:cNvPr id="4" name="内容占位符 3"/>
          <p:cNvPicPr>
            <a:picLocks noGrp="1" noChangeAspect="1"/>
          </p:cNvPicPr>
          <p:nvPr>
            <p:ph idx="1"/>
          </p:nvPr>
        </p:nvPicPr>
        <p:blipFill>
          <a:blip r:embed="rId2"/>
          <a:stretch>
            <a:fillRect/>
          </a:stretch>
        </p:blipFill>
        <p:spPr>
          <a:xfrm>
            <a:off x="499745" y="1760220"/>
            <a:ext cx="8154035" cy="4744720"/>
          </a:xfrm>
          <a:prstGeom prst="rect">
            <a:avLst/>
          </a:prstGeom>
        </p:spPr>
      </p:pic>
      <p:pic>
        <p:nvPicPr>
          <p:cNvPr id="42" name="图片 43"/>
          <p:cNvPicPr>
            <a:picLocks noChangeAspect="1"/>
          </p:cNvPicPr>
          <p:nvPr/>
        </p:nvPicPr>
        <p:blipFill>
          <a:blip r:embed="rId3"/>
          <a:stretch>
            <a:fillRect/>
          </a:stretch>
        </p:blipFill>
        <p:spPr>
          <a:xfrm>
            <a:off x="756920" y="1162050"/>
            <a:ext cx="7629525" cy="87820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681355"/>
          </a:xfrm>
        </p:spPr>
        <p:txBody>
          <a:bodyPr/>
          <a:lstStyle/>
          <a:p>
            <a:r>
              <a:rPr lang="en-US" altLang="zh-CN" sz="3200" dirty="0"/>
              <a:t>DQN</a:t>
            </a:r>
            <a:r>
              <a:rPr lang="zh-CN" altLang="en-US" sz="3200" dirty="0"/>
              <a:t>代码实现</a:t>
            </a:r>
          </a:p>
        </p:txBody>
      </p:sp>
      <p:sp>
        <p:nvSpPr>
          <p:cNvPr id="3" name="内容占位符 2"/>
          <p:cNvSpPr>
            <a:spLocks noGrp="1"/>
          </p:cNvSpPr>
          <p:nvPr>
            <p:ph idx="1"/>
          </p:nvPr>
        </p:nvSpPr>
        <p:spPr>
          <a:xfrm>
            <a:off x="628650" y="1195070"/>
            <a:ext cx="7886700" cy="4982210"/>
          </a:xfrm>
        </p:spPr>
        <p:txBody>
          <a:bodyPr/>
          <a:lstStyle/>
          <a:p>
            <a:r>
              <a:rPr lang="en-US" altLang="zh-CN" dirty="0"/>
              <a:t>1.</a:t>
            </a:r>
            <a:r>
              <a:rPr lang="zh-CN" altLang="en-US" dirty="0"/>
              <a:t>神经网络模型 </a:t>
            </a:r>
            <a:r>
              <a:rPr lang="en-US" altLang="zh-CN" dirty="0"/>
              <a:t>2.</a:t>
            </a:r>
            <a:r>
              <a:rPr lang="zh-CN" altLang="en-US" dirty="0"/>
              <a:t>记忆经验回放存储 </a:t>
            </a:r>
            <a:r>
              <a:rPr lang="en-US" altLang="zh-CN" dirty="0"/>
              <a:t>3.agent</a:t>
            </a:r>
            <a:r>
              <a:rPr lang="zh-CN" altLang="en-US" dirty="0"/>
              <a:t>类</a:t>
            </a:r>
          </a:p>
          <a:p>
            <a:r>
              <a:rPr lang="en-US" altLang="zh-CN" dirty="0"/>
              <a:t>agent</a:t>
            </a:r>
            <a:r>
              <a:rPr lang="zh-CN" altLang="en-US" dirty="0"/>
              <a:t>函数：</a:t>
            </a:r>
            <a:r>
              <a:rPr lang="en-US" altLang="zh-CN" dirty="0" err="1"/>
              <a:t>agent.act</a:t>
            </a:r>
            <a:r>
              <a:rPr lang="zh-CN" altLang="en-US" dirty="0"/>
              <a:t>被</a:t>
            </a:r>
            <a:r>
              <a:rPr lang="en-US" altLang="zh-CN" dirty="0"/>
              <a:t>main</a:t>
            </a:r>
            <a:r>
              <a:rPr lang="zh-CN" altLang="en-US" dirty="0"/>
              <a:t>调用</a:t>
            </a:r>
          </a:p>
        </p:txBody>
      </p:sp>
      <p:pic>
        <p:nvPicPr>
          <p:cNvPr id="4" name="图片 3"/>
          <p:cNvPicPr>
            <a:picLocks noChangeAspect="1"/>
          </p:cNvPicPr>
          <p:nvPr>
            <p:custDataLst>
              <p:tags r:id="rId1"/>
            </p:custDataLst>
          </p:nvPr>
        </p:nvPicPr>
        <p:blipFill>
          <a:blip r:embed="rId3"/>
          <a:stretch>
            <a:fillRect/>
          </a:stretch>
        </p:blipFill>
        <p:spPr>
          <a:xfrm>
            <a:off x="1036320" y="2368550"/>
            <a:ext cx="4977765" cy="3808730"/>
          </a:xfrm>
          <a:prstGeom prst="rect">
            <a:avLst/>
          </a:prstGeom>
        </p:spPr>
      </p:pic>
      <p:pic>
        <p:nvPicPr>
          <p:cNvPr id="5" name="图片 4"/>
          <p:cNvPicPr>
            <a:picLocks noChangeAspect="1"/>
          </p:cNvPicPr>
          <p:nvPr/>
        </p:nvPicPr>
        <p:blipFill>
          <a:blip r:embed="rId4"/>
          <a:stretch>
            <a:fillRect/>
          </a:stretch>
        </p:blipFill>
        <p:spPr>
          <a:xfrm>
            <a:off x="6014085" y="2208530"/>
            <a:ext cx="2762250" cy="15049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08D53CE-2D33-425C-98EC-80E822FBDBF4}"/>
              </a:ext>
            </a:extLst>
          </p:cNvPr>
          <p:cNvSpPr txBox="1"/>
          <p:nvPr/>
        </p:nvSpPr>
        <p:spPr>
          <a:xfrm>
            <a:off x="509336" y="187200"/>
            <a:ext cx="2723823" cy="369332"/>
          </a:xfrm>
          <a:prstGeom prst="rect">
            <a:avLst/>
          </a:prstGeom>
          <a:noFill/>
        </p:spPr>
        <p:txBody>
          <a:bodyPr wrap="none" rtlCol="0">
            <a:spAutoFit/>
          </a:bodyPr>
          <a:lstStyle/>
          <a:p>
            <a:r>
              <a:rPr lang="zh-CN" altLang="en-US" b="1" dirty="0"/>
              <a:t>基于策略函数的学习方法</a:t>
            </a:r>
          </a:p>
        </p:txBody>
      </p:sp>
      <p:sp>
        <p:nvSpPr>
          <p:cNvPr id="6" name="文本框 5">
            <a:extLst>
              <a:ext uri="{FF2B5EF4-FFF2-40B4-BE49-F238E27FC236}">
                <a16:creationId xmlns:a16="http://schemas.microsoft.com/office/drawing/2014/main" id="{48892476-8D3E-4CA2-BFB2-92D544FFC1D8}"/>
              </a:ext>
            </a:extLst>
          </p:cNvPr>
          <p:cNvSpPr txBox="1"/>
          <p:nvPr/>
        </p:nvSpPr>
        <p:spPr>
          <a:xfrm>
            <a:off x="504477" y="1474730"/>
            <a:ext cx="2723823" cy="369332"/>
          </a:xfrm>
          <a:prstGeom prst="rect">
            <a:avLst/>
          </a:prstGeom>
          <a:noFill/>
        </p:spPr>
        <p:txBody>
          <a:bodyPr wrap="none" rtlCol="0">
            <a:spAutoFit/>
          </a:bodyPr>
          <a:lstStyle/>
          <a:p>
            <a:r>
              <a:rPr lang="zh-CN" altLang="en-US" dirty="0"/>
              <a:t>典型代表：策略梯度算法</a:t>
            </a:r>
          </a:p>
        </p:txBody>
      </p:sp>
      <p:pic>
        <p:nvPicPr>
          <p:cNvPr id="17" name="图片 16">
            <a:extLst>
              <a:ext uri="{FF2B5EF4-FFF2-40B4-BE49-F238E27FC236}">
                <a16:creationId xmlns:a16="http://schemas.microsoft.com/office/drawing/2014/main" id="{6E3ECE74-3BD7-4DBD-B410-85F6FA7FE5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9833"/>
          <a:stretch/>
        </p:blipFill>
        <p:spPr>
          <a:xfrm>
            <a:off x="439970" y="3728562"/>
            <a:ext cx="3790846" cy="1525769"/>
          </a:xfrm>
          <a:prstGeom prst="rect">
            <a:avLst/>
          </a:prstGeom>
        </p:spPr>
      </p:pic>
      <p:sp>
        <p:nvSpPr>
          <p:cNvPr id="21" name="文本框 20">
            <a:extLst>
              <a:ext uri="{FF2B5EF4-FFF2-40B4-BE49-F238E27FC236}">
                <a16:creationId xmlns:a16="http://schemas.microsoft.com/office/drawing/2014/main" id="{7C7B351E-A5FC-4CC2-99C6-CD869D4D3ED8}"/>
              </a:ext>
            </a:extLst>
          </p:cNvPr>
          <p:cNvSpPr txBox="1"/>
          <p:nvPr/>
        </p:nvSpPr>
        <p:spPr>
          <a:xfrm>
            <a:off x="504477" y="736838"/>
            <a:ext cx="7452681" cy="646331"/>
          </a:xfrm>
          <a:prstGeom prst="rect">
            <a:avLst/>
          </a:prstGeom>
          <a:noFill/>
        </p:spPr>
        <p:txBody>
          <a:bodyPr wrap="none" rtlCol="0">
            <a:spAutoFit/>
          </a:bodyPr>
          <a:lstStyle/>
          <a:p>
            <a:r>
              <a:rPr lang="en-US" altLang="zh-CN" dirty="0"/>
              <a:t>Value-based</a:t>
            </a:r>
            <a:r>
              <a:rPr lang="zh-CN" altLang="en-US" dirty="0"/>
              <a:t>问题：</a:t>
            </a:r>
            <a:r>
              <a:rPr lang="en-US" altLang="zh-CN" dirty="0"/>
              <a:t>1</a:t>
            </a:r>
            <a:r>
              <a:rPr lang="zh-CN" altLang="en-US" dirty="0"/>
              <a:t>）处理低维离散动作，对连续动作的处理能力不足；</a:t>
            </a:r>
            <a:endParaRPr lang="en-US" altLang="zh-CN" dirty="0"/>
          </a:p>
          <a:p>
            <a:r>
              <a:rPr lang="en-US" altLang="zh-CN" dirty="0"/>
              <a:t>                                   2</a:t>
            </a:r>
            <a:r>
              <a:rPr lang="zh-CN" altLang="en-US" dirty="0"/>
              <a:t>）无法解决随机策略问题；</a:t>
            </a:r>
          </a:p>
        </p:txBody>
      </p:sp>
      <p:sp>
        <p:nvSpPr>
          <p:cNvPr id="22" name="文本框 21">
            <a:extLst>
              <a:ext uri="{FF2B5EF4-FFF2-40B4-BE49-F238E27FC236}">
                <a16:creationId xmlns:a16="http://schemas.microsoft.com/office/drawing/2014/main" id="{88AE9AB7-5283-4A96-8E31-30835FC536C4}"/>
              </a:ext>
            </a:extLst>
          </p:cNvPr>
          <p:cNvSpPr txBox="1"/>
          <p:nvPr/>
        </p:nvSpPr>
        <p:spPr>
          <a:xfrm>
            <a:off x="504477" y="2049197"/>
            <a:ext cx="8856133" cy="369332"/>
          </a:xfrm>
          <a:prstGeom prst="rect">
            <a:avLst/>
          </a:prstGeom>
          <a:noFill/>
        </p:spPr>
        <p:txBody>
          <a:bodyPr wrap="square" rtlCol="0">
            <a:spAutoFit/>
          </a:bodyPr>
          <a:lstStyle/>
          <a:p>
            <a:r>
              <a:rPr lang="zh-CN" altLang="en-US" dirty="0"/>
              <a:t>文献：</a:t>
            </a:r>
            <a:r>
              <a:rPr lang="en-US" altLang="zh-CN" sz="1600" dirty="0"/>
              <a:t>Policy Gradient Methods for Reinforcement Learning with Function Approximation</a:t>
            </a:r>
            <a:endParaRPr lang="zh-CN" altLang="en-US" dirty="0"/>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5CB4831-3B7E-481A-9364-E324BFDB6ED1}"/>
                  </a:ext>
                </a:extLst>
              </p:cNvPr>
              <p:cNvSpPr txBox="1"/>
              <p:nvPr/>
            </p:nvSpPr>
            <p:spPr>
              <a:xfrm>
                <a:off x="504477" y="2633935"/>
                <a:ext cx="7784390" cy="923330"/>
              </a:xfrm>
              <a:prstGeom prst="rect">
                <a:avLst/>
              </a:prstGeom>
              <a:noFill/>
            </p:spPr>
            <p:txBody>
              <a:bodyPr wrap="square" rtlCol="0">
                <a:spAutoFit/>
              </a:bodyPr>
              <a:lstStyle/>
              <a:p>
                <a:r>
                  <a:rPr lang="zh-CN" altLang="en-US" dirty="0"/>
                  <a:t>思想：用一个含参数</a:t>
                </a:r>
                <a14:m>
                  <m:oMath xmlns:m="http://schemas.openxmlformats.org/officeDocument/2006/math">
                    <m:r>
                      <a:rPr lang="zh-CN" altLang="en-US" i="1">
                        <a:latin typeface="Cambria Math" panose="02040503050406030204" pitchFamily="18" charset="0"/>
                      </a:rPr>
                      <m:t>𝜃</m:t>
                    </m:r>
                  </m:oMath>
                </a14:m>
                <a:r>
                  <a:rPr lang="zh-CN" altLang="en-US" dirty="0"/>
                  <a:t>的函数来逼近策略：</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e>
                        <m:r>
                          <a:rPr lang="en-US" altLang="zh-CN" i="1">
                            <a:latin typeface="Cambria Math" panose="02040503050406030204" pitchFamily="18" charset="0"/>
                          </a:rPr>
                          <m:t>𝑠</m:t>
                        </m:r>
                        <m:r>
                          <a:rPr lang="en-US" altLang="zh-CN" i="1">
                            <a:latin typeface="Cambria Math" panose="02040503050406030204" pitchFamily="18" charset="0"/>
                          </a:rPr>
                          <m:t>,</m:t>
                        </m:r>
                        <m:r>
                          <a:rPr lang="zh-CN" altLang="en-US" i="1">
                            <a:latin typeface="Cambria Math" panose="02040503050406030204" pitchFamily="18" charset="0"/>
                          </a:rPr>
                          <m:t>𝜃</m:t>
                        </m:r>
                      </m:e>
                    </m:d>
                    <m:r>
                      <a:rPr lang="zh-CN" altLang="en-US" i="1">
                        <a:latin typeface="Cambria Math" panose="02040503050406030204" pitchFamily="18" charset="0"/>
                      </a:rPr>
                      <m:t>≈</m:t>
                    </m:r>
                    <m:r>
                      <a:rPr lang="zh-CN" altLang="en-US" i="1">
                        <a:latin typeface="Cambria Math" panose="02040503050406030204" pitchFamily="18" charset="0"/>
                      </a:rPr>
                      <m:t>𝜋</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e>
                        <m:r>
                          <a:rPr lang="en-US" altLang="zh-CN" i="1">
                            <a:latin typeface="Cambria Math" panose="02040503050406030204" pitchFamily="18" charset="0"/>
                          </a:rPr>
                          <m:t>𝑠</m:t>
                        </m:r>
                      </m:e>
                    </m:d>
                  </m:oMath>
                </a14:m>
                <a:endParaRPr lang="en-US" altLang="zh-CN" dirty="0"/>
              </a:p>
              <a:p>
                <a:r>
                  <a:rPr lang="zh-CN" altLang="en-US" dirty="0"/>
                  <a:t>优化</a:t>
                </a:r>
                <a14:m>
                  <m:oMath xmlns:m="http://schemas.openxmlformats.org/officeDocument/2006/math">
                    <m:r>
                      <a:rPr lang="zh-CN" altLang="en-US" i="1">
                        <a:latin typeface="Cambria Math" panose="02040503050406030204" pitchFamily="18" charset="0"/>
                      </a:rPr>
                      <m:t>𝜃</m:t>
                    </m:r>
                  </m:oMath>
                </a14:m>
                <a:r>
                  <a:rPr lang="zh-CN" altLang="en-US" dirty="0"/>
                  <a:t>从而得到最佳策略（直接优化策略）</a:t>
                </a:r>
                <a:endParaRPr lang="en-US" altLang="zh-CN" dirty="0"/>
              </a:p>
              <a:p>
                <a:endParaRPr lang="zh-CN" altLang="en-US" dirty="0"/>
              </a:p>
            </p:txBody>
          </p:sp>
        </mc:Choice>
        <mc:Fallback xmlns="">
          <p:sp>
            <p:nvSpPr>
              <p:cNvPr id="23" name="文本框 22">
                <a:extLst>
                  <a:ext uri="{FF2B5EF4-FFF2-40B4-BE49-F238E27FC236}">
                    <a16:creationId xmlns:a16="http://schemas.microsoft.com/office/drawing/2014/main" id="{95CB4831-3B7E-481A-9364-E324BFDB6ED1}"/>
                  </a:ext>
                </a:extLst>
              </p:cNvPr>
              <p:cNvSpPr txBox="1">
                <a:spLocks noRot="1" noChangeAspect="1" noMove="1" noResize="1" noEditPoints="1" noAdjustHandles="1" noChangeArrowheads="1" noChangeShapeType="1" noTextEdit="1"/>
              </p:cNvSpPr>
              <p:nvPr/>
            </p:nvSpPr>
            <p:spPr>
              <a:xfrm>
                <a:off x="504477" y="2633935"/>
                <a:ext cx="7784390" cy="923330"/>
              </a:xfrm>
              <a:prstGeom prst="rect">
                <a:avLst/>
              </a:prstGeom>
              <a:blipFill>
                <a:blip r:embed="rId4"/>
                <a:stretch>
                  <a:fillRect l="-705" t="-3947"/>
                </a:stretch>
              </a:blipFill>
            </p:spPr>
            <p:txBody>
              <a:bodyPr/>
              <a:lstStyle/>
              <a:p>
                <a:r>
                  <a:rPr lang="zh-CN" altLang="en-US">
                    <a:noFill/>
                  </a:rPr>
                  <a:t> </a:t>
                </a:r>
              </a:p>
            </p:txBody>
          </p:sp>
        </mc:Fallback>
      </mc:AlternateContent>
      <p:sp>
        <p:nvSpPr>
          <p:cNvPr id="24" name="AutoShape 2">
            <a:extLst>
              <a:ext uri="{FF2B5EF4-FFF2-40B4-BE49-F238E27FC236}">
                <a16:creationId xmlns:a16="http://schemas.microsoft.com/office/drawing/2014/main" id="{7C9DDA43-7EF5-45A7-94E4-A4264192CE4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矩形 24">
            <a:extLst>
              <a:ext uri="{FF2B5EF4-FFF2-40B4-BE49-F238E27FC236}">
                <a16:creationId xmlns:a16="http://schemas.microsoft.com/office/drawing/2014/main" id="{F06D2D35-71C0-4A1E-B1A1-19B94350F9A2}"/>
              </a:ext>
            </a:extLst>
          </p:cNvPr>
          <p:cNvSpPr/>
          <p:nvPr/>
        </p:nvSpPr>
        <p:spPr>
          <a:xfrm>
            <a:off x="4230816" y="5456579"/>
            <a:ext cx="4572000" cy="830997"/>
          </a:xfrm>
          <a:prstGeom prst="rect">
            <a:avLst/>
          </a:prstGeom>
        </p:spPr>
        <p:txBody>
          <a:bodyPr>
            <a:spAutoFit/>
          </a:bodyPr>
          <a:lstStyle/>
          <a:p>
            <a:r>
              <a:rPr lang="zh-CN" altLang="en-US" sz="1600" dirty="0">
                <a:solidFill>
                  <a:srgbClr val="1A1A1A"/>
                </a:solidFill>
                <a:latin typeface="-apple-system"/>
              </a:rPr>
              <a:t>让神经网络直接输出策略函数 </a:t>
            </a:r>
            <a:r>
              <a:rPr lang="en-US" altLang="zh-CN" sz="1600" dirty="0">
                <a:solidFill>
                  <a:srgbClr val="1A1A1A"/>
                </a:solidFill>
                <a:latin typeface="-apple-system"/>
              </a:rPr>
              <a:t>π(s)</a:t>
            </a:r>
            <a:r>
              <a:rPr lang="zh-CN" altLang="en-US" sz="1600" dirty="0">
                <a:solidFill>
                  <a:srgbClr val="1A1A1A"/>
                </a:solidFill>
                <a:latin typeface="-apple-system"/>
              </a:rPr>
              <a:t>，即在状态</a:t>
            </a:r>
            <a:r>
              <a:rPr lang="en-US" altLang="zh-CN" sz="1600" dirty="0">
                <a:solidFill>
                  <a:srgbClr val="1A1A1A"/>
                </a:solidFill>
                <a:latin typeface="-apple-system"/>
              </a:rPr>
              <a:t>s</a:t>
            </a:r>
            <a:r>
              <a:rPr lang="zh-CN" altLang="en-US" sz="1600" dirty="0">
                <a:solidFill>
                  <a:srgbClr val="1A1A1A"/>
                </a:solidFill>
                <a:latin typeface="-apple-system"/>
              </a:rPr>
              <a:t>下应该执行何种动作。对于非确定性策略，输出的是</a:t>
            </a:r>
            <a:r>
              <a:rPr lang="en-US" altLang="zh-CN" sz="1600" dirty="0">
                <a:solidFill>
                  <a:srgbClr val="1A1A1A"/>
                </a:solidFill>
                <a:latin typeface="-apple-system"/>
              </a:rPr>
              <a:t>s</a:t>
            </a:r>
            <a:r>
              <a:rPr lang="zh-CN" altLang="en-US" sz="1600" dirty="0">
                <a:solidFill>
                  <a:srgbClr val="1A1A1A"/>
                </a:solidFill>
                <a:latin typeface="-apple-system"/>
              </a:rPr>
              <a:t>状态下执行动作的概率分布</a:t>
            </a:r>
            <a:endParaRPr lang="zh-CN" altLang="en-US" sz="1600" dirty="0"/>
          </a:p>
        </p:txBody>
      </p:sp>
      <p:pic>
        <p:nvPicPr>
          <p:cNvPr id="27" name="图片 26">
            <a:extLst>
              <a:ext uri="{FF2B5EF4-FFF2-40B4-BE49-F238E27FC236}">
                <a16:creationId xmlns:a16="http://schemas.microsoft.com/office/drawing/2014/main" id="{7DDCCADF-356E-47CF-A545-4282301E71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4327" y="3853238"/>
            <a:ext cx="2552831" cy="1276416"/>
          </a:xfrm>
          <a:prstGeom prst="rect">
            <a:avLst/>
          </a:prstGeom>
        </p:spPr>
      </p:pic>
    </p:spTree>
    <p:extLst>
      <p:ext uri="{BB962C8B-B14F-4D97-AF65-F5344CB8AC3E}">
        <p14:creationId xmlns:p14="http://schemas.microsoft.com/office/powerpoint/2010/main" val="4265671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BE6C527-687D-4A2F-858A-F837134F2214}"/>
              </a:ext>
            </a:extLst>
          </p:cNvPr>
          <p:cNvSpPr txBox="1"/>
          <p:nvPr/>
        </p:nvSpPr>
        <p:spPr>
          <a:xfrm>
            <a:off x="509336" y="187200"/>
            <a:ext cx="1800493" cy="369332"/>
          </a:xfrm>
          <a:prstGeom prst="rect">
            <a:avLst/>
          </a:prstGeom>
          <a:noFill/>
        </p:spPr>
        <p:txBody>
          <a:bodyPr wrap="none" rtlCol="0">
            <a:spAutoFit/>
          </a:bodyPr>
          <a:lstStyle/>
          <a:p>
            <a:r>
              <a:rPr lang="zh-CN" altLang="en-US" b="1" dirty="0"/>
              <a:t>优化目标和方法</a:t>
            </a:r>
          </a:p>
        </p:txBody>
      </p:sp>
      <p:sp>
        <p:nvSpPr>
          <p:cNvPr id="5" name="文本框 4">
            <a:extLst>
              <a:ext uri="{FF2B5EF4-FFF2-40B4-BE49-F238E27FC236}">
                <a16:creationId xmlns:a16="http://schemas.microsoft.com/office/drawing/2014/main" id="{7900ADA8-F713-404D-94FB-ED83F8B872DA}"/>
              </a:ext>
            </a:extLst>
          </p:cNvPr>
          <p:cNvSpPr txBox="1"/>
          <p:nvPr/>
        </p:nvSpPr>
        <p:spPr>
          <a:xfrm>
            <a:off x="509336" y="753534"/>
            <a:ext cx="6647974" cy="369332"/>
          </a:xfrm>
          <a:prstGeom prst="rect">
            <a:avLst/>
          </a:prstGeom>
          <a:noFill/>
        </p:spPr>
        <p:txBody>
          <a:bodyPr wrap="none" rtlCol="0">
            <a:spAutoFit/>
          </a:bodyPr>
          <a:lstStyle/>
          <a:p>
            <a:r>
              <a:rPr lang="zh-CN" altLang="en-US" dirty="0"/>
              <a:t>目标函数：衡量策略的好坏，使目标函数最大化（梯度上升法）</a:t>
            </a:r>
          </a:p>
        </p:txBody>
      </p:sp>
      <p:pic>
        <p:nvPicPr>
          <p:cNvPr id="7" name="图片 6">
            <a:extLst>
              <a:ext uri="{FF2B5EF4-FFF2-40B4-BE49-F238E27FC236}">
                <a16:creationId xmlns:a16="http://schemas.microsoft.com/office/drawing/2014/main" id="{80B0B7A4-9381-4C2D-BE20-66E25F403C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803" y="1095882"/>
            <a:ext cx="2383626" cy="714401"/>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E736903-692C-4690-BCD4-E5497DD5C98E}"/>
                  </a:ext>
                </a:extLst>
              </p:cNvPr>
              <p:cNvSpPr txBox="1"/>
              <p:nvPr/>
            </p:nvSpPr>
            <p:spPr>
              <a:xfrm>
                <a:off x="2602833" y="1268417"/>
                <a:ext cx="6627135" cy="369332"/>
              </a:xfrm>
              <a:prstGeom prst="rect">
                <a:avLst/>
              </a:prstGeom>
              <a:noFill/>
            </p:spPr>
            <p:txBody>
              <a:bodyPr wrap="none" rtlCol="0">
                <a:spAutoFit/>
              </a:bodyPr>
              <a:lstStyle/>
              <a:p>
                <a:r>
                  <a:rPr lang="zh-CN" altLang="en-US" dirty="0"/>
                  <a:t>无法直接求梯度</a:t>
                </a:r>
                <a:r>
                  <a:rPr lang="en-US" altLang="zh-CN" dirty="0"/>
                  <a:t>:</a:t>
                </a:r>
                <a:r>
                  <a:rPr lang="zh-CN" altLang="en-US" dirty="0"/>
                  <a:t>参数</a:t>
                </a:r>
                <a14:m>
                  <m:oMath xmlns:m="http://schemas.openxmlformats.org/officeDocument/2006/math">
                    <m:r>
                      <a:rPr lang="zh-CN" altLang="en-US" i="1">
                        <a:latin typeface="Cambria Math" panose="02040503050406030204" pitchFamily="18" charset="0"/>
                      </a:rPr>
                      <m:t>𝜃</m:t>
                    </m:r>
                  </m:oMath>
                </a14:m>
                <a:r>
                  <a:rPr lang="zh-CN" altLang="en-US" dirty="0"/>
                  <a:t>蕴含在每一步的</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𝑠</m:t>
                        </m:r>
                        <m:r>
                          <a:rPr lang="en-US" altLang="zh-CN" b="0" i="1" smtClean="0">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𝑎𝑡</m:t>
                        </m:r>
                      </m:e>
                    </m:d>
                  </m:oMath>
                </a14:m>
                <a:r>
                  <a:rPr lang="en-US" altLang="zh-CN" dirty="0"/>
                  <a:t>;</a:t>
                </a:r>
                <a:r>
                  <a:rPr lang="zh-CN" altLang="en-US" dirty="0"/>
                  <a:t>奖励与</a:t>
                </a:r>
                <a14:m>
                  <m:oMath xmlns:m="http://schemas.openxmlformats.org/officeDocument/2006/math">
                    <m:r>
                      <a:rPr lang="zh-CN" altLang="en-US" i="1">
                        <a:latin typeface="Cambria Math" panose="02040503050406030204" pitchFamily="18" charset="0"/>
                      </a:rPr>
                      <m:t>𝜃</m:t>
                    </m:r>
                  </m:oMath>
                </a14:m>
                <a:r>
                  <a:rPr lang="zh-CN" altLang="en-US" dirty="0"/>
                  <a:t>无关；</a:t>
                </a:r>
              </a:p>
            </p:txBody>
          </p:sp>
        </mc:Choice>
        <mc:Fallback xmlns="">
          <p:sp>
            <p:nvSpPr>
              <p:cNvPr id="8" name="文本框 7">
                <a:extLst>
                  <a:ext uri="{FF2B5EF4-FFF2-40B4-BE49-F238E27FC236}">
                    <a16:creationId xmlns:a16="http://schemas.microsoft.com/office/drawing/2014/main" id="{5E736903-692C-4690-BCD4-E5497DD5C98E}"/>
                  </a:ext>
                </a:extLst>
              </p:cNvPr>
              <p:cNvSpPr txBox="1">
                <a:spLocks noRot="1" noChangeAspect="1" noMove="1" noResize="1" noEditPoints="1" noAdjustHandles="1" noChangeArrowheads="1" noChangeShapeType="1" noTextEdit="1"/>
              </p:cNvSpPr>
              <p:nvPr/>
            </p:nvSpPr>
            <p:spPr>
              <a:xfrm>
                <a:off x="2602833" y="1268417"/>
                <a:ext cx="6627135" cy="369332"/>
              </a:xfrm>
              <a:prstGeom prst="rect">
                <a:avLst/>
              </a:prstGeom>
              <a:blipFill>
                <a:blip r:embed="rId4"/>
                <a:stretch>
                  <a:fillRect l="-828" t="-9836" b="-24590"/>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278B079D-C1C6-4217-81D6-2C5085BAFE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3034" y="1719724"/>
            <a:ext cx="1298606" cy="472220"/>
          </a:xfrm>
          <a:prstGeom prst="rect">
            <a:avLst/>
          </a:prstGeom>
        </p:spPr>
      </p:pic>
      <p:pic>
        <p:nvPicPr>
          <p:cNvPr id="12" name="图片 11">
            <a:extLst>
              <a:ext uri="{FF2B5EF4-FFF2-40B4-BE49-F238E27FC236}">
                <a16:creationId xmlns:a16="http://schemas.microsoft.com/office/drawing/2014/main" id="{05353DB1-A322-4BE8-A067-4FA4101470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901" y="2140064"/>
            <a:ext cx="1836065" cy="609631"/>
          </a:xfrm>
          <a:prstGeom prst="rect">
            <a:avLst/>
          </a:prstGeom>
        </p:spPr>
      </p:pic>
      <p:cxnSp>
        <p:nvCxnSpPr>
          <p:cNvPr id="14" name="直接箭头连接符 13">
            <a:extLst>
              <a:ext uri="{FF2B5EF4-FFF2-40B4-BE49-F238E27FC236}">
                <a16:creationId xmlns:a16="http://schemas.microsoft.com/office/drawing/2014/main" id="{996976F1-6065-4B06-AF24-772FFCA093C8}"/>
              </a:ext>
            </a:extLst>
          </p:cNvPr>
          <p:cNvCxnSpPr/>
          <p:nvPr/>
        </p:nvCxnSpPr>
        <p:spPr>
          <a:xfrm>
            <a:off x="1092200" y="1637749"/>
            <a:ext cx="0" cy="554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图片 15">
            <a:extLst>
              <a:ext uri="{FF2B5EF4-FFF2-40B4-BE49-F238E27FC236}">
                <a16:creationId xmlns:a16="http://schemas.microsoft.com/office/drawing/2014/main" id="{346856CF-C58C-4021-BED2-7CF740C4A5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7792" y="2941136"/>
            <a:ext cx="2084282" cy="714401"/>
          </a:xfrm>
          <a:prstGeom prst="rect">
            <a:avLst/>
          </a:prstGeom>
        </p:spPr>
      </p:pic>
      <p:cxnSp>
        <p:nvCxnSpPr>
          <p:cNvPr id="17" name="直接箭头连接符 16">
            <a:extLst>
              <a:ext uri="{FF2B5EF4-FFF2-40B4-BE49-F238E27FC236}">
                <a16:creationId xmlns:a16="http://schemas.microsoft.com/office/drawing/2014/main" id="{3BC4AA6A-5F6F-47F3-B675-A5B77FCE618C}"/>
              </a:ext>
            </a:extLst>
          </p:cNvPr>
          <p:cNvCxnSpPr/>
          <p:nvPr/>
        </p:nvCxnSpPr>
        <p:spPr>
          <a:xfrm>
            <a:off x="1092200" y="2589218"/>
            <a:ext cx="0" cy="554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2" name="图片 21">
            <a:extLst>
              <a:ext uri="{FF2B5EF4-FFF2-40B4-BE49-F238E27FC236}">
                <a16:creationId xmlns:a16="http://schemas.microsoft.com/office/drawing/2014/main" id="{EBA3FD22-0561-477F-8082-FB5119053F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3034" y="2691681"/>
            <a:ext cx="2368672" cy="349268"/>
          </a:xfrm>
          <a:prstGeom prst="rect">
            <a:avLst/>
          </a:prstGeom>
        </p:spPr>
      </p:pic>
      <p:pic>
        <p:nvPicPr>
          <p:cNvPr id="24" name="图片 23">
            <a:extLst>
              <a:ext uri="{FF2B5EF4-FFF2-40B4-BE49-F238E27FC236}">
                <a16:creationId xmlns:a16="http://schemas.microsoft.com/office/drawing/2014/main" id="{9D6151F0-FA36-4CC7-B145-E5186278B3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8271" y="3540686"/>
            <a:ext cx="3232316" cy="704886"/>
          </a:xfrm>
          <a:prstGeom prst="rect">
            <a:avLst/>
          </a:prstGeom>
        </p:spPr>
      </p:pic>
      <p:cxnSp>
        <p:nvCxnSpPr>
          <p:cNvPr id="25" name="直接箭头连接符 24">
            <a:extLst>
              <a:ext uri="{FF2B5EF4-FFF2-40B4-BE49-F238E27FC236}">
                <a16:creationId xmlns:a16="http://schemas.microsoft.com/office/drawing/2014/main" id="{1A8D7F4B-6A19-4535-8C6E-579F58894277}"/>
              </a:ext>
            </a:extLst>
          </p:cNvPr>
          <p:cNvCxnSpPr/>
          <p:nvPr/>
        </p:nvCxnSpPr>
        <p:spPr>
          <a:xfrm>
            <a:off x="1092200" y="3540686"/>
            <a:ext cx="0" cy="554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7" name="图片 26">
            <a:extLst>
              <a:ext uri="{FF2B5EF4-FFF2-40B4-BE49-F238E27FC236}">
                <a16:creationId xmlns:a16="http://schemas.microsoft.com/office/drawing/2014/main" id="{72DE68A9-F401-42D7-B3C9-15071914872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9325" y="4184688"/>
            <a:ext cx="4603987" cy="660434"/>
          </a:xfrm>
          <a:prstGeom prst="rect">
            <a:avLst/>
          </a:prstGeom>
        </p:spPr>
      </p:pic>
      <p:sp>
        <p:nvSpPr>
          <p:cNvPr id="28" name="文本框 27">
            <a:extLst>
              <a:ext uri="{FF2B5EF4-FFF2-40B4-BE49-F238E27FC236}">
                <a16:creationId xmlns:a16="http://schemas.microsoft.com/office/drawing/2014/main" id="{131B8578-6477-48E2-AD68-D108B39FD5A5}"/>
              </a:ext>
            </a:extLst>
          </p:cNvPr>
          <p:cNvSpPr txBox="1"/>
          <p:nvPr/>
        </p:nvSpPr>
        <p:spPr>
          <a:xfrm>
            <a:off x="1234869" y="4823337"/>
            <a:ext cx="492443" cy="276999"/>
          </a:xfrm>
          <a:prstGeom prst="rect">
            <a:avLst/>
          </a:prstGeom>
          <a:noFill/>
        </p:spPr>
        <p:txBody>
          <a:bodyPr wrap="none" rtlCol="0">
            <a:spAutoFit/>
          </a:bodyPr>
          <a:lstStyle/>
          <a:p>
            <a:r>
              <a:rPr lang="zh-CN" altLang="en-US" sz="1200" dirty="0"/>
              <a:t>计算</a:t>
            </a:r>
          </a:p>
        </p:txBody>
      </p:sp>
      <p:cxnSp>
        <p:nvCxnSpPr>
          <p:cNvPr id="29" name="直接箭头连接符 28">
            <a:extLst>
              <a:ext uri="{FF2B5EF4-FFF2-40B4-BE49-F238E27FC236}">
                <a16:creationId xmlns:a16="http://schemas.microsoft.com/office/drawing/2014/main" id="{1A910DC2-C95F-4211-B2DA-C09CE5168842}"/>
              </a:ext>
            </a:extLst>
          </p:cNvPr>
          <p:cNvCxnSpPr/>
          <p:nvPr/>
        </p:nvCxnSpPr>
        <p:spPr>
          <a:xfrm>
            <a:off x="1083733" y="4694341"/>
            <a:ext cx="0" cy="554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1" name="图片 30">
            <a:extLst>
              <a:ext uri="{FF2B5EF4-FFF2-40B4-BE49-F238E27FC236}">
                <a16:creationId xmlns:a16="http://schemas.microsoft.com/office/drawing/2014/main" id="{0455C5DA-44E2-42D3-9A8B-909083751DC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53658" y="4791821"/>
            <a:ext cx="1107841" cy="340030"/>
          </a:xfrm>
          <a:prstGeom prst="rect">
            <a:avLst/>
          </a:prstGeom>
        </p:spPr>
      </p:pic>
      <p:pic>
        <p:nvPicPr>
          <p:cNvPr id="33" name="图片 32">
            <a:extLst>
              <a:ext uri="{FF2B5EF4-FFF2-40B4-BE49-F238E27FC236}">
                <a16:creationId xmlns:a16="http://schemas.microsoft.com/office/drawing/2014/main" id="{C5E6022B-BF40-431B-8741-E1F32F5373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29229" y="2027877"/>
            <a:ext cx="1797142" cy="374669"/>
          </a:xfrm>
          <a:prstGeom prst="rect">
            <a:avLst/>
          </a:prstGeom>
        </p:spPr>
      </p:pic>
      <p:pic>
        <p:nvPicPr>
          <p:cNvPr id="35" name="图片 34">
            <a:extLst>
              <a:ext uri="{FF2B5EF4-FFF2-40B4-BE49-F238E27FC236}">
                <a16:creationId xmlns:a16="http://schemas.microsoft.com/office/drawing/2014/main" id="{DB266AA3-646A-4A91-81BC-975C4318D67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72296" y="2402546"/>
            <a:ext cx="3125506" cy="714401"/>
          </a:xfrm>
          <a:prstGeom prst="rect">
            <a:avLst/>
          </a:prstGeom>
        </p:spPr>
      </p:pic>
      <p:pic>
        <p:nvPicPr>
          <p:cNvPr id="37" name="图片 36">
            <a:extLst>
              <a:ext uri="{FF2B5EF4-FFF2-40B4-BE49-F238E27FC236}">
                <a16:creationId xmlns:a16="http://schemas.microsoft.com/office/drawing/2014/main" id="{71DCD65A-A2FF-4A2F-927E-5DE24CC339B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43312" y="3368164"/>
            <a:ext cx="4083260" cy="603281"/>
          </a:xfrm>
          <a:prstGeom prst="rect">
            <a:avLst/>
          </a:prstGeom>
        </p:spPr>
      </p:pic>
      <p:cxnSp>
        <p:nvCxnSpPr>
          <p:cNvPr id="39" name="直接箭头连接符 38">
            <a:extLst>
              <a:ext uri="{FF2B5EF4-FFF2-40B4-BE49-F238E27FC236}">
                <a16:creationId xmlns:a16="http://schemas.microsoft.com/office/drawing/2014/main" id="{C7D3E491-6417-4148-B93D-F60793B90A7B}"/>
              </a:ext>
            </a:extLst>
          </p:cNvPr>
          <p:cNvCxnSpPr/>
          <p:nvPr/>
        </p:nvCxnSpPr>
        <p:spPr>
          <a:xfrm>
            <a:off x="6595533" y="3086842"/>
            <a:ext cx="0" cy="281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文本框 39">
            <a:extLst>
              <a:ext uri="{FF2B5EF4-FFF2-40B4-BE49-F238E27FC236}">
                <a16:creationId xmlns:a16="http://schemas.microsoft.com/office/drawing/2014/main" id="{C95B177C-1156-4F11-99B3-B99B09B4918D}"/>
              </a:ext>
            </a:extLst>
          </p:cNvPr>
          <p:cNvSpPr txBox="1"/>
          <p:nvPr/>
        </p:nvSpPr>
        <p:spPr>
          <a:xfrm>
            <a:off x="6738720" y="3091165"/>
            <a:ext cx="646331" cy="276999"/>
          </a:xfrm>
          <a:prstGeom prst="rect">
            <a:avLst/>
          </a:prstGeom>
          <a:noFill/>
        </p:spPr>
        <p:txBody>
          <a:bodyPr wrap="none" rtlCol="0">
            <a:spAutoFit/>
          </a:bodyPr>
          <a:lstStyle/>
          <a:p>
            <a:r>
              <a:rPr lang="zh-CN" altLang="en-US" sz="1200" dirty="0"/>
              <a:t>取对数</a:t>
            </a:r>
          </a:p>
        </p:txBody>
      </p:sp>
      <p:pic>
        <p:nvPicPr>
          <p:cNvPr id="42" name="图片 41">
            <a:extLst>
              <a:ext uri="{FF2B5EF4-FFF2-40B4-BE49-F238E27FC236}">
                <a16:creationId xmlns:a16="http://schemas.microsoft.com/office/drawing/2014/main" id="{26E27BB3-0F70-4DF0-9F03-A84095570D2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99860" y="4144777"/>
            <a:ext cx="2546481" cy="622332"/>
          </a:xfrm>
          <a:prstGeom prst="rect">
            <a:avLst/>
          </a:prstGeom>
        </p:spPr>
      </p:pic>
      <p:cxnSp>
        <p:nvCxnSpPr>
          <p:cNvPr id="43" name="直接箭头连接符 42">
            <a:extLst>
              <a:ext uri="{FF2B5EF4-FFF2-40B4-BE49-F238E27FC236}">
                <a16:creationId xmlns:a16="http://schemas.microsoft.com/office/drawing/2014/main" id="{480A1AC8-EEEF-4358-A482-549566D809EE}"/>
              </a:ext>
            </a:extLst>
          </p:cNvPr>
          <p:cNvCxnSpPr/>
          <p:nvPr/>
        </p:nvCxnSpPr>
        <p:spPr>
          <a:xfrm>
            <a:off x="6595533" y="3971445"/>
            <a:ext cx="0" cy="281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20722844-2099-441A-B3F8-E85974DCB36E}"/>
                  </a:ext>
                </a:extLst>
              </p:cNvPr>
              <p:cNvSpPr txBox="1"/>
              <p:nvPr/>
            </p:nvSpPr>
            <p:spPr>
              <a:xfrm>
                <a:off x="6738720" y="3962043"/>
                <a:ext cx="1040670" cy="277961"/>
              </a:xfrm>
              <a:prstGeom prst="rect">
                <a:avLst/>
              </a:prstGeom>
              <a:noFill/>
            </p:spPr>
            <p:txBody>
              <a:bodyPr wrap="none" rtlCol="0">
                <a:spAutoFit/>
              </a:bodyPr>
              <a:lstStyle/>
              <a:p>
                <a:r>
                  <a:rPr lang="zh-CN" altLang="en-US" sz="1200" dirty="0"/>
                  <a:t>梯度与</a:t>
                </a:r>
                <a14:m>
                  <m:oMath xmlns:m="http://schemas.openxmlformats.org/officeDocument/2006/math">
                    <m:r>
                      <a:rPr lang="zh-CN" altLang="en-US" sz="1200" i="1">
                        <a:latin typeface="Cambria Math" panose="02040503050406030204" pitchFamily="18" charset="0"/>
                      </a:rPr>
                      <m:t>𝜃</m:t>
                    </m:r>
                    <m:r>
                      <a:rPr lang="zh-CN" altLang="en-US" sz="1200" i="1" smtClean="0">
                        <a:latin typeface="Cambria Math" panose="02040503050406030204" pitchFamily="18" charset="0"/>
                      </a:rPr>
                      <m:t>有关</m:t>
                    </m:r>
                  </m:oMath>
                </a14:m>
                <a:endParaRPr lang="zh-CN" altLang="en-US" sz="1200" dirty="0"/>
              </a:p>
            </p:txBody>
          </p:sp>
        </mc:Choice>
        <mc:Fallback xmlns="">
          <p:sp>
            <p:nvSpPr>
              <p:cNvPr id="44" name="文本框 43">
                <a:extLst>
                  <a:ext uri="{FF2B5EF4-FFF2-40B4-BE49-F238E27FC236}">
                    <a16:creationId xmlns:a16="http://schemas.microsoft.com/office/drawing/2014/main" id="{20722844-2099-441A-B3F8-E85974DCB36E}"/>
                  </a:ext>
                </a:extLst>
              </p:cNvPr>
              <p:cNvSpPr txBox="1">
                <a:spLocks noRot="1" noChangeAspect="1" noMove="1" noResize="1" noEditPoints="1" noAdjustHandles="1" noChangeArrowheads="1" noChangeShapeType="1" noTextEdit="1"/>
              </p:cNvSpPr>
              <p:nvPr/>
            </p:nvSpPr>
            <p:spPr>
              <a:xfrm>
                <a:off x="6738720" y="3962043"/>
                <a:ext cx="1040670" cy="277961"/>
              </a:xfrm>
              <a:prstGeom prst="rect">
                <a:avLst/>
              </a:prstGeom>
              <a:blipFill>
                <a:blip r:embed="rId16"/>
                <a:stretch>
                  <a:fillRect t="-2174" b="-15217"/>
                </a:stretch>
              </a:blipFill>
            </p:spPr>
            <p:txBody>
              <a:bodyPr/>
              <a:lstStyle/>
              <a:p>
                <a:r>
                  <a:rPr lang="zh-CN" altLang="en-US">
                    <a:noFill/>
                  </a:rPr>
                  <a:t> </a:t>
                </a:r>
              </a:p>
            </p:txBody>
          </p:sp>
        </mc:Fallback>
      </mc:AlternateContent>
      <p:pic>
        <p:nvPicPr>
          <p:cNvPr id="46" name="图片 45">
            <a:extLst>
              <a:ext uri="{FF2B5EF4-FFF2-40B4-BE49-F238E27FC236}">
                <a16:creationId xmlns:a16="http://schemas.microsoft.com/office/drawing/2014/main" id="{A9ADCE7F-C653-46E4-9C05-1F0FC1CF65D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90803" y="5281204"/>
            <a:ext cx="4076910" cy="793791"/>
          </a:xfrm>
          <a:prstGeom prst="rect">
            <a:avLst/>
          </a:prstGeom>
        </p:spPr>
      </p:pic>
      <p:pic>
        <p:nvPicPr>
          <p:cNvPr id="48" name="图片 47">
            <a:extLst>
              <a:ext uri="{FF2B5EF4-FFF2-40B4-BE49-F238E27FC236}">
                <a16:creationId xmlns:a16="http://schemas.microsoft.com/office/drawing/2014/main" id="{69AA50E1-EB0D-48D7-87D3-AFC690486BD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37785" y="5324015"/>
            <a:ext cx="4470630" cy="755689"/>
          </a:xfrm>
          <a:prstGeom prst="rect">
            <a:avLst/>
          </a:prstGeom>
        </p:spPr>
      </p:pic>
      <p:cxnSp>
        <p:nvCxnSpPr>
          <p:cNvPr id="50" name="直接箭头连接符 49">
            <a:extLst>
              <a:ext uri="{FF2B5EF4-FFF2-40B4-BE49-F238E27FC236}">
                <a16:creationId xmlns:a16="http://schemas.microsoft.com/office/drawing/2014/main" id="{06E9AF27-E730-494D-8A36-FEF168C86FF1}"/>
              </a:ext>
            </a:extLst>
          </p:cNvPr>
          <p:cNvCxnSpPr>
            <a:cxnSpLocks/>
          </p:cNvCxnSpPr>
          <p:nvPr/>
        </p:nvCxnSpPr>
        <p:spPr>
          <a:xfrm flipV="1">
            <a:off x="4399985" y="5678099"/>
            <a:ext cx="47559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文本框 51">
            <a:extLst>
              <a:ext uri="{FF2B5EF4-FFF2-40B4-BE49-F238E27FC236}">
                <a16:creationId xmlns:a16="http://schemas.microsoft.com/office/drawing/2014/main" id="{DB684A5B-818E-465A-80DF-1B4027302A36}"/>
              </a:ext>
            </a:extLst>
          </p:cNvPr>
          <p:cNvSpPr txBox="1"/>
          <p:nvPr/>
        </p:nvSpPr>
        <p:spPr>
          <a:xfrm>
            <a:off x="4390587" y="5341152"/>
            <a:ext cx="800219" cy="276999"/>
          </a:xfrm>
          <a:prstGeom prst="rect">
            <a:avLst/>
          </a:prstGeom>
          <a:noFill/>
        </p:spPr>
        <p:txBody>
          <a:bodyPr wrap="none" rtlCol="0">
            <a:spAutoFit/>
          </a:bodyPr>
          <a:lstStyle/>
          <a:p>
            <a:r>
              <a:rPr lang="zh-CN" altLang="en-US" sz="1200" dirty="0"/>
              <a:t>采样估算</a:t>
            </a:r>
          </a:p>
        </p:txBody>
      </p:sp>
      <p:pic>
        <p:nvPicPr>
          <p:cNvPr id="54" name="图片 53">
            <a:extLst>
              <a:ext uri="{FF2B5EF4-FFF2-40B4-BE49-F238E27FC236}">
                <a16:creationId xmlns:a16="http://schemas.microsoft.com/office/drawing/2014/main" id="{3F4D5F3C-3A90-4F8C-B386-F2F54B76F77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6099" y="6148508"/>
            <a:ext cx="3873886" cy="511646"/>
          </a:xfrm>
          <a:prstGeom prst="rect">
            <a:avLst/>
          </a:prstGeom>
        </p:spPr>
      </p:pic>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642468FF-F604-4614-AC93-F6C1FF7082C2}"/>
                  </a:ext>
                </a:extLst>
              </p:cNvPr>
              <p:cNvSpPr txBox="1"/>
              <p:nvPr/>
            </p:nvSpPr>
            <p:spPr>
              <a:xfrm>
                <a:off x="4387245" y="6224348"/>
                <a:ext cx="976678" cy="340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𝛼</m:t>
                      </m:r>
                      <m:r>
                        <a:rPr lang="zh-CN" altLang="en-US" sz="1600" i="1">
                          <a:latin typeface="Cambria Math" panose="02040503050406030204" pitchFamily="18" charset="0"/>
                        </a:rPr>
                        <m:t>学习率</m:t>
                      </m:r>
                    </m:oMath>
                  </m:oMathPara>
                </a14:m>
                <a:endParaRPr lang="zh-CN" altLang="en-US" sz="1600" dirty="0"/>
              </a:p>
            </p:txBody>
          </p:sp>
        </mc:Choice>
        <mc:Fallback xmlns="">
          <p:sp>
            <p:nvSpPr>
              <p:cNvPr id="55" name="文本框 54">
                <a:extLst>
                  <a:ext uri="{FF2B5EF4-FFF2-40B4-BE49-F238E27FC236}">
                    <a16:creationId xmlns:a16="http://schemas.microsoft.com/office/drawing/2014/main" id="{642468FF-F604-4614-AC93-F6C1FF7082C2}"/>
                  </a:ext>
                </a:extLst>
              </p:cNvPr>
              <p:cNvSpPr txBox="1">
                <a:spLocks noRot="1" noChangeAspect="1" noMove="1" noResize="1" noEditPoints="1" noAdjustHandles="1" noChangeArrowheads="1" noChangeShapeType="1" noTextEdit="1"/>
              </p:cNvSpPr>
              <p:nvPr/>
            </p:nvSpPr>
            <p:spPr>
              <a:xfrm>
                <a:off x="4387245" y="6224348"/>
                <a:ext cx="976678" cy="340221"/>
              </a:xfrm>
              <a:prstGeom prst="rect">
                <a:avLst/>
              </a:prstGeom>
              <a:blipFill>
                <a:blip r:embed="rId20"/>
                <a:stretch>
                  <a:fillRect b="-71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8126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5829836-6926-4980-9317-7644E68E9DA3}"/>
              </a:ext>
            </a:extLst>
          </p:cNvPr>
          <p:cNvSpPr/>
          <p:nvPr/>
        </p:nvSpPr>
        <p:spPr>
          <a:xfrm>
            <a:off x="360994" y="829936"/>
            <a:ext cx="3821880" cy="2031325"/>
          </a:xfrm>
          <a:prstGeom prst="rect">
            <a:avLst/>
          </a:prstGeom>
        </p:spPr>
        <p:txBody>
          <a:bodyPr wrap="none">
            <a:spAutoFit/>
          </a:bodyPr>
          <a:lstStyle/>
          <a:p>
            <a:r>
              <a:rPr lang="en-US" altLang="zh-CN" dirty="0">
                <a:solidFill>
                  <a:srgbClr val="1A1A1A"/>
                </a:solidFill>
                <a:latin typeface="-apple-system"/>
              </a:rPr>
              <a:t>REINFOECE</a:t>
            </a:r>
            <a:r>
              <a:rPr lang="zh-CN" altLang="en-US" dirty="0">
                <a:solidFill>
                  <a:srgbClr val="1A1A1A"/>
                </a:solidFill>
                <a:latin typeface="-apple-system"/>
              </a:rPr>
              <a:t>算法步骤：</a:t>
            </a:r>
            <a:endParaRPr lang="en-US" altLang="zh-CN" dirty="0">
              <a:solidFill>
                <a:srgbClr val="1A1A1A"/>
              </a:solidFill>
              <a:latin typeface="-apple-system"/>
            </a:endParaRPr>
          </a:p>
          <a:p>
            <a:endParaRPr lang="en-US" altLang="zh-CN" dirty="0">
              <a:solidFill>
                <a:srgbClr val="1A1A1A"/>
              </a:solidFill>
              <a:latin typeface="-apple-system"/>
            </a:endParaRPr>
          </a:p>
          <a:p>
            <a:r>
              <a:rPr lang="en-US" altLang="zh-CN" dirty="0"/>
              <a:t>1.</a:t>
            </a:r>
            <a:r>
              <a:rPr lang="zh-CN" altLang="en-US" dirty="0"/>
              <a:t>根据当前的策略生成采样轨迹</a:t>
            </a:r>
            <a:br>
              <a:rPr lang="en-US" altLang="zh-CN" dirty="0"/>
            </a:br>
            <a:endParaRPr lang="en-US" altLang="zh-CN" dirty="0"/>
          </a:p>
          <a:p>
            <a:r>
              <a:rPr lang="en-US" altLang="zh-CN" dirty="0"/>
              <a:t>2.</a:t>
            </a:r>
            <a:r>
              <a:rPr lang="zh-CN" altLang="en-US" dirty="0"/>
              <a:t>根据采样值计算策略网络的梯度</a:t>
            </a:r>
            <a:endParaRPr lang="en-US" altLang="zh-CN" dirty="0"/>
          </a:p>
          <a:p>
            <a:endParaRPr lang="en-US" altLang="zh-CN" dirty="0"/>
          </a:p>
          <a:p>
            <a:r>
              <a:rPr lang="en-US" altLang="zh-CN" dirty="0"/>
              <a:t>3.</a:t>
            </a:r>
            <a:r>
              <a:rPr lang="zh-CN" altLang="en-US" dirty="0"/>
              <a:t>最后利用梯度上升法更新策略函数</a:t>
            </a:r>
          </a:p>
        </p:txBody>
      </p:sp>
      <p:pic>
        <p:nvPicPr>
          <p:cNvPr id="7" name="图片 6">
            <a:extLst>
              <a:ext uri="{FF2B5EF4-FFF2-40B4-BE49-F238E27FC236}">
                <a16:creationId xmlns:a16="http://schemas.microsoft.com/office/drawing/2014/main" id="{76BCE64F-D8C2-446A-8CFD-85F29683D1D5}"/>
              </a:ext>
            </a:extLst>
          </p:cNvPr>
          <p:cNvPicPr>
            <a:picLocks noChangeAspect="1"/>
          </p:cNvPicPr>
          <p:nvPr/>
        </p:nvPicPr>
        <p:blipFill rotWithShape="1">
          <a:blip r:embed="rId3">
            <a:extLst>
              <a:ext uri="{28A0092B-C50C-407E-A947-70E740481C1C}">
                <a14:useLocalDpi xmlns:a14="http://schemas.microsoft.com/office/drawing/2010/main" val="0"/>
              </a:ext>
            </a:extLst>
          </a:blip>
          <a:srcRect l="5186" t="6560" r="21466" b="67000"/>
          <a:stretch/>
        </p:blipFill>
        <p:spPr>
          <a:xfrm>
            <a:off x="4034532" y="1318271"/>
            <a:ext cx="4948601" cy="404362"/>
          </a:xfrm>
          <a:prstGeom prst="rect">
            <a:avLst/>
          </a:prstGeom>
        </p:spPr>
      </p:pic>
      <p:sp>
        <p:nvSpPr>
          <p:cNvPr id="8" name="文本框 7">
            <a:extLst>
              <a:ext uri="{FF2B5EF4-FFF2-40B4-BE49-F238E27FC236}">
                <a16:creationId xmlns:a16="http://schemas.microsoft.com/office/drawing/2014/main" id="{218F203A-421B-4CDF-8F40-EFF5ACA021ED}"/>
              </a:ext>
            </a:extLst>
          </p:cNvPr>
          <p:cNvSpPr txBox="1"/>
          <p:nvPr/>
        </p:nvSpPr>
        <p:spPr>
          <a:xfrm>
            <a:off x="509336" y="187200"/>
            <a:ext cx="3525196" cy="369332"/>
          </a:xfrm>
          <a:prstGeom prst="rect">
            <a:avLst/>
          </a:prstGeom>
          <a:noFill/>
        </p:spPr>
        <p:txBody>
          <a:bodyPr wrap="none" rtlCol="0">
            <a:spAutoFit/>
          </a:bodyPr>
          <a:lstStyle/>
          <a:p>
            <a:r>
              <a:rPr lang="zh-CN" altLang="en-US" b="1" dirty="0"/>
              <a:t>策略梯度算法</a:t>
            </a:r>
            <a:r>
              <a:rPr lang="en-US" altLang="zh-CN" b="1" dirty="0"/>
              <a:t>——REINFORCE</a:t>
            </a:r>
            <a:r>
              <a:rPr lang="zh-CN" altLang="en-US" b="1" dirty="0"/>
              <a:t>算法</a:t>
            </a:r>
          </a:p>
        </p:txBody>
      </p:sp>
      <p:pic>
        <p:nvPicPr>
          <p:cNvPr id="12" name="图片 11">
            <a:extLst>
              <a:ext uri="{FF2B5EF4-FFF2-40B4-BE49-F238E27FC236}">
                <a16:creationId xmlns:a16="http://schemas.microsoft.com/office/drawing/2014/main" id="{62C33926-CC23-4063-8385-15D9759E4B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4532" y="1722633"/>
            <a:ext cx="4532843" cy="660535"/>
          </a:xfrm>
          <a:prstGeom prst="rect">
            <a:avLst/>
          </a:prstGeom>
        </p:spPr>
      </p:pic>
      <p:pic>
        <p:nvPicPr>
          <p:cNvPr id="13" name="图片 12">
            <a:extLst>
              <a:ext uri="{FF2B5EF4-FFF2-40B4-BE49-F238E27FC236}">
                <a16:creationId xmlns:a16="http://schemas.microsoft.com/office/drawing/2014/main" id="{53195876-2F74-4DCA-93E8-AE1D070A0536}"/>
              </a:ext>
            </a:extLst>
          </p:cNvPr>
          <p:cNvPicPr>
            <a:picLocks noChangeAspect="1"/>
          </p:cNvPicPr>
          <p:nvPr/>
        </p:nvPicPr>
        <p:blipFill rotWithShape="1">
          <a:blip r:embed="rId3">
            <a:extLst>
              <a:ext uri="{28A0092B-C50C-407E-A947-70E740481C1C}">
                <a14:useLocalDpi xmlns:a14="http://schemas.microsoft.com/office/drawing/2010/main" val="0"/>
              </a:ext>
            </a:extLst>
          </a:blip>
          <a:srcRect l="5187" t="71889" r="63320" b="3373"/>
          <a:stretch/>
        </p:blipFill>
        <p:spPr>
          <a:xfrm>
            <a:off x="4182874" y="2584985"/>
            <a:ext cx="2124793" cy="378348"/>
          </a:xfrm>
          <a:prstGeom prst="rect">
            <a:avLst/>
          </a:prstGeom>
        </p:spPr>
      </p:pic>
    </p:spTree>
    <p:extLst>
      <p:ext uri="{BB962C8B-B14F-4D97-AF65-F5344CB8AC3E}">
        <p14:creationId xmlns:p14="http://schemas.microsoft.com/office/powerpoint/2010/main" val="50162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DBF72EE-0491-4834-9C7B-3D90BE01071B}"/>
              </a:ext>
            </a:extLst>
          </p:cNvPr>
          <p:cNvSpPr txBox="1"/>
          <p:nvPr/>
        </p:nvSpPr>
        <p:spPr>
          <a:xfrm>
            <a:off x="509336" y="187200"/>
            <a:ext cx="4522969" cy="369332"/>
          </a:xfrm>
          <a:prstGeom prst="rect">
            <a:avLst/>
          </a:prstGeom>
          <a:noFill/>
        </p:spPr>
        <p:txBody>
          <a:bodyPr wrap="none" rtlCol="0">
            <a:spAutoFit/>
          </a:bodyPr>
          <a:lstStyle/>
          <a:p>
            <a:r>
              <a:rPr lang="zh-CN" altLang="en-US" b="1" dirty="0"/>
              <a:t>强化学习算法分类</a:t>
            </a:r>
            <a:r>
              <a:rPr lang="en-US" altLang="zh-CN" b="1" dirty="0"/>
              <a:t>——On-Policy</a:t>
            </a:r>
            <a:r>
              <a:rPr lang="zh-CN" altLang="en-US" b="1" dirty="0"/>
              <a:t>和</a:t>
            </a:r>
            <a:r>
              <a:rPr lang="en-US" altLang="zh-CN" b="1" dirty="0"/>
              <a:t>Off-Policy</a:t>
            </a:r>
            <a:endParaRPr lang="zh-CN" altLang="en-US" b="1" dirty="0"/>
          </a:p>
        </p:txBody>
      </p:sp>
      <p:sp>
        <p:nvSpPr>
          <p:cNvPr id="8" name="文本框 7">
            <a:extLst>
              <a:ext uri="{FF2B5EF4-FFF2-40B4-BE49-F238E27FC236}">
                <a16:creationId xmlns:a16="http://schemas.microsoft.com/office/drawing/2014/main" id="{0E211107-DDBB-4E35-895A-B61E7D708D8B}"/>
              </a:ext>
            </a:extLst>
          </p:cNvPr>
          <p:cNvSpPr txBox="1"/>
          <p:nvPr/>
        </p:nvSpPr>
        <p:spPr>
          <a:xfrm>
            <a:off x="509336" y="842480"/>
            <a:ext cx="4580741" cy="369332"/>
          </a:xfrm>
          <a:prstGeom prst="rect">
            <a:avLst/>
          </a:prstGeom>
          <a:noFill/>
        </p:spPr>
        <p:txBody>
          <a:bodyPr wrap="none" rtlCol="0">
            <a:spAutoFit/>
          </a:bodyPr>
          <a:lstStyle/>
          <a:p>
            <a:r>
              <a:rPr lang="en-US" altLang="zh-CN" dirty="0"/>
              <a:t>1.On-Policy</a:t>
            </a:r>
            <a:r>
              <a:rPr lang="zh-CN" altLang="en-US" dirty="0"/>
              <a:t>和</a:t>
            </a:r>
            <a:r>
              <a:rPr lang="en-US" altLang="zh-CN" dirty="0"/>
              <a:t>Off-Policy</a:t>
            </a:r>
            <a:r>
              <a:rPr lang="zh-CN" altLang="en-US" dirty="0"/>
              <a:t>概念适用于</a:t>
            </a:r>
            <a:r>
              <a:rPr lang="en-US" altLang="zh-CN" dirty="0"/>
              <a:t>model-free</a:t>
            </a:r>
            <a:endParaRPr lang="zh-CN" altLang="en-US" dirty="0"/>
          </a:p>
        </p:txBody>
      </p:sp>
      <p:sp>
        <p:nvSpPr>
          <p:cNvPr id="10" name="文本框 9">
            <a:extLst>
              <a:ext uri="{FF2B5EF4-FFF2-40B4-BE49-F238E27FC236}">
                <a16:creationId xmlns:a16="http://schemas.microsoft.com/office/drawing/2014/main" id="{492C2703-D4F6-4019-8D81-787F5FA5EE70}"/>
              </a:ext>
            </a:extLst>
          </p:cNvPr>
          <p:cNvSpPr txBox="1"/>
          <p:nvPr/>
        </p:nvSpPr>
        <p:spPr>
          <a:xfrm>
            <a:off x="509336" y="1988183"/>
            <a:ext cx="7915473" cy="1200329"/>
          </a:xfrm>
          <a:prstGeom prst="rect">
            <a:avLst/>
          </a:prstGeom>
          <a:noFill/>
        </p:spPr>
        <p:txBody>
          <a:bodyPr wrap="square">
            <a:spAutoFit/>
          </a:bodyPr>
          <a:lstStyle/>
          <a:p>
            <a:r>
              <a:rPr lang="en-US" altLang="zh-CN" dirty="0"/>
              <a:t>3.On-Policy</a:t>
            </a:r>
            <a:r>
              <a:rPr lang="zh-CN" altLang="en-US" dirty="0"/>
              <a:t>：既然既要改进策略又需要保证探索，那么就设计一个策略（如</a:t>
            </a:r>
            <a:r>
              <a:rPr lang="en-US" altLang="zh-CN" dirty="0"/>
              <a:t>ε-greedy</a:t>
            </a:r>
            <a:r>
              <a:rPr lang="zh-CN" altLang="en-US" dirty="0"/>
              <a:t>策略），使得其有比较大的概率在任务中利用目前探索到的最优操作，而以比较小的概率随机选择一个其他操作来探索，</a:t>
            </a:r>
            <a:r>
              <a:rPr lang="zh-CN" altLang="en-US" b="0" i="0" dirty="0">
                <a:solidFill>
                  <a:srgbClr val="1A1A1A"/>
                </a:solidFill>
                <a:effectLst/>
                <a:latin typeface="-apple-system"/>
              </a:rPr>
              <a:t>探索环境使用的策略和要更新的策略是一个</a:t>
            </a:r>
            <a:r>
              <a:rPr lang="en-US" altLang="zh-CN" b="0" i="0" dirty="0">
                <a:solidFill>
                  <a:srgbClr val="1A1A1A"/>
                </a:solidFill>
                <a:effectLst/>
                <a:latin typeface="-apple-system"/>
              </a:rPr>
              <a:t>policy</a:t>
            </a:r>
            <a:r>
              <a:rPr lang="zh-CN" altLang="en-US" dirty="0"/>
              <a:t>。</a:t>
            </a:r>
          </a:p>
        </p:txBody>
      </p:sp>
      <p:sp>
        <p:nvSpPr>
          <p:cNvPr id="12" name="文本框 11">
            <a:extLst>
              <a:ext uri="{FF2B5EF4-FFF2-40B4-BE49-F238E27FC236}">
                <a16:creationId xmlns:a16="http://schemas.microsoft.com/office/drawing/2014/main" id="{721F0172-9846-409A-914C-A05A0C752201}"/>
              </a:ext>
            </a:extLst>
          </p:cNvPr>
          <p:cNvSpPr txBox="1"/>
          <p:nvPr/>
        </p:nvSpPr>
        <p:spPr>
          <a:xfrm>
            <a:off x="509336" y="3253532"/>
            <a:ext cx="7803989" cy="1754326"/>
          </a:xfrm>
          <a:prstGeom prst="rect">
            <a:avLst/>
          </a:prstGeom>
          <a:noFill/>
        </p:spPr>
        <p:txBody>
          <a:bodyPr wrap="square">
            <a:spAutoFit/>
          </a:bodyPr>
          <a:lstStyle/>
          <a:p>
            <a:r>
              <a:rPr lang="en-US" altLang="zh-CN" dirty="0"/>
              <a:t>4.Off-Policy</a:t>
            </a:r>
            <a:r>
              <a:rPr lang="zh-CN" altLang="en-US" dirty="0"/>
              <a:t>：设计两个策略，一个专门负责实际探索（行为策略，</a:t>
            </a:r>
            <a:r>
              <a:rPr lang="en-US" altLang="zh-CN" dirty="0"/>
              <a:t>Behavior Policy </a:t>
            </a:r>
            <a:r>
              <a:rPr lang="zh-CN" altLang="en-US" dirty="0"/>
              <a:t>），一个专门负责寻找最优策略（目标策略，</a:t>
            </a:r>
            <a:r>
              <a:rPr lang="en-US" altLang="zh-CN" dirty="0"/>
              <a:t>Target Policy</a:t>
            </a:r>
            <a:r>
              <a:rPr lang="zh-CN" altLang="en-US" dirty="0"/>
              <a:t>）。行为策略是用来与环境互动产生数据的策略，即在训练过程中做决策；而目标策略（</a:t>
            </a:r>
            <a:r>
              <a:rPr lang="zh-CN" altLang="en-US" b="0" i="0" dirty="0">
                <a:solidFill>
                  <a:srgbClr val="4D4D4D"/>
                </a:solidFill>
                <a:effectLst/>
                <a:latin typeface="Microsoft YaHei" panose="020B0503020204020204" pitchFamily="34" charset="-122"/>
                <a:ea typeface="Microsoft YaHei" panose="020B0503020204020204" pitchFamily="34" charset="-122"/>
              </a:rPr>
              <a:t>选择下一个</a:t>
            </a:r>
            <a:r>
              <a:rPr lang="en-US" altLang="zh-CN" b="0" i="0" dirty="0">
                <a:solidFill>
                  <a:srgbClr val="4D4D4D"/>
                </a:solidFill>
                <a:effectLst/>
                <a:latin typeface="Microsoft YaHei" panose="020B0503020204020204" pitchFamily="34" charset="-122"/>
                <a:ea typeface="Microsoft YaHei" panose="020B0503020204020204" pitchFamily="34" charset="-122"/>
              </a:rPr>
              <a:t>action</a:t>
            </a:r>
            <a:r>
              <a:rPr lang="zh-CN" altLang="en-US" b="0" i="0" dirty="0">
                <a:solidFill>
                  <a:srgbClr val="4D4D4D"/>
                </a:solidFill>
                <a:effectLst/>
                <a:latin typeface="Microsoft YaHei" panose="020B0503020204020204" pitchFamily="34" charset="-122"/>
                <a:ea typeface="Microsoft YaHei" panose="020B0503020204020204" pitchFamily="34" charset="-122"/>
              </a:rPr>
              <a:t>用于计算</a:t>
            </a:r>
            <a:r>
              <a:rPr lang="en-US" altLang="zh-CN" b="0" i="0" dirty="0">
                <a:solidFill>
                  <a:srgbClr val="4D4D4D"/>
                </a:solidFill>
                <a:effectLst/>
                <a:latin typeface="Microsoft YaHei" panose="020B0503020204020204" pitchFamily="34" charset="-122"/>
                <a:ea typeface="Microsoft YaHei" panose="020B0503020204020204" pitchFamily="34" charset="-122"/>
              </a:rPr>
              <a:t>Q</a:t>
            </a:r>
            <a:r>
              <a:rPr lang="zh-CN" altLang="en-US" b="0" i="0" dirty="0">
                <a:solidFill>
                  <a:srgbClr val="4D4D4D"/>
                </a:solidFill>
                <a:effectLst/>
                <a:latin typeface="Microsoft YaHei" panose="020B0503020204020204" pitchFamily="34" charset="-122"/>
                <a:ea typeface="Microsoft YaHei" panose="020B0503020204020204" pitchFamily="34" charset="-122"/>
              </a:rPr>
              <a:t>的策略</a:t>
            </a:r>
            <a:r>
              <a:rPr lang="zh-CN" altLang="en-US" dirty="0"/>
              <a:t>）在行为策略产生的数据中不断学习、优化，即学习训练完毕后拿去应用的策略。</a:t>
            </a:r>
            <a:r>
              <a:rPr lang="zh-CN" altLang="en-US" b="0" i="0" dirty="0">
                <a:solidFill>
                  <a:srgbClr val="1A1A1A"/>
                </a:solidFill>
                <a:effectLst/>
                <a:latin typeface="-apple-system"/>
              </a:rPr>
              <a:t>探索环境使用的策略和要更新的策略不是同一个</a:t>
            </a:r>
            <a:r>
              <a:rPr lang="en-US" altLang="zh-CN" b="0" i="0" dirty="0">
                <a:solidFill>
                  <a:srgbClr val="1A1A1A"/>
                </a:solidFill>
                <a:effectLst/>
                <a:latin typeface="-apple-system"/>
              </a:rPr>
              <a:t>policy</a:t>
            </a:r>
            <a:r>
              <a:rPr lang="zh-CN" altLang="en-US" b="0" i="0" dirty="0">
                <a:solidFill>
                  <a:srgbClr val="1A1A1A"/>
                </a:solidFill>
                <a:effectLst/>
                <a:latin typeface="-apple-system"/>
              </a:rPr>
              <a:t>。</a:t>
            </a:r>
            <a:endParaRPr lang="zh-CN" altLang="en-US" dirty="0"/>
          </a:p>
        </p:txBody>
      </p:sp>
      <p:sp>
        <p:nvSpPr>
          <p:cNvPr id="13" name="文本框 12">
            <a:extLst>
              <a:ext uri="{FF2B5EF4-FFF2-40B4-BE49-F238E27FC236}">
                <a16:creationId xmlns:a16="http://schemas.microsoft.com/office/drawing/2014/main" id="{E30B1197-F97A-4F2A-B93C-F6535F799FC9}"/>
              </a:ext>
            </a:extLst>
          </p:cNvPr>
          <p:cNvSpPr txBox="1"/>
          <p:nvPr/>
        </p:nvSpPr>
        <p:spPr>
          <a:xfrm>
            <a:off x="509336" y="1276832"/>
            <a:ext cx="8065028" cy="646331"/>
          </a:xfrm>
          <a:prstGeom prst="rect">
            <a:avLst/>
          </a:prstGeom>
          <a:noFill/>
        </p:spPr>
        <p:txBody>
          <a:bodyPr wrap="none" rtlCol="0">
            <a:spAutoFit/>
          </a:bodyPr>
          <a:lstStyle/>
          <a:p>
            <a:r>
              <a:rPr lang="en-US" altLang="zh-CN" dirty="0"/>
              <a:t>2.</a:t>
            </a:r>
            <a:r>
              <a:rPr lang="zh-CN" altLang="en-US" dirty="0"/>
              <a:t> 提出的背景：在环境未知的情况下，需要探索，但无法改进策略。故提出</a:t>
            </a:r>
            <a:endParaRPr lang="en-US" altLang="zh-CN" dirty="0"/>
          </a:p>
          <a:p>
            <a:r>
              <a:rPr lang="en-US" altLang="zh-CN" dirty="0"/>
              <a:t>On-policy</a:t>
            </a:r>
            <a:r>
              <a:rPr lang="zh-CN" altLang="en-US" dirty="0"/>
              <a:t>和</a:t>
            </a:r>
            <a:r>
              <a:rPr lang="en-US" altLang="zh-CN" dirty="0"/>
              <a:t>Off-policy</a:t>
            </a:r>
            <a:r>
              <a:rPr lang="zh-CN" altLang="en-US" dirty="0"/>
              <a:t>的概念，可以</a:t>
            </a:r>
            <a:r>
              <a:rPr lang="zh-CN" altLang="en-US" b="0" i="0" dirty="0">
                <a:solidFill>
                  <a:srgbClr val="1A1A1A"/>
                </a:solidFill>
                <a:effectLst/>
                <a:latin typeface="-apple-system"/>
              </a:rPr>
              <a:t>改进策略并保证探索。</a:t>
            </a:r>
            <a:endParaRPr lang="zh-CN" altLang="en-US" dirty="0"/>
          </a:p>
        </p:txBody>
      </p:sp>
      <p:sp>
        <p:nvSpPr>
          <p:cNvPr id="15" name="文本框 14">
            <a:extLst>
              <a:ext uri="{FF2B5EF4-FFF2-40B4-BE49-F238E27FC236}">
                <a16:creationId xmlns:a16="http://schemas.microsoft.com/office/drawing/2014/main" id="{D4777F27-8956-48AA-8C59-053BAC6EB9BD}"/>
              </a:ext>
            </a:extLst>
          </p:cNvPr>
          <p:cNvSpPr txBox="1"/>
          <p:nvPr/>
        </p:nvSpPr>
        <p:spPr>
          <a:xfrm>
            <a:off x="509336" y="4934837"/>
            <a:ext cx="7906732" cy="646331"/>
          </a:xfrm>
          <a:prstGeom prst="rect">
            <a:avLst/>
          </a:prstGeom>
          <a:noFill/>
        </p:spPr>
        <p:txBody>
          <a:bodyPr wrap="square">
            <a:spAutoFit/>
          </a:bodyPr>
          <a:lstStyle/>
          <a:p>
            <a:r>
              <a:rPr lang="en-US" altLang="zh-CN" dirty="0"/>
              <a:t>5.</a:t>
            </a:r>
            <a:r>
              <a:rPr lang="zh-CN" altLang="en-US" dirty="0"/>
              <a:t>区别：</a:t>
            </a:r>
            <a:r>
              <a:rPr lang="zh-CN" altLang="en-US" b="0" i="0" dirty="0">
                <a:solidFill>
                  <a:srgbClr val="1A1A1A"/>
                </a:solidFill>
                <a:effectLst/>
                <a:latin typeface="-apple-system"/>
              </a:rPr>
              <a:t>更新价值所使用的方法是沿着既定的策略（</a:t>
            </a:r>
            <a:r>
              <a:rPr lang="en-US" altLang="zh-CN" b="0" i="0" dirty="0">
                <a:solidFill>
                  <a:srgbClr val="1A1A1A"/>
                </a:solidFill>
                <a:effectLst/>
                <a:latin typeface="-apple-system"/>
              </a:rPr>
              <a:t>on-policy</a:t>
            </a:r>
            <a:r>
              <a:rPr lang="zh-CN" altLang="en-US" b="0" i="0" dirty="0">
                <a:solidFill>
                  <a:srgbClr val="1A1A1A"/>
                </a:solidFill>
                <a:effectLst/>
                <a:latin typeface="-apple-system"/>
              </a:rPr>
              <a:t>）或是新策略（</a:t>
            </a:r>
            <a:r>
              <a:rPr lang="en-US" altLang="zh-CN" b="0" i="0" dirty="0">
                <a:solidFill>
                  <a:srgbClr val="1A1A1A"/>
                </a:solidFill>
                <a:effectLst/>
                <a:latin typeface="-apple-system"/>
              </a:rPr>
              <a:t>off-policy</a:t>
            </a:r>
            <a:r>
              <a:rPr lang="zh-CN" altLang="en-US" b="0" i="0" dirty="0">
                <a:solidFill>
                  <a:srgbClr val="1A1A1A"/>
                </a:solidFill>
                <a:effectLst/>
                <a:latin typeface="-apple-system"/>
              </a:rPr>
              <a:t>）</a:t>
            </a:r>
            <a:endParaRPr lang="en-US" altLang="zh-CN" dirty="0"/>
          </a:p>
        </p:txBody>
      </p:sp>
    </p:spTree>
    <p:extLst>
      <p:ext uri="{BB962C8B-B14F-4D97-AF65-F5344CB8AC3E}">
        <p14:creationId xmlns:p14="http://schemas.microsoft.com/office/powerpoint/2010/main" val="2158300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092C7C1-0B0B-4FF9-8083-873DCEFE296C}"/>
              </a:ext>
            </a:extLst>
          </p:cNvPr>
          <p:cNvSpPr txBox="1"/>
          <p:nvPr/>
        </p:nvSpPr>
        <p:spPr>
          <a:xfrm>
            <a:off x="509336" y="187200"/>
            <a:ext cx="3525196" cy="369332"/>
          </a:xfrm>
          <a:prstGeom prst="rect">
            <a:avLst/>
          </a:prstGeom>
          <a:noFill/>
        </p:spPr>
        <p:txBody>
          <a:bodyPr wrap="none" rtlCol="0">
            <a:spAutoFit/>
          </a:bodyPr>
          <a:lstStyle/>
          <a:p>
            <a:r>
              <a:rPr lang="zh-CN" altLang="en-US" b="1" dirty="0"/>
              <a:t>策略梯度算法</a:t>
            </a:r>
            <a:r>
              <a:rPr lang="en-US" altLang="zh-CN" b="1" dirty="0"/>
              <a:t>——REINFORCE</a:t>
            </a:r>
            <a:r>
              <a:rPr lang="zh-CN" altLang="en-US" b="1" dirty="0"/>
              <a:t>算法</a:t>
            </a:r>
          </a:p>
        </p:txBody>
      </p:sp>
      <p:pic>
        <p:nvPicPr>
          <p:cNvPr id="10242" name="Picture 2" descr="preview">
            <a:extLst>
              <a:ext uri="{FF2B5EF4-FFF2-40B4-BE49-F238E27FC236}">
                <a16:creationId xmlns:a16="http://schemas.microsoft.com/office/drawing/2014/main" id="{64E008A0-CD0E-46DE-BD4B-CE6720B1E7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2533" y="1305456"/>
            <a:ext cx="3843867" cy="130064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83BD4B1E-D2FD-46AE-83A1-AFC446D9C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96" y="918067"/>
            <a:ext cx="2713284" cy="437627"/>
          </a:xfrm>
          <a:prstGeom prst="rect">
            <a:avLst/>
          </a:prstGeom>
        </p:spPr>
      </p:pic>
      <p:sp>
        <p:nvSpPr>
          <p:cNvPr id="7" name="文本框 6">
            <a:extLst>
              <a:ext uri="{FF2B5EF4-FFF2-40B4-BE49-F238E27FC236}">
                <a16:creationId xmlns:a16="http://schemas.microsoft.com/office/drawing/2014/main" id="{4D67C848-FE4B-42FE-8303-322F3C6A6D0A}"/>
              </a:ext>
            </a:extLst>
          </p:cNvPr>
          <p:cNvSpPr txBox="1"/>
          <p:nvPr/>
        </p:nvSpPr>
        <p:spPr>
          <a:xfrm>
            <a:off x="434929" y="1515533"/>
            <a:ext cx="3847528" cy="646331"/>
          </a:xfrm>
          <a:prstGeom prst="rect">
            <a:avLst/>
          </a:prstGeom>
          <a:noFill/>
        </p:spPr>
        <p:txBody>
          <a:bodyPr wrap="none" rtlCol="0">
            <a:spAutoFit/>
          </a:bodyPr>
          <a:lstStyle/>
          <a:p>
            <a:r>
              <a:rPr lang="zh-CN" altLang="en-US" dirty="0"/>
              <a:t>影响方差的主要是</a:t>
            </a:r>
            <a:r>
              <a:rPr lang="en-US" altLang="zh-CN" dirty="0" err="1"/>
              <a:t>gt</a:t>
            </a:r>
            <a:r>
              <a:rPr lang="en-US" altLang="zh-CN" dirty="0"/>
              <a:t>,</a:t>
            </a:r>
          </a:p>
          <a:p>
            <a:r>
              <a:rPr lang="zh-CN" altLang="en-US" dirty="0"/>
              <a:t>状态</a:t>
            </a:r>
            <a:r>
              <a:rPr lang="en-US" altLang="zh-CN" dirty="0"/>
              <a:t>s</a:t>
            </a:r>
            <a:r>
              <a:rPr lang="zh-CN" altLang="en-US" dirty="0"/>
              <a:t>下执行动作</a:t>
            </a:r>
            <a:r>
              <a:rPr lang="en-US" altLang="zh-CN" dirty="0"/>
              <a:t>a</a:t>
            </a:r>
            <a:r>
              <a:rPr lang="zh-CN" altLang="en-US" dirty="0"/>
              <a:t>的奖励差异比较大</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4284E43-425E-40E2-A94D-AAEA43D938ED}"/>
                  </a:ext>
                </a:extLst>
              </p:cNvPr>
              <p:cNvSpPr txBox="1"/>
              <p:nvPr/>
            </p:nvSpPr>
            <p:spPr>
              <a:xfrm>
                <a:off x="434929" y="3281732"/>
                <a:ext cx="8168997" cy="1292662"/>
              </a:xfrm>
              <a:prstGeom prst="rect">
                <a:avLst/>
              </a:prstGeom>
              <a:noFill/>
            </p:spPr>
            <p:txBody>
              <a:bodyPr wrap="square" rtlCol="0">
                <a:spAutoFit/>
              </a:bodyPr>
              <a:lstStyle/>
              <a:p>
                <a:pPr lvl="0"/>
                <a:r>
                  <a:rPr lang="en-US" altLang="zh-CN" dirty="0"/>
                  <a:t>REINFORCE</a:t>
                </a:r>
                <a:r>
                  <a:rPr lang="zh-CN" altLang="en-US" dirty="0"/>
                  <a:t>算法的缺点：不同路径之间的方差很大，导致训练不稳定</a:t>
                </a:r>
                <a:endParaRPr lang="en-US" altLang="zh-CN" dirty="0"/>
              </a:p>
              <a:p>
                <a:pPr lvl="0"/>
                <a:r>
                  <a:rPr lang="zh-CN" altLang="en-US" sz="1400" dirty="0"/>
                  <a:t>如果所有的 </a:t>
                </a:r>
                <a:r>
                  <a:rPr lang="en-US" altLang="zh-CN" sz="1400" dirty="0"/>
                  <a:t>R(</a:t>
                </a:r>
                <a14:m>
                  <m:oMath xmlns:m="http://schemas.openxmlformats.org/officeDocument/2006/math">
                    <m:r>
                      <a:rPr lang="zh-CN" altLang="en-US" sz="1400" i="1" smtClean="0">
                        <a:latin typeface="Cambria Math" panose="02040503050406030204" pitchFamily="18" charset="0"/>
                      </a:rPr>
                      <m:t>𝜏</m:t>
                    </m:r>
                  </m:oMath>
                </a14:m>
                <a:r>
                  <a:rPr lang="en-US" altLang="zh-CN" sz="1400" dirty="0"/>
                  <a:t>)</a:t>
                </a:r>
                <a:r>
                  <a:rPr lang="zh-CN" altLang="en-US" sz="1400" dirty="0"/>
                  <a:t>都是正的，那么所有轨迹出现的概率都会增加。</a:t>
                </a:r>
              </a:p>
              <a:p>
                <a:pPr lvl="0"/>
                <a:r>
                  <a:rPr lang="zh-CN" altLang="en-US" sz="1400" dirty="0"/>
                  <a:t>（比如，一个比较好的动作没有被采样到，而采样到的不好的动作得到了一个比较小的正</a:t>
                </a:r>
                <a:r>
                  <a:rPr lang="en-US" altLang="zh-CN" sz="1400" dirty="0"/>
                  <a:t>reward</a:t>
                </a:r>
                <a:r>
                  <a:rPr lang="zh-CN" altLang="en-US" sz="1400" dirty="0"/>
                  <a:t>，没有被采样到的好动作的出现概率会越来越小）</a:t>
                </a:r>
                <a:br>
                  <a:rPr lang="zh-CN" altLang="zh-CN" dirty="0"/>
                </a:br>
                <a:endParaRPr lang="zh-CN" altLang="en-US" dirty="0"/>
              </a:p>
            </p:txBody>
          </p:sp>
        </mc:Choice>
        <mc:Fallback xmlns="">
          <p:sp>
            <p:nvSpPr>
              <p:cNvPr id="9" name="文本框 8">
                <a:extLst>
                  <a:ext uri="{FF2B5EF4-FFF2-40B4-BE49-F238E27FC236}">
                    <a16:creationId xmlns:a16="http://schemas.microsoft.com/office/drawing/2014/main" id="{34284E43-425E-40E2-A94D-AAEA43D938ED}"/>
                  </a:ext>
                </a:extLst>
              </p:cNvPr>
              <p:cNvSpPr txBox="1">
                <a:spLocks noRot="1" noChangeAspect="1" noMove="1" noResize="1" noEditPoints="1" noAdjustHandles="1" noChangeArrowheads="1" noChangeShapeType="1" noTextEdit="1"/>
              </p:cNvSpPr>
              <p:nvPr/>
            </p:nvSpPr>
            <p:spPr>
              <a:xfrm>
                <a:off x="434929" y="3281732"/>
                <a:ext cx="8168997" cy="1292662"/>
              </a:xfrm>
              <a:prstGeom prst="rect">
                <a:avLst/>
              </a:prstGeom>
              <a:blipFill>
                <a:blip r:embed="rId4"/>
                <a:stretch>
                  <a:fillRect l="-597" t="-28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2988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98936D6B-C5CB-40A0-AE7E-B022DFB4E2C8}"/>
              </a:ext>
            </a:extLst>
          </p:cNvPr>
          <p:cNvSpPr/>
          <p:nvPr/>
        </p:nvSpPr>
        <p:spPr>
          <a:xfrm>
            <a:off x="224366" y="3928907"/>
            <a:ext cx="8695267" cy="18235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E533C7B-30C6-4A46-8D62-534726F0CC54}"/>
              </a:ext>
            </a:extLst>
          </p:cNvPr>
          <p:cNvSpPr txBox="1"/>
          <p:nvPr/>
        </p:nvSpPr>
        <p:spPr>
          <a:xfrm>
            <a:off x="509336" y="187200"/>
            <a:ext cx="3986861" cy="369332"/>
          </a:xfrm>
          <a:prstGeom prst="rect">
            <a:avLst/>
          </a:prstGeom>
          <a:noFill/>
        </p:spPr>
        <p:txBody>
          <a:bodyPr wrap="none" rtlCol="0">
            <a:spAutoFit/>
          </a:bodyPr>
          <a:lstStyle/>
          <a:p>
            <a:r>
              <a:rPr lang="zh-CN" altLang="en-US" b="1" dirty="0"/>
              <a:t>带基线的</a:t>
            </a:r>
            <a:r>
              <a:rPr lang="en-US" altLang="zh-CN" b="1" dirty="0"/>
              <a:t>REINFORCE</a:t>
            </a:r>
            <a:r>
              <a:rPr lang="zh-CN" altLang="en-US" b="1" dirty="0"/>
              <a:t>算法</a:t>
            </a:r>
            <a:r>
              <a:rPr lang="en-US" altLang="zh-CN" b="1" dirty="0"/>
              <a:t>——</a:t>
            </a:r>
            <a:r>
              <a:rPr lang="zh-CN" altLang="en-US" b="1" dirty="0"/>
              <a:t>减少方差</a:t>
            </a:r>
          </a:p>
        </p:txBody>
      </p:sp>
      <p:sp>
        <p:nvSpPr>
          <p:cNvPr id="9" name="AutoShape 4" descr="[公式]">
            <a:extLst>
              <a:ext uri="{FF2B5EF4-FFF2-40B4-BE49-F238E27FC236}">
                <a16:creationId xmlns:a16="http://schemas.microsoft.com/office/drawing/2014/main" id="{9CFEC1EC-E11C-4E32-BDDD-4F84D206EA05}"/>
              </a:ext>
            </a:extLst>
          </p:cNvPr>
          <p:cNvSpPr>
            <a:spLocks noChangeAspect="1" noChangeArrowheads="1"/>
          </p:cNvSpPr>
          <p:nvPr/>
        </p:nvSpPr>
        <p:spPr bwMode="auto">
          <a:xfrm>
            <a:off x="1333500"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a:extLst>
              <a:ext uri="{FF2B5EF4-FFF2-40B4-BE49-F238E27FC236}">
                <a16:creationId xmlns:a16="http://schemas.microsoft.com/office/drawing/2014/main" id="{40FA97F7-7C45-454F-969D-F276D474317B}"/>
              </a:ext>
            </a:extLst>
          </p:cNvPr>
          <p:cNvSpPr/>
          <p:nvPr/>
        </p:nvSpPr>
        <p:spPr>
          <a:xfrm>
            <a:off x="509336" y="988540"/>
            <a:ext cx="5464701" cy="369332"/>
          </a:xfrm>
          <a:prstGeom prst="rect">
            <a:avLst/>
          </a:prstGeom>
        </p:spPr>
        <p:txBody>
          <a:bodyPr wrap="none">
            <a:spAutoFit/>
          </a:bodyPr>
          <a:lstStyle/>
          <a:p>
            <a:r>
              <a:rPr lang="zh-CN" altLang="en-US" dirty="0">
                <a:solidFill>
                  <a:srgbClr val="1A1A1A"/>
                </a:solidFill>
                <a:latin typeface="-apple-system"/>
              </a:rPr>
              <a:t>减少方差：增加一个奖励的基线，让</a:t>
            </a:r>
            <a:r>
              <a:rPr lang="en-US" altLang="zh-CN" dirty="0">
                <a:solidFill>
                  <a:srgbClr val="1A1A1A"/>
                </a:solidFill>
                <a:latin typeface="-apple-system"/>
              </a:rPr>
              <a:t>reward</a:t>
            </a:r>
            <a:r>
              <a:rPr lang="zh-CN" altLang="en-US" dirty="0">
                <a:solidFill>
                  <a:srgbClr val="1A1A1A"/>
                </a:solidFill>
                <a:latin typeface="-apple-system"/>
              </a:rPr>
              <a:t>有正有负</a:t>
            </a:r>
            <a:endParaRPr lang="zh-CN" altLang="en-US" dirty="0"/>
          </a:p>
        </p:txBody>
      </p:sp>
      <p:sp>
        <p:nvSpPr>
          <p:cNvPr id="11" name="文本框 10">
            <a:extLst>
              <a:ext uri="{FF2B5EF4-FFF2-40B4-BE49-F238E27FC236}">
                <a16:creationId xmlns:a16="http://schemas.microsoft.com/office/drawing/2014/main" id="{A143E7BA-9E84-4BF0-9B93-27D5FC2247F7}"/>
              </a:ext>
            </a:extLst>
          </p:cNvPr>
          <p:cNvSpPr txBox="1"/>
          <p:nvPr/>
        </p:nvSpPr>
        <p:spPr>
          <a:xfrm>
            <a:off x="509336" y="1446686"/>
            <a:ext cx="2492990" cy="369332"/>
          </a:xfrm>
          <a:prstGeom prst="rect">
            <a:avLst/>
          </a:prstGeom>
          <a:noFill/>
        </p:spPr>
        <p:txBody>
          <a:bodyPr wrap="none" rtlCol="0">
            <a:spAutoFit/>
          </a:bodyPr>
          <a:lstStyle/>
          <a:p>
            <a:r>
              <a:rPr lang="zh-CN" altLang="en-US" dirty="0"/>
              <a:t>引入基线后的梯度公式</a:t>
            </a:r>
          </a:p>
        </p:txBody>
      </p:sp>
      <p:pic>
        <p:nvPicPr>
          <p:cNvPr id="15" name="图片 14">
            <a:extLst>
              <a:ext uri="{FF2B5EF4-FFF2-40B4-BE49-F238E27FC236}">
                <a16:creationId xmlns:a16="http://schemas.microsoft.com/office/drawing/2014/main" id="{29142658-43F8-4944-A378-BDBEE72D3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326" y="1357872"/>
            <a:ext cx="3489386" cy="532898"/>
          </a:xfrm>
          <a:prstGeom prst="rect">
            <a:avLst/>
          </a:prstGeom>
        </p:spPr>
      </p:pic>
      <p:sp>
        <p:nvSpPr>
          <p:cNvPr id="16" name="文本框 15">
            <a:extLst>
              <a:ext uri="{FF2B5EF4-FFF2-40B4-BE49-F238E27FC236}">
                <a16:creationId xmlns:a16="http://schemas.microsoft.com/office/drawing/2014/main" id="{92136693-BD9C-41D0-9CA0-16EF385E6B36}"/>
              </a:ext>
            </a:extLst>
          </p:cNvPr>
          <p:cNvSpPr txBox="1"/>
          <p:nvPr/>
        </p:nvSpPr>
        <p:spPr>
          <a:xfrm>
            <a:off x="509336" y="1961397"/>
            <a:ext cx="1338828" cy="646331"/>
          </a:xfrm>
          <a:prstGeom prst="rect">
            <a:avLst/>
          </a:prstGeom>
          <a:noFill/>
        </p:spPr>
        <p:txBody>
          <a:bodyPr wrap="none" rtlCol="0">
            <a:spAutoFit/>
          </a:bodyPr>
          <a:lstStyle/>
          <a:p>
            <a:r>
              <a:rPr lang="zh-CN" altLang="en-US" dirty="0"/>
              <a:t>验证：期望</a:t>
            </a:r>
            <a:endParaRPr lang="en-US" altLang="zh-CN" dirty="0"/>
          </a:p>
          <a:p>
            <a:endParaRPr lang="zh-CN" altLang="en-US" dirty="0"/>
          </a:p>
        </p:txBody>
      </p:sp>
      <p:pic>
        <p:nvPicPr>
          <p:cNvPr id="18" name="图片 17">
            <a:extLst>
              <a:ext uri="{FF2B5EF4-FFF2-40B4-BE49-F238E27FC236}">
                <a16:creationId xmlns:a16="http://schemas.microsoft.com/office/drawing/2014/main" id="{E019E646-78CA-4D91-9FFD-3ADB3CDFD9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0907" y="1890770"/>
            <a:ext cx="4003130" cy="1000784"/>
          </a:xfrm>
          <a:prstGeom prst="rect">
            <a:avLst/>
          </a:prstGeom>
        </p:spPr>
      </p:pic>
      <p:sp>
        <p:nvSpPr>
          <p:cNvPr id="19" name="矩形 18">
            <a:extLst>
              <a:ext uri="{FF2B5EF4-FFF2-40B4-BE49-F238E27FC236}">
                <a16:creationId xmlns:a16="http://schemas.microsoft.com/office/drawing/2014/main" id="{C0312AA6-906B-4EF7-81F9-3038E3FBA765}"/>
              </a:ext>
            </a:extLst>
          </p:cNvPr>
          <p:cNvSpPr/>
          <p:nvPr/>
        </p:nvSpPr>
        <p:spPr>
          <a:xfrm>
            <a:off x="5974037" y="2423062"/>
            <a:ext cx="1800493" cy="369332"/>
          </a:xfrm>
          <a:prstGeom prst="rect">
            <a:avLst/>
          </a:prstGeom>
        </p:spPr>
        <p:txBody>
          <a:bodyPr wrap="none">
            <a:spAutoFit/>
          </a:bodyPr>
          <a:lstStyle/>
          <a:p>
            <a:r>
              <a:rPr lang="zh-CN" altLang="en-US" dirty="0"/>
              <a:t>不影响策略梯度</a:t>
            </a:r>
          </a:p>
        </p:txBody>
      </p:sp>
      <p:pic>
        <p:nvPicPr>
          <p:cNvPr id="21" name="图片 20">
            <a:extLst>
              <a:ext uri="{FF2B5EF4-FFF2-40B4-BE49-F238E27FC236}">
                <a16:creationId xmlns:a16="http://schemas.microsoft.com/office/drawing/2014/main" id="{56C8AE2B-A5F4-4FC1-9830-2DE881CA3F10}"/>
              </a:ext>
            </a:extLst>
          </p:cNvPr>
          <p:cNvPicPr>
            <a:picLocks noChangeAspect="1"/>
          </p:cNvPicPr>
          <p:nvPr/>
        </p:nvPicPr>
        <p:blipFill rotWithShape="1">
          <a:blip r:embed="rId4">
            <a:extLst>
              <a:ext uri="{28A0092B-C50C-407E-A947-70E740481C1C}">
                <a14:useLocalDpi xmlns:a14="http://schemas.microsoft.com/office/drawing/2010/main" val="0"/>
              </a:ext>
            </a:extLst>
          </a:blip>
          <a:srcRect t="16525"/>
          <a:stretch/>
        </p:blipFill>
        <p:spPr>
          <a:xfrm>
            <a:off x="2205742" y="4010670"/>
            <a:ext cx="2476627" cy="572501"/>
          </a:xfrm>
          <a:prstGeom prst="rect">
            <a:avLst/>
          </a:prstGeom>
        </p:spPr>
      </p:pic>
      <p:sp>
        <p:nvSpPr>
          <p:cNvPr id="22" name="矩形 21">
            <a:extLst>
              <a:ext uri="{FF2B5EF4-FFF2-40B4-BE49-F238E27FC236}">
                <a16:creationId xmlns:a16="http://schemas.microsoft.com/office/drawing/2014/main" id="{F1C7D4AF-11F9-465C-B0C0-476D42F315B2}"/>
              </a:ext>
            </a:extLst>
          </p:cNvPr>
          <p:cNvSpPr/>
          <p:nvPr/>
        </p:nvSpPr>
        <p:spPr>
          <a:xfrm>
            <a:off x="509336" y="4034420"/>
            <a:ext cx="1800493" cy="369332"/>
          </a:xfrm>
          <a:prstGeom prst="rect">
            <a:avLst/>
          </a:prstGeom>
        </p:spPr>
        <p:txBody>
          <a:bodyPr wrap="none">
            <a:spAutoFit/>
          </a:bodyPr>
          <a:lstStyle/>
          <a:p>
            <a:r>
              <a:rPr lang="zh-CN" altLang="en-US" dirty="0"/>
              <a:t>常用的基线公式</a:t>
            </a:r>
          </a:p>
        </p:txBody>
      </p:sp>
      <p:sp>
        <p:nvSpPr>
          <p:cNvPr id="23" name="文本框 22">
            <a:extLst>
              <a:ext uri="{FF2B5EF4-FFF2-40B4-BE49-F238E27FC236}">
                <a16:creationId xmlns:a16="http://schemas.microsoft.com/office/drawing/2014/main" id="{58E8D937-7DDF-43D0-B907-63202C0870AF}"/>
              </a:ext>
            </a:extLst>
          </p:cNvPr>
          <p:cNvSpPr txBox="1"/>
          <p:nvPr/>
        </p:nvSpPr>
        <p:spPr>
          <a:xfrm>
            <a:off x="1193800" y="3047996"/>
            <a:ext cx="877163" cy="369332"/>
          </a:xfrm>
          <a:prstGeom prst="rect">
            <a:avLst/>
          </a:prstGeom>
          <a:noFill/>
        </p:spPr>
        <p:txBody>
          <a:bodyPr wrap="none" rtlCol="0">
            <a:spAutoFit/>
          </a:bodyPr>
          <a:lstStyle/>
          <a:p>
            <a:r>
              <a:rPr lang="zh-CN" altLang="en-US" dirty="0"/>
              <a:t>方差：</a:t>
            </a:r>
          </a:p>
        </p:txBody>
      </p:sp>
      <p:pic>
        <p:nvPicPr>
          <p:cNvPr id="25" name="图片 24">
            <a:extLst>
              <a:ext uri="{FF2B5EF4-FFF2-40B4-BE49-F238E27FC236}">
                <a16:creationId xmlns:a16="http://schemas.microsoft.com/office/drawing/2014/main" id="{F63F4F1F-68CB-476C-A7B5-5EFC07EF9E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976" y="3380108"/>
            <a:ext cx="2565532" cy="476274"/>
          </a:xfrm>
          <a:prstGeom prst="rect">
            <a:avLst/>
          </a:prstGeom>
        </p:spPr>
      </p:pic>
      <p:pic>
        <p:nvPicPr>
          <p:cNvPr id="27" name="图片 26">
            <a:extLst>
              <a:ext uri="{FF2B5EF4-FFF2-40B4-BE49-F238E27FC236}">
                <a16:creationId xmlns:a16="http://schemas.microsoft.com/office/drawing/2014/main" id="{526AB7C9-55E9-4281-958E-5758AA017C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1680" y="3011930"/>
            <a:ext cx="5124713" cy="641383"/>
          </a:xfrm>
          <a:prstGeom prst="rect">
            <a:avLst/>
          </a:prstGeom>
        </p:spPr>
      </p:pic>
      <p:sp>
        <p:nvSpPr>
          <p:cNvPr id="28" name="矩形 27">
            <a:extLst>
              <a:ext uri="{FF2B5EF4-FFF2-40B4-BE49-F238E27FC236}">
                <a16:creationId xmlns:a16="http://schemas.microsoft.com/office/drawing/2014/main" id="{20275B60-A5A6-48DA-B986-2FA7DDFD00A8}"/>
              </a:ext>
            </a:extLst>
          </p:cNvPr>
          <p:cNvSpPr/>
          <p:nvPr/>
        </p:nvSpPr>
        <p:spPr>
          <a:xfrm>
            <a:off x="4682369" y="4075557"/>
            <a:ext cx="4572000" cy="307777"/>
          </a:xfrm>
          <a:prstGeom prst="rect">
            <a:avLst/>
          </a:prstGeom>
        </p:spPr>
        <p:txBody>
          <a:bodyPr>
            <a:spAutoFit/>
          </a:bodyPr>
          <a:lstStyle/>
          <a:p>
            <a:r>
              <a:rPr lang="zh-CN" altLang="en-US" sz="1400" dirty="0">
                <a:solidFill>
                  <a:srgbClr val="1A1A1A"/>
                </a:solidFill>
                <a:latin typeface="-apple-system"/>
              </a:rPr>
              <a:t>当前的状态下所有可能动作的后续奖励值的期望</a:t>
            </a:r>
            <a:endParaRPr lang="zh-CN" altLang="en-US" sz="1400" dirty="0"/>
          </a:p>
        </p:txBody>
      </p:sp>
      <p:pic>
        <p:nvPicPr>
          <p:cNvPr id="30" name="图片 29">
            <a:extLst>
              <a:ext uri="{FF2B5EF4-FFF2-40B4-BE49-F238E27FC236}">
                <a16:creationId xmlns:a16="http://schemas.microsoft.com/office/drawing/2014/main" id="{74450E59-FFDA-450D-84C2-4A2DDCEA59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9170" y="4523039"/>
            <a:ext cx="2489328" cy="317516"/>
          </a:xfrm>
          <a:prstGeom prst="rect">
            <a:avLst/>
          </a:prstGeom>
        </p:spPr>
      </p:pic>
      <p:sp>
        <p:nvSpPr>
          <p:cNvPr id="32" name="文本框 31">
            <a:extLst>
              <a:ext uri="{FF2B5EF4-FFF2-40B4-BE49-F238E27FC236}">
                <a16:creationId xmlns:a16="http://schemas.microsoft.com/office/drawing/2014/main" id="{4D0856D3-B6C3-4326-9CBA-930A867FB430}"/>
              </a:ext>
            </a:extLst>
          </p:cNvPr>
          <p:cNvSpPr txBox="1"/>
          <p:nvPr/>
        </p:nvSpPr>
        <p:spPr>
          <a:xfrm>
            <a:off x="1755831" y="4455222"/>
            <a:ext cx="1800493" cy="369332"/>
          </a:xfrm>
          <a:prstGeom prst="rect">
            <a:avLst/>
          </a:prstGeom>
          <a:noFill/>
        </p:spPr>
        <p:txBody>
          <a:bodyPr wrap="none" rtlCol="0">
            <a:spAutoFit/>
          </a:bodyPr>
          <a:lstStyle/>
          <a:p>
            <a:r>
              <a:rPr lang="zh-CN" altLang="en-US" dirty="0"/>
              <a:t>即状态值函数：</a:t>
            </a:r>
          </a:p>
        </p:txBody>
      </p:sp>
      <p:pic>
        <p:nvPicPr>
          <p:cNvPr id="34" name="图片 33">
            <a:extLst>
              <a:ext uri="{FF2B5EF4-FFF2-40B4-BE49-F238E27FC236}">
                <a16:creationId xmlns:a16="http://schemas.microsoft.com/office/drawing/2014/main" id="{28563F52-3464-475F-BB0C-21EDB30353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37606" y="5027623"/>
            <a:ext cx="5156465" cy="654084"/>
          </a:xfrm>
          <a:prstGeom prst="rect">
            <a:avLst/>
          </a:prstGeom>
        </p:spPr>
      </p:pic>
      <p:sp>
        <p:nvSpPr>
          <p:cNvPr id="35" name="文本框 34">
            <a:extLst>
              <a:ext uri="{FF2B5EF4-FFF2-40B4-BE49-F238E27FC236}">
                <a16:creationId xmlns:a16="http://schemas.microsoft.com/office/drawing/2014/main" id="{9AD138C7-695C-4622-8C31-71D759EEFD2E}"/>
              </a:ext>
            </a:extLst>
          </p:cNvPr>
          <p:cNvSpPr txBox="1"/>
          <p:nvPr/>
        </p:nvSpPr>
        <p:spPr>
          <a:xfrm>
            <a:off x="509336" y="5139026"/>
            <a:ext cx="2262158" cy="369332"/>
          </a:xfrm>
          <a:prstGeom prst="rect">
            <a:avLst/>
          </a:prstGeom>
          <a:noFill/>
        </p:spPr>
        <p:txBody>
          <a:bodyPr wrap="none" rtlCol="0">
            <a:spAutoFit/>
          </a:bodyPr>
          <a:lstStyle/>
          <a:p>
            <a:r>
              <a:rPr lang="zh-CN" altLang="en-US" dirty="0"/>
              <a:t>更新后的策略梯度：</a:t>
            </a:r>
          </a:p>
        </p:txBody>
      </p:sp>
    </p:spTree>
    <p:extLst>
      <p:ext uri="{BB962C8B-B14F-4D97-AF65-F5344CB8AC3E}">
        <p14:creationId xmlns:p14="http://schemas.microsoft.com/office/powerpoint/2010/main" val="2253139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D3F94A0-DDBE-4FFC-8DAC-1AC9C8932277}"/>
              </a:ext>
            </a:extLst>
          </p:cNvPr>
          <p:cNvSpPr txBox="1"/>
          <p:nvPr/>
        </p:nvSpPr>
        <p:spPr>
          <a:xfrm>
            <a:off x="509336" y="187200"/>
            <a:ext cx="2606804" cy="369332"/>
          </a:xfrm>
          <a:prstGeom prst="rect">
            <a:avLst/>
          </a:prstGeom>
          <a:noFill/>
        </p:spPr>
        <p:txBody>
          <a:bodyPr wrap="none" rtlCol="0">
            <a:spAutoFit/>
          </a:bodyPr>
          <a:lstStyle/>
          <a:p>
            <a:r>
              <a:rPr lang="zh-CN" altLang="en-US" b="1" dirty="0"/>
              <a:t>引入</a:t>
            </a:r>
            <a:r>
              <a:rPr lang="en-US" altLang="zh-CN" b="1" dirty="0"/>
              <a:t>Q</a:t>
            </a:r>
            <a:r>
              <a:rPr lang="zh-CN" altLang="en-US" b="1" dirty="0"/>
              <a:t>函数</a:t>
            </a:r>
            <a:r>
              <a:rPr lang="en-US" altLang="zh-CN" b="1" dirty="0"/>
              <a:t>——</a:t>
            </a:r>
            <a:r>
              <a:rPr lang="zh-CN" altLang="en-US" b="1" dirty="0"/>
              <a:t>减少方差</a:t>
            </a:r>
          </a:p>
        </p:txBody>
      </p:sp>
      <p:sp>
        <p:nvSpPr>
          <p:cNvPr id="5" name="矩形 4">
            <a:extLst>
              <a:ext uri="{FF2B5EF4-FFF2-40B4-BE49-F238E27FC236}">
                <a16:creationId xmlns:a16="http://schemas.microsoft.com/office/drawing/2014/main" id="{BC774356-9DAD-4397-BFB1-9B8F019145DA}"/>
              </a:ext>
            </a:extLst>
          </p:cNvPr>
          <p:cNvSpPr/>
          <p:nvPr/>
        </p:nvSpPr>
        <p:spPr>
          <a:xfrm>
            <a:off x="301725" y="1248130"/>
            <a:ext cx="6463142" cy="40604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500DEB42-295D-4D9D-B229-806479E46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01" y="1248130"/>
            <a:ext cx="2153738" cy="783870"/>
          </a:xfrm>
          <a:prstGeom prst="rect">
            <a:avLst/>
          </a:prstGeom>
        </p:spPr>
      </p:pic>
      <p:pic>
        <p:nvPicPr>
          <p:cNvPr id="7" name="图片 6">
            <a:extLst>
              <a:ext uri="{FF2B5EF4-FFF2-40B4-BE49-F238E27FC236}">
                <a16:creationId xmlns:a16="http://schemas.microsoft.com/office/drawing/2014/main" id="{34576268-15D8-40C2-A288-216AA47E8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6739" y="1456832"/>
            <a:ext cx="3130711" cy="438173"/>
          </a:xfrm>
          <a:prstGeom prst="rect">
            <a:avLst/>
          </a:prstGeom>
        </p:spPr>
      </p:pic>
      <p:sp>
        <p:nvSpPr>
          <p:cNvPr id="8" name="文本框 7">
            <a:extLst>
              <a:ext uri="{FF2B5EF4-FFF2-40B4-BE49-F238E27FC236}">
                <a16:creationId xmlns:a16="http://schemas.microsoft.com/office/drawing/2014/main" id="{5F76F163-301E-43E5-B29B-3261CAAFAF34}"/>
              </a:ext>
            </a:extLst>
          </p:cNvPr>
          <p:cNvSpPr txBox="1"/>
          <p:nvPr/>
        </p:nvSpPr>
        <p:spPr>
          <a:xfrm>
            <a:off x="5568039" y="1567374"/>
            <a:ext cx="611065" cy="261610"/>
          </a:xfrm>
          <a:prstGeom prst="rect">
            <a:avLst/>
          </a:prstGeom>
          <a:noFill/>
        </p:spPr>
        <p:txBody>
          <a:bodyPr wrap="none" rtlCol="0">
            <a:spAutoFit/>
          </a:bodyPr>
          <a:lstStyle/>
          <a:p>
            <a:r>
              <a:rPr lang="zh-CN" altLang="en-US" sz="1100" dirty="0"/>
              <a:t>的奖励</a:t>
            </a:r>
          </a:p>
        </p:txBody>
      </p:sp>
      <p:pic>
        <p:nvPicPr>
          <p:cNvPr id="9" name="图片 8">
            <a:extLst>
              <a:ext uri="{FF2B5EF4-FFF2-40B4-BE49-F238E27FC236}">
                <a16:creationId xmlns:a16="http://schemas.microsoft.com/office/drawing/2014/main" id="{5126201B-2CC9-4828-80CE-3FBE90E75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993" y="2396474"/>
            <a:ext cx="2000229" cy="655004"/>
          </a:xfrm>
          <a:prstGeom prst="rect">
            <a:avLst/>
          </a:prstGeom>
        </p:spPr>
      </p:pic>
      <p:cxnSp>
        <p:nvCxnSpPr>
          <p:cNvPr id="10" name="直接箭头连接符 9">
            <a:extLst>
              <a:ext uri="{FF2B5EF4-FFF2-40B4-BE49-F238E27FC236}">
                <a16:creationId xmlns:a16="http://schemas.microsoft.com/office/drawing/2014/main" id="{D543A128-28D1-4AB2-8306-420706F2813B}"/>
              </a:ext>
            </a:extLst>
          </p:cNvPr>
          <p:cNvCxnSpPr>
            <a:cxnSpLocks/>
          </p:cNvCxnSpPr>
          <p:nvPr/>
        </p:nvCxnSpPr>
        <p:spPr>
          <a:xfrm>
            <a:off x="1117600" y="2016204"/>
            <a:ext cx="0" cy="3587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矩形 10">
            <a:extLst>
              <a:ext uri="{FF2B5EF4-FFF2-40B4-BE49-F238E27FC236}">
                <a16:creationId xmlns:a16="http://schemas.microsoft.com/office/drawing/2014/main" id="{8D6F84EE-BF2D-4738-9A59-201AB69BDB6F}"/>
              </a:ext>
            </a:extLst>
          </p:cNvPr>
          <p:cNvSpPr/>
          <p:nvPr/>
        </p:nvSpPr>
        <p:spPr>
          <a:xfrm>
            <a:off x="1301572" y="2005010"/>
            <a:ext cx="5198531" cy="461665"/>
          </a:xfrm>
          <a:prstGeom prst="rect">
            <a:avLst/>
          </a:prstGeom>
        </p:spPr>
        <p:txBody>
          <a:bodyPr wrap="square">
            <a:spAutoFit/>
          </a:bodyPr>
          <a:lstStyle/>
          <a:p>
            <a:r>
              <a:rPr lang="zh-CN" altLang="en-US" sz="1200" dirty="0">
                <a:solidFill>
                  <a:srgbClr val="1A1A1A"/>
                </a:solidFill>
                <a:latin typeface="-apple-system"/>
              </a:rPr>
              <a:t>过去状态所获得的奖励不会对未来的策略产生影响，</a:t>
            </a:r>
            <a:endParaRPr lang="en-US" altLang="zh-CN" sz="1200" dirty="0">
              <a:solidFill>
                <a:srgbClr val="1A1A1A"/>
              </a:solidFill>
              <a:latin typeface="-apple-system"/>
            </a:endParaRPr>
          </a:p>
          <a:p>
            <a:r>
              <a:rPr lang="zh-CN" altLang="en-US" sz="1200" dirty="0">
                <a:solidFill>
                  <a:srgbClr val="1A1A1A"/>
                </a:solidFill>
                <a:latin typeface="-apple-system"/>
              </a:rPr>
              <a:t>得到一个更精确的估计值</a:t>
            </a:r>
            <a:endParaRPr lang="zh-CN" altLang="en-US" sz="1200" dirty="0"/>
          </a:p>
        </p:txBody>
      </p:sp>
      <p:pic>
        <p:nvPicPr>
          <p:cNvPr id="12" name="图片 11">
            <a:extLst>
              <a:ext uri="{FF2B5EF4-FFF2-40B4-BE49-F238E27FC236}">
                <a16:creationId xmlns:a16="http://schemas.microsoft.com/office/drawing/2014/main" id="{12E516F1-B7CF-492C-BC45-A4E4D49218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725" y="3419354"/>
            <a:ext cx="2778342" cy="672290"/>
          </a:xfrm>
          <a:prstGeom prst="rect">
            <a:avLst/>
          </a:prstGeom>
        </p:spPr>
      </p:pic>
      <p:cxnSp>
        <p:nvCxnSpPr>
          <p:cNvPr id="13" name="直接箭头连接符 12">
            <a:extLst>
              <a:ext uri="{FF2B5EF4-FFF2-40B4-BE49-F238E27FC236}">
                <a16:creationId xmlns:a16="http://schemas.microsoft.com/office/drawing/2014/main" id="{610F6EEC-9AEB-4D31-A4A5-D0630760FD14}"/>
              </a:ext>
            </a:extLst>
          </p:cNvPr>
          <p:cNvCxnSpPr>
            <a:cxnSpLocks/>
          </p:cNvCxnSpPr>
          <p:nvPr/>
        </p:nvCxnSpPr>
        <p:spPr>
          <a:xfrm>
            <a:off x="1117600" y="3051478"/>
            <a:ext cx="0" cy="3587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矩形 13">
            <a:extLst>
              <a:ext uri="{FF2B5EF4-FFF2-40B4-BE49-F238E27FC236}">
                <a16:creationId xmlns:a16="http://schemas.microsoft.com/office/drawing/2014/main" id="{12174754-3D92-4E25-86CC-F50AD3EE1A25}"/>
              </a:ext>
            </a:extLst>
          </p:cNvPr>
          <p:cNvSpPr/>
          <p:nvPr/>
        </p:nvSpPr>
        <p:spPr>
          <a:xfrm>
            <a:off x="1313447" y="3062173"/>
            <a:ext cx="4572000" cy="461665"/>
          </a:xfrm>
          <a:prstGeom prst="rect">
            <a:avLst/>
          </a:prstGeom>
        </p:spPr>
        <p:txBody>
          <a:bodyPr>
            <a:spAutoFit/>
          </a:bodyPr>
          <a:lstStyle/>
          <a:p>
            <a:r>
              <a:rPr lang="zh-CN" altLang="en-US" sz="1200" dirty="0">
                <a:solidFill>
                  <a:srgbClr val="1A1A1A"/>
                </a:solidFill>
                <a:latin typeface="-apple-system"/>
              </a:rPr>
              <a:t>对未来奖励的准确估计值用所有可能的后续轨迹所获得的回报期望值代替</a:t>
            </a:r>
            <a:endParaRPr lang="zh-CN" altLang="en-US" sz="1200" dirty="0"/>
          </a:p>
        </p:txBody>
      </p:sp>
      <p:pic>
        <p:nvPicPr>
          <p:cNvPr id="15" name="图片 14">
            <a:extLst>
              <a:ext uri="{FF2B5EF4-FFF2-40B4-BE49-F238E27FC236}">
                <a16:creationId xmlns:a16="http://schemas.microsoft.com/office/drawing/2014/main" id="{3B7388BF-1F2F-4299-9071-D83C746847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000" y="4264169"/>
            <a:ext cx="4610869" cy="790228"/>
          </a:xfrm>
          <a:prstGeom prst="rect">
            <a:avLst/>
          </a:prstGeom>
        </p:spPr>
      </p:pic>
      <p:cxnSp>
        <p:nvCxnSpPr>
          <p:cNvPr id="16" name="直接箭头连接符 15">
            <a:extLst>
              <a:ext uri="{FF2B5EF4-FFF2-40B4-BE49-F238E27FC236}">
                <a16:creationId xmlns:a16="http://schemas.microsoft.com/office/drawing/2014/main" id="{F2081F8D-91DE-4928-98F5-3DE09BFDDA8A}"/>
              </a:ext>
            </a:extLst>
          </p:cNvPr>
          <p:cNvCxnSpPr>
            <a:cxnSpLocks/>
          </p:cNvCxnSpPr>
          <p:nvPr/>
        </p:nvCxnSpPr>
        <p:spPr>
          <a:xfrm>
            <a:off x="1117600" y="4065275"/>
            <a:ext cx="0" cy="3587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A1B32250-1F14-405B-A711-E89B866838A0}"/>
              </a:ext>
            </a:extLst>
          </p:cNvPr>
          <p:cNvSpPr txBox="1"/>
          <p:nvPr/>
        </p:nvSpPr>
        <p:spPr>
          <a:xfrm>
            <a:off x="1361107" y="4075017"/>
            <a:ext cx="1107996" cy="276999"/>
          </a:xfrm>
          <a:prstGeom prst="rect">
            <a:avLst/>
          </a:prstGeom>
          <a:noFill/>
        </p:spPr>
        <p:txBody>
          <a:bodyPr wrap="none" rtlCol="0">
            <a:spAutoFit/>
          </a:bodyPr>
          <a:lstStyle/>
          <a:p>
            <a:r>
              <a:rPr lang="zh-CN" altLang="en-US" sz="1200" dirty="0"/>
              <a:t>策略梯度公式</a:t>
            </a:r>
          </a:p>
        </p:txBody>
      </p:sp>
      <p:sp>
        <p:nvSpPr>
          <p:cNvPr id="19" name="AutoShape 2" descr="[公式]">
            <a:extLst>
              <a:ext uri="{FF2B5EF4-FFF2-40B4-BE49-F238E27FC236}">
                <a16:creationId xmlns:a16="http://schemas.microsoft.com/office/drawing/2014/main" id="{FFDFCC78-3489-4100-9E20-7F30303D1705}"/>
              </a:ext>
            </a:extLst>
          </p:cNvPr>
          <p:cNvSpPr>
            <a:spLocks noChangeAspect="1" noChangeArrowheads="1"/>
          </p:cNvSpPr>
          <p:nvPr/>
        </p:nvSpPr>
        <p:spPr bwMode="auto">
          <a:xfrm>
            <a:off x="36322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文本框 19">
            <a:extLst>
              <a:ext uri="{FF2B5EF4-FFF2-40B4-BE49-F238E27FC236}">
                <a16:creationId xmlns:a16="http://schemas.microsoft.com/office/drawing/2014/main" id="{93892DCF-B47E-4C2D-BBE2-FFE914F59567}"/>
              </a:ext>
            </a:extLst>
          </p:cNvPr>
          <p:cNvSpPr txBox="1"/>
          <p:nvPr/>
        </p:nvSpPr>
        <p:spPr>
          <a:xfrm>
            <a:off x="301725" y="721352"/>
            <a:ext cx="4421403" cy="369332"/>
          </a:xfrm>
          <a:prstGeom prst="rect">
            <a:avLst/>
          </a:prstGeom>
          <a:noFill/>
        </p:spPr>
        <p:txBody>
          <a:bodyPr wrap="none" rtlCol="0">
            <a:spAutoFit/>
          </a:bodyPr>
          <a:lstStyle/>
          <a:p>
            <a:r>
              <a:rPr lang="zh-CN" altLang="en-US" dirty="0"/>
              <a:t>引入</a:t>
            </a:r>
            <a:r>
              <a:rPr lang="zh-CN" altLang="zh-CN" dirty="0">
                <a:solidFill>
                  <a:srgbClr val="1A1A1A"/>
                </a:solidFill>
                <a:latin typeface="Arial" panose="020B0604020202020204" pitchFamily="34" charset="0"/>
                <a:ea typeface="-apple-system"/>
              </a:rPr>
              <a:t>Q函数（Critic函数）去计算</a:t>
            </a:r>
            <a:r>
              <a:rPr lang="en-US" altLang="zh-CN" dirty="0" err="1">
                <a:solidFill>
                  <a:srgbClr val="1A1A1A"/>
                </a:solidFill>
                <a:latin typeface="Arial" panose="020B0604020202020204" pitchFamily="34" charset="0"/>
                <a:ea typeface="-apple-system"/>
              </a:rPr>
              <a:t>gt</a:t>
            </a:r>
            <a:r>
              <a:rPr lang="zh-CN" altLang="zh-CN" dirty="0">
                <a:solidFill>
                  <a:srgbClr val="1A1A1A"/>
                </a:solidFill>
                <a:latin typeface="Arial" panose="020B0604020202020204" pitchFamily="34" charset="0"/>
                <a:ea typeface="-apple-system"/>
              </a:rPr>
              <a:t>的期望</a:t>
            </a:r>
            <a:r>
              <a:rPr lang="zh-CN" altLang="zh-CN" dirty="0">
                <a:latin typeface="Arial" panose="020B0604020202020204" pitchFamily="34" charset="0"/>
              </a:rPr>
              <a:t> </a:t>
            </a:r>
            <a:endParaRPr lang="zh-CN" altLang="en-US" dirty="0"/>
          </a:p>
        </p:txBody>
      </p:sp>
      <p:pic>
        <p:nvPicPr>
          <p:cNvPr id="21" name="图片 20">
            <a:extLst>
              <a:ext uri="{FF2B5EF4-FFF2-40B4-BE49-F238E27FC236}">
                <a16:creationId xmlns:a16="http://schemas.microsoft.com/office/drawing/2014/main" id="{EE0F8C50-CE2C-461F-95C5-E316F4EE2D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73370" y="441519"/>
            <a:ext cx="4470630" cy="755689"/>
          </a:xfrm>
          <a:prstGeom prst="rect">
            <a:avLst/>
          </a:prstGeom>
        </p:spPr>
      </p:pic>
    </p:spTree>
    <p:extLst>
      <p:ext uri="{BB962C8B-B14F-4D97-AF65-F5344CB8AC3E}">
        <p14:creationId xmlns:p14="http://schemas.microsoft.com/office/powerpoint/2010/main" val="1084112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90235F7-1BB1-428C-BB0B-28ADB69A5976}"/>
              </a:ext>
            </a:extLst>
          </p:cNvPr>
          <p:cNvSpPr txBox="1"/>
          <p:nvPr/>
        </p:nvSpPr>
        <p:spPr>
          <a:xfrm>
            <a:off x="509336" y="187200"/>
            <a:ext cx="6870599" cy="369332"/>
          </a:xfrm>
          <a:prstGeom prst="rect">
            <a:avLst/>
          </a:prstGeom>
          <a:noFill/>
        </p:spPr>
        <p:txBody>
          <a:bodyPr wrap="none" rtlCol="0">
            <a:spAutoFit/>
          </a:bodyPr>
          <a:lstStyle/>
          <a:p>
            <a:r>
              <a:rPr lang="zh-CN" altLang="en-US" b="1" dirty="0"/>
              <a:t>演员</a:t>
            </a:r>
            <a:r>
              <a:rPr lang="en-US" altLang="zh-CN" b="1" dirty="0"/>
              <a:t>-</a:t>
            </a:r>
            <a:r>
              <a:rPr lang="zh-CN" altLang="en-US" b="1" dirty="0"/>
              <a:t>评论家算法（</a:t>
            </a:r>
            <a:r>
              <a:rPr lang="en-US" altLang="zh-CN" b="1" dirty="0"/>
              <a:t>Actor-Critic Algorithm)——</a:t>
            </a:r>
            <a:r>
              <a:rPr lang="zh-CN" altLang="en-US" b="1" dirty="0"/>
              <a:t>使用</a:t>
            </a:r>
            <a:r>
              <a:rPr lang="en-US" altLang="zh-CN" b="1" dirty="0"/>
              <a:t>Q</a:t>
            </a:r>
            <a:r>
              <a:rPr lang="zh-CN" altLang="en-US" b="1" dirty="0"/>
              <a:t>函数减小方差</a:t>
            </a:r>
          </a:p>
        </p:txBody>
      </p:sp>
      <p:sp>
        <p:nvSpPr>
          <p:cNvPr id="5" name="文本框 4">
            <a:extLst>
              <a:ext uri="{FF2B5EF4-FFF2-40B4-BE49-F238E27FC236}">
                <a16:creationId xmlns:a16="http://schemas.microsoft.com/office/drawing/2014/main" id="{1C366ECC-0A6C-4503-A4B6-C912957B6A87}"/>
              </a:ext>
            </a:extLst>
          </p:cNvPr>
          <p:cNvSpPr txBox="1"/>
          <p:nvPr/>
        </p:nvSpPr>
        <p:spPr>
          <a:xfrm>
            <a:off x="487837" y="1312334"/>
            <a:ext cx="8168326" cy="646331"/>
          </a:xfrm>
          <a:prstGeom prst="rect">
            <a:avLst/>
          </a:prstGeom>
          <a:noFill/>
        </p:spPr>
        <p:txBody>
          <a:bodyPr wrap="none" rtlCol="0">
            <a:spAutoFit/>
          </a:bodyPr>
          <a:lstStyle/>
          <a:p>
            <a:r>
              <a:rPr lang="zh-CN" altLang="en-US" dirty="0"/>
              <a:t>提出原因：在</a:t>
            </a:r>
            <a:r>
              <a:rPr lang="en-US" altLang="zh-CN" dirty="0"/>
              <a:t>REINFORCE</a:t>
            </a:r>
            <a:r>
              <a:rPr lang="zh-CN" altLang="en-US" dirty="0"/>
              <a:t>算法中，每次需要根据一个策略采集一条完整的轨迹，</a:t>
            </a:r>
            <a:endParaRPr lang="en-US" altLang="zh-CN" dirty="0"/>
          </a:p>
          <a:p>
            <a:r>
              <a:rPr lang="zh-CN" altLang="en-US" dirty="0"/>
              <a:t>并计算这条轨迹上的回报。这种采样方式的方差比较大，学习效率也比较低。</a:t>
            </a:r>
          </a:p>
        </p:txBody>
      </p:sp>
      <p:sp>
        <p:nvSpPr>
          <p:cNvPr id="6" name="矩形 5">
            <a:extLst>
              <a:ext uri="{FF2B5EF4-FFF2-40B4-BE49-F238E27FC236}">
                <a16:creationId xmlns:a16="http://schemas.microsoft.com/office/drawing/2014/main" id="{7AAF7239-D270-4A41-B495-7BF538313AA1}"/>
              </a:ext>
            </a:extLst>
          </p:cNvPr>
          <p:cNvSpPr/>
          <p:nvPr/>
        </p:nvSpPr>
        <p:spPr>
          <a:xfrm>
            <a:off x="487837" y="2054066"/>
            <a:ext cx="7851830" cy="646331"/>
          </a:xfrm>
          <a:prstGeom prst="rect">
            <a:avLst/>
          </a:prstGeom>
        </p:spPr>
        <p:txBody>
          <a:bodyPr wrap="square">
            <a:spAutoFit/>
          </a:bodyPr>
          <a:lstStyle/>
          <a:p>
            <a:r>
              <a:rPr lang="zh-CN" altLang="en-US" dirty="0"/>
              <a:t>解决：使用动态规划方法来提高采样的效率，即从状态 s开始的总回报可以通过当前动作的即时奖励r(s,a,s′)和下一个状态s′的值函数来近似估计。</a:t>
            </a:r>
          </a:p>
        </p:txBody>
      </p:sp>
      <p:sp>
        <p:nvSpPr>
          <p:cNvPr id="7" name="矩形 6">
            <a:extLst>
              <a:ext uri="{FF2B5EF4-FFF2-40B4-BE49-F238E27FC236}">
                <a16:creationId xmlns:a16="http://schemas.microsoft.com/office/drawing/2014/main" id="{95FDCA1B-D211-47C4-9599-3FA87AFC2F54}"/>
              </a:ext>
            </a:extLst>
          </p:cNvPr>
          <p:cNvSpPr/>
          <p:nvPr/>
        </p:nvSpPr>
        <p:spPr>
          <a:xfrm>
            <a:off x="487837" y="2888931"/>
            <a:ext cx="8047396" cy="1631216"/>
          </a:xfrm>
          <a:prstGeom prst="rect">
            <a:avLst/>
          </a:prstGeom>
        </p:spPr>
        <p:txBody>
          <a:bodyPr wrap="none">
            <a:spAutoFit/>
          </a:bodyPr>
          <a:lstStyle/>
          <a:p>
            <a:r>
              <a:rPr lang="en-US" altLang="zh-CN" b="1" dirty="0"/>
              <a:t>Actor-Critic</a:t>
            </a:r>
            <a:r>
              <a:rPr lang="zh-CN" altLang="en-US" b="1" dirty="0"/>
              <a:t>：</a:t>
            </a:r>
            <a:r>
              <a:rPr lang="zh-CN" altLang="en-US" sz="1600" dirty="0"/>
              <a:t>结合策略梯度和</a:t>
            </a:r>
            <a:r>
              <a:rPr lang="en-US" altLang="zh-CN" sz="1600" dirty="0"/>
              <a:t>value-based</a:t>
            </a:r>
            <a:r>
              <a:rPr lang="zh-CN" altLang="en-US" sz="1600" dirty="0"/>
              <a:t>学习的强化学习方法。</a:t>
            </a:r>
            <a:endParaRPr lang="en-US" altLang="zh-CN" sz="1600" dirty="0"/>
          </a:p>
          <a:p>
            <a:r>
              <a:rPr lang="zh-CN" altLang="en-US" sz="1600" dirty="0"/>
              <a:t>演员（</a:t>
            </a:r>
            <a:r>
              <a:rPr lang="en-US" altLang="zh-CN" sz="1600" dirty="0"/>
              <a:t>Actor</a:t>
            </a:r>
            <a:r>
              <a:rPr lang="zh-CN" altLang="en-US" sz="1600" dirty="0"/>
              <a:t>）是指策略函数</a:t>
            </a:r>
            <a:r>
              <a:rPr lang="en-US" altLang="zh-CN" sz="1600" dirty="0"/>
              <a:t>πθ(</a:t>
            </a:r>
            <a:r>
              <a:rPr lang="en-US" altLang="zh-CN" sz="1600" dirty="0" err="1"/>
              <a:t>a|s</a:t>
            </a:r>
            <a:r>
              <a:rPr lang="en-US" altLang="zh-CN" sz="1600" dirty="0"/>
              <a:t>)</a:t>
            </a:r>
            <a:r>
              <a:rPr lang="zh-CN" altLang="en-US" sz="1600" dirty="0"/>
              <a:t>，即学习一个策略来得到尽量高的回报</a:t>
            </a:r>
            <a:endParaRPr lang="en-US" altLang="zh-CN" sz="1600" dirty="0"/>
          </a:p>
          <a:p>
            <a:r>
              <a:rPr lang="zh-CN" altLang="en-US" sz="1600" dirty="0"/>
              <a:t>评论家（</a:t>
            </a:r>
            <a:r>
              <a:rPr lang="en-US" altLang="zh-CN" sz="1600" dirty="0"/>
              <a:t>Critic</a:t>
            </a:r>
            <a:r>
              <a:rPr lang="zh-CN" altLang="en-US" sz="1600" dirty="0"/>
              <a:t>）是指值函数，对当前策略的值函数进行估计，即评估演员的好坏。</a:t>
            </a:r>
            <a:endParaRPr lang="en-US" altLang="zh-CN" sz="1600" dirty="0"/>
          </a:p>
          <a:p>
            <a:r>
              <a:rPr lang="zh-CN" altLang="en-US" sz="1600" dirty="0"/>
              <a:t>优点：借助于值函数，演员</a:t>
            </a:r>
            <a:r>
              <a:rPr lang="en-US" altLang="zh-CN" sz="1600" dirty="0"/>
              <a:t>-</a:t>
            </a:r>
            <a:r>
              <a:rPr lang="zh-CN" altLang="en-US" sz="1600" dirty="0"/>
              <a:t>评论员算法可以进行单步更新参数，不需要等到回合结束</a:t>
            </a:r>
            <a:endParaRPr lang="en-US" altLang="zh-CN" sz="1600" dirty="0"/>
          </a:p>
          <a:p>
            <a:r>
              <a:rPr lang="zh-CN" altLang="en-US" sz="1600" dirty="0"/>
              <a:t>才进行更新。</a:t>
            </a:r>
            <a:endParaRPr lang="zh-CN" altLang="en-US" dirty="0"/>
          </a:p>
          <a:p>
            <a:endParaRPr lang="zh-CN" altLang="en-US" dirty="0"/>
          </a:p>
        </p:txBody>
      </p:sp>
      <p:sp>
        <p:nvSpPr>
          <p:cNvPr id="8" name="文本框 7">
            <a:extLst>
              <a:ext uri="{FF2B5EF4-FFF2-40B4-BE49-F238E27FC236}">
                <a16:creationId xmlns:a16="http://schemas.microsoft.com/office/drawing/2014/main" id="{5750A5F3-9D71-4AE8-9B76-59A4E1CB2333}"/>
              </a:ext>
            </a:extLst>
          </p:cNvPr>
          <p:cNvSpPr txBox="1"/>
          <p:nvPr/>
        </p:nvSpPr>
        <p:spPr>
          <a:xfrm>
            <a:off x="487837" y="754468"/>
            <a:ext cx="7908700" cy="369332"/>
          </a:xfrm>
          <a:prstGeom prst="rect">
            <a:avLst/>
          </a:prstGeom>
          <a:noFill/>
        </p:spPr>
        <p:txBody>
          <a:bodyPr wrap="square" rtlCol="0">
            <a:spAutoFit/>
          </a:bodyPr>
          <a:lstStyle/>
          <a:p>
            <a:r>
              <a:rPr lang="zh-CN" altLang="en-US" dirty="0"/>
              <a:t>文献：</a:t>
            </a:r>
            <a:r>
              <a:rPr lang="en-US" altLang="zh-CN" dirty="0"/>
              <a:t> Multi-Agent Actor-Critic for Mixed Cooperative-Competitive Environments</a:t>
            </a:r>
            <a:endParaRPr lang="zh-CN" altLang="en-US" dirty="0"/>
          </a:p>
        </p:txBody>
      </p:sp>
      <p:pic>
        <p:nvPicPr>
          <p:cNvPr id="9" name="图片 8">
            <a:extLst>
              <a:ext uri="{FF2B5EF4-FFF2-40B4-BE49-F238E27FC236}">
                <a16:creationId xmlns:a16="http://schemas.microsoft.com/office/drawing/2014/main" id="{269A6367-8F43-4167-8200-89D4036DF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67" y="4313567"/>
            <a:ext cx="4610869" cy="790228"/>
          </a:xfrm>
          <a:prstGeom prst="rect">
            <a:avLst/>
          </a:prstGeom>
        </p:spPr>
      </p:pic>
      <p:sp>
        <p:nvSpPr>
          <p:cNvPr id="10" name="文本框 9">
            <a:extLst>
              <a:ext uri="{FF2B5EF4-FFF2-40B4-BE49-F238E27FC236}">
                <a16:creationId xmlns:a16="http://schemas.microsoft.com/office/drawing/2014/main" id="{4B98C082-04FA-4698-81CD-C3AA47F77B4F}"/>
              </a:ext>
            </a:extLst>
          </p:cNvPr>
          <p:cNvSpPr txBox="1"/>
          <p:nvPr/>
        </p:nvSpPr>
        <p:spPr>
          <a:xfrm>
            <a:off x="736599" y="5265747"/>
            <a:ext cx="1890261" cy="369332"/>
          </a:xfrm>
          <a:prstGeom prst="rect">
            <a:avLst/>
          </a:prstGeom>
          <a:noFill/>
        </p:spPr>
        <p:txBody>
          <a:bodyPr wrap="none" rtlCol="0">
            <a:spAutoFit/>
          </a:bodyPr>
          <a:lstStyle/>
          <a:p>
            <a:r>
              <a:rPr lang="en-US" altLang="zh-CN" dirty="0"/>
              <a:t>Q(</a:t>
            </a:r>
            <a:r>
              <a:rPr lang="en-US" altLang="zh-CN" dirty="0" err="1"/>
              <a:t>s,a</a:t>
            </a:r>
            <a:r>
              <a:rPr lang="en-US" altLang="zh-CN" dirty="0"/>
              <a:t>)</a:t>
            </a:r>
            <a:r>
              <a:rPr lang="zh-CN" altLang="en-US" dirty="0"/>
              <a:t>被称为</a:t>
            </a:r>
            <a:r>
              <a:rPr lang="en-US" altLang="zh-CN" dirty="0"/>
              <a:t>critic</a:t>
            </a:r>
            <a:endParaRPr lang="zh-CN" altLang="en-US" dirty="0"/>
          </a:p>
        </p:txBody>
      </p:sp>
      <p:pic>
        <p:nvPicPr>
          <p:cNvPr id="11" name="图片 10">
            <a:extLst>
              <a:ext uri="{FF2B5EF4-FFF2-40B4-BE49-F238E27FC236}">
                <a16:creationId xmlns:a16="http://schemas.microsoft.com/office/drawing/2014/main" id="{3C4D2761-E11F-4289-9865-92686065AA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4194304"/>
            <a:ext cx="2641736" cy="1028753"/>
          </a:xfrm>
          <a:prstGeom prst="rect">
            <a:avLst/>
          </a:prstGeom>
        </p:spPr>
      </p:pic>
      <p:sp>
        <p:nvSpPr>
          <p:cNvPr id="13" name="AutoShape 2" descr="[公式]">
            <a:extLst>
              <a:ext uri="{FF2B5EF4-FFF2-40B4-BE49-F238E27FC236}">
                <a16:creationId xmlns:a16="http://schemas.microsoft.com/office/drawing/2014/main" id="{E46C3BAA-EEF2-43BC-BE97-E85FAA0EA018}"/>
              </a:ext>
            </a:extLst>
          </p:cNvPr>
          <p:cNvSpPr>
            <a:spLocks noChangeAspect="1" noChangeArrowheads="1"/>
          </p:cNvSpPr>
          <p:nvPr/>
        </p:nvSpPr>
        <p:spPr bwMode="auto">
          <a:xfrm>
            <a:off x="5501293" y="51614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3" descr="[公式]">
            <a:extLst>
              <a:ext uri="{FF2B5EF4-FFF2-40B4-BE49-F238E27FC236}">
                <a16:creationId xmlns:a16="http://schemas.microsoft.com/office/drawing/2014/main" id="{CC3E6CCA-6963-40F3-BA39-1393E1D9D7CB}"/>
              </a:ext>
            </a:extLst>
          </p:cNvPr>
          <p:cNvSpPr>
            <a:spLocks noChangeAspect="1" noChangeArrowheads="1"/>
          </p:cNvSpPr>
          <p:nvPr/>
        </p:nvSpPr>
        <p:spPr bwMode="auto">
          <a:xfrm>
            <a:off x="6771293" y="54504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矩形 16">
            <a:extLst>
              <a:ext uri="{FF2B5EF4-FFF2-40B4-BE49-F238E27FC236}">
                <a16:creationId xmlns:a16="http://schemas.microsoft.com/office/drawing/2014/main" id="{2888DA33-17B1-42A3-9391-872C5118A6B9}"/>
              </a:ext>
            </a:extLst>
          </p:cNvPr>
          <p:cNvSpPr/>
          <p:nvPr/>
        </p:nvSpPr>
        <p:spPr>
          <a:xfrm>
            <a:off x="5219636" y="5421970"/>
            <a:ext cx="4572000" cy="646331"/>
          </a:xfrm>
          <a:prstGeom prst="rect">
            <a:avLst/>
          </a:prstGeom>
        </p:spPr>
        <p:txBody>
          <a:bodyPr>
            <a:spAutoFit/>
          </a:bodyPr>
          <a:lstStyle/>
          <a:p>
            <a:r>
              <a:rPr lang="zh-CN" altLang="zh-CN" dirty="0"/>
              <a:t>Critic更新Q函数的参数        </a:t>
            </a:r>
            <a:br>
              <a:rPr lang="zh-CN" altLang="zh-CN" dirty="0"/>
            </a:br>
            <a:r>
              <a:rPr lang="zh-CN" altLang="zh-CN" dirty="0"/>
              <a:t>Actor使用Critic的方向更新策略参数</a:t>
            </a:r>
            <a:endParaRPr lang="zh-CN" altLang="en-US" dirty="0"/>
          </a:p>
        </p:txBody>
      </p:sp>
      <p:pic>
        <p:nvPicPr>
          <p:cNvPr id="19" name="图片 18">
            <a:extLst>
              <a:ext uri="{FF2B5EF4-FFF2-40B4-BE49-F238E27FC236}">
                <a16:creationId xmlns:a16="http://schemas.microsoft.com/office/drawing/2014/main" id="{B0E46AAC-ED71-4639-A2CE-DC77C8493A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4552" y="5982520"/>
            <a:ext cx="3250681" cy="569387"/>
          </a:xfrm>
          <a:prstGeom prst="rect">
            <a:avLst/>
          </a:prstGeom>
        </p:spPr>
      </p:pic>
    </p:spTree>
    <p:extLst>
      <p:ext uri="{BB962C8B-B14F-4D97-AF65-F5344CB8AC3E}">
        <p14:creationId xmlns:p14="http://schemas.microsoft.com/office/powerpoint/2010/main" val="1990892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F4C4DC1-18CA-464E-A436-200D0C2F5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07" y="624957"/>
            <a:ext cx="5156465" cy="654084"/>
          </a:xfrm>
          <a:prstGeom prst="rect">
            <a:avLst/>
          </a:prstGeom>
        </p:spPr>
      </p:pic>
      <p:sp>
        <p:nvSpPr>
          <p:cNvPr id="6" name="文本框 5">
            <a:extLst>
              <a:ext uri="{FF2B5EF4-FFF2-40B4-BE49-F238E27FC236}">
                <a16:creationId xmlns:a16="http://schemas.microsoft.com/office/drawing/2014/main" id="{D184BBF8-D3D1-4813-8DCA-61E50AB3A0C6}"/>
              </a:ext>
            </a:extLst>
          </p:cNvPr>
          <p:cNvSpPr txBox="1"/>
          <p:nvPr/>
        </p:nvSpPr>
        <p:spPr>
          <a:xfrm>
            <a:off x="551671" y="1347466"/>
            <a:ext cx="4590680" cy="369332"/>
          </a:xfrm>
          <a:prstGeom prst="rect">
            <a:avLst/>
          </a:prstGeom>
          <a:noFill/>
        </p:spPr>
        <p:txBody>
          <a:bodyPr wrap="none" rtlCol="0">
            <a:spAutoFit/>
          </a:bodyPr>
          <a:lstStyle/>
          <a:p>
            <a:r>
              <a:rPr lang="zh-CN" altLang="en-US" dirty="0"/>
              <a:t>将</a:t>
            </a:r>
            <a:r>
              <a:rPr lang="en-US" altLang="zh-CN" dirty="0"/>
              <a:t>Q-V</a:t>
            </a:r>
            <a:r>
              <a:rPr lang="zh-CN" altLang="en-US" dirty="0"/>
              <a:t>称为优势</a:t>
            </a:r>
            <a:r>
              <a:rPr lang="en-US" altLang="zh-CN" dirty="0"/>
              <a:t>(Advantage)</a:t>
            </a:r>
            <a:r>
              <a:rPr lang="zh-CN" altLang="en-US" dirty="0"/>
              <a:t>函数，记为</a:t>
            </a:r>
            <a:r>
              <a:rPr lang="en-US" altLang="zh-CN" dirty="0"/>
              <a:t>A=Q-V</a:t>
            </a:r>
            <a:endParaRPr lang="zh-CN" altLang="en-US" dirty="0"/>
          </a:p>
        </p:txBody>
      </p:sp>
      <p:pic>
        <p:nvPicPr>
          <p:cNvPr id="8" name="图片 7">
            <a:extLst>
              <a:ext uri="{FF2B5EF4-FFF2-40B4-BE49-F238E27FC236}">
                <a16:creationId xmlns:a16="http://schemas.microsoft.com/office/drawing/2014/main" id="{FF8CA6F6-660C-4C96-9D2E-71391C661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8300" y="1716798"/>
            <a:ext cx="4445228" cy="692186"/>
          </a:xfrm>
          <a:prstGeom prst="rect">
            <a:avLst/>
          </a:prstGeom>
        </p:spPr>
      </p:pic>
      <p:sp>
        <p:nvSpPr>
          <p:cNvPr id="9" name="文本框 8">
            <a:extLst>
              <a:ext uri="{FF2B5EF4-FFF2-40B4-BE49-F238E27FC236}">
                <a16:creationId xmlns:a16="http://schemas.microsoft.com/office/drawing/2014/main" id="{DAF92EAF-7BA9-4B3F-868A-F5BCE5FCE00E}"/>
              </a:ext>
            </a:extLst>
          </p:cNvPr>
          <p:cNvSpPr txBox="1"/>
          <p:nvPr/>
        </p:nvSpPr>
        <p:spPr>
          <a:xfrm>
            <a:off x="551671" y="1906599"/>
            <a:ext cx="1338828" cy="369332"/>
          </a:xfrm>
          <a:prstGeom prst="rect">
            <a:avLst/>
          </a:prstGeom>
          <a:noFill/>
        </p:spPr>
        <p:txBody>
          <a:bodyPr wrap="none" rtlCol="0">
            <a:spAutoFit/>
          </a:bodyPr>
          <a:lstStyle/>
          <a:p>
            <a:r>
              <a:rPr lang="zh-CN" altLang="en-US" dirty="0"/>
              <a:t>策略梯度：</a:t>
            </a:r>
          </a:p>
        </p:txBody>
      </p:sp>
      <p:sp>
        <p:nvSpPr>
          <p:cNvPr id="18" name="矩形 17">
            <a:extLst>
              <a:ext uri="{FF2B5EF4-FFF2-40B4-BE49-F238E27FC236}">
                <a16:creationId xmlns:a16="http://schemas.microsoft.com/office/drawing/2014/main" id="{7B53E506-5CE1-48BF-9C13-A90C46D5AA3E}"/>
              </a:ext>
            </a:extLst>
          </p:cNvPr>
          <p:cNvSpPr/>
          <p:nvPr/>
        </p:nvSpPr>
        <p:spPr>
          <a:xfrm>
            <a:off x="324607" y="2613318"/>
            <a:ext cx="7398179" cy="584775"/>
          </a:xfrm>
          <a:prstGeom prst="rect">
            <a:avLst/>
          </a:prstGeom>
        </p:spPr>
        <p:txBody>
          <a:bodyPr wrap="none">
            <a:spAutoFit/>
          </a:bodyPr>
          <a:lstStyle/>
          <a:p>
            <a:r>
              <a:rPr lang="zh-CN" altLang="en-US" sz="1600" dirty="0">
                <a:solidFill>
                  <a:srgbClr val="1A1A1A"/>
                </a:solidFill>
                <a:latin typeface="-apple-system"/>
              </a:rPr>
              <a:t>状态</a:t>
            </a:r>
            <a:r>
              <a:rPr lang="en-US" altLang="zh-CN" sz="1600" dirty="0">
                <a:solidFill>
                  <a:srgbClr val="1A1A1A"/>
                </a:solidFill>
                <a:latin typeface="-apple-system"/>
              </a:rPr>
              <a:t>-</a:t>
            </a:r>
            <a:r>
              <a:rPr lang="zh-CN" altLang="en-US" sz="1600" dirty="0">
                <a:solidFill>
                  <a:srgbClr val="1A1A1A"/>
                </a:solidFill>
                <a:latin typeface="-apple-system"/>
              </a:rPr>
              <a:t>动作值函数</a:t>
            </a:r>
            <a:r>
              <a:rPr lang="en-US" altLang="zh-CN" sz="1600" dirty="0">
                <a:solidFill>
                  <a:srgbClr val="1A1A1A"/>
                </a:solidFill>
                <a:latin typeface="-apple-system"/>
              </a:rPr>
              <a:t>Q</a:t>
            </a:r>
            <a:r>
              <a:rPr lang="zh-CN" altLang="en-US" sz="1600" dirty="0">
                <a:solidFill>
                  <a:srgbClr val="1A1A1A"/>
                </a:solidFill>
                <a:latin typeface="-apple-system"/>
              </a:rPr>
              <a:t>，</a:t>
            </a:r>
            <a:r>
              <a:rPr lang="zh-CN" altLang="zh-CN" sz="1600" dirty="0">
                <a:solidFill>
                  <a:srgbClr val="1A1A1A"/>
                </a:solidFill>
                <a:latin typeface="Arial" panose="020B0604020202020204" pitchFamily="34" charset="0"/>
                <a:ea typeface="-apple-system"/>
              </a:rPr>
              <a:t>指的是在当前状态</a:t>
            </a:r>
            <a:r>
              <a:rPr lang="en-US" altLang="zh-CN" sz="1600" dirty="0" err="1">
                <a:solidFill>
                  <a:srgbClr val="1A1A1A"/>
                </a:solidFill>
                <a:latin typeface="Arial" panose="020B0604020202020204" pitchFamily="34" charset="0"/>
                <a:ea typeface="-apple-system"/>
              </a:rPr>
              <a:t>st</a:t>
            </a:r>
            <a:r>
              <a:rPr lang="zh-CN" altLang="zh-CN" sz="1600" dirty="0">
                <a:solidFill>
                  <a:srgbClr val="1A1A1A"/>
                </a:solidFill>
                <a:latin typeface="Arial" panose="020B0604020202020204" pitchFamily="34" charset="0"/>
                <a:ea typeface="-apple-system"/>
              </a:rPr>
              <a:t>下,采取动作</a:t>
            </a:r>
            <a:r>
              <a:rPr lang="en-US" altLang="zh-CN" sz="1600" dirty="0">
                <a:solidFill>
                  <a:srgbClr val="1A1A1A"/>
                </a:solidFill>
                <a:latin typeface="Arial" panose="020B0604020202020204" pitchFamily="34" charset="0"/>
                <a:ea typeface="-apple-system"/>
              </a:rPr>
              <a:t>at</a:t>
            </a:r>
            <a:r>
              <a:rPr lang="zh-CN" altLang="zh-CN" sz="1600" dirty="0">
                <a:solidFill>
                  <a:srgbClr val="1A1A1A"/>
                </a:solidFill>
                <a:latin typeface="Arial" panose="020B0604020202020204" pitchFamily="34" charset="0"/>
                <a:ea typeface="-apple-system"/>
              </a:rPr>
              <a:t>所能获得</a:t>
            </a:r>
            <a:r>
              <a:rPr lang="zh-CN" altLang="en-US" sz="1600" dirty="0">
                <a:solidFill>
                  <a:srgbClr val="1A1A1A"/>
                </a:solidFill>
                <a:latin typeface="Arial" panose="020B0604020202020204" pitchFamily="34" charset="0"/>
                <a:ea typeface="-apple-system"/>
              </a:rPr>
              <a:t>的</a:t>
            </a:r>
            <a:r>
              <a:rPr lang="zh-CN" altLang="zh-CN" sz="1600" dirty="0">
                <a:solidFill>
                  <a:srgbClr val="1A1A1A"/>
                </a:solidFill>
                <a:latin typeface="Arial" panose="020B0604020202020204" pitchFamily="34" charset="0"/>
                <a:ea typeface="-apple-system"/>
              </a:rPr>
              <a:t>后续累积奖励</a:t>
            </a:r>
            <a:r>
              <a:rPr lang="zh-CN" altLang="zh-CN" sz="1600" dirty="0">
                <a:latin typeface="Arial" panose="020B0604020202020204" pitchFamily="34" charset="0"/>
              </a:rPr>
              <a:t> </a:t>
            </a:r>
          </a:p>
          <a:p>
            <a:endParaRPr lang="zh-CN" altLang="en-US" sz="1600" dirty="0"/>
          </a:p>
        </p:txBody>
      </p:sp>
      <p:sp>
        <p:nvSpPr>
          <p:cNvPr id="21" name="AutoShape 11" descr="[公式]">
            <a:extLst>
              <a:ext uri="{FF2B5EF4-FFF2-40B4-BE49-F238E27FC236}">
                <a16:creationId xmlns:a16="http://schemas.microsoft.com/office/drawing/2014/main" id="{BE847F02-C5A7-43A7-94A5-26C93DA97D2C}"/>
              </a:ext>
            </a:extLst>
          </p:cNvPr>
          <p:cNvSpPr>
            <a:spLocks noChangeAspect="1" noChangeArrowheads="1"/>
          </p:cNvSpPr>
          <p:nvPr/>
        </p:nvSpPr>
        <p:spPr bwMode="auto">
          <a:xfrm>
            <a:off x="3813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89B38E1F-ECB6-4F4C-A06B-84F2880B5786}"/>
              </a:ext>
            </a:extLst>
          </p:cNvPr>
          <p:cNvSpPr/>
          <p:nvPr/>
        </p:nvSpPr>
        <p:spPr>
          <a:xfrm>
            <a:off x="324607" y="3069959"/>
            <a:ext cx="7337265" cy="584775"/>
          </a:xfrm>
          <a:prstGeom prst="rect">
            <a:avLst/>
          </a:prstGeom>
        </p:spPr>
        <p:txBody>
          <a:bodyPr wrap="none">
            <a:spAutoFit/>
          </a:bodyPr>
          <a:lstStyle/>
          <a:p>
            <a:r>
              <a:rPr lang="zh-CN" altLang="en-US" sz="1600" dirty="0">
                <a:solidFill>
                  <a:srgbClr val="1A1A1A"/>
                </a:solidFill>
                <a:latin typeface="-apple-system"/>
              </a:rPr>
              <a:t>状态值函数 </a:t>
            </a:r>
            <a:r>
              <a:rPr lang="en-US" altLang="zh-CN" sz="1600" dirty="0">
                <a:solidFill>
                  <a:srgbClr val="1A1A1A"/>
                </a:solidFill>
                <a:latin typeface="-apple-system"/>
              </a:rPr>
              <a:t>V</a:t>
            </a:r>
            <a:r>
              <a:rPr lang="zh-CN" altLang="en-US" sz="1600" dirty="0">
                <a:solidFill>
                  <a:srgbClr val="1A1A1A"/>
                </a:solidFill>
                <a:latin typeface="-apple-system"/>
              </a:rPr>
              <a:t>，指</a:t>
            </a:r>
            <a:r>
              <a:rPr lang="zh-CN" altLang="zh-CN" sz="1600" dirty="0">
                <a:solidFill>
                  <a:srgbClr val="1A1A1A"/>
                </a:solidFill>
                <a:latin typeface="Arial" panose="020B0604020202020204" pitchFamily="34" charset="0"/>
                <a:ea typeface="-apple-system"/>
              </a:rPr>
              <a:t>在当前状态</a:t>
            </a:r>
            <a:r>
              <a:rPr lang="en-US" altLang="zh-CN" sz="1600" dirty="0" err="1">
                <a:solidFill>
                  <a:srgbClr val="1A1A1A"/>
                </a:solidFill>
                <a:latin typeface="Arial" panose="020B0604020202020204" pitchFamily="34" charset="0"/>
                <a:ea typeface="-apple-system"/>
              </a:rPr>
              <a:t>st</a:t>
            </a:r>
            <a:r>
              <a:rPr lang="zh-CN" altLang="en-US" sz="1600" dirty="0">
                <a:solidFill>
                  <a:srgbClr val="1A1A1A"/>
                </a:solidFill>
                <a:latin typeface="Arial" panose="020B0604020202020204" pitchFamily="34" charset="0"/>
                <a:ea typeface="-apple-system"/>
              </a:rPr>
              <a:t>下，</a:t>
            </a:r>
            <a:r>
              <a:rPr lang="zh-CN" altLang="zh-CN" sz="1600" dirty="0">
                <a:solidFill>
                  <a:srgbClr val="1A1A1A"/>
                </a:solidFill>
                <a:latin typeface="Arial" panose="020B0604020202020204" pitchFamily="34" charset="0"/>
                <a:ea typeface="-apple-system"/>
              </a:rPr>
              <a:t>采取所有的可能动作所能获得的奖励的期望</a:t>
            </a:r>
            <a:r>
              <a:rPr lang="zh-CN" altLang="zh-CN" sz="1600" dirty="0">
                <a:latin typeface="Arial" panose="020B0604020202020204" pitchFamily="34" charset="0"/>
              </a:rPr>
              <a:t> </a:t>
            </a:r>
          </a:p>
          <a:p>
            <a:endParaRPr lang="zh-CN" altLang="en-US" sz="1600" dirty="0"/>
          </a:p>
        </p:txBody>
      </p:sp>
      <p:sp>
        <p:nvSpPr>
          <p:cNvPr id="24" name="AutoShape 13" descr="[公式]">
            <a:extLst>
              <a:ext uri="{FF2B5EF4-FFF2-40B4-BE49-F238E27FC236}">
                <a16:creationId xmlns:a16="http://schemas.microsoft.com/office/drawing/2014/main" id="{6B311AA0-C7F7-4A06-B752-86A426CAE8CD}"/>
              </a:ext>
            </a:extLst>
          </p:cNvPr>
          <p:cNvSpPr>
            <a:spLocks noChangeAspect="1" noChangeArrowheads="1"/>
          </p:cNvSpPr>
          <p:nvPr/>
        </p:nvSpPr>
        <p:spPr bwMode="auto">
          <a:xfrm>
            <a:off x="133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矩形 24">
            <a:extLst>
              <a:ext uri="{FF2B5EF4-FFF2-40B4-BE49-F238E27FC236}">
                <a16:creationId xmlns:a16="http://schemas.microsoft.com/office/drawing/2014/main" id="{B06D652F-9E46-4E1A-AD6A-ADF21841F9F8}"/>
              </a:ext>
            </a:extLst>
          </p:cNvPr>
          <p:cNvSpPr/>
          <p:nvPr/>
        </p:nvSpPr>
        <p:spPr>
          <a:xfrm>
            <a:off x="324607" y="3531624"/>
            <a:ext cx="8066632" cy="338554"/>
          </a:xfrm>
          <a:prstGeom prst="rect">
            <a:avLst/>
          </a:prstGeom>
        </p:spPr>
        <p:txBody>
          <a:bodyPr wrap="none">
            <a:spAutoFit/>
          </a:bodyPr>
          <a:lstStyle/>
          <a:p>
            <a:r>
              <a:rPr lang="zh-CN" altLang="en-US" sz="1600" dirty="0">
                <a:solidFill>
                  <a:srgbClr val="1A1A1A"/>
                </a:solidFill>
                <a:latin typeface="-apple-system"/>
              </a:rPr>
              <a:t>优势函数</a:t>
            </a:r>
            <a:r>
              <a:rPr lang="en-US" altLang="zh-CN" sz="1600" dirty="0">
                <a:solidFill>
                  <a:srgbClr val="1A1A1A"/>
                </a:solidFill>
                <a:latin typeface="-apple-system"/>
              </a:rPr>
              <a:t>A</a:t>
            </a:r>
            <a:r>
              <a:rPr lang="zh-CN" altLang="en-US" sz="1600" dirty="0">
                <a:solidFill>
                  <a:srgbClr val="1A1A1A"/>
                </a:solidFill>
                <a:latin typeface="-apple-system"/>
              </a:rPr>
              <a:t>，</a:t>
            </a:r>
            <a:r>
              <a:rPr lang="zh-CN" altLang="zh-CN" sz="1600" dirty="0">
                <a:solidFill>
                  <a:srgbClr val="1A1A1A"/>
                </a:solidFill>
                <a:latin typeface="Arial" panose="020B0604020202020204" pitchFamily="34" charset="0"/>
                <a:ea typeface="-apple-system"/>
              </a:rPr>
              <a:t>指的是在当前状态下所选取动作</a:t>
            </a:r>
            <a:r>
              <a:rPr lang="en-US" altLang="zh-CN" sz="1600" dirty="0">
                <a:solidFill>
                  <a:srgbClr val="1A1A1A"/>
                </a:solidFill>
                <a:latin typeface="Arial" panose="020B0604020202020204" pitchFamily="34" charset="0"/>
                <a:ea typeface="-apple-system"/>
              </a:rPr>
              <a:t>at</a:t>
            </a:r>
            <a:r>
              <a:rPr lang="zh-CN" altLang="zh-CN" sz="1600" dirty="0">
                <a:solidFill>
                  <a:srgbClr val="1A1A1A"/>
                </a:solidFill>
                <a:latin typeface="Arial" panose="020B0604020202020204" pitchFamily="34" charset="0"/>
                <a:ea typeface="-apple-system"/>
              </a:rPr>
              <a:t>要比在当前状态下的平均动作优势是多少</a:t>
            </a:r>
            <a:endParaRPr lang="zh-CN" altLang="en-US" sz="1600" dirty="0"/>
          </a:p>
        </p:txBody>
      </p:sp>
      <p:sp>
        <p:nvSpPr>
          <p:cNvPr id="27" name="AutoShape 15" descr="[公式]">
            <a:extLst>
              <a:ext uri="{FF2B5EF4-FFF2-40B4-BE49-F238E27FC236}">
                <a16:creationId xmlns:a16="http://schemas.microsoft.com/office/drawing/2014/main" id="{5D3DF05B-3C2C-4696-86E6-0626F538DB8B}"/>
              </a:ext>
            </a:extLst>
          </p:cNvPr>
          <p:cNvSpPr>
            <a:spLocks noChangeAspect="1" noChangeArrowheads="1"/>
          </p:cNvSpPr>
          <p:nvPr/>
        </p:nvSpPr>
        <p:spPr bwMode="auto">
          <a:xfrm>
            <a:off x="33909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文本框 28">
            <a:extLst>
              <a:ext uri="{FF2B5EF4-FFF2-40B4-BE49-F238E27FC236}">
                <a16:creationId xmlns:a16="http://schemas.microsoft.com/office/drawing/2014/main" id="{35F64AC4-3EBD-4A64-AC61-8FF5D6EEDEDA}"/>
              </a:ext>
            </a:extLst>
          </p:cNvPr>
          <p:cNvSpPr txBox="1"/>
          <p:nvPr/>
        </p:nvSpPr>
        <p:spPr>
          <a:xfrm>
            <a:off x="509336" y="187200"/>
            <a:ext cx="7156446" cy="369332"/>
          </a:xfrm>
          <a:prstGeom prst="rect">
            <a:avLst/>
          </a:prstGeom>
          <a:noFill/>
        </p:spPr>
        <p:txBody>
          <a:bodyPr wrap="none" rtlCol="0">
            <a:spAutoFit/>
          </a:bodyPr>
          <a:lstStyle/>
          <a:p>
            <a:r>
              <a:rPr lang="zh-CN" altLang="en-US" b="1" dirty="0"/>
              <a:t>演员</a:t>
            </a:r>
            <a:r>
              <a:rPr lang="en-US" altLang="zh-CN" b="1" dirty="0"/>
              <a:t>-</a:t>
            </a:r>
            <a:r>
              <a:rPr lang="zh-CN" altLang="en-US" b="1" dirty="0"/>
              <a:t>评论家算法（</a:t>
            </a:r>
            <a:r>
              <a:rPr lang="en-US" altLang="zh-CN" b="1" dirty="0"/>
              <a:t>Actor-Critic Algorithm)——</a:t>
            </a:r>
            <a:r>
              <a:rPr lang="zh-CN" altLang="en-US" b="1" dirty="0"/>
              <a:t>使用优势函数减小方差</a:t>
            </a:r>
          </a:p>
        </p:txBody>
      </p:sp>
      <p:pic>
        <p:nvPicPr>
          <p:cNvPr id="31" name="图片 30">
            <a:extLst>
              <a:ext uri="{FF2B5EF4-FFF2-40B4-BE49-F238E27FC236}">
                <a16:creationId xmlns:a16="http://schemas.microsoft.com/office/drawing/2014/main" id="{CEF2B569-CE03-4474-8DE3-D9EADF989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290" y="3929305"/>
            <a:ext cx="3118010" cy="1530429"/>
          </a:xfrm>
          <a:prstGeom prst="rect">
            <a:avLst/>
          </a:prstGeom>
        </p:spPr>
      </p:pic>
    </p:spTree>
    <p:extLst>
      <p:ext uri="{BB962C8B-B14F-4D97-AF65-F5344CB8AC3E}">
        <p14:creationId xmlns:p14="http://schemas.microsoft.com/office/powerpoint/2010/main" val="3426058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CA28597-51E1-433B-AACC-074AC43C3DEF}"/>
              </a:ext>
            </a:extLst>
          </p:cNvPr>
          <p:cNvSpPr txBox="1"/>
          <p:nvPr/>
        </p:nvSpPr>
        <p:spPr>
          <a:xfrm>
            <a:off x="509336" y="187200"/>
            <a:ext cx="7209346" cy="369332"/>
          </a:xfrm>
          <a:prstGeom prst="rect">
            <a:avLst/>
          </a:prstGeom>
          <a:noFill/>
        </p:spPr>
        <p:txBody>
          <a:bodyPr wrap="none" rtlCol="0">
            <a:spAutoFit/>
          </a:bodyPr>
          <a:lstStyle/>
          <a:p>
            <a:r>
              <a:rPr lang="zh-CN" altLang="en-US" b="1" dirty="0"/>
              <a:t>演员</a:t>
            </a:r>
            <a:r>
              <a:rPr lang="en-US" altLang="zh-CN" b="1" dirty="0"/>
              <a:t>-</a:t>
            </a:r>
            <a:r>
              <a:rPr lang="zh-CN" altLang="en-US" b="1" dirty="0"/>
              <a:t>评论家算法（</a:t>
            </a:r>
            <a:r>
              <a:rPr lang="en-US" altLang="zh-CN" b="1" dirty="0"/>
              <a:t>Actor-Critic Algorithm)——</a:t>
            </a:r>
            <a:r>
              <a:rPr lang="zh-CN" altLang="en-US" b="1" dirty="0"/>
              <a:t>使用优势函数减少方差</a:t>
            </a:r>
          </a:p>
        </p:txBody>
      </p:sp>
      <p:pic>
        <p:nvPicPr>
          <p:cNvPr id="6" name="图片 5">
            <a:extLst>
              <a:ext uri="{FF2B5EF4-FFF2-40B4-BE49-F238E27FC236}">
                <a16:creationId xmlns:a16="http://schemas.microsoft.com/office/drawing/2014/main" id="{BC373934-8E17-47C9-8073-91B45F0FB6F9}"/>
              </a:ext>
            </a:extLst>
          </p:cNvPr>
          <p:cNvPicPr>
            <a:picLocks noChangeAspect="1"/>
          </p:cNvPicPr>
          <p:nvPr/>
        </p:nvPicPr>
        <p:blipFill rotWithShape="1">
          <a:blip r:embed="rId2">
            <a:extLst>
              <a:ext uri="{28A0092B-C50C-407E-A947-70E740481C1C}">
                <a14:useLocalDpi xmlns:a14="http://schemas.microsoft.com/office/drawing/2010/main" val="0"/>
              </a:ext>
            </a:extLst>
          </a:blip>
          <a:srcRect t="4456"/>
          <a:stretch/>
        </p:blipFill>
        <p:spPr>
          <a:xfrm>
            <a:off x="600970" y="959936"/>
            <a:ext cx="5915281" cy="4103132"/>
          </a:xfrm>
          <a:prstGeom prst="rect">
            <a:avLst/>
          </a:prstGeom>
        </p:spPr>
      </p:pic>
    </p:spTree>
    <p:extLst>
      <p:ext uri="{BB962C8B-B14F-4D97-AF65-F5344CB8AC3E}">
        <p14:creationId xmlns:p14="http://schemas.microsoft.com/office/powerpoint/2010/main" val="1955637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CD0B83-FD74-4C9F-AA68-0E60D7EBF6AE}"/>
              </a:ext>
            </a:extLst>
          </p:cNvPr>
          <p:cNvSpPr txBox="1"/>
          <p:nvPr/>
        </p:nvSpPr>
        <p:spPr>
          <a:xfrm>
            <a:off x="509336" y="187200"/>
            <a:ext cx="2031325" cy="369332"/>
          </a:xfrm>
          <a:prstGeom prst="rect">
            <a:avLst/>
          </a:prstGeom>
          <a:noFill/>
        </p:spPr>
        <p:txBody>
          <a:bodyPr wrap="none" rtlCol="0">
            <a:spAutoFit/>
          </a:bodyPr>
          <a:lstStyle/>
          <a:p>
            <a:r>
              <a:rPr lang="zh-CN" altLang="en-US" b="1" dirty="0"/>
              <a:t>策略梯度公式总结</a:t>
            </a:r>
          </a:p>
        </p:txBody>
      </p:sp>
      <p:pic>
        <p:nvPicPr>
          <p:cNvPr id="9" name="图片 8">
            <a:extLst>
              <a:ext uri="{FF2B5EF4-FFF2-40B4-BE49-F238E27FC236}">
                <a16:creationId xmlns:a16="http://schemas.microsoft.com/office/drawing/2014/main" id="{89CF2417-BB5D-4471-8A57-D2C636A5A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779591"/>
            <a:ext cx="2825895" cy="742988"/>
          </a:xfrm>
          <a:prstGeom prst="rect">
            <a:avLst/>
          </a:prstGeom>
        </p:spPr>
      </p:pic>
      <p:sp>
        <p:nvSpPr>
          <p:cNvPr id="10" name="文本框 9">
            <a:extLst>
              <a:ext uri="{FF2B5EF4-FFF2-40B4-BE49-F238E27FC236}">
                <a16:creationId xmlns:a16="http://schemas.microsoft.com/office/drawing/2014/main" id="{3BCB13CC-9E3C-42AA-AD76-6E08479302FD}"/>
              </a:ext>
            </a:extLst>
          </p:cNvPr>
          <p:cNvSpPr txBox="1"/>
          <p:nvPr/>
        </p:nvSpPr>
        <p:spPr>
          <a:xfrm>
            <a:off x="509336" y="765202"/>
            <a:ext cx="2031325" cy="369332"/>
          </a:xfrm>
          <a:prstGeom prst="rect">
            <a:avLst/>
          </a:prstGeom>
          <a:noFill/>
        </p:spPr>
        <p:txBody>
          <a:bodyPr wrap="none" rtlCol="0">
            <a:spAutoFit/>
          </a:bodyPr>
          <a:lstStyle/>
          <a:p>
            <a:r>
              <a:rPr lang="zh-CN" altLang="en-US" dirty="0"/>
              <a:t>策略梯度广义框架</a:t>
            </a:r>
          </a:p>
        </p:txBody>
      </p:sp>
      <p:pic>
        <p:nvPicPr>
          <p:cNvPr id="12" name="图片 11">
            <a:extLst>
              <a:ext uri="{FF2B5EF4-FFF2-40B4-BE49-F238E27FC236}">
                <a16:creationId xmlns:a16="http://schemas.microsoft.com/office/drawing/2014/main" id="{0D318CA6-4702-41CA-A2E7-49C6AF8C5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186996"/>
            <a:ext cx="4556751" cy="3550913"/>
          </a:xfrm>
          <a:prstGeom prst="rect">
            <a:avLst/>
          </a:prstGeom>
        </p:spPr>
      </p:pic>
      <p:sp>
        <p:nvSpPr>
          <p:cNvPr id="14" name="文本框 13">
            <a:extLst>
              <a:ext uri="{FF2B5EF4-FFF2-40B4-BE49-F238E27FC236}">
                <a16:creationId xmlns:a16="http://schemas.microsoft.com/office/drawing/2014/main" id="{F54087DD-EC9D-405F-A1A0-412988FE0061}"/>
              </a:ext>
            </a:extLst>
          </p:cNvPr>
          <p:cNvSpPr txBox="1"/>
          <p:nvPr/>
        </p:nvSpPr>
        <p:spPr>
          <a:xfrm>
            <a:off x="4267200" y="1716038"/>
            <a:ext cx="4572000" cy="2308324"/>
          </a:xfrm>
          <a:prstGeom prst="rect">
            <a:avLst/>
          </a:prstGeom>
          <a:noFill/>
        </p:spPr>
        <p:txBody>
          <a:bodyPr wrap="square">
            <a:spAutoFit/>
          </a:bodyPr>
          <a:lstStyle/>
          <a:p>
            <a:r>
              <a:rPr lang="zh-CN" altLang="en-US" b="0" i="0" dirty="0">
                <a:solidFill>
                  <a:srgbClr val="1A1A1A"/>
                </a:solidFill>
                <a:effectLst/>
                <a:latin typeface="-apple-system"/>
              </a:rPr>
              <a:t>前三个直接应用轨迹的累积回报，由此计算出来的策略梯度不存在偏差，但是由于需要累积多步的回报，因此方差会很大。后三个利用动作值函数，优势函数和</a:t>
            </a:r>
            <a:r>
              <a:rPr lang="en-US" altLang="zh-CN" b="0" i="0" dirty="0">
                <a:solidFill>
                  <a:srgbClr val="1A1A1A"/>
                </a:solidFill>
                <a:effectLst/>
                <a:latin typeface="-apple-system"/>
              </a:rPr>
              <a:t>TD</a:t>
            </a:r>
            <a:r>
              <a:rPr lang="zh-CN" altLang="en-US" b="0" i="0" dirty="0">
                <a:solidFill>
                  <a:srgbClr val="1A1A1A"/>
                </a:solidFill>
                <a:effectLst/>
                <a:latin typeface="-apple-system"/>
              </a:rPr>
              <a:t>偏差代替累积回报，其优点是方差小，但是这三种方法中都用到了逼近方法，因此计算出来的策略梯度都存在偏差。这三种方法以牺牲偏差来换取小的方差。</a:t>
            </a:r>
            <a:endParaRPr lang="zh-CN" altLang="en-US" dirty="0"/>
          </a:p>
        </p:txBody>
      </p:sp>
      <p:pic>
        <p:nvPicPr>
          <p:cNvPr id="2" name="图片 1">
            <a:extLst>
              <a:ext uri="{FF2B5EF4-FFF2-40B4-BE49-F238E27FC236}">
                <a16:creationId xmlns:a16="http://schemas.microsoft.com/office/drawing/2014/main" id="{20BD293C-8F27-4E60-8D04-36FA32C566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5374" y="-66662"/>
            <a:ext cx="4076910" cy="793791"/>
          </a:xfrm>
          <a:prstGeom prst="rect">
            <a:avLst/>
          </a:prstGeom>
        </p:spPr>
      </p:pic>
    </p:spTree>
    <p:extLst>
      <p:ext uri="{BB962C8B-B14F-4D97-AF65-F5344CB8AC3E}">
        <p14:creationId xmlns:p14="http://schemas.microsoft.com/office/powerpoint/2010/main" val="562340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FDA6C87-532F-4719-B24B-658D59119EE9}"/>
              </a:ext>
            </a:extLst>
          </p:cNvPr>
          <p:cNvSpPr txBox="1"/>
          <p:nvPr/>
        </p:nvSpPr>
        <p:spPr>
          <a:xfrm>
            <a:off x="509336" y="187200"/>
            <a:ext cx="8610819" cy="369332"/>
          </a:xfrm>
          <a:prstGeom prst="rect">
            <a:avLst/>
          </a:prstGeom>
          <a:noFill/>
        </p:spPr>
        <p:txBody>
          <a:bodyPr wrap="none" rtlCol="0">
            <a:spAutoFit/>
          </a:bodyPr>
          <a:lstStyle/>
          <a:p>
            <a:r>
              <a:rPr lang="zh-CN" altLang="en-US" b="1" dirty="0"/>
              <a:t>演员</a:t>
            </a:r>
            <a:r>
              <a:rPr lang="en-US" altLang="zh-CN" b="1" dirty="0"/>
              <a:t>-</a:t>
            </a:r>
            <a:r>
              <a:rPr lang="zh-CN" altLang="en-US" b="1" dirty="0"/>
              <a:t>评论家算法（</a:t>
            </a:r>
            <a:r>
              <a:rPr lang="en-US" altLang="zh-CN" b="1" dirty="0"/>
              <a:t>Actor-Critic Algorithm)——A3C(</a:t>
            </a:r>
            <a:r>
              <a:rPr lang="en-US" altLang="zh-CN" b="0" i="0" dirty="0">
                <a:solidFill>
                  <a:srgbClr val="1A1A1A"/>
                </a:solidFill>
                <a:effectLst/>
                <a:latin typeface="-apple-system"/>
              </a:rPr>
              <a:t>Asynchronous advantage actor-critic</a:t>
            </a:r>
            <a:r>
              <a:rPr lang="en-US" altLang="zh-CN" b="1" dirty="0"/>
              <a:t>)</a:t>
            </a:r>
            <a:endParaRPr lang="zh-CN" altLang="en-US" b="1" dirty="0"/>
          </a:p>
        </p:txBody>
      </p:sp>
      <p:sp>
        <p:nvSpPr>
          <p:cNvPr id="5" name="矩形 4">
            <a:extLst>
              <a:ext uri="{FF2B5EF4-FFF2-40B4-BE49-F238E27FC236}">
                <a16:creationId xmlns:a16="http://schemas.microsoft.com/office/drawing/2014/main" id="{195A14B0-8AC0-4F10-A2E5-308AD4562A8D}"/>
              </a:ext>
            </a:extLst>
          </p:cNvPr>
          <p:cNvSpPr/>
          <p:nvPr/>
        </p:nvSpPr>
        <p:spPr>
          <a:xfrm>
            <a:off x="509336" y="774468"/>
            <a:ext cx="6231467" cy="369332"/>
          </a:xfrm>
          <a:prstGeom prst="rect">
            <a:avLst/>
          </a:prstGeom>
        </p:spPr>
        <p:txBody>
          <a:bodyPr wrap="square">
            <a:spAutoFit/>
          </a:bodyPr>
          <a:lstStyle/>
          <a:p>
            <a:r>
              <a:rPr lang="zh-CN" altLang="en-US" dirty="0">
                <a:solidFill>
                  <a:srgbClr val="1A1A1A"/>
                </a:solidFill>
                <a:latin typeface="-apple-system"/>
              </a:rPr>
              <a:t>文献：</a:t>
            </a:r>
            <a:r>
              <a:rPr lang="en-US" altLang="zh-CN" dirty="0">
                <a:solidFill>
                  <a:srgbClr val="1A1A1A"/>
                </a:solidFill>
                <a:latin typeface="-apple-system"/>
              </a:rPr>
              <a:t>Asynchronous Methods for Deep Reinforcement Learning. </a:t>
            </a:r>
            <a:endParaRPr lang="zh-CN" altLang="en-US" dirty="0"/>
          </a:p>
        </p:txBody>
      </p:sp>
      <p:sp>
        <p:nvSpPr>
          <p:cNvPr id="2" name="文本框 1">
            <a:extLst>
              <a:ext uri="{FF2B5EF4-FFF2-40B4-BE49-F238E27FC236}">
                <a16:creationId xmlns:a16="http://schemas.microsoft.com/office/drawing/2014/main" id="{CDE14F2B-1825-467D-BB05-DFF2FAAF60CE}"/>
              </a:ext>
            </a:extLst>
          </p:cNvPr>
          <p:cNvSpPr txBox="1"/>
          <p:nvPr/>
        </p:nvSpPr>
        <p:spPr>
          <a:xfrm>
            <a:off x="509336" y="1253822"/>
            <a:ext cx="7840608" cy="369332"/>
          </a:xfrm>
          <a:prstGeom prst="rect">
            <a:avLst/>
          </a:prstGeom>
          <a:noFill/>
        </p:spPr>
        <p:txBody>
          <a:bodyPr wrap="none" rtlCol="0">
            <a:spAutoFit/>
          </a:bodyPr>
          <a:lstStyle/>
          <a:p>
            <a:r>
              <a:rPr lang="zh-CN" altLang="en-US" dirty="0"/>
              <a:t>提出原因：</a:t>
            </a:r>
            <a:r>
              <a:rPr lang="zh-CN" altLang="en-US" b="0" i="0" dirty="0">
                <a:solidFill>
                  <a:srgbClr val="000000"/>
                </a:solidFill>
                <a:effectLst/>
                <a:latin typeface="Helvetica Neue"/>
              </a:rPr>
              <a:t>只用单个 </a:t>
            </a:r>
            <a:r>
              <a:rPr lang="en-US" altLang="zh-CN" b="0" i="0" dirty="0">
                <a:solidFill>
                  <a:srgbClr val="000000"/>
                </a:solidFill>
                <a:effectLst/>
                <a:latin typeface="Helvetica Neue"/>
              </a:rPr>
              <a:t>agent </a:t>
            </a:r>
            <a:r>
              <a:rPr lang="zh-CN" altLang="en-US" b="0" i="0" dirty="0">
                <a:solidFill>
                  <a:srgbClr val="000000"/>
                </a:solidFill>
                <a:effectLst/>
                <a:latin typeface="Helvetica Neue"/>
              </a:rPr>
              <a:t>进行样本的采集，得到的样本可能会高度相关。</a:t>
            </a:r>
            <a:endParaRPr lang="zh-CN" altLang="en-US" dirty="0"/>
          </a:p>
        </p:txBody>
      </p:sp>
      <p:pic>
        <p:nvPicPr>
          <p:cNvPr id="7" name="图片 6">
            <a:extLst>
              <a:ext uri="{FF2B5EF4-FFF2-40B4-BE49-F238E27FC236}">
                <a16:creationId xmlns:a16="http://schemas.microsoft.com/office/drawing/2014/main" id="{6D5701C2-8A19-4071-8B03-A2360F46B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040" y="1705072"/>
            <a:ext cx="4688960" cy="4191930"/>
          </a:xfrm>
          <a:prstGeom prst="rect">
            <a:avLst/>
          </a:prstGeom>
        </p:spPr>
      </p:pic>
      <p:sp>
        <p:nvSpPr>
          <p:cNvPr id="8" name="文本框 7">
            <a:extLst>
              <a:ext uri="{FF2B5EF4-FFF2-40B4-BE49-F238E27FC236}">
                <a16:creationId xmlns:a16="http://schemas.microsoft.com/office/drawing/2014/main" id="{0543E3B4-4319-41F0-A717-46AAE45E789F}"/>
              </a:ext>
            </a:extLst>
          </p:cNvPr>
          <p:cNvSpPr txBox="1"/>
          <p:nvPr/>
        </p:nvSpPr>
        <p:spPr>
          <a:xfrm>
            <a:off x="509336" y="1741668"/>
            <a:ext cx="6141425" cy="923330"/>
          </a:xfrm>
          <a:prstGeom prst="rect">
            <a:avLst/>
          </a:prstGeom>
          <a:noFill/>
        </p:spPr>
        <p:txBody>
          <a:bodyPr wrap="none" rtlCol="0">
            <a:spAutoFit/>
          </a:bodyPr>
          <a:lstStyle>
            <a:defPPr>
              <a:defRPr lang="zh-CN"/>
            </a:defPPr>
          </a:lstStyle>
          <a:p>
            <a:r>
              <a:rPr lang="zh-CN" altLang="en-US" dirty="0"/>
              <a:t>解决方法：异步</a:t>
            </a:r>
            <a:r>
              <a:rPr lang="en-US" altLang="zh-CN" dirty="0"/>
              <a:t>——</a:t>
            </a:r>
            <a:r>
              <a:rPr lang="zh-CN" altLang="en-US" dirty="0"/>
              <a:t>指数据并非同时产生，</a:t>
            </a:r>
            <a:r>
              <a:rPr lang="zh-CN" altLang="en-US" b="0" i="0" dirty="0">
                <a:solidFill>
                  <a:srgbClr val="1A1A1A"/>
                </a:solidFill>
                <a:effectLst/>
                <a:latin typeface="-apple-system"/>
              </a:rPr>
              <a:t>利用多个线程。</a:t>
            </a:r>
            <a:endParaRPr lang="en-US" altLang="zh-CN" b="0" i="0" dirty="0">
              <a:solidFill>
                <a:srgbClr val="1A1A1A"/>
              </a:solidFill>
              <a:effectLst/>
              <a:latin typeface="-apple-system"/>
            </a:endParaRPr>
          </a:p>
          <a:p>
            <a:r>
              <a:rPr lang="zh-CN" altLang="en-US" b="0" i="0" dirty="0">
                <a:solidFill>
                  <a:srgbClr val="1A1A1A"/>
                </a:solidFill>
                <a:effectLst/>
                <a:latin typeface="-apple-system"/>
              </a:rPr>
              <a:t>每个线程相当于一个智能体在随机探索，多个智能体</a:t>
            </a:r>
            <a:endParaRPr lang="en-US" altLang="zh-CN" b="0" i="0" dirty="0">
              <a:solidFill>
                <a:srgbClr val="1A1A1A"/>
              </a:solidFill>
              <a:effectLst/>
              <a:latin typeface="-apple-system"/>
            </a:endParaRPr>
          </a:p>
          <a:p>
            <a:r>
              <a:rPr lang="zh-CN" altLang="en-US" b="0" i="0" dirty="0">
                <a:solidFill>
                  <a:srgbClr val="1A1A1A"/>
                </a:solidFill>
                <a:effectLst/>
                <a:latin typeface="-apple-system"/>
              </a:rPr>
              <a:t>共同探索，并行计算策略梯度，维持一个总的更新量。</a:t>
            </a:r>
            <a:endParaRPr lang="zh-CN" altLang="en-US" dirty="0"/>
          </a:p>
        </p:txBody>
      </p:sp>
      <p:sp>
        <p:nvSpPr>
          <p:cNvPr id="9" name="文本框 8">
            <a:extLst>
              <a:ext uri="{FF2B5EF4-FFF2-40B4-BE49-F238E27FC236}">
                <a16:creationId xmlns:a16="http://schemas.microsoft.com/office/drawing/2014/main" id="{1D842609-88DC-4AA1-9D50-B7C7716F185D}"/>
              </a:ext>
            </a:extLst>
          </p:cNvPr>
          <p:cNvSpPr txBox="1"/>
          <p:nvPr/>
        </p:nvSpPr>
        <p:spPr>
          <a:xfrm>
            <a:off x="4114800" y="2971800"/>
            <a:ext cx="65" cy="276999"/>
          </a:xfrm>
          <a:prstGeom prst="rect">
            <a:avLst/>
          </a:prstGeom>
          <a:noFill/>
        </p:spPr>
        <p:txBody>
          <a:bodyPr wrap="none" lIns="0" tIns="0" rIns="0" bIns="0" rtlCol="0">
            <a:spAutoFit/>
          </a:bodyPr>
          <a:lstStyle/>
          <a:p>
            <a:endParaRPr lang="zh-CN" altLang="en-US" dirty="0"/>
          </a:p>
        </p:txBody>
      </p:sp>
      <p:sp>
        <p:nvSpPr>
          <p:cNvPr id="10" name="文本框 9">
            <a:extLst>
              <a:ext uri="{FF2B5EF4-FFF2-40B4-BE49-F238E27FC236}">
                <a16:creationId xmlns:a16="http://schemas.microsoft.com/office/drawing/2014/main" id="{372A731D-43F6-43DA-BE53-5F58A5618728}"/>
              </a:ext>
            </a:extLst>
          </p:cNvPr>
          <p:cNvSpPr txBox="1"/>
          <p:nvPr/>
        </p:nvSpPr>
        <p:spPr>
          <a:xfrm>
            <a:off x="509336" y="2828835"/>
            <a:ext cx="5343514" cy="1200329"/>
          </a:xfrm>
          <a:prstGeom prst="rect">
            <a:avLst/>
          </a:prstGeom>
          <a:noFill/>
        </p:spPr>
        <p:txBody>
          <a:bodyPr wrap="none" rtlCol="0">
            <a:spAutoFit/>
          </a:bodyPr>
          <a:lstStyle/>
          <a:p>
            <a:r>
              <a:rPr lang="zh-CN" altLang="en-US" dirty="0"/>
              <a:t>具体过程：</a:t>
            </a:r>
            <a:r>
              <a:rPr lang="zh-CN" altLang="en-US" b="0" i="0" dirty="0">
                <a:solidFill>
                  <a:srgbClr val="1A1A1A"/>
                </a:solidFill>
                <a:effectLst/>
                <a:latin typeface="-apple-system"/>
              </a:rPr>
              <a:t>每个</a:t>
            </a:r>
            <a:r>
              <a:rPr lang="en-US" altLang="zh-CN" b="0" i="0" dirty="0">
                <a:solidFill>
                  <a:srgbClr val="1A1A1A"/>
                </a:solidFill>
                <a:effectLst/>
                <a:latin typeface="-apple-system"/>
              </a:rPr>
              <a:t>Worker</a:t>
            </a:r>
            <a:r>
              <a:rPr lang="zh-CN" altLang="en-US" b="0" i="0" dirty="0">
                <a:solidFill>
                  <a:srgbClr val="1A1A1A"/>
                </a:solidFill>
                <a:effectLst/>
                <a:latin typeface="-apple-system"/>
              </a:rPr>
              <a:t>直接从</a:t>
            </a:r>
            <a:r>
              <a:rPr lang="en-US" altLang="zh-CN" b="0" i="0" dirty="0">
                <a:solidFill>
                  <a:srgbClr val="1A1A1A"/>
                </a:solidFill>
                <a:effectLst/>
                <a:latin typeface="-apple-system"/>
              </a:rPr>
              <a:t>Global Network</a:t>
            </a:r>
            <a:r>
              <a:rPr lang="zh-CN" altLang="en-US" b="0" i="0" dirty="0">
                <a:solidFill>
                  <a:srgbClr val="1A1A1A"/>
                </a:solidFill>
                <a:effectLst/>
                <a:latin typeface="-apple-system"/>
              </a:rPr>
              <a:t>中</a:t>
            </a:r>
            <a:endParaRPr lang="en-US" altLang="zh-CN" b="0" i="0" dirty="0">
              <a:solidFill>
                <a:srgbClr val="1A1A1A"/>
              </a:solidFill>
              <a:effectLst/>
              <a:latin typeface="-apple-system"/>
            </a:endParaRPr>
          </a:p>
          <a:p>
            <a:r>
              <a:rPr lang="zh-CN" altLang="en-US" b="0" i="0" dirty="0">
                <a:solidFill>
                  <a:srgbClr val="1A1A1A"/>
                </a:solidFill>
                <a:effectLst/>
                <a:latin typeface="-apple-system"/>
              </a:rPr>
              <a:t>复制参数，自己与环境互动输出行为。利用每个</a:t>
            </a:r>
            <a:endParaRPr lang="en-US" altLang="zh-CN" b="0" i="0" dirty="0">
              <a:solidFill>
                <a:srgbClr val="1A1A1A"/>
              </a:solidFill>
              <a:effectLst/>
              <a:latin typeface="-apple-system"/>
            </a:endParaRPr>
          </a:p>
          <a:p>
            <a:r>
              <a:rPr lang="en-US" altLang="zh-CN" b="0" i="0" dirty="0">
                <a:solidFill>
                  <a:srgbClr val="1A1A1A"/>
                </a:solidFill>
                <a:effectLst/>
                <a:latin typeface="-apple-system"/>
              </a:rPr>
              <a:t>Worker</a:t>
            </a:r>
            <a:r>
              <a:rPr lang="zh-CN" altLang="en-US" b="0" i="0" dirty="0">
                <a:solidFill>
                  <a:srgbClr val="1A1A1A"/>
                </a:solidFill>
                <a:effectLst/>
                <a:latin typeface="-apple-system"/>
              </a:rPr>
              <a:t>的梯度，对</a:t>
            </a:r>
            <a:r>
              <a:rPr lang="en-US" altLang="zh-CN" b="0" i="0" dirty="0">
                <a:solidFill>
                  <a:srgbClr val="1A1A1A"/>
                </a:solidFill>
                <a:effectLst/>
                <a:latin typeface="-apple-system"/>
              </a:rPr>
              <a:t>Global Network</a:t>
            </a:r>
            <a:r>
              <a:rPr lang="zh-CN" altLang="en-US" b="0" i="0" dirty="0">
                <a:solidFill>
                  <a:srgbClr val="1A1A1A"/>
                </a:solidFill>
                <a:effectLst/>
                <a:latin typeface="-apple-system"/>
              </a:rPr>
              <a:t>的参数进行更新。</a:t>
            </a:r>
            <a:endParaRPr lang="en-US" altLang="zh-CN" b="0" i="0" dirty="0">
              <a:solidFill>
                <a:srgbClr val="1A1A1A"/>
              </a:solidFill>
              <a:effectLst/>
              <a:latin typeface="-apple-system"/>
            </a:endParaRPr>
          </a:p>
          <a:p>
            <a:r>
              <a:rPr lang="zh-CN" altLang="en-US" b="0" i="0" dirty="0">
                <a:solidFill>
                  <a:srgbClr val="1A1A1A"/>
                </a:solidFill>
                <a:effectLst/>
                <a:latin typeface="-apple-system"/>
              </a:rPr>
              <a:t>每一个</a:t>
            </a:r>
            <a:r>
              <a:rPr lang="en-US" altLang="zh-CN" b="0" i="0" dirty="0">
                <a:solidFill>
                  <a:srgbClr val="1A1A1A"/>
                </a:solidFill>
                <a:effectLst/>
                <a:latin typeface="-apple-system"/>
              </a:rPr>
              <a:t>Worker</a:t>
            </a:r>
            <a:r>
              <a:rPr lang="zh-CN" altLang="en-US" b="0" i="0" dirty="0">
                <a:solidFill>
                  <a:srgbClr val="1A1A1A"/>
                </a:solidFill>
                <a:effectLst/>
                <a:latin typeface="-apple-system"/>
              </a:rPr>
              <a:t>都是一个</a:t>
            </a:r>
            <a:r>
              <a:rPr lang="en-US" altLang="zh-CN" b="0" i="0" dirty="0">
                <a:solidFill>
                  <a:srgbClr val="1A1A1A"/>
                </a:solidFill>
                <a:effectLst/>
                <a:latin typeface="-apple-system"/>
              </a:rPr>
              <a:t>A2C</a:t>
            </a:r>
            <a:r>
              <a:rPr lang="zh-CN" altLang="en-US" b="0" i="0" dirty="0">
                <a:solidFill>
                  <a:srgbClr val="1A1A1A"/>
                </a:solidFill>
                <a:effectLst/>
                <a:latin typeface="-apple-system"/>
              </a:rPr>
              <a:t>。</a:t>
            </a:r>
            <a:endParaRPr lang="zh-CN" altLang="en-US" dirty="0"/>
          </a:p>
        </p:txBody>
      </p:sp>
      <p:sp>
        <p:nvSpPr>
          <p:cNvPr id="11" name="文本框 10">
            <a:extLst>
              <a:ext uri="{FF2B5EF4-FFF2-40B4-BE49-F238E27FC236}">
                <a16:creationId xmlns:a16="http://schemas.microsoft.com/office/drawing/2014/main" id="{D78F3140-FFF6-424E-9A4B-2DDDB6E44E44}"/>
              </a:ext>
            </a:extLst>
          </p:cNvPr>
          <p:cNvSpPr txBox="1"/>
          <p:nvPr/>
        </p:nvSpPr>
        <p:spPr>
          <a:xfrm>
            <a:off x="242745" y="4953476"/>
            <a:ext cx="4572000" cy="1200329"/>
          </a:xfrm>
          <a:prstGeom prst="rect">
            <a:avLst/>
          </a:prstGeom>
          <a:noFill/>
        </p:spPr>
        <p:txBody>
          <a:bodyPr wrap="square">
            <a:spAutoFit/>
          </a:bodyPr>
          <a:lstStyle/>
          <a:p>
            <a:r>
              <a:rPr lang="zh-CN" altLang="en-US" b="0" i="0" dirty="0">
                <a:solidFill>
                  <a:srgbClr val="000000"/>
                </a:solidFill>
                <a:effectLst/>
                <a:latin typeface="Verdana" panose="020B0604030504040204" pitchFamily="34" charset="0"/>
              </a:rPr>
              <a:t>公共部分的网络模型是要学习的模型，</a:t>
            </a:r>
            <a:endParaRPr lang="en-US" altLang="zh-CN"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线程里的网络模型主要是用于和环境交互</a:t>
            </a:r>
            <a:endParaRPr lang="en-US" altLang="zh-CN"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可以帮助线程更好的和环境交互，拿到高质量的数据帮助模型更快收敛</a:t>
            </a:r>
            <a:endParaRPr lang="zh-CN" altLang="en-US" dirty="0"/>
          </a:p>
        </p:txBody>
      </p:sp>
    </p:spTree>
    <p:extLst>
      <p:ext uri="{BB962C8B-B14F-4D97-AF65-F5344CB8AC3E}">
        <p14:creationId xmlns:p14="http://schemas.microsoft.com/office/powerpoint/2010/main" val="2970789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CB432806-0017-4E0F-83E4-1C10BFA6BE67}"/>
              </a:ext>
            </a:extLst>
          </p:cNvPr>
          <p:cNvSpPr txBox="1"/>
          <p:nvPr/>
        </p:nvSpPr>
        <p:spPr>
          <a:xfrm>
            <a:off x="509336" y="187200"/>
            <a:ext cx="8610819" cy="369332"/>
          </a:xfrm>
          <a:prstGeom prst="rect">
            <a:avLst/>
          </a:prstGeom>
          <a:noFill/>
        </p:spPr>
        <p:txBody>
          <a:bodyPr wrap="none" rtlCol="0">
            <a:spAutoFit/>
          </a:bodyPr>
          <a:lstStyle/>
          <a:p>
            <a:r>
              <a:rPr lang="zh-CN" altLang="en-US" b="1" dirty="0"/>
              <a:t>演员</a:t>
            </a:r>
            <a:r>
              <a:rPr lang="en-US" altLang="zh-CN" b="1" dirty="0"/>
              <a:t>-</a:t>
            </a:r>
            <a:r>
              <a:rPr lang="zh-CN" altLang="en-US" b="1" dirty="0"/>
              <a:t>评论家算法（</a:t>
            </a:r>
            <a:r>
              <a:rPr lang="en-US" altLang="zh-CN" b="1" dirty="0"/>
              <a:t>Actor-Critic Algorithm)——A3C(</a:t>
            </a:r>
            <a:r>
              <a:rPr lang="en-US" altLang="zh-CN" b="0" i="0" dirty="0">
                <a:solidFill>
                  <a:srgbClr val="1A1A1A"/>
                </a:solidFill>
                <a:effectLst/>
                <a:latin typeface="-apple-system"/>
              </a:rPr>
              <a:t>Asynchronous advantage actor-critic</a:t>
            </a:r>
            <a:r>
              <a:rPr lang="en-US" altLang="zh-CN" b="1" dirty="0"/>
              <a:t>)</a:t>
            </a:r>
            <a:endParaRPr lang="zh-CN" altLang="en-US" b="1" dirty="0"/>
          </a:p>
        </p:txBody>
      </p:sp>
      <p:pic>
        <p:nvPicPr>
          <p:cNvPr id="13" name="图片 12">
            <a:extLst>
              <a:ext uri="{FF2B5EF4-FFF2-40B4-BE49-F238E27FC236}">
                <a16:creationId xmlns:a16="http://schemas.microsoft.com/office/drawing/2014/main" id="{0C9AC804-EAAF-409B-9D0F-74B0A10BEACF}"/>
              </a:ext>
            </a:extLst>
          </p:cNvPr>
          <p:cNvPicPr>
            <a:picLocks noChangeAspect="1"/>
          </p:cNvPicPr>
          <p:nvPr/>
        </p:nvPicPr>
        <p:blipFill>
          <a:blip r:embed="rId3"/>
          <a:stretch>
            <a:fillRect/>
          </a:stretch>
        </p:blipFill>
        <p:spPr>
          <a:xfrm>
            <a:off x="509336" y="809625"/>
            <a:ext cx="8001000" cy="5238750"/>
          </a:xfrm>
          <a:prstGeom prst="rect">
            <a:avLst/>
          </a:prstGeom>
        </p:spPr>
      </p:pic>
      <p:pic>
        <p:nvPicPr>
          <p:cNvPr id="15" name="图片 14">
            <a:extLst>
              <a:ext uri="{FF2B5EF4-FFF2-40B4-BE49-F238E27FC236}">
                <a16:creationId xmlns:a16="http://schemas.microsoft.com/office/drawing/2014/main" id="{ECD38BB0-1E77-4D60-8BC3-D01EE8AD89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2342" y="5654655"/>
            <a:ext cx="2044805" cy="393720"/>
          </a:xfrm>
          <a:prstGeom prst="rect">
            <a:avLst/>
          </a:prstGeom>
        </p:spPr>
      </p:pic>
    </p:spTree>
    <p:extLst>
      <p:ext uri="{BB962C8B-B14F-4D97-AF65-F5344CB8AC3E}">
        <p14:creationId xmlns:p14="http://schemas.microsoft.com/office/powerpoint/2010/main" val="360244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2BB5D02F-3913-41B6-B251-8AE593726BA2}"/>
              </a:ext>
            </a:extLst>
          </p:cNvPr>
          <p:cNvSpPr txBox="1"/>
          <p:nvPr/>
        </p:nvSpPr>
        <p:spPr>
          <a:xfrm>
            <a:off x="509336" y="187200"/>
            <a:ext cx="4522969" cy="369332"/>
          </a:xfrm>
          <a:prstGeom prst="rect">
            <a:avLst/>
          </a:prstGeom>
          <a:noFill/>
        </p:spPr>
        <p:txBody>
          <a:bodyPr wrap="none" rtlCol="0">
            <a:spAutoFit/>
          </a:bodyPr>
          <a:lstStyle/>
          <a:p>
            <a:r>
              <a:rPr lang="zh-CN" altLang="en-US" b="1" dirty="0"/>
              <a:t>强化学习算法分类</a:t>
            </a:r>
            <a:r>
              <a:rPr lang="en-US" altLang="zh-CN" b="1" dirty="0"/>
              <a:t>——On-Policy</a:t>
            </a:r>
            <a:r>
              <a:rPr lang="zh-CN" altLang="en-US" b="1" dirty="0"/>
              <a:t>和</a:t>
            </a:r>
            <a:r>
              <a:rPr lang="en-US" altLang="zh-CN" b="1" dirty="0"/>
              <a:t>Off-Policy</a:t>
            </a:r>
            <a:endParaRPr lang="zh-CN" altLang="en-US" b="1" dirty="0"/>
          </a:p>
        </p:txBody>
      </p:sp>
      <p:pic>
        <p:nvPicPr>
          <p:cNvPr id="20" name="图片 19">
            <a:extLst>
              <a:ext uri="{FF2B5EF4-FFF2-40B4-BE49-F238E27FC236}">
                <a16:creationId xmlns:a16="http://schemas.microsoft.com/office/drawing/2014/main" id="{8B5C923A-3B78-4BD0-9B1B-29A45BC8AD26}"/>
              </a:ext>
            </a:extLst>
          </p:cNvPr>
          <p:cNvPicPr>
            <a:picLocks noChangeAspect="1"/>
          </p:cNvPicPr>
          <p:nvPr/>
        </p:nvPicPr>
        <p:blipFill>
          <a:blip r:embed="rId2"/>
          <a:stretch>
            <a:fillRect/>
          </a:stretch>
        </p:blipFill>
        <p:spPr>
          <a:xfrm>
            <a:off x="179916" y="3372002"/>
            <a:ext cx="8496300" cy="2419350"/>
          </a:xfrm>
          <a:prstGeom prst="rect">
            <a:avLst/>
          </a:prstGeom>
        </p:spPr>
      </p:pic>
      <p:pic>
        <p:nvPicPr>
          <p:cNvPr id="22" name="图片 21">
            <a:extLst>
              <a:ext uri="{FF2B5EF4-FFF2-40B4-BE49-F238E27FC236}">
                <a16:creationId xmlns:a16="http://schemas.microsoft.com/office/drawing/2014/main" id="{CEFBF7F8-0714-430D-A103-40651E11ADD2}"/>
              </a:ext>
            </a:extLst>
          </p:cNvPr>
          <p:cNvPicPr>
            <a:picLocks noChangeAspect="1"/>
          </p:cNvPicPr>
          <p:nvPr/>
        </p:nvPicPr>
        <p:blipFill>
          <a:blip r:embed="rId3"/>
          <a:stretch>
            <a:fillRect/>
          </a:stretch>
        </p:blipFill>
        <p:spPr>
          <a:xfrm>
            <a:off x="156103" y="556532"/>
            <a:ext cx="8543925" cy="2667000"/>
          </a:xfrm>
          <a:prstGeom prst="rect">
            <a:avLst/>
          </a:prstGeom>
        </p:spPr>
      </p:pic>
    </p:spTree>
    <p:extLst>
      <p:ext uri="{BB962C8B-B14F-4D97-AF65-F5344CB8AC3E}">
        <p14:creationId xmlns:p14="http://schemas.microsoft.com/office/powerpoint/2010/main" val="374331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1938D32-5CBE-4194-8F31-57887CEAB37C}"/>
              </a:ext>
            </a:extLst>
          </p:cNvPr>
          <p:cNvSpPr txBox="1"/>
          <p:nvPr/>
        </p:nvSpPr>
        <p:spPr>
          <a:xfrm>
            <a:off x="509337" y="770015"/>
            <a:ext cx="7435049" cy="369332"/>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强化学习</a:t>
            </a:r>
            <a:r>
              <a:rPr lang="zh-CN" altLang="en-US" dirty="0"/>
              <a:t>：智能体感知外界环境的状态和反馈的奖励，进行学习和决策</a:t>
            </a:r>
          </a:p>
        </p:txBody>
      </p:sp>
      <p:pic>
        <p:nvPicPr>
          <p:cNvPr id="6" name="图片 5">
            <a:extLst>
              <a:ext uri="{FF2B5EF4-FFF2-40B4-BE49-F238E27FC236}">
                <a16:creationId xmlns:a16="http://schemas.microsoft.com/office/drawing/2014/main" id="{F80BA17D-C8DB-4427-BAB6-57A4943C4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880" y="1139347"/>
            <a:ext cx="5397777" cy="2571882"/>
          </a:xfrm>
          <a:prstGeom prst="rect">
            <a:avLst/>
          </a:prstGeom>
        </p:spPr>
      </p:pic>
      <p:sp>
        <p:nvSpPr>
          <p:cNvPr id="7" name="文本框 6">
            <a:extLst>
              <a:ext uri="{FF2B5EF4-FFF2-40B4-BE49-F238E27FC236}">
                <a16:creationId xmlns:a16="http://schemas.microsoft.com/office/drawing/2014/main" id="{8817363B-9F06-4D6F-9703-4A060987D965}"/>
              </a:ext>
            </a:extLst>
          </p:cNvPr>
          <p:cNvSpPr txBox="1"/>
          <p:nvPr/>
        </p:nvSpPr>
        <p:spPr>
          <a:xfrm>
            <a:off x="509336" y="3859806"/>
            <a:ext cx="5724644" cy="369332"/>
          </a:xfrm>
          <a:prstGeom prst="rect">
            <a:avLst/>
          </a:prstGeom>
          <a:noFill/>
        </p:spPr>
        <p:txBody>
          <a:bodyPr wrap="none" rtlCol="0">
            <a:spAutoFit/>
          </a:bodyPr>
          <a:lstStyle/>
          <a:p>
            <a:r>
              <a:rPr lang="zh-CN" altLang="en-US" dirty="0"/>
              <a:t>将智能体与环境的交互过程看作一个马尔可夫决策过程</a:t>
            </a:r>
          </a:p>
        </p:txBody>
      </p:sp>
      <p:sp>
        <p:nvSpPr>
          <p:cNvPr id="8" name="文本框 7">
            <a:extLst>
              <a:ext uri="{FF2B5EF4-FFF2-40B4-BE49-F238E27FC236}">
                <a16:creationId xmlns:a16="http://schemas.microsoft.com/office/drawing/2014/main" id="{6EEC1FA9-7B64-43B6-9696-253CEADFD4F0}"/>
              </a:ext>
            </a:extLst>
          </p:cNvPr>
          <p:cNvSpPr txBox="1"/>
          <p:nvPr/>
        </p:nvSpPr>
        <p:spPr>
          <a:xfrm>
            <a:off x="509336" y="4134844"/>
            <a:ext cx="6691897" cy="615553"/>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马尔可夫过程</a:t>
            </a:r>
            <a:r>
              <a:rPr lang="zh-CN" altLang="en-US" dirty="0"/>
              <a:t>：是具有</a:t>
            </a:r>
            <a:r>
              <a:rPr lang="zh-CN" altLang="en-US" dirty="0">
                <a:solidFill>
                  <a:srgbClr val="FF0000"/>
                </a:solidFill>
              </a:rPr>
              <a:t>马尔可夫性质</a:t>
            </a:r>
            <a:r>
              <a:rPr lang="zh-CN" altLang="en-US" dirty="0"/>
              <a:t>的随机变量序列，</a:t>
            </a:r>
            <a:r>
              <a:rPr lang="en-US" altLang="zh-CN" dirty="0"/>
              <a:t>s0,s1,…,</a:t>
            </a:r>
            <a:r>
              <a:rPr lang="en-US" altLang="zh-CN" dirty="0" err="1"/>
              <a:t>st</a:t>
            </a:r>
            <a:r>
              <a:rPr lang="en-US" altLang="zh-CN" dirty="0"/>
              <a:t>,</a:t>
            </a:r>
          </a:p>
          <a:p>
            <a:r>
              <a:rPr lang="zh-CN" altLang="en-US" sz="1600" dirty="0"/>
              <a:t>下一个时刻的状态</a:t>
            </a:r>
            <a:r>
              <a:rPr lang="en-US" altLang="zh-CN" sz="1600" dirty="0"/>
              <a:t>St+1</a:t>
            </a:r>
            <a:r>
              <a:rPr lang="zh-CN" altLang="en-US" sz="1600" dirty="0"/>
              <a:t>只取决于当前状态</a:t>
            </a:r>
            <a:r>
              <a:rPr lang="en-US" altLang="zh-CN" sz="1600" dirty="0" err="1"/>
              <a:t>st</a:t>
            </a:r>
            <a:endParaRPr lang="zh-CN" altLang="en-US" sz="1600" dirty="0"/>
          </a:p>
        </p:txBody>
      </p:sp>
      <p:pic>
        <p:nvPicPr>
          <p:cNvPr id="10" name="图片 9">
            <a:extLst>
              <a:ext uri="{FF2B5EF4-FFF2-40B4-BE49-F238E27FC236}">
                <a16:creationId xmlns:a16="http://schemas.microsoft.com/office/drawing/2014/main" id="{2FE8011B-E374-44D4-A95C-33BBB66306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1337" y="4766192"/>
            <a:ext cx="3562533" cy="711237"/>
          </a:xfrm>
          <a:prstGeom prst="rect">
            <a:avLst/>
          </a:prstGeom>
        </p:spPr>
      </p:pic>
      <p:sp>
        <p:nvSpPr>
          <p:cNvPr id="11" name="矩形 10">
            <a:extLst>
              <a:ext uri="{FF2B5EF4-FFF2-40B4-BE49-F238E27FC236}">
                <a16:creationId xmlns:a16="http://schemas.microsoft.com/office/drawing/2014/main" id="{2EC4A8D8-F325-4185-8B28-5580ABEFAE85}"/>
              </a:ext>
            </a:extLst>
          </p:cNvPr>
          <p:cNvSpPr/>
          <p:nvPr/>
        </p:nvSpPr>
        <p:spPr>
          <a:xfrm>
            <a:off x="509336" y="5477429"/>
            <a:ext cx="7900737" cy="646331"/>
          </a:xfrm>
          <a:prstGeom prst="rect">
            <a:avLst/>
          </a:prstGeom>
        </p:spPr>
        <p:txBody>
          <a:bodyPr wrap="square">
            <a:spAutoFit/>
          </a:bodyPr>
          <a:lstStyle/>
          <a:p>
            <a:r>
              <a:rPr lang="zh-CN" altLang="en-US" dirty="0">
                <a:effectLst>
                  <a:outerShdw blurRad="38100" dist="38100" dir="2700000" algn="tl">
                    <a:srgbClr val="000000">
                      <a:alpha val="43137"/>
                    </a:srgbClr>
                  </a:outerShdw>
                </a:effectLst>
              </a:rPr>
              <a:t>马尔可夫决策过程</a:t>
            </a:r>
            <a:r>
              <a:rPr lang="zh-CN" altLang="en-US" dirty="0"/>
              <a:t>：加入变量动作</a:t>
            </a:r>
            <a:r>
              <a:rPr lang="en-US" altLang="zh-CN" dirty="0"/>
              <a:t>a</a:t>
            </a:r>
            <a:r>
              <a:rPr lang="zh-CN" altLang="en-US" dirty="0"/>
              <a:t>，下一个时刻的状态</a:t>
            </a:r>
            <a:r>
              <a:rPr lang="en-US" altLang="zh-CN" dirty="0"/>
              <a:t>St+1</a:t>
            </a:r>
            <a:r>
              <a:rPr lang="zh-CN" altLang="en-US" dirty="0"/>
              <a:t>取决于当前状态</a:t>
            </a:r>
            <a:r>
              <a:rPr lang="en-US" altLang="zh-CN" dirty="0" err="1"/>
              <a:t>st</a:t>
            </a:r>
            <a:r>
              <a:rPr lang="zh-CN" altLang="en-US" dirty="0"/>
              <a:t>和动作</a:t>
            </a:r>
            <a:r>
              <a:rPr lang="en-US" altLang="zh-CN" dirty="0"/>
              <a:t>at</a:t>
            </a:r>
            <a:endParaRPr lang="zh-CN" altLang="en-US" dirty="0"/>
          </a:p>
        </p:txBody>
      </p:sp>
      <p:pic>
        <p:nvPicPr>
          <p:cNvPr id="13" name="图片 12">
            <a:extLst>
              <a:ext uri="{FF2B5EF4-FFF2-40B4-BE49-F238E27FC236}">
                <a16:creationId xmlns:a16="http://schemas.microsoft.com/office/drawing/2014/main" id="{9A9FC1AE-1354-4DBE-A327-85E5329C70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6861" y="5790517"/>
            <a:ext cx="4737343" cy="717587"/>
          </a:xfrm>
          <a:prstGeom prst="rect">
            <a:avLst/>
          </a:prstGeom>
        </p:spPr>
      </p:pic>
      <p:sp>
        <p:nvSpPr>
          <p:cNvPr id="14" name="文本框 13">
            <a:extLst>
              <a:ext uri="{FF2B5EF4-FFF2-40B4-BE49-F238E27FC236}">
                <a16:creationId xmlns:a16="http://schemas.microsoft.com/office/drawing/2014/main" id="{243A4E14-FF25-440B-A206-BEACA1FFDCA8}"/>
              </a:ext>
            </a:extLst>
          </p:cNvPr>
          <p:cNvSpPr txBox="1"/>
          <p:nvPr/>
        </p:nvSpPr>
        <p:spPr>
          <a:xfrm>
            <a:off x="509336" y="187200"/>
            <a:ext cx="3185487" cy="369332"/>
          </a:xfrm>
          <a:prstGeom prst="rect">
            <a:avLst/>
          </a:prstGeom>
          <a:noFill/>
        </p:spPr>
        <p:txBody>
          <a:bodyPr wrap="none" rtlCol="0">
            <a:spAutoFit/>
          </a:bodyPr>
          <a:lstStyle/>
          <a:p>
            <a:r>
              <a:rPr lang="zh-CN" altLang="en-US" b="1" dirty="0"/>
              <a:t>强化学习和马尔可夫决策过程</a:t>
            </a:r>
          </a:p>
        </p:txBody>
      </p:sp>
    </p:spTree>
    <p:extLst>
      <p:ext uri="{BB962C8B-B14F-4D97-AF65-F5344CB8AC3E}">
        <p14:creationId xmlns:p14="http://schemas.microsoft.com/office/powerpoint/2010/main" val="255973464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024011C-31C3-45C7-86F3-34DC6ED8CBB1}"/>
                  </a:ext>
                </a:extLst>
              </p:cNvPr>
              <p:cNvSpPr txBox="1"/>
              <p:nvPr/>
            </p:nvSpPr>
            <p:spPr>
              <a:xfrm>
                <a:off x="807522" y="900437"/>
                <a:ext cx="5392823" cy="646331"/>
              </a:xfrm>
              <a:prstGeom prst="rect">
                <a:avLst/>
              </a:prstGeom>
              <a:noFill/>
            </p:spPr>
            <p:txBody>
              <a:bodyPr wrap="none" rtlCol="0">
                <a:spAutoFit/>
              </a:bodyPr>
              <a:lstStyle/>
              <a:p>
                <a:r>
                  <a:rPr lang="zh-CN" altLang="en-US" dirty="0"/>
                  <a:t>对于给定策略</a:t>
                </a:r>
                <a:r>
                  <a:rPr lang="en-US" altLang="zh-CN" dirty="0"/>
                  <a:t>Π(</a:t>
                </a:r>
                <a:r>
                  <a:rPr lang="en-US" altLang="zh-CN" dirty="0" err="1"/>
                  <a:t>a|s</a:t>
                </a:r>
                <a:r>
                  <a:rPr lang="en-US" altLang="zh-CN" dirty="0"/>
                  <a:t>)</a:t>
                </a:r>
                <a:r>
                  <a:rPr lang="zh-CN" altLang="en-US" dirty="0"/>
                  <a:t>，马尔可夫决策过程的一个轨迹</a:t>
                </a:r>
                <a:endParaRPr lang="en-US" altLang="zh-CN" i="1" dirty="0">
                  <a:latin typeface="Cambria Math" panose="02040503050406030204" pitchFamily="18" charset="0"/>
                </a:endParaRPr>
              </a:p>
              <a:p>
                <a14:m>
                  <m:oMath xmlns:m="http://schemas.openxmlformats.org/officeDocument/2006/math">
                    <m:r>
                      <a:rPr lang="zh-CN" altLang="en-US" i="1" smtClean="0">
                        <a:latin typeface="Cambria Math" panose="02040503050406030204" pitchFamily="18" charset="0"/>
                      </a:rPr>
                      <m:t>𝜏</m:t>
                    </m:r>
                    <m:r>
                      <a:rPr lang="en-US" altLang="zh-CN" i="1">
                        <a:latin typeface="Cambria Math" panose="02040503050406030204" pitchFamily="18" charset="0"/>
                      </a:rPr>
                      <m:t>=</m:t>
                    </m:r>
                    <m:r>
                      <m:rPr>
                        <m:sty m:val="p"/>
                      </m:rPr>
                      <a:rPr lang="en-US" altLang="zh-CN" i="1" smtClean="0">
                        <a:latin typeface="Cambria Math" panose="02040503050406030204" pitchFamily="18" charset="0"/>
                      </a:rPr>
                      <m:t>s</m:t>
                    </m:r>
                    <m:r>
                      <a:rPr lang="en-US" altLang="zh-CN" b="0" i="0" smtClean="0">
                        <a:latin typeface="Cambria Math" panose="02040503050406030204" pitchFamily="18" charset="0"/>
                      </a:rPr>
                      <m:t>0,</m:t>
                    </m:r>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0,</m:t>
                    </m:r>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1,</m:t>
                    </m:r>
                    <m:r>
                      <m:rPr>
                        <m:sty m:val="p"/>
                      </m:rPr>
                      <a:rPr lang="en-US" altLang="zh-CN" b="0" i="0" smtClean="0">
                        <a:latin typeface="Cambria Math" panose="02040503050406030204" pitchFamily="18" charset="0"/>
                      </a:rPr>
                      <m:t>r</m:t>
                    </m:r>
                    <m:r>
                      <a:rPr lang="en-US" altLang="zh-CN" b="0" i="0" smtClean="0">
                        <a:latin typeface="Cambria Math" panose="02040503050406030204" pitchFamily="18" charset="0"/>
                      </a:rPr>
                      <m:t>1,</m:t>
                    </m:r>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1,…</m:t>
                    </m:r>
                    <m:r>
                      <m:rPr>
                        <m:sty m:val="p"/>
                      </m:rPr>
                      <a:rPr lang="en-US" altLang="zh-CN" b="0" i="0" smtClean="0">
                        <a:latin typeface="Cambria Math" panose="02040503050406030204" pitchFamily="18" charset="0"/>
                      </a:rPr>
                      <m:t>st</m:t>
                    </m:r>
                    <m:r>
                      <a:rPr lang="en-US" altLang="zh-CN" b="0" i="0" smtClean="0">
                        <a:latin typeface="Cambria Math" panose="02040503050406030204" pitchFamily="18" charset="0"/>
                      </a:rPr>
                      <m:t>−1,</m:t>
                    </m:r>
                    <m:r>
                      <m:rPr>
                        <m:sty m:val="p"/>
                      </m:rPr>
                      <a:rPr lang="en-US" altLang="zh-CN" b="0" i="0" smtClean="0">
                        <a:latin typeface="Cambria Math" panose="02040503050406030204" pitchFamily="18" charset="0"/>
                      </a:rPr>
                      <m:t>at</m:t>
                    </m:r>
                    <m:r>
                      <a:rPr lang="en-US" altLang="zh-CN" b="0" i="0" smtClean="0">
                        <a:latin typeface="Cambria Math" panose="02040503050406030204" pitchFamily="18" charset="0"/>
                      </a:rPr>
                      <m:t>−1</m:t>
                    </m:r>
                  </m:oMath>
                </a14:m>
                <a:r>
                  <a:rPr lang="en-US" altLang="zh-CN" dirty="0"/>
                  <a:t>,</a:t>
                </a:r>
                <a:r>
                  <a:rPr lang="en-US" altLang="zh-CN" dirty="0" err="1"/>
                  <a:t>st,rt</a:t>
                </a:r>
                <a:r>
                  <a:rPr lang="zh-CN" altLang="en-US" dirty="0"/>
                  <a:t>的概率：</a:t>
                </a:r>
              </a:p>
            </p:txBody>
          </p:sp>
        </mc:Choice>
        <mc:Fallback xmlns="">
          <p:sp>
            <p:nvSpPr>
              <p:cNvPr id="4" name="文本框 3">
                <a:extLst>
                  <a:ext uri="{FF2B5EF4-FFF2-40B4-BE49-F238E27FC236}">
                    <a16:creationId xmlns:a16="http://schemas.microsoft.com/office/drawing/2014/main" id="{D024011C-31C3-45C7-86F3-34DC6ED8CBB1}"/>
                  </a:ext>
                </a:extLst>
              </p:cNvPr>
              <p:cNvSpPr txBox="1">
                <a:spLocks noRot="1" noChangeAspect="1" noMove="1" noResize="1" noEditPoints="1" noAdjustHandles="1" noChangeArrowheads="1" noChangeShapeType="1" noTextEdit="1"/>
              </p:cNvSpPr>
              <p:nvPr/>
            </p:nvSpPr>
            <p:spPr>
              <a:xfrm>
                <a:off x="807522" y="900437"/>
                <a:ext cx="5392823" cy="646331"/>
              </a:xfrm>
              <a:prstGeom prst="rect">
                <a:avLst/>
              </a:prstGeom>
              <a:blipFill>
                <a:blip r:embed="rId3"/>
                <a:stretch>
                  <a:fillRect l="-904" t="-6604" r="-339" b="-1415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90A7AA95-1A2B-499F-8728-0C8C6CFBBA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8389" y="1809784"/>
            <a:ext cx="4144903" cy="1267384"/>
          </a:xfrm>
          <a:prstGeom prst="rect">
            <a:avLst/>
          </a:prstGeom>
        </p:spPr>
      </p:pic>
      <p:pic>
        <p:nvPicPr>
          <p:cNvPr id="8" name="图片 7">
            <a:extLst>
              <a:ext uri="{FF2B5EF4-FFF2-40B4-BE49-F238E27FC236}">
                <a16:creationId xmlns:a16="http://schemas.microsoft.com/office/drawing/2014/main" id="{8458561F-5C90-4B63-8F7D-5A4022FEED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72" y="3340184"/>
            <a:ext cx="6421678" cy="1799706"/>
          </a:xfrm>
          <a:prstGeom prst="rect">
            <a:avLst/>
          </a:prstGeom>
        </p:spPr>
      </p:pic>
      <p:sp>
        <p:nvSpPr>
          <p:cNvPr id="9" name="文本框 8">
            <a:extLst>
              <a:ext uri="{FF2B5EF4-FFF2-40B4-BE49-F238E27FC236}">
                <a16:creationId xmlns:a16="http://schemas.microsoft.com/office/drawing/2014/main" id="{037210DD-2FC1-403C-96A8-52E62E170CB5}"/>
              </a:ext>
            </a:extLst>
          </p:cNvPr>
          <p:cNvSpPr txBox="1"/>
          <p:nvPr/>
        </p:nvSpPr>
        <p:spPr>
          <a:xfrm>
            <a:off x="509336" y="187200"/>
            <a:ext cx="3185487" cy="369332"/>
          </a:xfrm>
          <a:prstGeom prst="rect">
            <a:avLst/>
          </a:prstGeom>
          <a:noFill/>
        </p:spPr>
        <p:txBody>
          <a:bodyPr wrap="none" rtlCol="0">
            <a:spAutoFit/>
          </a:bodyPr>
          <a:lstStyle/>
          <a:p>
            <a:r>
              <a:rPr lang="zh-CN" altLang="en-US" b="1" dirty="0"/>
              <a:t>强化学习和马尔可夫决策过程</a:t>
            </a:r>
          </a:p>
        </p:txBody>
      </p:sp>
    </p:spTree>
    <p:extLst>
      <p:ext uri="{BB962C8B-B14F-4D97-AF65-F5344CB8AC3E}">
        <p14:creationId xmlns:p14="http://schemas.microsoft.com/office/powerpoint/2010/main" val="316002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C34AA2C-871E-4927-A885-256047CC6D07}"/>
              </a:ext>
            </a:extLst>
          </p:cNvPr>
          <p:cNvSpPr txBox="1"/>
          <p:nvPr/>
        </p:nvSpPr>
        <p:spPr>
          <a:xfrm>
            <a:off x="509336" y="187200"/>
            <a:ext cx="2262158" cy="369332"/>
          </a:xfrm>
          <a:prstGeom prst="rect">
            <a:avLst/>
          </a:prstGeom>
          <a:noFill/>
        </p:spPr>
        <p:txBody>
          <a:bodyPr wrap="none" rtlCol="0">
            <a:spAutoFit/>
          </a:bodyPr>
          <a:lstStyle/>
          <a:p>
            <a:r>
              <a:rPr lang="zh-CN" altLang="en-US" b="1" dirty="0"/>
              <a:t>强化学习的目标函数</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5D6B87C-9AEB-447E-BB90-FB2402393388}"/>
                  </a:ext>
                </a:extLst>
              </p:cNvPr>
              <p:cNvSpPr txBox="1"/>
              <p:nvPr/>
            </p:nvSpPr>
            <p:spPr>
              <a:xfrm>
                <a:off x="509336" y="753533"/>
                <a:ext cx="7531229" cy="647037"/>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总回报</a:t>
                </a:r>
                <a:r>
                  <a:rPr lang="zh-CN" altLang="en-US" dirty="0"/>
                  <a:t>：给定策略</a:t>
                </a:r>
                <a:r>
                  <a:rPr lang="en-US" altLang="zh-CN" dirty="0"/>
                  <a:t>Π</a:t>
                </a:r>
                <a:r>
                  <a:rPr lang="zh-CN" altLang="en-US" dirty="0"/>
                  <a:t>，智能体和环境一次交互过程（一次回合，</a:t>
                </a:r>
                <a:r>
                  <a:rPr lang="en-US" altLang="zh-CN" dirty="0"/>
                  <a:t>episode</a:t>
                </a:r>
                <a:r>
                  <a:rPr lang="zh-CN" altLang="en-US" dirty="0"/>
                  <a:t>）</a:t>
                </a:r>
                <a:endParaRPr lang="en-US" altLang="zh-CN" dirty="0"/>
              </a:p>
              <a:p>
                <a:r>
                  <a:rPr lang="zh-CN" altLang="en-US" dirty="0"/>
                  <a:t>的轨迹</a:t>
                </a:r>
                <a14:m>
                  <m:oMath xmlns:m="http://schemas.openxmlformats.org/officeDocument/2006/math">
                    <m:r>
                      <a:rPr lang="zh-CN" altLang="en-US" i="1" smtClean="0">
                        <a:latin typeface="Cambria Math" panose="02040503050406030204" pitchFamily="18" charset="0"/>
                      </a:rPr>
                      <m:t>𝜏</m:t>
                    </m:r>
                    <m:r>
                      <a:rPr lang="zh-CN" altLang="en-US" i="1">
                        <a:latin typeface="Cambria Math" panose="02040503050406030204" pitchFamily="18" charset="0"/>
                      </a:rPr>
                      <m:t>所</m:t>
                    </m:r>
                    <m:r>
                      <a:rPr lang="zh-CN" altLang="en-US" i="1" smtClean="0">
                        <a:latin typeface="Cambria Math" panose="02040503050406030204" pitchFamily="18" charset="0"/>
                      </a:rPr>
                      <m:t>收到</m:t>
                    </m:r>
                  </m:oMath>
                </a14:m>
                <a:r>
                  <a:rPr lang="zh-CN" altLang="en-US" dirty="0"/>
                  <a:t>的累积奖励</a:t>
                </a:r>
              </a:p>
            </p:txBody>
          </p:sp>
        </mc:Choice>
        <mc:Fallback xmlns="">
          <p:sp>
            <p:nvSpPr>
              <p:cNvPr id="5" name="文本框 4">
                <a:extLst>
                  <a:ext uri="{FF2B5EF4-FFF2-40B4-BE49-F238E27FC236}">
                    <a16:creationId xmlns:a16="http://schemas.microsoft.com/office/drawing/2014/main" id="{35D6B87C-9AEB-447E-BB90-FB2402393388}"/>
                  </a:ext>
                </a:extLst>
              </p:cNvPr>
              <p:cNvSpPr txBox="1">
                <a:spLocks noRot="1" noChangeAspect="1" noMove="1" noResize="1" noEditPoints="1" noAdjustHandles="1" noChangeArrowheads="1" noChangeShapeType="1" noTextEdit="1"/>
              </p:cNvSpPr>
              <p:nvPr/>
            </p:nvSpPr>
            <p:spPr>
              <a:xfrm>
                <a:off x="509336" y="753533"/>
                <a:ext cx="7531229" cy="647037"/>
              </a:xfrm>
              <a:prstGeom prst="rect">
                <a:avLst/>
              </a:prstGeom>
              <a:blipFill>
                <a:blip r:embed="rId7"/>
                <a:stretch>
                  <a:fillRect l="-810" t="-7547" b="-1415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7007474-A8E0-4E92-9B14-331C89D0E7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9379" y="1382232"/>
            <a:ext cx="2597631" cy="1549723"/>
          </a:xfrm>
          <a:prstGeom prst="rect">
            <a:avLst/>
          </a:prstGeom>
        </p:spPr>
      </p:pic>
      <p:sp>
        <p:nvSpPr>
          <p:cNvPr id="8" name="文本框 7">
            <a:extLst>
              <a:ext uri="{FF2B5EF4-FFF2-40B4-BE49-F238E27FC236}">
                <a16:creationId xmlns:a16="http://schemas.microsoft.com/office/drawing/2014/main" id="{E0B79E65-54AC-424D-9D9D-CD7617449B25}"/>
              </a:ext>
            </a:extLst>
          </p:cNvPr>
          <p:cNvSpPr txBox="1"/>
          <p:nvPr/>
        </p:nvSpPr>
        <p:spPr>
          <a:xfrm>
            <a:off x="175828" y="2929467"/>
            <a:ext cx="8792343" cy="369332"/>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折扣回报</a:t>
            </a:r>
            <a:r>
              <a:rPr lang="zh-CN" altLang="en-US" dirty="0"/>
              <a:t>：引入折扣率降低远期回报的权重（解决在持续性任务总回报无穷的问题）</a:t>
            </a:r>
          </a:p>
        </p:txBody>
      </p:sp>
      <p:pic>
        <p:nvPicPr>
          <p:cNvPr id="10" name="图片 9">
            <a:extLst>
              <a:ext uri="{FF2B5EF4-FFF2-40B4-BE49-F238E27FC236}">
                <a16:creationId xmlns:a16="http://schemas.microsoft.com/office/drawing/2014/main" id="{8ED41509-1CF8-42C8-8752-59C7B6D30B3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92869" y="3395564"/>
            <a:ext cx="2285419" cy="934944"/>
          </a:xfrm>
          <a:prstGeom prst="rect">
            <a:avLst/>
          </a:prstGeom>
        </p:spPr>
      </p:pic>
      <p:sp>
        <p:nvSpPr>
          <p:cNvPr id="11" name="文本框 10">
            <a:extLst>
              <a:ext uri="{FF2B5EF4-FFF2-40B4-BE49-F238E27FC236}">
                <a16:creationId xmlns:a16="http://schemas.microsoft.com/office/drawing/2014/main" id="{F6C663EB-7AC9-4441-B252-B58A08A2F643}"/>
              </a:ext>
            </a:extLst>
          </p:cNvPr>
          <p:cNvSpPr txBox="1"/>
          <p:nvPr/>
        </p:nvSpPr>
        <p:spPr>
          <a:xfrm>
            <a:off x="4274950" y="3746030"/>
            <a:ext cx="2560316" cy="369332"/>
          </a:xfrm>
          <a:prstGeom prst="rect">
            <a:avLst/>
          </a:prstGeom>
          <a:noFill/>
        </p:spPr>
        <p:txBody>
          <a:bodyPr wrap="none" rtlCol="0">
            <a:spAutoFit/>
          </a:bodyPr>
          <a:lstStyle/>
          <a:p>
            <a:r>
              <a:rPr lang="el-GR" altLang="zh-CN" dirty="0"/>
              <a:t>Γ</a:t>
            </a:r>
            <a:r>
              <a:rPr lang="zh-CN" altLang="en-US" dirty="0"/>
              <a:t>即折扣率，在</a:t>
            </a:r>
            <a:r>
              <a:rPr lang="en-US" altLang="zh-CN" dirty="0"/>
              <a:t>[0,1]</a:t>
            </a:r>
            <a:r>
              <a:rPr lang="zh-CN" altLang="en-US" dirty="0"/>
              <a:t>范围</a:t>
            </a:r>
          </a:p>
        </p:txBody>
      </p:sp>
      <p:sp>
        <p:nvSpPr>
          <p:cNvPr id="12" name="文本框 11">
            <a:extLst>
              <a:ext uri="{FF2B5EF4-FFF2-40B4-BE49-F238E27FC236}">
                <a16:creationId xmlns:a16="http://schemas.microsoft.com/office/drawing/2014/main" id="{A32D1735-8322-407F-B08A-578B6C0386AB}"/>
              </a:ext>
            </a:extLst>
          </p:cNvPr>
          <p:cNvSpPr txBox="1"/>
          <p:nvPr/>
        </p:nvSpPr>
        <p:spPr>
          <a:xfrm>
            <a:off x="609600" y="4597400"/>
            <a:ext cx="2492990" cy="369332"/>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强化学习的目标函数</a:t>
            </a:r>
            <a:r>
              <a:rPr lang="zh-CN" altLang="en-US" dirty="0"/>
              <a:t>：</a:t>
            </a:r>
          </a:p>
        </p:txBody>
      </p:sp>
      <p:pic>
        <p:nvPicPr>
          <p:cNvPr id="14" name="图片 13">
            <a:extLst>
              <a:ext uri="{FF2B5EF4-FFF2-40B4-BE49-F238E27FC236}">
                <a16:creationId xmlns:a16="http://schemas.microsoft.com/office/drawing/2014/main" id="{BF8380E8-A886-4730-A6FF-5F27E414E4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35579" y="4314594"/>
            <a:ext cx="5239058" cy="934944"/>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D2AF2633-69F9-4E0B-870C-57074BAECA0E}"/>
                  </a:ext>
                </a:extLst>
              </p:cNvPr>
              <p:cNvSpPr txBox="1"/>
              <p:nvPr/>
            </p:nvSpPr>
            <p:spPr>
              <a:xfrm>
                <a:off x="609600" y="5053915"/>
                <a:ext cx="5155933" cy="584775"/>
              </a:xfrm>
              <a:prstGeom prst="rect">
                <a:avLst/>
              </a:prstGeom>
              <a:noFill/>
            </p:spPr>
            <p:txBody>
              <a:bodyPr wrap="square" rtlCol="0">
                <a:spAutoFit/>
              </a:bodyPr>
              <a:lstStyle/>
              <a:p>
                <a:r>
                  <a:rPr lang="zh-CN" altLang="en-US" sz="1600" dirty="0"/>
                  <a:t>轨迹的随机性，导致强化学习的目标是学习一个策略</a:t>
                </a:r>
                <a:r>
                  <a:rPr lang="en-US" altLang="zh-CN" sz="1600" dirty="0"/>
                  <a:t>Π</a:t>
                </a:r>
                <a14:m>
                  <m:oMath xmlns:m="http://schemas.openxmlformats.org/officeDocument/2006/math">
                    <m:r>
                      <a:rPr lang="zh-CN" altLang="en-US" sz="1600" i="1" smtClean="0">
                        <a:latin typeface="Cambria Math" panose="02040503050406030204" pitchFamily="18" charset="0"/>
                      </a:rPr>
                      <m:t>𝜃</m:t>
                    </m:r>
                  </m:oMath>
                </a14:m>
                <a:r>
                  <a:rPr lang="zh-CN" altLang="en-US" sz="1600" dirty="0"/>
                  <a:t>，</a:t>
                </a:r>
                <a:endParaRPr lang="en-US" altLang="zh-CN" sz="1600" dirty="0"/>
              </a:p>
              <a:p>
                <a:r>
                  <a:rPr lang="zh-CN" altLang="en-US" sz="1600" dirty="0"/>
                  <a:t>让智能体执行一系列动作，获得尽可能多的平均回报</a:t>
                </a:r>
              </a:p>
            </p:txBody>
          </p:sp>
        </mc:Choice>
        <mc:Fallback xmlns="">
          <p:sp>
            <p:nvSpPr>
              <p:cNvPr id="15" name="文本框 14">
                <a:extLst>
                  <a:ext uri="{FF2B5EF4-FFF2-40B4-BE49-F238E27FC236}">
                    <a16:creationId xmlns:a16="http://schemas.microsoft.com/office/drawing/2014/main" id="{D2AF2633-69F9-4E0B-870C-57074BAECA0E}"/>
                  </a:ext>
                </a:extLst>
              </p:cNvPr>
              <p:cNvSpPr txBox="1">
                <a:spLocks noRot="1" noChangeAspect="1" noMove="1" noResize="1" noEditPoints="1" noAdjustHandles="1" noChangeArrowheads="1" noChangeShapeType="1" noTextEdit="1"/>
              </p:cNvSpPr>
              <p:nvPr/>
            </p:nvSpPr>
            <p:spPr>
              <a:xfrm>
                <a:off x="609600" y="5053915"/>
                <a:ext cx="5155933" cy="584775"/>
              </a:xfrm>
              <a:prstGeom prst="rect">
                <a:avLst/>
              </a:prstGeom>
              <a:blipFill>
                <a:blip r:embed="rId6"/>
                <a:stretch>
                  <a:fillRect l="-591" t="-4167" r="-4492" b="-114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620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969412-CC22-400D-AC7A-8E9D582519C7}"/>
              </a:ext>
            </a:extLst>
          </p:cNvPr>
          <p:cNvSpPr txBox="1"/>
          <p:nvPr/>
        </p:nvSpPr>
        <p:spPr>
          <a:xfrm>
            <a:off x="509336" y="187200"/>
            <a:ext cx="3978974" cy="369332"/>
          </a:xfrm>
          <a:prstGeom prst="rect">
            <a:avLst/>
          </a:prstGeom>
          <a:noFill/>
        </p:spPr>
        <p:txBody>
          <a:bodyPr wrap="none" rtlCol="0">
            <a:spAutoFit/>
          </a:bodyPr>
          <a:lstStyle/>
          <a:p>
            <a:r>
              <a:rPr lang="zh-CN" altLang="en-US" b="1" dirty="0"/>
              <a:t>值函数</a:t>
            </a:r>
            <a:r>
              <a:rPr lang="en-US" altLang="zh-CN" b="1" dirty="0"/>
              <a:t>——</a:t>
            </a:r>
            <a:r>
              <a:rPr lang="zh-CN" altLang="en-US" b="1" dirty="0"/>
              <a:t>用来评估策略</a:t>
            </a:r>
            <a:r>
              <a:rPr lang="en-US" altLang="zh-CN" b="1" dirty="0"/>
              <a:t>Π</a:t>
            </a:r>
            <a:r>
              <a:rPr lang="zh-CN" altLang="en-US" b="1" dirty="0"/>
              <a:t>的期望回报</a:t>
            </a:r>
          </a:p>
        </p:txBody>
      </p:sp>
      <p:sp>
        <p:nvSpPr>
          <p:cNvPr id="6" name="文本框 5">
            <a:extLst>
              <a:ext uri="{FF2B5EF4-FFF2-40B4-BE49-F238E27FC236}">
                <a16:creationId xmlns:a16="http://schemas.microsoft.com/office/drawing/2014/main" id="{A8D33A16-7A2B-4E17-ACF0-691A141C9A6A}"/>
              </a:ext>
            </a:extLst>
          </p:cNvPr>
          <p:cNvSpPr txBox="1"/>
          <p:nvPr/>
        </p:nvSpPr>
        <p:spPr>
          <a:xfrm>
            <a:off x="509336" y="1097280"/>
            <a:ext cx="1569660" cy="369332"/>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状态值函数</a:t>
            </a:r>
            <a:r>
              <a:rPr lang="zh-CN" altLang="en-US" dirty="0"/>
              <a:t>：</a:t>
            </a:r>
          </a:p>
        </p:txBody>
      </p:sp>
      <p:pic>
        <p:nvPicPr>
          <p:cNvPr id="9" name="图片 8">
            <a:extLst>
              <a:ext uri="{FF2B5EF4-FFF2-40B4-BE49-F238E27FC236}">
                <a16:creationId xmlns:a16="http://schemas.microsoft.com/office/drawing/2014/main" id="{D55BEA95-D4F8-4AFB-AB8B-3D18A26F4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996" y="840969"/>
            <a:ext cx="4286290" cy="881954"/>
          </a:xfrm>
          <a:prstGeom prst="rect">
            <a:avLst/>
          </a:prstGeom>
        </p:spPr>
      </p:pic>
      <p:sp>
        <p:nvSpPr>
          <p:cNvPr id="10" name="文本框 9">
            <a:extLst>
              <a:ext uri="{FF2B5EF4-FFF2-40B4-BE49-F238E27FC236}">
                <a16:creationId xmlns:a16="http://schemas.microsoft.com/office/drawing/2014/main" id="{3688E7EA-3948-40BB-8FC1-EC6D30AAD470}"/>
              </a:ext>
            </a:extLst>
          </p:cNvPr>
          <p:cNvSpPr txBox="1"/>
          <p:nvPr/>
        </p:nvSpPr>
        <p:spPr>
          <a:xfrm>
            <a:off x="1202057" y="1681956"/>
            <a:ext cx="7887096" cy="800219"/>
          </a:xfrm>
          <a:prstGeom prst="rect">
            <a:avLst/>
          </a:prstGeom>
          <a:noFill/>
        </p:spPr>
        <p:txBody>
          <a:bodyPr wrap="none" rtlCol="0">
            <a:spAutoFit/>
          </a:bodyPr>
          <a:lstStyle/>
          <a:p>
            <a:r>
              <a:rPr lang="zh-CN" altLang="en-US" sz="1400" dirty="0">
                <a:solidFill>
                  <a:srgbClr val="1A1A1A"/>
                </a:solidFill>
                <a:latin typeface="Arial" panose="020B0604020202020204" pitchFamily="34" charset="0"/>
              </a:rPr>
              <a:t>表示从状态</a:t>
            </a:r>
            <a:r>
              <a:rPr lang="en-US" altLang="zh-CN" sz="1400" dirty="0">
                <a:solidFill>
                  <a:srgbClr val="1A1A1A"/>
                </a:solidFill>
                <a:latin typeface="Arial" panose="020B0604020202020204" pitchFamily="34" charset="0"/>
              </a:rPr>
              <a:t>s</a:t>
            </a:r>
            <a:r>
              <a:rPr lang="zh-CN" altLang="en-US" sz="1400" dirty="0">
                <a:solidFill>
                  <a:srgbClr val="1A1A1A"/>
                </a:solidFill>
                <a:latin typeface="Arial" panose="020B0604020202020204" pitchFamily="34" charset="0"/>
              </a:rPr>
              <a:t>开始，执行策略</a:t>
            </a:r>
            <a:r>
              <a:rPr lang="en-US" altLang="zh-CN" sz="1400" dirty="0">
                <a:solidFill>
                  <a:srgbClr val="1A1A1A"/>
                </a:solidFill>
                <a:latin typeface="Arial" panose="020B0604020202020204" pitchFamily="34" charset="0"/>
              </a:rPr>
              <a:t>Π</a:t>
            </a:r>
            <a:r>
              <a:rPr lang="zh-CN" altLang="en-US" sz="1400" dirty="0">
                <a:solidFill>
                  <a:srgbClr val="1A1A1A"/>
                </a:solidFill>
                <a:latin typeface="Arial" panose="020B0604020202020204" pitchFamily="34" charset="0"/>
              </a:rPr>
              <a:t>，得到的期望总回报</a:t>
            </a:r>
            <a:endParaRPr lang="en-US" altLang="zh-CN" sz="1400" dirty="0">
              <a:solidFill>
                <a:srgbClr val="1A1A1A"/>
              </a:solidFill>
              <a:latin typeface="Arial" panose="020B0604020202020204" pitchFamily="34" charset="0"/>
            </a:endParaRPr>
          </a:p>
          <a:p>
            <a:r>
              <a:rPr lang="zh-CN" altLang="zh-CN" sz="1400" dirty="0">
                <a:solidFill>
                  <a:srgbClr val="1A1A1A"/>
                </a:solidFill>
                <a:latin typeface="Arial" panose="020B0604020202020204" pitchFamily="34" charset="0"/>
                <a:ea typeface="-apple-system"/>
              </a:rPr>
              <a:t>当Agent采用策略π时，累计回报服从一个分布，累计回报在状态</a:t>
            </a:r>
            <a:r>
              <a:rPr lang="en-US" altLang="zh-CN" sz="1400" dirty="0">
                <a:solidFill>
                  <a:srgbClr val="1A1A1A"/>
                </a:solidFill>
                <a:latin typeface="Arial" panose="020B0604020202020204" pitchFamily="34" charset="0"/>
                <a:ea typeface="-apple-system"/>
              </a:rPr>
              <a:t>s</a:t>
            </a:r>
            <a:r>
              <a:rPr lang="zh-CN" altLang="zh-CN" sz="1400" dirty="0">
                <a:solidFill>
                  <a:srgbClr val="1A1A1A"/>
                </a:solidFill>
                <a:latin typeface="Arial" panose="020B0604020202020204" pitchFamily="34" charset="0"/>
                <a:ea typeface="-apple-system"/>
              </a:rPr>
              <a:t>处的期望值定义为状态值函数</a:t>
            </a:r>
            <a:r>
              <a:rPr lang="zh-CN" altLang="zh-CN" sz="1400" dirty="0">
                <a:latin typeface="Arial" panose="020B0604020202020204" pitchFamily="34" charset="0"/>
              </a:rPr>
              <a:t> </a:t>
            </a:r>
          </a:p>
          <a:p>
            <a:endParaRPr lang="zh-CN" altLang="en-US" dirty="0"/>
          </a:p>
        </p:txBody>
      </p:sp>
      <p:pic>
        <p:nvPicPr>
          <p:cNvPr id="12" name="图片 11">
            <a:extLst>
              <a:ext uri="{FF2B5EF4-FFF2-40B4-BE49-F238E27FC236}">
                <a16:creationId xmlns:a16="http://schemas.microsoft.com/office/drawing/2014/main" id="{BDCFD5F7-EC71-4990-B904-218F96709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803" y="2936413"/>
            <a:ext cx="7072425" cy="2896495"/>
          </a:xfrm>
          <a:prstGeom prst="rect">
            <a:avLst/>
          </a:prstGeom>
        </p:spPr>
      </p:pic>
      <p:sp>
        <p:nvSpPr>
          <p:cNvPr id="13" name="文本框 12">
            <a:extLst>
              <a:ext uri="{FF2B5EF4-FFF2-40B4-BE49-F238E27FC236}">
                <a16:creationId xmlns:a16="http://schemas.microsoft.com/office/drawing/2014/main" id="{E851D9CC-998F-4B45-ACAC-3EB2D5DC8B85}"/>
              </a:ext>
            </a:extLst>
          </p:cNvPr>
          <p:cNvSpPr txBox="1"/>
          <p:nvPr/>
        </p:nvSpPr>
        <p:spPr>
          <a:xfrm>
            <a:off x="509336" y="2291797"/>
            <a:ext cx="6388287" cy="584775"/>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贝尔曼方程</a:t>
            </a:r>
            <a:r>
              <a:rPr lang="zh-CN" altLang="en-US" dirty="0"/>
              <a:t>：</a:t>
            </a:r>
            <a:r>
              <a:rPr lang="zh-CN" altLang="en-US" sz="1400" dirty="0"/>
              <a:t>表示了任何状态 </a:t>
            </a:r>
            <a:r>
              <a:rPr lang="en-US" altLang="zh-CN" sz="1400" dirty="0"/>
              <a:t>s</a:t>
            </a:r>
            <a:r>
              <a:rPr lang="zh-CN" altLang="en-US" sz="1400" dirty="0"/>
              <a:t> 对于预期</a:t>
            </a:r>
            <a:r>
              <a:rPr lang="zh-CN" altLang="en-US" sz="1400" i="1" dirty="0"/>
              <a:t>即时奖励和下个状态的</a:t>
            </a:r>
            <a:r>
              <a:rPr lang="zh-CN" altLang="en-US" sz="1400" dirty="0"/>
              <a:t>预期值的值</a:t>
            </a:r>
            <a:endParaRPr lang="en-US" altLang="zh-CN" sz="1400" dirty="0"/>
          </a:p>
          <a:p>
            <a:r>
              <a:rPr lang="zh-CN" altLang="en-US" sz="1400" dirty="0"/>
              <a:t>表示当前状态的值函数，可由下个状态的值函数计算</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AB7D054-8C25-43E6-923C-A628463859B7}"/>
                  </a:ext>
                </a:extLst>
              </p:cNvPr>
              <p:cNvSpPr txBox="1"/>
              <p:nvPr/>
            </p:nvSpPr>
            <p:spPr>
              <a:xfrm>
                <a:off x="1202057" y="5746282"/>
                <a:ext cx="2080057" cy="646331"/>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𝜏</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𝑇</m:t>
                        </m:r>
                      </m:sub>
                    </m:sSub>
                    <m:r>
                      <a:rPr lang="en-US" altLang="zh-CN" i="1">
                        <a:latin typeface="Cambria Math" panose="02040503050406030204" pitchFamily="18" charset="0"/>
                      </a:rPr>
                      <m:t>=</m:t>
                    </m:r>
                  </m:oMath>
                </a14:m>
                <a:r>
                  <a:rPr lang="en-US" altLang="zh-CN" dirty="0"/>
                  <a:t>s0,a0,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𝜏</m:t>
                        </m:r>
                      </m:e>
                      <m:sub>
                        <m:r>
                          <a:rPr lang="en-US" altLang="zh-CN" b="0" i="1" smtClean="0">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𝑇</m:t>
                        </m:r>
                      </m:sub>
                    </m:sSub>
                  </m:oMath>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𝜏</m:t>
                          </m:r>
                        </m:e>
                        <m:sub>
                          <m:r>
                            <a:rPr lang="en-US" altLang="zh-CN" i="1">
                              <a:latin typeface="Cambria Math" panose="02040503050406030204" pitchFamily="18" charset="0"/>
                            </a:rPr>
                            <m:t>1:</m:t>
                          </m:r>
                          <m:r>
                            <a:rPr lang="en-US" altLang="zh-CN" i="1">
                              <a:latin typeface="Cambria Math" panose="02040503050406030204" pitchFamily="18" charset="0"/>
                            </a:rPr>
                            <m:t>𝑇</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1,</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m:oMathPara>
                </a14:m>
                <a:endParaRPr lang="zh-CN" altLang="en-US" dirty="0"/>
              </a:p>
            </p:txBody>
          </p:sp>
        </mc:Choice>
        <mc:Fallback xmlns="">
          <p:sp>
            <p:nvSpPr>
              <p:cNvPr id="14" name="文本框 13">
                <a:extLst>
                  <a:ext uri="{FF2B5EF4-FFF2-40B4-BE49-F238E27FC236}">
                    <a16:creationId xmlns:a16="http://schemas.microsoft.com/office/drawing/2014/main" id="{AAB7D054-8C25-43E6-923C-A628463859B7}"/>
                  </a:ext>
                </a:extLst>
              </p:cNvPr>
              <p:cNvSpPr txBox="1">
                <a:spLocks noRot="1" noChangeAspect="1" noMove="1" noResize="1" noEditPoints="1" noAdjustHandles="1" noChangeArrowheads="1" noChangeShapeType="1" noTextEdit="1"/>
              </p:cNvSpPr>
              <p:nvPr/>
            </p:nvSpPr>
            <p:spPr>
              <a:xfrm>
                <a:off x="1202057" y="5746282"/>
                <a:ext cx="2080057" cy="646331"/>
              </a:xfrm>
              <a:prstGeom prst="rect">
                <a:avLst/>
              </a:prstGeom>
              <a:blipFill>
                <a:blip r:embed="rId4"/>
                <a:stretch>
                  <a:fillRect t="-5660"/>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EAF1D74D-5ACC-42F1-BBF5-8C35E35891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0230" y="37997"/>
            <a:ext cx="4273770" cy="1009702"/>
          </a:xfrm>
          <a:prstGeom prst="rect">
            <a:avLst/>
          </a:prstGeom>
        </p:spPr>
      </p:pic>
      <p:sp>
        <p:nvSpPr>
          <p:cNvPr id="8" name="AutoShape 4" descr="[公式]">
            <a:extLst>
              <a:ext uri="{FF2B5EF4-FFF2-40B4-BE49-F238E27FC236}">
                <a16:creationId xmlns:a16="http://schemas.microsoft.com/office/drawing/2014/main" id="{A8228A03-3ABF-4C5F-A04D-088A5C706FEA}"/>
              </a:ext>
            </a:extLst>
          </p:cNvPr>
          <p:cNvSpPr>
            <a:spLocks noChangeAspect="1" noChangeArrowheads="1"/>
          </p:cNvSpPr>
          <p:nvPr/>
        </p:nvSpPr>
        <p:spPr bwMode="auto">
          <a:xfrm>
            <a:off x="66595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5" name="图片 14">
            <a:extLst>
              <a:ext uri="{FF2B5EF4-FFF2-40B4-BE49-F238E27FC236}">
                <a16:creationId xmlns:a16="http://schemas.microsoft.com/office/drawing/2014/main" id="{E636D5A0-13C4-4630-A748-7260D53910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4791" y="5746282"/>
            <a:ext cx="2442863" cy="484035"/>
          </a:xfrm>
          <a:prstGeom prst="rect">
            <a:avLst/>
          </a:prstGeom>
        </p:spPr>
      </p:pic>
      <p:pic>
        <p:nvPicPr>
          <p:cNvPr id="17" name="图片 16">
            <a:extLst>
              <a:ext uri="{FF2B5EF4-FFF2-40B4-BE49-F238E27FC236}">
                <a16:creationId xmlns:a16="http://schemas.microsoft.com/office/drawing/2014/main" id="{3E3FFD64-F594-4629-B242-6714868093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6122" y="6230317"/>
            <a:ext cx="3029106" cy="457223"/>
          </a:xfrm>
          <a:prstGeom prst="rect">
            <a:avLst/>
          </a:prstGeom>
        </p:spPr>
      </p:pic>
      <p:pic>
        <p:nvPicPr>
          <p:cNvPr id="20" name="图片 19">
            <a:extLst>
              <a:ext uri="{FF2B5EF4-FFF2-40B4-BE49-F238E27FC236}">
                <a16:creationId xmlns:a16="http://schemas.microsoft.com/office/drawing/2014/main" id="{27E74B60-06FB-471D-92E7-474FD45258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57635" y="2684231"/>
            <a:ext cx="3098959" cy="444523"/>
          </a:xfrm>
          <a:prstGeom prst="rect">
            <a:avLst/>
          </a:prstGeom>
        </p:spPr>
      </p:pic>
    </p:spTree>
    <p:extLst>
      <p:ext uri="{BB962C8B-B14F-4D97-AF65-F5344CB8AC3E}">
        <p14:creationId xmlns:p14="http://schemas.microsoft.com/office/powerpoint/2010/main" val="70305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04A7C5C-61C4-49BB-A924-C97ACB186FE8}"/>
              </a:ext>
            </a:extLst>
          </p:cNvPr>
          <p:cNvSpPr txBox="1"/>
          <p:nvPr/>
        </p:nvSpPr>
        <p:spPr>
          <a:xfrm>
            <a:off x="635267" y="996003"/>
            <a:ext cx="2860078" cy="369332"/>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状态</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动作值函数</a:t>
            </a:r>
            <a:r>
              <a:rPr lang="en-US" altLang="zh-CN" dirty="0">
                <a:effectLst>
                  <a:outerShdw blurRad="38100" dist="38100" dir="2700000" algn="tl">
                    <a:srgbClr val="000000">
                      <a:alpha val="43137"/>
                    </a:srgbClr>
                  </a:outerShdw>
                </a:effectLst>
              </a:rPr>
              <a:t>(Q</a:t>
            </a:r>
            <a:r>
              <a:rPr lang="zh-CN" altLang="en-US" dirty="0">
                <a:effectLst>
                  <a:outerShdw blurRad="38100" dist="38100" dir="2700000" algn="tl">
                    <a:srgbClr val="000000">
                      <a:alpha val="43137"/>
                    </a:srgbClr>
                  </a:outerShdw>
                </a:effectLst>
              </a:rPr>
              <a:t>函数</a:t>
            </a:r>
            <a:r>
              <a:rPr lang="en-US" altLang="zh-CN" dirty="0">
                <a:effectLst>
                  <a:outerShdw blurRad="38100" dist="38100" dir="2700000" algn="tl">
                    <a:srgbClr val="000000">
                      <a:alpha val="43137"/>
                    </a:srgbClr>
                  </a:outerShdw>
                </a:effectLst>
              </a:rPr>
              <a:t>)</a:t>
            </a:r>
            <a:r>
              <a:rPr lang="zh-CN" altLang="en-US" dirty="0"/>
              <a:t>：</a:t>
            </a:r>
          </a:p>
        </p:txBody>
      </p:sp>
      <p:sp>
        <p:nvSpPr>
          <p:cNvPr id="5" name="文本框 4">
            <a:extLst>
              <a:ext uri="{FF2B5EF4-FFF2-40B4-BE49-F238E27FC236}">
                <a16:creationId xmlns:a16="http://schemas.microsoft.com/office/drawing/2014/main" id="{077F9CB5-21B7-4D3F-A249-A5238458C8B3}"/>
              </a:ext>
            </a:extLst>
          </p:cNvPr>
          <p:cNvSpPr txBox="1"/>
          <p:nvPr/>
        </p:nvSpPr>
        <p:spPr>
          <a:xfrm>
            <a:off x="509336" y="187200"/>
            <a:ext cx="3978974" cy="369332"/>
          </a:xfrm>
          <a:prstGeom prst="rect">
            <a:avLst/>
          </a:prstGeom>
          <a:noFill/>
        </p:spPr>
        <p:txBody>
          <a:bodyPr wrap="none" rtlCol="0">
            <a:spAutoFit/>
          </a:bodyPr>
          <a:lstStyle/>
          <a:p>
            <a:r>
              <a:rPr lang="zh-CN" altLang="en-US" b="1" dirty="0"/>
              <a:t>值函数</a:t>
            </a:r>
            <a:r>
              <a:rPr lang="en-US" altLang="zh-CN" b="1" dirty="0"/>
              <a:t>——</a:t>
            </a:r>
            <a:r>
              <a:rPr lang="zh-CN" altLang="en-US" b="1" dirty="0"/>
              <a:t>用来评估策略</a:t>
            </a:r>
            <a:r>
              <a:rPr lang="en-US" altLang="zh-CN" b="1" dirty="0"/>
              <a:t>Π</a:t>
            </a:r>
            <a:r>
              <a:rPr lang="zh-CN" altLang="en-US" b="1" dirty="0"/>
              <a:t>的期望回报</a:t>
            </a:r>
          </a:p>
        </p:txBody>
      </p:sp>
      <p:pic>
        <p:nvPicPr>
          <p:cNvPr id="7" name="图片 6">
            <a:extLst>
              <a:ext uri="{FF2B5EF4-FFF2-40B4-BE49-F238E27FC236}">
                <a16:creationId xmlns:a16="http://schemas.microsoft.com/office/drawing/2014/main" id="{45D7CAEB-46FF-4BA1-8662-5DCFBAA65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763" y="748838"/>
            <a:ext cx="4919102" cy="689241"/>
          </a:xfrm>
          <a:prstGeom prst="rect">
            <a:avLst/>
          </a:prstGeom>
        </p:spPr>
      </p:pic>
      <p:sp>
        <p:nvSpPr>
          <p:cNvPr id="8" name="文本框 7">
            <a:extLst>
              <a:ext uri="{FF2B5EF4-FFF2-40B4-BE49-F238E27FC236}">
                <a16:creationId xmlns:a16="http://schemas.microsoft.com/office/drawing/2014/main" id="{75D0AC72-DCAA-4E85-9E5D-99D3A6DBD739}"/>
              </a:ext>
            </a:extLst>
          </p:cNvPr>
          <p:cNvSpPr txBox="1"/>
          <p:nvPr/>
        </p:nvSpPr>
        <p:spPr>
          <a:xfrm>
            <a:off x="1218451" y="1456249"/>
            <a:ext cx="5908990" cy="369332"/>
          </a:xfrm>
          <a:prstGeom prst="rect">
            <a:avLst/>
          </a:prstGeom>
          <a:noFill/>
        </p:spPr>
        <p:txBody>
          <a:bodyPr wrap="none" rtlCol="0">
            <a:spAutoFit/>
          </a:bodyPr>
          <a:lstStyle/>
          <a:p>
            <a:r>
              <a:rPr lang="zh-CN" altLang="en-US" dirty="0"/>
              <a:t>表示初始状态为</a:t>
            </a:r>
            <a:r>
              <a:rPr lang="en-US" altLang="zh-CN" dirty="0"/>
              <a:t>s</a:t>
            </a:r>
            <a:r>
              <a:rPr lang="zh-CN" altLang="en-US" dirty="0"/>
              <a:t>执行动作</a:t>
            </a:r>
            <a:r>
              <a:rPr lang="en-US" altLang="zh-CN" dirty="0"/>
              <a:t>a,</a:t>
            </a:r>
            <a:r>
              <a:rPr lang="zh-CN" altLang="en-US" dirty="0"/>
              <a:t>执行策略</a:t>
            </a:r>
            <a:r>
              <a:rPr lang="en-US" altLang="zh-CN" dirty="0"/>
              <a:t>Π</a:t>
            </a:r>
            <a:r>
              <a:rPr lang="zh-CN" altLang="en-US" dirty="0"/>
              <a:t>的到的期望总回报</a:t>
            </a:r>
          </a:p>
        </p:txBody>
      </p:sp>
      <p:sp>
        <p:nvSpPr>
          <p:cNvPr id="9" name="文本框 8">
            <a:extLst>
              <a:ext uri="{FF2B5EF4-FFF2-40B4-BE49-F238E27FC236}">
                <a16:creationId xmlns:a16="http://schemas.microsoft.com/office/drawing/2014/main" id="{A755F1DE-82C1-4643-A229-4375CFD702BE}"/>
              </a:ext>
            </a:extLst>
          </p:cNvPr>
          <p:cNvSpPr txBox="1"/>
          <p:nvPr/>
        </p:nvSpPr>
        <p:spPr>
          <a:xfrm>
            <a:off x="1218451" y="1966338"/>
            <a:ext cx="3913251" cy="369332"/>
          </a:xfrm>
          <a:prstGeom prst="rect">
            <a:avLst/>
          </a:prstGeom>
          <a:noFill/>
        </p:spPr>
        <p:txBody>
          <a:bodyPr wrap="none" rtlCol="0">
            <a:spAutoFit/>
          </a:bodyPr>
          <a:lstStyle/>
          <a:p>
            <a:r>
              <a:rPr lang="zh-CN" altLang="en-US" dirty="0"/>
              <a:t>状态值函数是</a:t>
            </a:r>
            <a:r>
              <a:rPr lang="en-US" altLang="zh-CN" dirty="0"/>
              <a:t>Q</a:t>
            </a:r>
            <a:r>
              <a:rPr lang="zh-CN" altLang="en-US" dirty="0"/>
              <a:t>函数关于动作</a:t>
            </a:r>
            <a:r>
              <a:rPr lang="en-US" altLang="zh-CN" dirty="0"/>
              <a:t>a</a:t>
            </a:r>
            <a:r>
              <a:rPr lang="zh-CN" altLang="en-US" dirty="0"/>
              <a:t>的期望</a:t>
            </a:r>
          </a:p>
        </p:txBody>
      </p:sp>
      <p:pic>
        <p:nvPicPr>
          <p:cNvPr id="11" name="图片 10">
            <a:extLst>
              <a:ext uri="{FF2B5EF4-FFF2-40B4-BE49-F238E27FC236}">
                <a16:creationId xmlns:a16="http://schemas.microsoft.com/office/drawing/2014/main" id="{02486E49-D95C-4882-A0F0-1937C5A3EAE2}"/>
              </a:ext>
            </a:extLst>
          </p:cNvPr>
          <p:cNvPicPr>
            <a:picLocks noChangeAspect="1"/>
          </p:cNvPicPr>
          <p:nvPr/>
        </p:nvPicPr>
        <p:blipFill>
          <a:blip r:embed="rId3"/>
          <a:stretch>
            <a:fillRect/>
          </a:stretch>
        </p:blipFill>
        <p:spPr>
          <a:xfrm>
            <a:off x="5273212" y="1822391"/>
            <a:ext cx="3190875" cy="657225"/>
          </a:xfrm>
          <a:prstGeom prst="rect">
            <a:avLst/>
          </a:prstGeom>
        </p:spPr>
      </p:pic>
      <p:pic>
        <p:nvPicPr>
          <p:cNvPr id="13" name="图片 12">
            <a:extLst>
              <a:ext uri="{FF2B5EF4-FFF2-40B4-BE49-F238E27FC236}">
                <a16:creationId xmlns:a16="http://schemas.microsoft.com/office/drawing/2014/main" id="{AFA1DED3-7F72-41E0-B18A-25E3ADBB82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267" y="3235387"/>
            <a:ext cx="6233383" cy="749471"/>
          </a:xfrm>
          <a:prstGeom prst="rect">
            <a:avLst/>
          </a:prstGeom>
        </p:spPr>
      </p:pic>
      <p:sp>
        <p:nvSpPr>
          <p:cNvPr id="14" name="文本框 13">
            <a:extLst>
              <a:ext uri="{FF2B5EF4-FFF2-40B4-BE49-F238E27FC236}">
                <a16:creationId xmlns:a16="http://schemas.microsoft.com/office/drawing/2014/main" id="{3A73291C-072B-4B7A-8582-D59FC648691B}"/>
              </a:ext>
            </a:extLst>
          </p:cNvPr>
          <p:cNvSpPr txBox="1"/>
          <p:nvPr/>
        </p:nvSpPr>
        <p:spPr>
          <a:xfrm>
            <a:off x="635268" y="2673749"/>
            <a:ext cx="2417650" cy="369332"/>
          </a:xfrm>
          <a:prstGeom prst="rect">
            <a:avLst/>
          </a:prstGeom>
          <a:noFill/>
        </p:spPr>
        <p:txBody>
          <a:bodyPr wrap="none" rtlCol="0">
            <a:spAutoFit/>
          </a:bodyPr>
          <a:lstStyle/>
          <a:p>
            <a:r>
              <a:rPr lang="en-US" altLang="zh-CN" dirty="0">
                <a:effectLst>
                  <a:outerShdw blurRad="38100" dist="38100" dir="2700000" algn="tl">
                    <a:srgbClr val="000000">
                      <a:alpha val="43137"/>
                    </a:srgbClr>
                  </a:outerShdw>
                </a:effectLst>
              </a:rPr>
              <a:t>Q</a:t>
            </a:r>
            <a:r>
              <a:rPr lang="zh-CN" altLang="en-US" dirty="0">
                <a:effectLst>
                  <a:outerShdw blurRad="38100" dist="38100" dir="2700000" algn="tl">
                    <a:srgbClr val="000000">
                      <a:alpha val="43137"/>
                    </a:srgbClr>
                  </a:outerShdw>
                </a:effectLst>
              </a:rPr>
              <a:t>函数的贝尔曼方程</a:t>
            </a:r>
            <a:r>
              <a:rPr lang="zh-CN" altLang="en-US" dirty="0"/>
              <a:t>：</a:t>
            </a:r>
          </a:p>
        </p:txBody>
      </p:sp>
      <p:sp>
        <p:nvSpPr>
          <p:cNvPr id="15" name="文本框 14">
            <a:extLst>
              <a:ext uri="{FF2B5EF4-FFF2-40B4-BE49-F238E27FC236}">
                <a16:creationId xmlns:a16="http://schemas.microsoft.com/office/drawing/2014/main" id="{19CD374D-3070-48B9-B810-012D4B7279BD}"/>
              </a:ext>
            </a:extLst>
          </p:cNvPr>
          <p:cNvSpPr txBox="1"/>
          <p:nvPr/>
        </p:nvSpPr>
        <p:spPr>
          <a:xfrm>
            <a:off x="635267" y="4446872"/>
            <a:ext cx="7433445" cy="369332"/>
          </a:xfrm>
          <a:prstGeom prst="rect">
            <a:avLst/>
          </a:prstGeom>
          <a:noFill/>
        </p:spPr>
        <p:txBody>
          <a:bodyPr wrap="none" rtlCol="0">
            <a:spAutoFit/>
          </a:bodyPr>
          <a:lstStyle/>
          <a:p>
            <a:r>
              <a:rPr lang="zh-CN" altLang="en-US" dirty="0">
                <a:solidFill>
                  <a:srgbClr val="FF0000"/>
                </a:solidFill>
              </a:rPr>
              <a:t>值函数可以看作是对策略的评估，所以可以通过优化值函数来优化策略</a:t>
            </a:r>
          </a:p>
        </p:txBody>
      </p:sp>
      <p:sp>
        <p:nvSpPr>
          <p:cNvPr id="16" name="文本框 15">
            <a:extLst>
              <a:ext uri="{FF2B5EF4-FFF2-40B4-BE49-F238E27FC236}">
                <a16:creationId xmlns:a16="http://schemas.microsoft.com/office/drawing/2014/main" id="{FD14DC05-3311-4DBD-9963-AF895481C80C}"/>
              </a:ext>
            </a:extLst>
          </p:cNvPr>
          <p:cNvSpPr txBox="1"/>
          <p:nvPr/>
        </p:nvSpPr>
        <p:spPr>
          <a:xfrm>
            <a:off x="602646" y="4955052"/>
            <a:ext cx="7802136" cy="646331"/>
          </a:xfrm>
          <a:prstGeom prst="rect">
            <a:avLst/>
          </a:prstGeom>
          <a:noFill/>
        </p:spPr>
        <p:txBody>
          <a:bodyPr wrap="none" rtlCol="0">
            <a:spAutoFit/>
          </a:bodyPr>
          <a:lstStyle/>
          <a:p>
            <a:r>
              <a:rPr lang="zh-CN" altLang="en-US" dirty="0"/>
              <a:t>基于值函数的策略学习方法思想：先随机初始化一个策略，计算其值函数，</a:t>
            </a:r>
            <a:endParaRPr lang="en-US" altLang="zh-CN" dirty="0"/>
          </a:p>
          <a:p>
            <a:r>
              <a:rPr lang="zh-CN" altLang="en-US" dirty="0"/>
              <a:t>设置新的策略，反复迭代至收敛。</a:t>
            </a:r>
          </a:p>
        </p:txBody>
      </p:sp>
      <p:pic>
        <p:nvPicPr>
          <p:cNvPr id="3" name="图片 2">
            <a:extLst>
              <a:ext uri="{FF2B5EF4-FFF2-40B4-BE49-F238E27FC236}">
                <a16:creationId xmlns:a16="http://schemas.microsoft.com/office/drawing/2014/main" id="{6606D2F2-8FF7-4E9D-9A75-37BCB1208C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5076" y="2727101"/>
            <a:ext cx="4718292" cy="330217"/>
          </a:xfrm>
          <a:prstGeom prst="rect">
            <a:avLst/>
          </a:prstGeom>
        </p:spPr>
      </p:pic>
    </p:spTree>
    <p:extLst>
      <p:ext uri="{BB962C8B-B14F-4D97-AF65-F5344CB8AC3E}">
        <p14:creationId xmlns:p14="http://schemas.microsoft.com/office/powerpoint/2010/main" val="9096851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426280084"/>
  <p:tag name="KSO_WM_UNIT_PLACING_PICTURE_USER_VIEWPORT" val="{&quot;height&quot;:2490,&quot;width&quot;:325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26982</TotalTime>
  <Words>3560</Words>
  <Application>Microsoft Office PowerPoint</Application>
  <PresentationFormat>全屏显示(4:3)</PresentationFormat>
  <Paragraphs>236</Paragraphs>
  <Slides>38</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-apple-system</vt:lpstr>
      <vt:lpstr>Arial Unicode MS</vt:lpstr>
      <vt:lpstr>Helvetica Neue</vt:lpstr>
      <vt:lpstr>宋体</vt:lpstr>
      <vt:lpstr>Microsoft YaHei</vt:lpstr>
      <vt:lpstr>Arial</vt:lpstr>
      <vt:lpstr>Calibri</vt:lpstr>
      <vt:lpstr>Cambria Math</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DQN</vt:lpstr>
      <vt:lpstr>DQN的提出</vt:lpstr>
      <vt:lpstr>DQN对q-learning的改进</vt:lpstr>
      <vt:lpstr>1.DQN利用深度卷积神经网络逼近值函数 </vt:lpstr>
      <vt:lpstr>2.DQN利用了经验回放对强化学习的学习过程进行训练 </vt:lpstr>
      <vt:lpstr>3.DQN独立设置了目标网络来单独处理时间差分算法中的TD误差。</vt:lpstr>
      <vt:lpstr>算法流程</vt:lpstr>
      <vt:lpstr>DQN代码实现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DQN</dc:title>
  <dc:creator>Administrator</dc:creator>
  <cp:lastModifiedBy>殷 楠</cp:lastModifiedBy>
  <cp:revision>135</cp:revision>
  <dcterms:created xsi:type="dcterms:W3CDTF">2019-12-19T13:47:00Z</dcterms:created>
  <dcterms:modified xsi:type="dcterms:W3CDTF">2021-06-24T10:30:04Z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