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8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6" autoAdjust="0"/>
  </p:normalViewPr>
  <p:slideViewPr>
    <p:cSldViewPr snapToGrid="0">
      <p:cViewPr varScale="1">
        <p:scale>
          <a:sx n="61" d="100"/>
          <a:sy n="61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BD195-D653-4A36-BD27-BA1EBA83FD3B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323D-9C24-4ADC-AEB8-17AC50981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4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1323D-9C24-4ADC-AEB8-17AC509819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3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end to end</a:t>
            </a:r>
            <a:r>
              <a:rPr lang="zh-CN" altLang="en-US" dirty="0"/>
              <a:t>的好处：通过缩减人工预处理和后续处理，尽可能使模型从原始输入到最终输出，给模型更多可以根据数据自动调节的空间，增加模型的整体契合度。</a:t>
            </a:r>
            <a:endParaRPr lang="en-US" altLang="zh-CN" dirty="0"/>
          </a:p>
          <a:p>
            <a:r>
              <a:rPr lang="zh-CN" altLang="en-US" dirty="0"/>
              <a:t>时间差分方法（</a:t>
            </a:r>
            <a:r>
              <a:rPr lang="en-US" altLang="zh-CN" dirty="0"/>
              <a:t>TD</a:t>
            </a:r>
            <a:r>
              <a:rPr lang="zh-CN" altLang="en-US" dirty="0"/>
              <a:t>）：用预估回报值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Rt+1+γV(St+1)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去更新值函数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V(St)(TD(0))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V(St)←V(St)+a(Rt+1+γV(St+1)−V(St))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Rt+1+γV(St+1)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Rt+1+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V(St+1)−V(St)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称为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误差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1323D-9C24-4ADC-AEB8-17AC5098199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7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1323D-9C24-4ADC-AEB8-17AC5098199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4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DB316-1447-41F4-906B-C34BFC713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1E9018-213B-4130-B6D1-DB6E2F28A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583DC-4C5F-4319-B254-BE66AA39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A2408-2DAA-4FA0-9F96-6441FC90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5E42F-9266-4AFB-95B7-1DB28157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2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E5576-A496-46C7-BB85-9DE80472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BA74E-909F-4E24-B1ED-728160127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E488F-81F4-4CB1-A2DB-C68C5A86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486BB-2DC5-4CB2-9A49-DDB53669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3622B-3EB7-491F-BF60-07E6F23B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2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02775D-824C-47F6-94DD-88792FFF7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03E23C-AF4D-485C-B4E4-5DC68ED8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A192B-7412-4F63-82C3-DF50048C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034A0-E195-4FF9-9BEE-5381167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A0E24-23A5-47CF-AE77-DEB50C81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36D7-3023-403F-8C92-F355DDC4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28E01-B8C6-4BFE-B8C4-D2CAB1F4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ED112-C347-4E31-89E2-C57C7F96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4DC4D-23F5-49B5-9469-DA466725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E1ACA-DB29-42C0-86E2-67F16F0E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0249E-4447-4D71-A9C6-FC978AD6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F9A25-EC5F-4D9B-ACC3-23572178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41D7F-E2EA-4839-B534-EFCEC981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DA8C-A13A-4692-8088-34CD716C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018F3-BAE8-4003-8C20-B496288A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3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A3D9C-6064-4B9C-8CA6-487F5035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B2E2C-DCE2-4E6A-B2D1-B310660FD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EA458-D97B-420E-A04F-25D63D6C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B36EA-F58C-4902-B9E8-2510B1D3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16890-38CB-4248-8542-7256EB2A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2E551-1D4E-4EEA-AAD1-6F2B606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8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52F1-9EE1-46D1-90EB-8465CD62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318EA-8719-4694-B2F0-5E0EA3E7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668BF-107A-40A4-9378-88229F17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23DA31-A5B9-4068-AFF4-9B51E519E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A6476-068D-44EC-BBAA-DFF4ECD60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3D5D5-DA62-4FB2-8176-7940E0D5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D7E872-A931-4F4E-A2E1-ED8DB131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6F51F-9A44-4B68-8D8C-54436CFA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9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484DD-A74E-42DA-A12B-3D8C302E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B17A07-8920-4D12-BE19-3CC2C399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11FBE8-CA10-46BF-AE3F-A54D527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09910-2075-4B2C-8F57-FBBFEEC4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1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0C7FEC-7D80-4671-AD20-B9B155A7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A5919F-5F49-455D-969C-3C13B60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3D555-1531-4EE3-8466-FBD3E267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9A4DA-3516-4D02-8CDD-B7A4042D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0BBA5-5A3E-4194-8F34-3FEC7A0B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B0A47-08BB-4285-A0F2-2D44382F8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701F79-11B4-4937-A691-38151D89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49D2C-4278-4B03-9D10-7E0DBC1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82988-48F5-4810-B288-F389042B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284E6-AA26-4063-9DDE-0337798D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CFDFD6-EE5D-4FEA-914B-CD486655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6FC5F-573A-44DF-BCA6-1212CE39F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14280-E755-4BF5-8521-9E694023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A81A5-6FAE-445F-9FC6-9E22F21D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337F3-6CFC-4B5F-8BD9-B9B7E2D2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2AAE1E-7656-45F7-81A3-A1F81721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C1F1E-1449-45B3-AE8C-4A301D27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D2B88-31E5-4B99-88F3-2A8FFE010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C56A-4E46-43A6-93D6-1CE66C1A5BF0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6B29-2BFE-4C5D-B8C0-BA0617F0F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FEBCC-3E98-4660-BC76-1C5B33E06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2F5E-9684-4054-B2F8-2BE030427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297181"/>
            <a:ext cx="7886700" cy="1325563"/>
          </a:xfrm>
        </p:spPr>
        <p:txBody>
          <a:bodyPr/>
          <a:lstStyle/>
          <a:p>
            <a:r>
              <a:rPr lang="en-US" altLang="zh-CN" sz="3600" dirty="0"/>
              <a:t>DQN</a:t>
            </a:r>
            <a:r>
              <a:rPr lang="zh-CN" altLang="en-US" sz="3600" dirty="0"/>
              <a:t>的提出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Q-table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的限制：状态和动作空间是离散且维数不高时可使用Q-Table储存每个状态动作对应的Q值。而当状态和动作空间是高维、连续时，使用Q-Table存储则不现实</a:t>
            </a:r>
            <a:r>
              <a:rPr lang="zh-CN" altLang="en-US" sz="2400" dirty="0"/>
              <a:t>。</a:t>
            </a:r>
          </a:p>
          <a:p>
            <a:pPr algn="l">
              <a:buClrTx/>
              <a:buSz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DQN的提出：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利用神经网络来代替Q-table产生Q值，使得相近的状态得到相近的输出动作。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8776636-64EE-4599-8DA6-F8E6C225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30579"/>
            <a:ext cx="8622873" cy="23285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N</a:t>
            </a:r>
            <a:r>
              <a:rPr lang="zh-CN" altLang="zh-CN" dirty="0"/>
              <a:t>ips </a:t>
            </a:r>
            <a:r>
              <a:rPr lang="en-US" altLang="zh-CN" dirty="0"/>
              <a:t>DQN</a:t>
            </a:r>
            <a:r>
              <a:rPr lang="zh-CN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use_targetQ=False,use_DDQN=False，use_duelling=False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zh-CN" dirty="0"/>
              <a:t>ature </a:t>
            </a:r>
            <a:r>
              <a:rPr lang="en-US" altLang="zh-CN" dirty="0"/>
              <a:t>DQN</a:t>
            </a:r>
            <a:r>
              <a:rPr lang="zh-CN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use_targetQ=True,use_DDQN=False，use_duelling=False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zh-CN" dirty="0"/>
              <a:t>ouble </a:t>
            </a:r>
            <a:r>
              <a:rPr lang="en-US" altLang="zh-CN" dirty="0"/>
              <a:t>DQN</a:t>
            </a:r>
            <a:r>
              <a:rPr lang="zh-CN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use_targetQ=True,use_DDQN=True，use_duelling=False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zh-CN" dirty="0"/>
              <a:t>ueling dqn </a:t>
            </a:r>
            <a:r>
              <a:rPr lang="zh-CN" altLang="en-US" dirty="0"/>
              <a:t>：</a:t>
            </a:r>
            <a:r>
              <a:rPr lang="zh-CN" altLang="zh-CN" dirty="0"/>
              <a:t>use_dueling = True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FBF573-B81D-4976-82BA-4E90247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96"/>
            <a:ext cx="10515600" cy="78028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网络设置</a:t>
            </a:r>
          </a:p>
        </p:txBody>
      </p:sp>
    </p:spTree>
    <p:extLst>
      <p:ext uri="{BB962C8B-B14F-4D97-AF65-F5344CB8AC3E}">
        <p14:creationId xmlns:p14="http://schemas.microsoft.com/office/powerpoint/2010/main" val="329213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93BDD-B4E5-40ED-B571-4D7C2EC2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EFDD9F-09DA-4C5F-AF87-ABE2BD41B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74" b="2115"/>
          <a:stretch/>
        </p:blipFill>
        <p:spPr>
          <a:xfrm>
            <a:off x="838200" y="1809549"/>
            <a:ext cx="6000750" cy="331466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89D4B5-27A4-44E9-945D-5CA858A1C173}"/>
              </a:ext>
            </a:extLst>
          </p:cNvPr>
          <p:cNvSpPr txBox="1"/>
          <p:nvPr/>
        </p:nvSpPr>
        <p:spPr>
          <a:xfrm>
            <a:off x="684196" y="5349860"/>
            <a:ext cx="554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 err="1"/>
              <a:t>episodeNum</a:t>
            </a:r>
            <a:r>
              <a:rPr lang="zh-CN" altLang="en-US" dirty="0"/>
              <a:t>，及在该次运行过程中的平均回报；</a:t>
            </a:r>
            <a:endParaRPr lang="en-US" altLang="zh-CN" dirty="0"/>
          </a:p>
          <a:p>
            <a:r>
              <a:rPr lang="zh-CN" altLang="en-US" dirty="0"/>
              <a:t>当回报大于</a:t>
            </a:r>
            <a:r>
              <a:rPr lang="en-US" altLang="zh-CN" dirty="0"/>
              <a:t>&gt;</a:t>
            </a:r>
            <a:r>
              <a:rPr lang="zh-CN" altLang="en-US" dirty="0"/>
              <a:t>预期目标时，认为问题解决，停止训练。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230DB2-1EBD-402E-8DF3-ACF79A4B5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11" y="2613206"/>
            <a:ext cx="4970111" cy="10082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BA828E-AB8D-4CCC-AFEE-9B4A103B9432}"/>
              </a:ext>
            </a:extLst>
          </p:cNvPr>
          <p:cNvSpPr txBox="1"/>
          <p:nvPr/>
        </p:nvSpPr>
        <p:spPr>
          <a:xfrm>
            <a:off x="838200" y="1399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8FC68B-25C4-4D14-BA3A-7C4BF6D123D2}"/>
              </a:ext>
            </a:extLst>
          </p:cNvPr>
          <p:cNvSpPr txBox="1"/>
          <p:nvPr/>
        </p:nvSpPr>
        <p:spPr>
          <a:xfrm>
            <a:off x="6300611" y="1399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BD629C-EC2A-4E89-9E42-46CE487762BB}"/>
              </a:ext>
            </a:extLst>
          </p:cNvPr>
          <p:cNvSpPr txBox="1"/>
          <p:nvPr/>
        </p:nvSpPr>
        <p:spPr>
          <a:xfrm>
            <a:off x="6300611" y="5349860"/>
            <a:ext cx="520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输出使用训练好的模型，执行</a:t>
            </a:r>
            <a:r>
              <a:rPr lang="en-US" altLang="zh-CN" dirty="0"/>
              <a:t>cartpole</a:t>
            </a:r>
            <a:r>
              <a:rPr lang="zh-CN" altLang="en-US" dirty="0"/>
              <a:t>环境下的回报值</a:t>
            </a:r>
          </a:p>
        </p:txBody>
      </p:sp>
    </p:spTree>
    <p:extLst>
      <p:ext uri="{BB962C8B-B14F-4D97-AF65-F5344CB8AC3E}">
        <p14:creationId xmlns:p14="http://schemas.microsoft.com/office/powerpoint/2010/main" val="22602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0FD6F2-7B91-4C88-B7DE-D0D76DAF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" y="256478"/>
            <a:ext cx="4098073" cy="2732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E4A5F6-865D-464D-80BD-5F5A7393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" y="3495906"/>
            <a:ext cx="4098074" cy="27320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0DB37F-0CE6-4E3F-9F1C-E7DBEBC6E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18" y="256478"/>
            <a:ext cx="4231888" cy="28212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EF8B69-528C-4F0E-857D-7B91904BD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518" y="3495906"/>
            <a:ext cx="4231889" cy="28212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61EFB3-CCE2-4DE8-90BB-6E114132B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20" y="256478"/>
            <a:ext cx="4265345" cy="28435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1BFA6F0-458D-40BE-A6FD-F3261EF3FD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20" y="3495906"/>
            <a:ext cx="4389873" cy="29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DQN</a:t>
            </a:r>
            <a:r>
              <a:rPr lang="zh-CN" altLang="zh-CN" sz="3600" dirty="0"/>
              <a:t>对</a:t>
            </a:r>
            <a:r>
              <a:rPr lang="en-US" altLang="zh-CN" sz="3600" dirty="0"/>
              <a:t>q-learning</a:t>
            </a:r>
            <a:r>
              <a:rPr lang="zh-CN" altLang="en-US" sz="3600" dirty="0"/>
              <a:t>的改进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1.DQN利用深度卷积神经网络逼近值函数</a:t>
            </a:r>
          </a:p>
          <a:p>
            <a:pPr algn="l">
              <a:buClrTx/>
              <a:buSz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2.DQN利用了经验回放对强化学习的学习过程进行训练</a:t>
            </a:r>
          </a:p>
          <a:p>
            <a:pPr algn="l">
              <a:buClrTx/>
              <a:buSz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3.DQN独立设置了目标网络来单独处理时间差分算法中的TD误差。</a:t>
            </a:r>
          </a:p>
          <a:p>
            <a:pPr algn="l">
              <a:buClrTx/>
              <a:buSzTx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DQN利用深度卷积神经网络逼近值函数</a:t>
            </a:r>
            <a:b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4147821"/>
            <a:ext cx="409575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103121" y="1691005"/>
            <a:ext cx="798512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DQN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所用的网络结构是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个卷积层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个全连接层。</a:t>
            </a:r>
          </a:p>
          <a:p>
            <a:pPr indent="266700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输入是经过处理的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个连续的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84x84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图像（以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Atari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为例）</a:t>
            </a:r>
          </a:p>
          <a:p>
            <a:pPr indent="266700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输出包含每一个动作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值的向量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2.DQN利用了经验回放对强化学习的学习过程进行训练</a:t>
            </a:r>
            <a:b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381760"/>
            <a:ext cx="7886700" cy="4795520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神经网络的训练方法：经验回放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原因：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）对神经网络进行训练时，存在的假设是独立同分布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）玩Atari采集的样本是一个时间序列，样本之间具有连续性，利用这些数据进行顺序训练，神经网络不稳定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过程：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在学习过程中，智能体将数据存储到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一个数据库中，然后利用均匀随机采样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从数据库中抽取数据，然后利用抽取的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数据对神经网络进行训练。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11" y="3629661"/>
            <a:ext cx="2252345" cy="27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3.DQN独立设置了目标网络来单独处理时间差分算法中的TD误差。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52675"/>
            <a:ext cx="7886700" cy="4351338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目的是为了减少目标计算与当前值的相关性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DQN中存在两个结构相同参数不同的网络，预测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Q估计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的网络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使用的是最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参数，而预测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Q现实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的神经网络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TargetNet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Q(s,a;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θ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Q(s,a;θ−) 对应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MainNet、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TargetNet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的输出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因此当agent对环境采取动作a时就可以根据公式得到Q，根据LossFunction更新MainNet的参数，每经过一定次数的迭代，将MainNet的参数复制给TargetNet。这样就完成了一次学习过程</a:t>
            </a:r>
          </a:p>
        </p:txBody>
      </p:sp>
      <p:pic>
        <p:nvPicPr>
          <p:cNvPr id="42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1" y="1474471"/>
            <a:ext cx="7629525" cy="87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745" y="217171"/>
            <a:ext cx="7886700" cy="1325563"/>
          </a:xfrm>
        </p:spPr>
        <p:txBody>
          <a:bodyPr/>
          <a:lstStyle/>
          <a:p>
            <a:r>
              <a:rPr lang="zh-CN" altLang="en-US" sz="3600"/>
              <a:t>算法流程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746" y="1760220"/>
            <a:ext cx="8154035" cy="4744720"/>
          </a:xfrm>
          <a:prstGeom prst="rect">
            <a:avLst/>
          </a:prstGeom>
        </p:spPr>
      </p:pic>
      <p:pic>
        <p:nvPicPr>
          <p:cNvPr id="42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1" y="1162051"/>
            <a:ext cx="7629525" cy="87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845" y="43934"/>
            <a:ext cx="10515600" cy="1325563"/>
          </a:xfrm>
        </p:spPr>
        <p:txBody>
          <a:bodyPr/>
          <a:lstStyle/>
          <a:p>
            <a:r>
              <a:rPr lang="en-US" altLang="zh-CN" dirty="0" err="1"/>
              <a:t>CartPole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95" y="1607418"/>
            <a:ext cx="10422890" cy="4671145"/>
          </a:xfrm>
        </p:spPr>
        <p:txBody>
          <a:bodyPr>
            <a:normAutofit fontScale="97500"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问题描述：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操纵小车左右移动，使它上面的木棒能够保持平衡。杆开始直立，目标是通过增加和减少手推车的速度来防止它翻倒。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目标是坚持尽量长的时间，对于任意一个action，只要不导致任务失败，reward +1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问题定义：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Observation: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Cart Position、Cart Velocity 、Pole Angle、Pole Velocity At Tip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actions: 0、1（左、右） action_space=discrete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Reward: 每一个step,reward+1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Starting State:  observation所有随机赋值，范围 [-0.05，0.05]</a:t>
            </a:r>
          </a:p>
          <a:p>
            <a:pPr>
              <a:buFontTx/>
              <a:buChar char="-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Episode Termination：</a:t>
            </a:r>
            <a:r>
              <a:rPr lang="zh-CN" altLang="en-US" sz="2000" dirty="0"/>
              <a:t> 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Pole Angle超过12度；</a:t>
            </a:r>
            <a:endParaRPr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Solved Requirements：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小车能够连续100局保持大于475个step即为解决</a:t>
            </a:r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630" y="0"/>
            <a:ext cx="3743960" cy="16929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166F12E-0A96-423A-A329-A31A3EBD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051D277-2D91-48F4-9F24-265643CA8AE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61899" y="630108"/>
                <a:ext cx="10271760" cy="57354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Nips DQN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lang="en-US" altLang="zh-CN" sz="1600" dirty="0">
                    <a:solidFill>
                      <a:srgbClr val="067D17"/>
                    </a:solidFill>
                    <a:latin typeface="Arial Unicode MS"/>
                    <a:ea typeface="JetBrains Mono"/>
                  </a:rPr>
                  <a:t>——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  <a:t> Playing Atari with Deep Reinforcement Learning, Mnih et al., 2013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  <a:t>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 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提出了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end-to-end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DQN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学习方法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(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针对图像输入，使用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CNN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提取图像信息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)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 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引入经验回放  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  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每个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step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的经验可能被使用多次，提高数据利用率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  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连续若干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step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的经验存在着强相关性，从经验池中随机选择样本有助于打破相关性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Nature DQN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lang="en-US" altLang="zh-CN" sz="1600" dirty="0">
                    <a:solidFill>
                      <a:srgbClr val="067D17"/>
                    </a:solidFill>
                    <a:latin typeface="Arial Unicode MS"/>
                    <a:ea typeface="JetBrains Mono"/>
                  </a:rPr>
                  <a:t>——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  <a:t> Human-level control through deep reinforcement learning, Mnih et al., 2015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  <a:t>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lang="en-US" altLang="zh-CN" sz="1600" dirty="0">
                    <a:solidFill>
                      <a:srgbClr val="0033B3"/>
                    </a:solidFill>
                    <a:latin typeface="Arial Unicode MS"/>
                    <a:ea typeface="JetBrains Mono"/>
                  </a:rPr>
                  <a:t>   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引入了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Target Q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网络，每隔若干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step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使用当前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Q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网络的参数更新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TargetQ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网络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1600" dirty="0">
                    <a:solidFill>
                      <a:srgbClr val="08080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减少目标</a:t>
                </a:r>
                <a:r>
                  <a:rPr lang="en-US" altLang="zh-CN" sz="1600" dirty="0">
                    <a:solidFill>
                      <a:srgbClr val="08080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Q</a:t>
                </a:r>
                <a:r>
                  <a:rPr lang="zh-CN" altLang="en-US" sz="1600" dirty="0">
                    <a:solidFill>
                      <a:srgbClr val="08080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值与当前</a:t>
                </a:r>
                <a:r>
                  <a:rPr lang="en-US" altLang="zh-CN" sz="1600" dirty="0">
                    <a:solidFill>
                      <a:srgbClr val="08080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Q</a:t>
                </a:r>
                <a:r>
                  <a:rPr lang="zh-CN" altLang="en-US" sz="1600" dirty="0">
                    <a:solidFill>
                      <a:srgbClr val="08080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值得相关性。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clip error</a:t>
                </a:r>
                <a:r>
                  <a:rPr lang="zh-CN" altLang="en-US" sz="1600" dirty="0">
                    <a:solidFill>
                      <a:srgbClr val="080808"/>
                    </a:solidFill>
                    <a:latin typeface="Arial Unicode MS"/>
                    <a:ea typeface="JetBrains Mono"/>
                  </a:rPr>
                  <a:t>：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TD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error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截断在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-1,1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之间，提升稳定性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CN" sz="16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Double DQN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lang="en-US" altLang="zh-CN" sz="1600" dirty="0">
                    <a:solidFill>
                      <a:srgbClr val="080808"/>
                    </a:solidFill>
                    <a:latin typeface="Arial Unicode MS"/>
                    <a:ea typeface="JetBrains Mono"/>
                  </a:rPr>
                  <a:t>——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  <a:t>Deep Reinforcement Learning with Double Q-learning, van Hasselt et al., 2015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  <a:t>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  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lang="zh-CN" altLang="zh-CN" sz="1600" dirty="0">
                    <a:solidFill>
                      <a:srgbClr val="08080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1600" dirty="0">
                    <a:solidFill>
                      <a:srgbClr val="08080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TD</a:t>
                </a:r>
                <a:r>
                  <a:rPr lang="zh-CN" altLang="en-US" sz="1600" dirty="0">
                    <a:solidFill>
                      <a:srgbClr val="080808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目标更新改变：两个网络对应的两组参数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zh-CN" altLang="en-US" sz="160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sz="160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zh-CN" altLang="en-US" sz="160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‘</m:t>
                        </m:r>
                      </m:sup>
                    </m:sSup>
                    <m:r>
                      <a:rPr lang="zh-CN" altLang="en-US" sz="16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这样有利于减少由于直接使用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max(Target Q)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值带来的过度估计。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CN" sz="1600" dirty="0">
                  <a:solidFill>
                    <a:srgbClr val="080808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Dueling DQN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 </a:t>
                </a:r>
                <a:r>
                  <a:rPr lang="en-US" altLang="zh-CN" sz="1600" dirty="0">
                    <a:solidFill>
                      <a:srgbClr val="067D17"/>
                    </a:solidFill>
                    <a:latin typeface="Arial Unicode MS"/>
                    <a:ea typeface="JetBrains Mono"/>
                  </a:rPr>
                  <a:t>——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67D17"/>
                    </a:solidFill>
                    <a:effectLst/>
                    <a:latin typeface="Arial Unicode MS"/>
                    <a:ea typeface="JetBrains Mono"/>
                  </a:rPr>
                  <a:t>Dueling Network Architectures for Deep Reinforcement Learning, Wang et al., 2016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33B3"/>
                    </a:solidFill>
                    <a:effectLst/>
                    <a:latin typeface="Arial Unicode MS"/>
                    <a:ea typeface="JetBrains Mono"/>
                  </a:rPr>
                  <a:t> -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主要提出一种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duelling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结构，将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Q</a:t>
                </a:r>
                <a:r>
                  <a:rPr kumimoji="0" lang="zh-CN" altLang="en-US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网络的输出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分解为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Value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Advantage,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分别学习当前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state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的价值和在当前状态下各个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action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的相对价值。最后将两个通道的输出相加得到估计得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Q-Value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  <a:t>    Q=V+A</a:t>
                </a:r>
                <a:b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Arial Unicode MS"/>
                    <a:ea typeface="JetBrains Mono"/>
                  </a:rPr>
                </a:br>
                <a:b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rgbClr val="080808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051D277-2D91-48F4-9F24-265643CA8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61899" y="630108"/>
                <a:ext cx="10271760" cy="5735481"/>
              </a:xfrm>
              <a:prstGeom prst="rect">
                <a:avLst/>
              </a:prstGeom>
              <a:blipFill>
                <a:blip r:embed="rId3"/>
                <a:stretch>
                  <a:fillRect l="-29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EE6E6E2-43D5-4756-9BC1-A093A61DF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92" y="2914624"/>
            <a:ext cx="3238666" cy="5143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617906-2D22-4457-9FD9-FE105FB12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78" y="4333416"/>
            <a:ext cx="4686541" cy="482625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21FD1EAE-015E-43B6-9DE1-3D2C84EA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938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6A5BB-803B-404E-AE8A-9AE04196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896"/>
            <a:ext cx="10515600" cy="78028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2D288-0C0D-4336-9090-7CF72296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907"/>
            <a:ext cx="10515600" cy="4993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设定参数：智能体、网络、训练过程、经验回放等参数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初始化环境：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cartpole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gym(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env.make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env.retset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填充经验回放集：初始时，运行环境，随机选则动作，将得到的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&lt;s , a , r , s’&gt;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放入队列；在训练过程中得到的数据，存入队列。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训练网络：每个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episode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更新环境，在未解决问题（在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maxstep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内未达到预期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reward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）时，按照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eplore_p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的概率随机选择动作，否则选择网络输出最优的动作。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保存网络：模型的结构、模型的权重、训练配置（损失函数，优化器，准确率等）、优化器的状态，以便于从上次训练中断的地方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测试网络：选择网络，加载模型，进行测试，得到测试过程中的最优结果。</a:t>
            </a:r>
          </a:p>
        </p:txBody>
      </p:sp>
    </p:spTree>
    <p:extLst>
      <p:ext uri="{BB962C8B-B14F-4D97-AF65-F5344CB8AC3E}">
        <p14:creationId xmlns:p14="http://schemas.microsoft.com/office/powerpoint/2010/main" val="73777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1287</Words>
  <Application>Microsoft Office PowerPoint</Application>
  <PresentationFormat>宽屏</PresentationFormat>
  <Paragraphs>73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Unicode MS</vt:lpstr>
      <vt:lpstr>等线</vt:lpstr>
      <vt:lpstr>等线 Light</vt:lpstr>
      <vt:lpstr>宋体</vt:lpstr>
      <vt:lpstr>Arial</vt:lpstr>
      <vt:lpstr>Cambria Math</vt:lpstr>
      <vt:lpstr>Office 主题​​</vt:lpstr>
      <vt:lpstr>DQN的提出</vt:lpstr>
      <vt:lpstr>DQN对q-learning的改进</vt:lpstr>
      <vt:lpstr>1.DQN利用深度卷积神经网络逼近值函数 </vt:lpstr>
      <vt:lpstr>2.DQN利用了经验回放对强化学习的学习过程进行训练 </vt:lpstr>
      <vt:lpstr>3.DQN独立设置了目标网络来单独处理时间差分算法中的TD误差。</vt:lpstr>
      <vt:lpstr>算法流程</vt:lpstr>
      <vt:lpstr>CartPole</vt:lpstr>
      <vt:lpstr>PowerPoint 演示文稿</vt:lpstr>
      <vt:lpstr>执行流程</vt:lpstr>
      <vt:lpstr>网络设置</vt:lpstr>
      <vt:lpstr>实验结果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CartPole</dc:title>
  <dc:creator>殷 楠</dc:creator>
  <cp:lastModifiedBy>殷 楠</cp:lastModifiedBy>
  <cp:revision>26</cp:revision>
  <dcterms:created xsi:type="dcterms:W3CDTF">2020-07-19T12:27:59Z</dcterms:created>
  <dcterms:modified xsi:type="dcterms:W3CDTF">2020-10-06T08:10:32Z</dcterms:modified>
</cp:coreProperties>
</file>