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0" r:id="rId12"/>
    <p:sldId id="281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34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BE71-EF4D-4FB9-99C1-80C04024FEFF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1D19-579C-4C2E-BA8B-06BDA8689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71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BE71-EF4D-4FB9-99C1-80C04024FEFF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1D19-579C-4C2E-BA8B-06BDA8689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64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BE71-EF4D-4FB9-99C1-80C04024FEFF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1D19-579C-4C2E-BA8B-06BDA8689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65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BE71-EF4D-4FB9-99C1-80C04024FEFF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1D19-579C-4C2E-BA8B-06BDA8689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13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BE71-EF4D-4FB9-99C1-80C04024FEFF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1D19-579C-4C2E-BA8B-06BDA8689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62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BE71-EF4D-4FB9-99C1-80C04024FEFF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1D19-579C-4C2E-BA8B-06BDA8689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83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BE71-EF4D-4FB9-99C1-80C04024FEFF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1D19-579C-4C2E-BA8B-06BDA8689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21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BE71-EF4D-4FB9-99C1-80C04024FEFF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1D19-579C-4C2E-BA8B-06BDA8689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81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BE71-EF4D-4FB9-99C1-80C04024FEFF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1D19-579C-4C2E-BA8B-06BDA8689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41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BE71-EF4D-4FB9-99C1-80C04024FEFF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1D19-579C-4C2E-BA8B-06BDA8689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50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BE71-EF4D-4FB9-99C1-80C04024FEFF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1D19-579C-4C2E-BA8B-06BDA8689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BE71-EF4D-4FB9-99C1-80C04024FEFF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1D19-579C-4C2E-BA8B-06BDA8689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90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9BE71-EF4D-4FB9-99C1-80C04024FEFF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51D19-579C-4C2E-BA8B-06BDA8689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7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颐　和　园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——</a:t>
            </a:r>
            <a:r>
              <a:rPr lang="zh-CN" altLang="en-US" smtClean="0"/>
              <a:t>中国现存最大的皇家园林</a:t>
            </a:r>
          </a:p>
          <a:p>
            <a:pPr lvl="0"/>
            <a:r>
              <a:rPr lang="zh-CN" altLang="en-US" smtClean="0"/>
              <a:t>北京市颐和园管理处</a:t>
            </a:r>
          </a:p>
        </p:txBody>
      </p:sp>
    </p:spTree>
    <p:extLst>
      <p:ext uri="{BB962C8B-B14F-4D97-AF65-F5344CB8AC3E}">
        <p14:creationId xmlns:p14="http://schemas.microsoft.com/office/powerpoint/2010/main" val="1997463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昆明湖区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西堤</a:t>
            </a:r>
          </a:p>
          <a:p>
            <a:pPr lvl="1"/>
            <a:r>
              <a:rPr lang="zh-CN" altLang="en-US" smtClean="0"/>
              <a:t>西堤是仿杭州西湖苏堤而建，从北向南依次筑有界湖桥、豳风桥、玉带桥、镜桥、练桥、柳桥六座式样各异的桥亭，称为“西堤六桥”；</a:t>
            </a:r>
          </a:p>
          <a:p>
            <a:pPr lvl="1"/>
            <a:r>
              <a:rPr lang="zh-CN" altLang="en-US" smtClean="0"/>
              <a:t>在柳桥和练桥之间为取范仲淹</a:t>
            </a:r>
            <a:r>
              <a:rPr lang="en-US" altLang="zh-CN" smtClean="0"/>
              <a:t>《</a:t>
            </a:r>
            <a:r>
              <a:rPr lang="zh-CN" altLang="en-US" smtClean="0"/>
              <a:t>岳阳楼记</a:t>
            </a:r>
            <a:r>
              <a:rPr lang="en-US" altLang="zh-CN" smtClean="0"/>
              <a:t>》</a:t>
            </a:r>
            <a:r>
              <a:rPr lang="zh-CN" altLang="en-US" smtClean="0"/>
              <a:t>中“春和景明，波澜不惊”之句命名的景明楼。</a:t>
            </a:r>
          </a:p>
          <a:p>
            <a:pPr lvl="1"/>
            <a:r>
              <a:rPr lang="zh-CN" altLang="en-US" smtClean="0"/>
              <a:t>沿堤遍植桃柳，春来柳绿桃红，有“北国江南”之称。</a:t>
            </a:r>
          </a:p>
        </p:txBody>
      </p:sp>
    </p:spTree>
    <p:extLst>
      <p:ext uri="{BB962C8B-B14F-4D97-AF65-F5344CB8AC3E}">
        <p14:creationId xmlns:p14="http://schemas.microsoft.com/office/powerpoint/2010/main" val="4029518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575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546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万寿山后湖景区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苏州街</a:t>
            </a:r>
          </a:p>
          <a:p>
            <a:pPr lvl="1"/>
            <a:r>
              <a:rPr lang="zh-CN" altLang="en-US" smtClean="0"/>
              <a:t>原称买卖街，乾隆时仿江南水乡而建，是专供清代帝后逛市游览的的一条水街，一八六〇被英法联军焚毁，一九九〇年在遗址上复建。街全长三百余米，以水当街，以岸作市，沿岸设有茶馆、酒楼、药房、钱庄、帽店、手饰铺、点心铺等六十多个铺面，集中展现了十八世纪中国江南的商业文化氛围。</a:t>
            </a:r>
          </a:p>
        </p:txBody>
      </p:sp>
    </p:spTree>
    <p:extLst>
      <p:ext uri="{BB962C8B-B14F-4D97-AF65-F5344CB8AC3E}">
        <p14:creationId xmlns:p14="http://schemas.microsoft.com/office/powerpoint/2010/main" val="2848793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万寿山后山景区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谐趣园</a:t>
            </a:r>
          </a:p>
          <a:p>
            <a:pPr lvl="1"/>
            <a:r>
              <a:rPr lang="zh-CN" altLang="en-US" smtClean="0"/>
              <a:t>乾隆十六年（</a:t>
            </a:r>
            <a:r>
              <a:rPr lang="en-US" altLang="zh-CN" smtClean="0"/>
              <a:t>1751</a:t>
            </a:r>
            <a:r>
              <a:rPr lang="zh-CN" altLang="en-US" smtClean="0"/>
              <a:t>）仿江南名园无锡惠山的寄畅园而建，取名惠山园。嘉庆十六年（</a:t>
            </a:r>
            <a:r>
              <a:rPr lang="en-US" altLang="zh-CN" smtClean="0"/>
              <a:t>1811</a:t>
            </a:r>
            <a:r>
              <a:rPr lang="zh-CN" altLang="en-US" smtClean="0"/>
              <a:t>）重修，改名谐趣园。一八六〇年被英法联军烧毁，光绪十八年（</a:t>
            </a:r>
            <a:r>
              <a:rPr lang="en-US" altLang="zh-CN" smtClean="0"/>
              <a:t>1892</a:t>
            </a:r>
            <a:r>
              <a:rPr lang="zh-CN" altLang="en-US" smtClean="0"/>
              <a:t>）重建。方塘数亩，沿池建有楼、亭、堂、斋、桥、榭等园林建筑，并由三步一回，五步一折的百间游廊相连接，错落相间，步步有景，是中国最负盛名的“园中之园”。</a:t>
            </a:r>
          </a:p>
        </p:txBody>
      </p:sp>
    </p:spTree>
    <p:extLst>
      <p:ext uri="{BB962C8B-B14F-4D97-AF65-F5344CB8AC3E}">
        <p14:creationId xmlns:p14="http://schemas.microsoft.com/office/powerpoint/2010/main" val="1805742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长廊一线风景区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长廊</a:t>
            </a:r>
          </a:p>
          <a:p>
            <a:pPr lvl="1"/>
            <a:r>
              <a:rPr lang="zh-CN" altLang="en-US" smtClean="0"/>
              <a:t>始建于乾隆十五年（</a:t>
            </a:r>
            <a:r>
              <a:rPr lang="en-US" altLang="zh-CN" smtClean="0"/>
              <a:t>1750</a:t>
            </a:r>
            <a:r>
              <a:rPr lang="zh-CN" altLang="en-US" smtClean="0"/>
              <a:t>），后被英法联军烧毁，光绪十二年（</a:t>
            </a:r>
            <a:r>
              <a:rPr lang="en-US" altLang="zh-CN" smtClean="0"/>
              <a:t>1886</a:t>
            </a:r>
            <a:r>
              <a:rPr lang="zh-CN" altLang="en-US" smtClean="0"/>
              <a:t>）重建。长廊东起邀月门，西至石丈亭，共二百七十三间，全长七百二十八米，枋梁上还绘有人物、山水、花鸟等各种彩画八千多幅，是中国古典园林中最长的游廊。长廊中间建有留佳、寄澜、秋水、清遥四座八角重檐的亭子，依山临水，以排云殿为中心，向东西两边对称地展开，将分布在万寿山前的建筑连成一气。</a:t>
            </a:r>
          </a:p>
        </p:txBody>
      </p:sp>
    </p:spTree>
    <p:extLst>
      <p:ext uri="{BB962C8B-B14F-4D97-AF65-F5344CB8AC3E}">
        <p14:creationId xmlns:p14="http://schemas.microsoft.com/office/powerpoint/2010/main" val="2699221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宫廷与生活区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文昌阁</a:t>
            </a:r>
          </a:p>
          <a:p>
            <a:pPr lvl="1"/>
            <a:r>
              <a:rPr lang="zh-CN" altLang="en-US" smtClean="0"/>
              <a:t>颐和园内六座城关</a:t>
            </a:r>
            <a:r>
              <a:rPr lang="en-US" altLang="zh-CN" smtClean="0"/>
              <a:t>(</a:t>
            </a:r>
            <a:r>
              <a:rPr lang="zh-CN" altLang="en-US" smtClean="0"/>
              <a:t>紫气东来城关、宿云檐城关、寅辉城关、通云城关、千峰彩翠城关、文昌阁城关</a:t>
            </a:r>
            <a:r>
              <a:rPr lang="en-US" altLang="zh-CN" smtClean="0"/>
              <a:t>)</a:t>
            </a:r>
            <a:r>
              <a:rPr lang="zh-CN" altLang="en-US" smtClean="0"/>
              <a:t>建筑中最大的一座，始建于乾隆十五年（</a:t>
            </a:r>
            <a:r>
              <a:rPr lang="en-US" altLang="zh-CN" smtClean="0"/>
              <a:t>1750</a:t>
            </a:r>
            <a:r>
              <a:rPr lang="zh-CN" altLang="en-US" smtClean="0"/>
              <a:t>），一八六〇年被英法联军烧毁，光绪时重建。主阁两层，内供铜铸文昌帝君和仙童、铜特。文昌阁与昆明湖西供武圣的宿云檐象征“文武辅弼”。</a:t>
            </a:r>
          </a:p>
        </p:txBody>
      </p:sp>
    </p:spTree>
    <p:extLst>
      <p:ext uri="{BB962C8B-B14F-4D97-AF65-F5344CB8AC3E}">
        <p14:creationId xmlns:p14="http://schemas.microsoft.com/office/powerpoint/2010/main" val="2874182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宫廷与生活区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CN" altLang="en-US" smtClean="0"/>
              <a:t>德和园</a:t>
            </a:r>
          </a:p>
          <a:p>
            <a:pPr lvl="1"/>
            <a:r>
              <a:rPr lang="zh-CN" altLang="en-US" smtClean="0"/>
              <a:t>位于仁寿殿北侧，兴建于清光绪十七年（</a:t>
            </a:r>
            <a:r>
              <a:rPr lang="en-US" altLang="zh-CN" smtClean="0"/>
              <a:t>1891</a:t>
            </a:r>
            <a:r>
              <a:rPr lang="zh-CN" altLang="en-US" smtClean="0"/>
              <a:t>），历时五年建成，是专供慈禧太后看戏的地方。其主要建筑为大戏楼、颐乐殿和庆善堂。园内的三层戏台是中国规模最大、保存最完好的木结构古戏台，其建筑设计精巧、气势宏伟，极富科学和艺术价值。</a:t>
            </a:r>
          </a:p>
          <a:p>
            <a:pPr lvl="1"/>
            <a:r>
              <a:rPr lang="zh-CN" altLang="en-US" smtClean="0"/>
              <a:t>游客在园中可以直观地感受慈禧当年看戏的场景，并可目睹到大量珍贵的帝后生活用品及外国馈赠清室的礼物。</a:t>
            </a:r>
          </a:p>
        </p:txBody>
      </p:sp>
    </p:spTree>
    <p:extLst>
      <p:ext uri="{BB962C8B-B14F-4D97-AF65-F5344CB8AC3E}">
        <p14:creationId xmlns:p14="http://schemas.microsoft.com/office/powerpoint/2010/main" val="3202461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宫廷与生活区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知春亭</a:t>
            </a:r>
          </a:p>
          <a:p>
            <a:pPr lvl="1"/>
            <a:r>
              <a:rPr lang="zh-CN" altLang="en-US" smtClean="0"/>
              <a:t>建于昆明湖东岸边、玉澜堂前的小岛上，北有山为屏，南面朝阳，得春较早，因此为名。此处是饱览万寿山、昆明湖全景和玉泉山、西山借景最好的观景点。</a:t>
            </a:r>
          </a:p>
        </p:txBody>
      </p:sp>
    </p:spTree>
    <p:extLst>
      <p:ext uri="{BB962C8B-B14F-4D97-AF65-F5344CB8AC3E}">
        <p14:creationId xmlns:p14="http://schemas.microsoft.com/office/powerpoint/2010/main" val="1403625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园藏精品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历史沉浮</a:t>
            </a:r>
          </a:p>
          <a:p>
            <a:pPr lvl="0"/>
            <a:r>
              <a:rPr lang="zh-CN" altLang="en-US" smtClean="0"/>
              <a:t>文物分类</a:t>
            </a:r>
          </a:p>
          <a:p>
            <a:pPr lvl="1"/>
            <a:r>
              <a:rPr lang="zh-CN" altLang="en-US" smtClean="0"/>
              <a:t>玉器 </a:t>
            </a:r>
          </a:p>
          <a:p>
            <a:pPr lvl="1"/>
            <a:r>
              <a:rPr lang="zh-CN" altLang="en-US" smtClean="0"/>
              <a:t>青铜器</a:t>
            </a:r>
          </a:p>
          <a:p>
            <a:pPr lvl="1"/>
            <a:r>
              <a:rPr lang="zh-CN" altLang="en-US" smtClean="0"/>
              <a:t>瓷器</a:t>
            </a:r>
          </a:p>
          <a:p>
            <a:pPr lvl="1"/>
            <a:r>
              <a:rPr lang="zh-CN" altLang="en-US" smtClean="0"/>
              <a:t>家具</a:t>
            </a:r>
          </a:p>
          <a:p>
            <a:pPr lvl="1"/>
            <a:r>
              <a:rPr lang="zh-CN" altLang="en-US" smtClean="0"/>
              <a:t>杂项</a:t>
            </a:r>
          </a:p>
          <a:p>
            <a:pPr lvl="1"/>
            <a:r>
              <a:rPr lang="zh-CN" altLang="en-US" smtClean="0"/>
              <a:t>露天陈设</a:t>
            </a:r>
          </a:p>
        </p:txBody>
      </p:sp>
    </p:spTree>
    <p:extLst>
      <p:ext uri="{BB962C8B-B14F-4D97-AF65-F5344CB8AC3E}">
        <p14:creationId xmlns:p14="http://schemas.microsoft.com/office/powerpoint/2010/main" val="1523989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　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lvl="0"/>
            <a:r>
              <a:rPr lang="en-US" altLang="zh-CN" dirty="0" smtClean="0"/>
              <a:t>1</a:t>
            </a:r>
            <a:r>
              <a:rPr lang="zh-CN" altLang="en-US" dirty="0" smtClean="0"/>
              <a:t> 建制沿革</a:t>
            </a:r>
          </a:p>
          <a:p>
            <a:pPr lvl="1"/>
            <a:r>
              <a:rPr lang="zh-CN" altLang="en-US" dirty="0" smtClean="0"/>
              <a:t>金明时期</a:t>
            </a:r>
          </a:p>
          <a:p>
            <a:pPr lvl="1"/>
            <a:r>
              <a:rPr lang="zh-CN" altLang="en-US" dirty="0" smtClean="0"/>
              <a:t>选址造园</a:t>
            </a:r>
          </a:p>
          <a:p>
            <a:pPr lvl="1"/>
            <a:r>
              <a:rPr lang="zh-CN" altLang="en-US" dirty="0" smtClean="0"/>
              <a:t>鼎盛时期</a:t>
            </a:r>
          </a:p>
          <a:p>
            <a:pPr lvl="1"/>
            <a:r>
              <a:rPr lang="zh-CN" altLang="en-US" dirty="0" smtClean="0"/>
              <a:t>破坏与重建 </a:t>
            </a:r>
          </a:p>
          <a:p>
            <a:pPr lvl="0"/>
            <a:r>
              <a:rPr lang="en-US" altLang="zh-CN" dirty="0" smtClean="0"/>
              <a:t>2</a:t>
            </a:r>
            <a:r>
              <a:rPr lang="zh-CN" altLang="en-US" dirty="0" smtClean="0"/>
              <a:t> 颐和景观</a:t>
            </a:r>
          </a:p>
          <a:p>
            <a:pPr lvl="1"/>
            <a:r>
              <a:rPr lang="zh-CN" altLang="en-US" dirty="0" smtClean="0"/>
              <a:t>万寿山西部</a:t>
            </a:r>
          </a:p>
          <a:p>
            <a:pPr lvl="1"/>
            <a:r>
              <a:rPr lang="zh-CN" altLang="en-US" dirty="0" smtClean="0"/>
              <a:t>万寿山</a:t>
            </a:r>
          </a:p>
          <a:p>
            <a:pPr lvl="1"/>
            <a:r>
              <a:rPr lang="zh-CN" altLang="en-US" dirty="0" smtClean="0"/>
              <a:t>万寿山前山</a:t>
            </a:r>
          </a:p>
          <a:p>
            <a:pPr lvl="1"/>
            <a:r>
              <a:rPr lang="zh-CN" altLang="en-US" dirty="0" smtClean="0"/>
              <a:t>昆明湖区</a:t>
            </a:r>
          </a:p>
          <a:p>
            <a:pPr lvl="1"/>
            <a:r>
              <a:rPr lang="zh-CN" altLang="en-US" dirty="0" smtClean="0"/>
              <a:t>万寿山后湖</a:t>
            </a:r>
          </a:p>
          <a:p>
            <a:pPr lvl="1"/>
            <a:r>
              <a:rPr lang="zh-CN" altLang="en-US" dirty="0" smtClean="0"/>
              <a:t>万寿山后山</a:t>
            </a:r>
          </a:p>
          <a:p>
            <a:pPr lvl="1"/>
            <a:r>
              <a:rPr lang="zh-CN" altLang="en-US" dirty="0" smtClean="0"/>
              <a:t>长廊一线</a:t>
            </a:r>
          </a:p>
          <a:p>
            <a:pPr lvl="1"/>
            <a:r>
              <a:rPr lang="zh-CN" altLang="en-US" dirty="0" smtClean="0"/>
              <a:t>宫廷与生活</a:t>
            </a:r>
          </a:p>
          <a:p>
            <a:pPr lvl="0"/>
            <a:r>
              <a:rPr lang="en-US" altLang="zh-CN" dirty="0" smtClean="0"/>
              <a:t>3</a:t>
            </a:r>
            <a:r>
              <a:rPr lang="zh-CN" altLang="en-US" dirty="0" smtClean="0"/>
              <a:t> 园藏精品</a:t>
            </a:r>
          </a:p>
          <a:p>
            <a:pPr lvl="0"/>
            <a:r>
              <a:rPr lang="en-US" altLang="zh-CN" dirty="0" smtClean="0"/>
              <a:t>4</a:t>
            </a:r>
            <a:r>
              <a:rPr lang="zh-CN" altLang="en-US" dirty="0" smtClean="0"/>
              <a:t> 公园管理 </a:t>
            </a:r>
          </a:p>
          <a:p>
            <a:pPr lvl="1"/>
            <a:r>
              <a:rPr lang="zh-CN" altLang="en-US" dirty="0" smtClean="0"/>
              <a:t>科研科技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公园出版</a:t>
            </a:r>
          </a:p>
          <a:p>
            <a:pPr lvl="1"/>
            <a:r>
              <a:rPr lang="zh-CN" altLang="en-US" dirty="0" smtClean="0"/>
              <a:t>遗产保护</a:t>
            </a:r>
          </a:p>
          <a:p>
            <a:pPr lvl="1"/>
            <a:r>
              <a:rPr lang="zh-CN" altLang="en-US" dirty="0" smtClean="0"/>
              <a:t>组织机构与工作分工</a:t>
            </a:r>
          </a:p>
          <a:p>
            <a:pPr lvl="1"/>
            <a:r>
              <a:rPr lang="zh-CN" altLang="en-US" dirty="0" smtClean="0"/>
              <a:t>基层服务队</a:t>
            </a:r>
          </a:p>
          <a:p>
            <a:pPr lvl="1"/>
            <a:r>
              <a:rPr lang="zh-CN" altLang="en-US" dirty="0" smtClean="0"/>
              <a:t>管理处机关</a:t>
            </a:r>
          </a:p>
          <a:p>
            <a:pPr lvl="0"/>
            <a:r>
              <a:rPr lang="en-US" altLang="zh-CN" dirty="0" smtClean="0"/>
              <a:t>5</a:t>
            </a:r>
            <a:r>
              <a:rPr lang="zh-CN" altLang="en-US" dirty="0" smtClean="0"/>
              <a:t> 旅游信息</a:t>
            </a:r>
          </a:p>
        </p:txBody>
      </p:sp>
    </p:spTree>
    <p:extLst>
      <p:ext uri="{BB962C8B-B14F-4D97-AF65-F5344CB8AC3E}">
        <p14:creationId xmlns:p14="http://schemas.microsoft.com/office/powerpoint/2010/main" val="2915411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公园管理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964704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zh-CN" altLang="en-US" dirty="0" smtClean="0"/>
              <a:t>科研科技</a:t>
            </a:r>
          </a:p>
          <a:p>
            <a:pPr marL="457200" lvl="1" indent="0">
              <a:buNone/>
            </a:pPr>
            <a:r>
              <a:rPr lang="zh-CN" altLang="en-US" dirty="0" smtClean="0"/>
              <a:t>截至</a:t>
            </a:r>
            <a:r>
              <a:rPr lang="en-US" altLang="zh-CN" dirty="0" smtClean="0"/>
              <a:t>2005</a:t>
            </a:r>
            <a:r>
              <a:rPr lang="zh-CN" altLang="en-US" dirty="0" smtClean="0"/>
              <a:t>年，颐和园参与局级、中心级课题多项，其中</a:t>
            </a:r>
            <a:r>
              <a:rPr lang="en-US" altLang="zh-CN" dirty="0" smtClean="0"/>
              <a:t>7</a:t>
            </a:r>
            <a:r>
              <a:rPr lang="zh-CN" altLang="en-US" dirty="0" smtClean="0"/>
              <a:t>项获得局科技进步一等奖，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皇家园林建筑装饰纹样的研究（包括砖雕纹样、彩画纹样、石雕、木雕、木装修）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课题，砖雕纹样</a:t>
            </a:r>
            <a:r>
              <a:rPr lang="en-US" altLang="zh-CN" dirty="0" smtClean="0"/>
              <a:t>1999</a:t>
            </a:r>
            <a:r>
              <a:rPr lang="zh-CN" altLang="en-US" dirty="0" smtClean="0"/>
              <a:t>年获园林局科技进步一等奖，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年获市科技进步一等奖，课题成果出版图书</a:t>
            </a:r>
            <a:r>
              <a:rPr lang="en-US" altLang="zh-CN" dirty="0" smtClean="0"/>
              <a:t>《</a:t>
            </a:r>
            <a:r>
              <a:rPr lang="zh-CN" altLang="en-US" dirty="0" smtClean="0"/>
              <a:t>颐和园砖雕艺术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</a:t>
            </a:r>
            <a:r>
              <a:rPr lang="en-US" altLang="zh-CN" dirty="0" smtClean="0"/>
              <a:t>《</a:t>
            </a:r>
            <a:r>
              <a:rPr lang="zh-CN" altLang="en-US" dirty="0" smtClean="0"/>
              <a:t>颐和园建筑彩画历史信息的研究与保护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课题成果出版图书</a:t>
            </a:r>
            <a:r>
              <a:rPr lang="en-US" altLang="zh-CN" dirty="0" smtClean="0"/>
              <a:t>《</a:t>
            </a:r>
            <a:r>
              <a:rPr lang="zh-CN" altLang="en-US" dirty="0" smtClean="0"/>
              <a:t>颐和园建筑彩画艺术</a:t>
            </a:r>
            <a:r>
              <a:rPr lang="en-US" altLang="zh-CN" dirty="0" smtClean="0"/>
              <a:t>》</a:t>
            </a:r>
            <a:r>
              <a:rPr lang="zh-CN" altLang="en-US" dirty="0" smtClean="0"/>
              <a:t>。</a:t>
            </a:r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67544" y="2852936"/>
            <a:ext cx="8229600" cy="964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989478"/>
              </p:ext>
            </p:extLst>
          </p:nvPr>
        </p:nvGraphicFramePr>
        <p:xfrm>
          <a:off x="801924" y="2492896"/>
          <a:ext cx="7560840" cy="396043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158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5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0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5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34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课题名称</a:t>
                      </a:r>
                      <a:endParaRPr lang="zh-CN" sz="1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主持单位</a:t>
                      </a:r>
                      <a:endParaRPr lang="zh-CN" sz="1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课题名称</a:t>
                      </a:r>
                      <a:endParaRPr lang="zh-CN" sz="1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主持单位</a:t>
                      </a:r>
                      <a:endParaRPr lang="zh-CN" sz="1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8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 dirty="0">
                          <a:effectLst/>
                        </a:rPr>
                        <a:t>颐和园建筑彩画历史信息的研究与保护</a:t>
                      </a:r>
                      <a:endParaRPr lang="zh-CN" sz="1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 dirty="0">
                          <a:effectLst/>
                        </a:rPr>
                        <a:t>颐和园设计室</a:t>
                      </a:r>
                      <a:endParaRPr lang="zh-CN" sz="1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中关村海淀科学城建设中的世界遗产——颐和园保护问题研究</a:t>
                      </a:r>
                      <a:endParaRPr lang="zh-CN" sz="1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颐和园供配电及煤改电工程</a:t>
                      </a:r>
                      <a:endParaRPr lang="zh-CN" sz="1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 dirty="0">
                          <a:effectLst/>
                        </a:rPr>
                        <a:t>城市绿地地被植物开发应用</a:t>
                      </a:r>
                      <a:endParaRPr lang="zh-CN" sz="1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颐和园管理处</a:t>
                      </a:r>
                      <a:endParaRPr lang="zh-CN" sz="1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 dirty="0">
                          <a:effectLst/>
                        </a:rPr>
                        <a:t>古柳新型树体保护和修补技术</a:t>
                      </a:r>
                      <a:endParaRPr lang="zh-CN" sz="1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 dirty="0">
                          <a:effectLst/>
                        </a:rPr>
                        <a:t>颐和园园林部</a:t>
                      </a:r>
                      <a:endParaRPr lang="zh-CN" sz="1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1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 dirty="0">
                          <a:effectLst/>
                        </a:rPr>
                        <a:t>特殊条件下大规格苗木栽植及养护技术的探讨</a:t>
                      </a:r>
                      <a:endParaRPr lang="zh-CN" sz="1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 dirty="0">
                          <a:effectLst/>
                        </a:rPr>
                        <a:t>颐和园园林部</a:t>
                      </a:r>
                      <a:endParaRPr lang="zh-CN" sz="1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 dirty="0">
                          <a:effectLst/>
                        </a:rPr>
                        <a:t>世界文化遗产——颐和园保护的研究</a:t>
                      </a:r>
                      <a:endParaRPr lang="zh-CN" sz="1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颐和园文物部</a:t>
                      </a:r>
                      <a:endParaRPr lang="zh-CN" sz="1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1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 dirty="0">
                          <a:effectLst/>
                        </a:rPr>
                        <a:t>颐和园德和园大戏楼与听鹂馆戏台声学测量及分析</a:t>
                      </a:r>
                      <a:endParaRPr lang="zh-CN" sz="1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 dirty="0">
                          <a:effectLst/>
                        </a:rPr>
                        <a:t>清华大学建筑学院、颐和园文物部</a:t>
                      </a:r>
                      <a:endParaRPr lang="zh-CN" sz="1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皇家园林建筑装饰纹样的研究</a:t>
                      </a:r>
                      <a:endParaRPr lang="zh-CN" sz="1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 dirty="0">
                          <a:effectLst/>
                        </a:rPr>
                        <a:t>颐和园</a:t>
                      </a:r>
                      <a:endParaRPr lang="zh-CN" sz="1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1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颐和园冷季型草坪建植管理模式研究</a:t>
                      </a:r>
                      <a:endParaRPr lang="zh-CN" sz="1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 dirty="0">
                          <a:effectLst/>
                        </a:rPr>
                        <a:t>颐和园</a:t>
                      </a:r>
                      <a:endParaRPr lang="zh-CN" sz="1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 dirty="0">
                          <a:effectLst/>
                        </a:rPr>
                        <a:t>关于恢复清漪园时期绿化布局的探讨</a:t>
                      </a:r>
                      <a:endParaRPr lang="zh-CN" sz="1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颐和园</a:t>
                      </a:r>
                      <a:endParaRPr lang="zh-CN" sz="1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61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关于古树濒危原因的初探</a:t>
                      </a:r>
                      <a:endParaRPr lang="zh-CN" sz="1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颐和园</a:t>
                      </a:r>
                      <a:endParaRPr lang="zh-CN" sz="1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 dirty="0">
                          <a:effectLst/>
                        </a:rPr>
                        <a:t>颐和园计算机网络与图文信息管理系统的研究</a:t>
                      </a:r>
                      <a:endParaRPr lang="zh-CN" sz="1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颐和园办公室</a:t>
                      </a:r>
                      <a:endParaRPr lang="zh-CN" sz="1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61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北京地区桂花露地越冬的研究</a:t>
                      </a:r>
                      <a:endParaRPr lang="zh-CN" sz="1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颐和园园林部</a:t>
                      </a:r>
                      <a:endParaRPr lang="zh-CN" sz="1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 dirty="0">
                          <a:effectLst/>
                        </a:rPr>
                        <a:t>以昆明湖底沉积物探讨北京西山地区气候变化和环境变迁</a:t>
                      </a:r>
                      <a:endParaRPr lang="zh-CN" sz="1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 dirty="0">
                          <a:effectLst/>
                        </a:rPr>
                        <a:t>中国地矿部、颐和园管理处</a:t>
                      </a:r>
                      <a:endParaRPr lang="zh-CN" sz="1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968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公园管理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公园出版</a:t>
            </a:r>
          </a:p>
          <a:p>
            <a:pPr lvl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97849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公园管理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遗产保护</a:t>
            </a:r>
          </a:p>
          <a:p>
            <a:pPr lvl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83732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公园管理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组织机构与工作分工</a:t>
            </a:r>
          </a:p>
          <a:p>
            <a:pPr lvl="0"/>
            <a:r>
              <a:rPr lang="zh-CN" altLang="en-US" smtClean="0"/>
              <a:t>基层服务队</a:t>
            </a:r>
          </a:p>
          <a:p>
            <a:pPr lvl="0"/>
            <a:r>
              <a:rPr lang="zh-CN" altLang="en-US" smtClean="0"/>
              <a:t>管理处机关</a:t>
            </a:r>
          </a:p>
          <a:p>
            <a:pPr lvl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90731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颐和美图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168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旅游信息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旺季：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日至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31</a:t>
            </a:r>
            <a:r>
              <a:rPr lang="zh-CN" altLang="en-US" dirty="0" smtClean="0"/>
              <a:t>日</a:t>
            </a:r>
          </a:p>
          <a:p>
            <a:pPr lvl="1"/>
            <a:r>
              <a:rPr lang="zh-CN" altLang="en-US" dirty="0" smtClean="0"/>
              <a:t>大门开放时间：</a:t>
            </a:r>
            <a:r>
              <a:rPr lang="en-US" altLang="zh-CN" dirty="0" smtClean="0"/>
              <a:t>	6:30—18:00</a:t>
            </a:r>
          </a:p>
          <a:p>
            <a:pPr lvl="1"/>
            <a:r>
              <a:rPr lang="zh-CN" altLang="en-US" dirty="0" smtClean="0"/>
              <a:t>园中园开放时间：</a:t>
            </a:r>
            <a:r>
              <a:rPr lang="en-US" altLang="zh-CN" dirty="0" smtClean="0"/>
              <a:t>	8:30—17:00</a:t>
            </a:r>
          </a:p>
          <a:p>
            <a:pPr lvl="1"/>
            <a:r>
              <a:rPr lang="zh-CN" altLang="en-US" dirty="0" smtClean="0"/>
              <a:t>静园时间：</a:t>
            </a:r>
            <a:r>
              <a:rPr lang="en-US" altLang="zh-CN" dirty="0" smtClean="0"/>
              <a:t>		20:00</a:t>
            </a:r>
          </a:p>
          <a:p>
            <a:pPr lvl="0"/>
            <a:r>
              <a:rPr lang="zh-CN" altLang="en-US" dirty="0" smtClean="0"/>
              <a:t>淡季：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日至次年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31</a:t>
            </a:r>
            <a:r>
              <a:rPr lang="zh-CN" altLang="en-US" dirty="0" smtClean="0"/>
              <a:t>日</a:t>
            </a:r>
          </a:p>
          <a:p>
            <a:pPr lvl="1"/>
            <a:r>
              <a:rPr lang="zh-CN" altLang="en-US" dirty="0" smtClean="0"/>
              <a:t>大门开放时间：</a:t>
            </a:r>
            <a:r>
              <a:rPr lang="en-US" altLang="zh-CN" dirty="0" smtClean="0"/>
              <a:t>	7:00—17:00</a:t>
            </a:r>
          </a:p>
          <a:p>
            <a:pPr lvl="1"/>
            <a:r>
              <a:rPr lang="zh-CN" altLang="en-US" dirty="0" smtClean="0"/>
              <a:t>园中园开放时间：</a:t>
            </a:r>
            <a:r>
              <a:rPr lang="en-US" altLang="zh-CN" dirty="0" smtClean="0"/>
              <a:t>	9:00—16:00</a:t>
            </a:r>
          </a:p>
          <a:p>
            <a:pPr lvl="1"/>
            <a:r>
              <a:rPr lang="zh-CN" altLang="en-US" dirty="0" smtClean="0"/>
              <a:t>静园时间：</a:t>
            </a:r>
            <a:r>
              <a:rPr lang="en-US" altLang="zh-CN" dirty="0" smtClean="0"/>
              <a:t>		19:00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0797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建制沿革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lvl="0"/>
            <a:r>
              <a:rPr lang="zh-CN" altLang="en-US" smtClean="0"/>
              <a:t>金明时期</a:t>
            </a:r>
          </a:p>
          <a:p>
            <a:pPr lvl="1"/>
            <a:r>
              <a:rPr lang="zh-CN" altLang="en-US" smtClean="0"/>
              <a:t>北京西北郊原有瓮山。金朝贞元元年（</a:t>
            </a:r>
            <a:r>
              <a:rPr lang="en-US" altLang="zh-CN" smtClean="0"/>
              <a:t>1153</a:t>
            </a:r>
            <a:r>
              <a:rPr lang="zh-CN" altLang="en-US" smtClean="0"/>
              <a:t>年）金主完颜亮在此设置金山行宫。元朝定都北京后，成为保障宫廷用水和接济漕运的蓄水库。</a:t>
            </a:r>
          </a:p>
          <a:p>
            <a:pPr lvl="1"/>
            <a:r>
              <a:rPr lang="zh-CN" altLang="en-US" smtClean="0"/>
              <a:t>明朝弘治七年（</a:t>
            </a:r>
            <a:r>
              <a:rPr lang="en-US" altLang="zh-CN" smtClean="0"/>
              <a:t>1494</a:t>
            </a:r>
            <a:r>
              <a:rPr lang="zh-CN" altLang="en-US" smtClean="0"/>
              <a:t>年），明孝宗乳母助圣夫人罗氏在瓮山前建圆静寺，后荒废。此后瓮山周围的园林逐渐增多。明武宗在湖滨修建行宫，称“好山园”，为皇室园林。明武宗、明神宗都曾在此泛舟游乐。明熹宗时，魏忠贤曾将好山园据为己有。</a:t>
            </a:r>
          </a:p>
          <a:p>
            <a:pPr lvl="0"/>
            <a:r>
              <a:rPr lang="zh-CN" altLang="en-US" smtClean="0"/>
              <a:t>选址造园</a:t>
            </a:r>
          </a:p>
          <a:p>
            <a:pPr lvl="1"/>
            <a:r>
              <a:rPr lang="zh-CN" altLang="en-US" smtClean="0"/>
              <a:t>乾隆十五年（</a:t>
            </a:r>
            <a:r>
              <a:rPr lang="en-US" altLang="zh-CN" smtClean="0"/>
              <a:t>1750</a:t>
            </a:r>
            <a:r>
              <a:rPr lang="zh-CN" altLang="en-US" smtClean="0"/>
              <a:t>年），为了筹备崇德皇太后（孝圣宪皇后）的</a:t>
            </a:r>
            <a:r>
              <a:rPr lang="en-US" altLang="zh-CN" smtClean="0"/>
              <a:t>60</a:t>
            </a:r>
            <a:r>
              <a:rPr lang="zh-CN" altLang="en-US" smtClean="0"/>
              <a:t>大寿，乾隆帝以治理京西水系为藉口下令拓挖西湖，拦截西山、玉泉山、寿安山来水，并在西湖西边开挖高水湖和养水湖，以此三湖作为蓄水库，保证宫廷园林用水，并为周围农田提供灌溉用水。乾隆帝以汉武帝挖昆明池操练水军的典故将西湖更名为昆明湖，将挖湖土方堆筑於湖北的瓮山，并将瓮山改名为万寿山。</a:t>
            </a:r>
          </a:p>
          <a:p>
            <a:pPr lvl="0"/>
            <a:r>
              <a:rPr lang="zh-CN" altLang="en-US" smtClean="0"/>
              <a:t>鼎盛时期</a:t>
            </a:r>
          </a:p>
          <a:p>
            <a:pPr lvl="1"/>
            <a:r>
              <a:rPr lang="zh-CN" altLang="en-US" smtClean="0"/>
              <a:t>乾隆二十九年（</a:t>
            </a:r>
            <a:r>
              <a:rPr lang="en-US" altLang="zh-CN" smtClean="0"/>
              <a:t>1764</a:t>
            </a:r>
            <a:r>
              <a:rPr lang="zh-CN" altLang="en-US" smtClean="0"/>
              <a:t>年）建成清漪园。清漪园的总体规划以杭州西湖为蓝本，同时广泛仿建江南园林及山水名胜。园内的主体建筑为大报恩延寿寺，并有一条长达</a:t>
            </a:r>
            <a:r>
              <a:rPr lang="en-US" altLang="zh-CN" smtClean="0"/>
              <a:t>700</a:t>
            </a:r>
            <a:r>
              <a:rPr lang="zh-CN" altLang="en-US" smtClean="0"/>
              <a:t>多米尺的长廊。</a:t>
            </a:r>
          </a:p>
          <a:p>
            <a:pPr lvl="1"/>
            <a:r>
              <a:rPr lang="zh-CN" altLang="en-US" smtClean="0"/>
              <a:t>颐和园鼎盛时期，占地面积</a:t>
            </a:r>
            <a:r>
              <a:rPr lang="en-US" altLang="zh-CN" smtClean="0"/>
              <a:t>2.97</a:t>
            </a:r>
            <a:r>
              <a:rPr lang="zh-CN" altLang="en-US" smtClean="0"/>
              <a:t>平方公里（</a:t>
            </a:r>
            <a:r>
              <a:rPr lang="en-US" altLang="zh-CN" smtClean="0"/>
              <a:t>293</a:t>
            </a:r>
            <a:r>
              <a:rPr lang="zh-CN" altLang="en-US" smtClean="0"/>
              <a:t>公顷），主要由万寿山和昆明湖两部分组成，其中水面占四分之三（大约</a:t>
            </a:r>
            <a:r>
              <a:rPr lang="en-US" altLang="zh-CN" smtClean="0"/>
              <a:t>220</a:t>
            </a:r>
            <a:r>
              <a:rPr lang="zh-CN" altLang="en-US" smtClean="0"/>
              <a:t>公顷）。颐和园集传统造园艺术之大成，高度体现了“虽由人作，宛自天开”的造园准则。</a:t>
            </a:r>
          </a:p>
          <a:p>
            <a:pPr lvl="0"/>
            <a:r>
              <a:rPr lang="zh-CN" altLang="en-US" smtClean="0"/>
              <a:t>破坏与重建</a:t>
            </a:r>
          </a:p>
          <a:p>
            <a:pPr lvl="1"/>
            <a:r>
              <a:rPr lang="zh-CN" altLang="en-US" smtClean="0"/>
              <a:t>清朝道光年后，由于国力衰弱，宣布撤三山陈设，清漪园逐渐荒废。</a:t>
            </a:r>
          </a:p>
          <a:p>
            <a:pPr lvl="1"/>
            <a:r>
              <a:rPr lang="en-US" altLang="zh-CN" smtClean="0"/>
              <a:t>1860</a:t>
            </a:r>
            <a:r>
              <a:rPr lang="zh-CN" altLang="en-US" smtClean="0"/>
              <a:t>年，清漪园被英法联军大火烧毁。</a:t>
            </a:r>
          </a:p>
          <a:p>
            <a:pPr lvl="1"/>
            <a:r>
              <a:rPr lang="en-US" altLang="zh-CN" smtClean="0"/>
              <a:t>1884</a:t>
            </a:r>
            <a:r>
              <a:rPr lang="zh-CN" altLang="en-US" smtClean="0"/>
              <a:t>～</a:t>
            </a:r>
            <a:r>
              <a:rPr lang="en-US" altLang="zh-CN" smtClean="0"/>
              <a:t>1895</a:t>
            </a:r>
            <a:r>
              <a:rPr lang="zh-CN" altLang="en-US" smtClean="0"/>
              <a:t>年，为慈禧太后退居休养，重建清漪园，改名颐和园，成为离宫。</a:t>
            </a:r>
          </a:p>
          <a:p>
            <a:pPr lvl="1"/>
            <a:r>
              <a:rPr lang="en-US" altLang="zh-CN" smtClean="0"/>
              <a:t>1900</a:t>
            </a:r>
            <a:r>
              <a:rPr lang="zh-CN" altLang="en-US" smtClean="0"/>
              <a:t>年，园内建筑及文物遭八国联军破坏。</a:t>
            </a:r>
          </a:p>
          <a:p>
            <a:pPr lvl="1"/>
            <a:r>
              <a:rPr lang="en-US" altLang="zh-CN" smtClean="0"/>
              <a:t>1902</a:t>
            </a:r>
            <a:r>
              <a:rPr lang="zh-CN" altLang="en-US" smtClean="0"/>
              <a:t>年，再次动用巨款修复。颐和园尽管大体上全面恢复了清漪园的景观，但很多质量上有所下降。</a:t>
            </a:r>
          </a:p>
          <a:p>
            <a:pPr lvl="1"/>
            <a:r>
              <a:rPr lang="en-US" altLang="zh-CN" smtClean="0"/>
              <a:t>1924</a:t>
            </a:r>
            <a:r>
              <a:rPr lang="zh-CN" altLang="en-US" smtClean="0"/>
              <a:t>年，颐和园辟为对外开放公园。</a:t>
            </a:r>
          </a:p>
        </p:txBody>
      </p:sp>
    </p:spTree>
    <p:extLst>
      <p:ext uri="{BB962C8B-B14F-4D97-AF65-F5344CB8AC3E}">
        <p14:creationId xmlns:p14="http://schemas.microsoft.com/office/powerpoint/2010/main" val="421862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颐和景观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lvl="0"/>
            <a:r>
              <a:rPr lang="zh-CN" altLang="en-US" smtClean="0"/>
              <a:t>万寿山西部景区</a:t>
            </a:r>
          </a:p>
          <a:p>
            <a:pPr lvl="1"/>
            <a:r>
              <a:rPr lang="zh-CN" altLang="en-US" smtClean="0"/>
              <a:t>清晏舫</a:t>
            </a:r>
          </a:p>
          <a:p>
            <a:pPr lvl="1"/>
            <a:r>
              <a:rPr lang="zh-CN" altLang="en-US" smtClean="0"/>
              <a:t>荇桥</a:t>
            </a:r>
          </a:p>
          <a:p>
            <a:pPr lvl="1"/>
            <a:r>
              <a:rPr lang="zh-CN" altLang="en-US" smtClean="0"/>
              <a:t>宿云檐城关</a:t>
            </a:r>
          </a:p>
          <a:p>
            <a:pPr lvl="0"/>
            <a:r>
              <a:rPr lang="zh-CN" altLang="en-US" smtClean="0"/>
              <a:t>万寿山点景区</a:t>
            </a:r>
          </a:p>
          <a:p>
            <a:pPr lvl="1"/>
            <a:r>
              <a:rPr lang="zh-CN" altLang="en-US" smtClean="0"/>
              <a:t>云会寺</a:t>
            </a:r>
          </a:p>
          <a:p>
            <a:pPr lvl="1"/>
            <a:r>
              <a:rPr lang="zh-CN" altLang="en-US" smtClean="0"/>
              <a:t>圆朗斋</a:t>
            </a:r>
          </a:p>
          <a:p>
            <a:pPr lvl="1"/>
            <a:r>
              <a:rPr lang="zh-CN" altLang="en-US" smtClean="0"/>
              <a:t>景福阁</a:t>
            </a:r>
          </a:p>
          <a:p>
            <a:pPr lvl="1"/>
            <a:r>
              <a:rPr lang="zh-CN" altLang="en-US" smtClean="0"/>
              <a:t>花丞阁</a:t>
            </a:r>
          </a:p>
          <a:p>
            <a:pPr lvl="1"/>
            <a:r>
              <a:rPr lang="zh-CN" altLang="en-US" smtClean="0"/>
              <a:t>多宝琉璃塔</a:t>
            </a:r>
          </a:p>
          <a:p>
            <a:pPr lvl="1"/>
            <a:r>
              <a:rPr lang="zh-CN" altLang="en-US" smtClean="0"/>
              <a:t>画中游</a:t>
            </a:r>
          </a:p>
          <a:p>
            <a:pPr lvl="1"/>
            <a:r>
              <a:rPr lang="zh-CN" altLang="en-US" smtClean="0"/>
              <a:t>写秋轩</a:t>
            </a:r>
          </a:p>
          <a:p>
            <a:pPr lvl="1"/>
            <a:r>
              <a:rPr lang="zh-CN" altLang="en-US" smtClean="0"/>
              <a:t>紫气东来城关</a:t>
            </a:r>
          </a:p>
          <a:p>
            <a:pPr lvl="1"/>
            <a:r>
              <a:rPr lang="zh-CN" altLang="en-US" smtClean="0"/>
              <a:t>善现寺</a:t>
            </a:r>
          </a:p>
          <a:p>
            <a:pPr lvl="1"/>
            <a:r>
              <a:rPr lang="zh-CN" altLang="en-US" smtClean="0"/>
              <a:t>荟亭</a:t>
            </a:r>
          </a:p>
          <a:p>
            <a:pPr lvl="1"/>
            <a:r>
              <a:rPr lang="zh-CN" altLang="en-US" smtClean="0"/>
              <a:t>重翠亭</a:t>
            </a:r>
          </a:p>
          <a:p>
            <a:pPr lvl="1"/>
            <a:r>
              <a:rPr lang="zh-CN" altLang="en-US" smtClean="0"/>
              <a:t>意迟云在</a:t>
            </a:r>
          </a:p>
          <a:p>
            <a:pPr lvl="1"/>
            <a:r>
              <a:rPr lang="zh-CN" altLang="en-US" smtClean="0"/>
              <a:t>乐农轩</a:t>
            </a:r>
          </a:p>
          <a:p>
            <a:pPr lvl="1"/>
            <a:r>
              <a:rPr lang="zh-CN" altLang="en-US" smtClean="0"/>
              <a:t>湖山真意</a:t>
            </a:r>
          </a:p>
          <a:p>
            <a:pPr lvl="1"/>
            <a:r>
              <a:rPr lang="zh-CN" altLang="en-US" smtClean="0"/>
              <a:t>草亭</a:t>
            </a:r>
          </a:p>
          <a:p>
            <a:pPr lvl="1"/>
            <a:r>
              <a:rPr lang="zh-CN" altLang="en-US" smtClean="0"/>
              <a:t>益寿堂</a:t>
            </a:r>
          </a:p>
          <a:p>
            <a:pPr lvl="0"/>
            <a:r>
              <a:rPr lang="zh-CN" altLang="en-US" smtClean="0"/>
              <a:t>万寿山前山景区</a:t>
            </a:r>
          </a:p>
          <a:p>
            <a:pPr lvl="1"/>
            <a:r>
              <a:rPr lang="zh-CN" altLang="en-US" smtClean="0"/>
              <a:t>众香界</a:t>
            </a:r>
          </a:p>
          <a:p>
            <a:pPr lvl="1"/>
            <a:r>
              <a:rPr lang="zh-CN" altLang="en-US" smtClean="0"/>
              <a:t>万寿山</a:t>
            </a:r>
          </a:p>
          <a:p>
            <a:pPr lvl="1"/>
            <a:r>
              <a:rPr lang="zh-CN" altLang="en-US" smtClean="0"/>
              <a:t>佛香阁</a:t>
            </a:r>
          </a:p>
          <a:p>
            <a:pPr lvl="1"/>
            <a:r>
              <a:rPr lang="zh-CN" altLang="en-US" smtClean="0"/>
              <a:t>排云殿</a:t>
            </a:r>
          </a:p>
          <a:p>
            <a:pPr lvl="1"/>
            <a:r>
              <a:rPr lang="zh-CN" altLang="en-US" smtClean="0"/>
              <a:t>智慧海</a:t>
            </a:r>
          </a:p>
          <a:p>
            <a:pPr lvl="1"/>
            <a:r>
              <a:rPr lang="zh-CN" altLang="en-US" smtClean="0"/>
              <a:t>五方阁</a:t>
            </a:r>
          </a:p>
          <a:p>
            <a:pPr lvl="1"/>
            <a:r>
              <a:rPr lang="zh-CN" altLang="en-US" smtClean="0"/>
              <a:t>万寿山昆明湖石碑</a:t>
            </a:r>
          </a:p>
          <a:p>
            <a:pPr lvl="1"/>
            <a:r>
              <a:rPr lang="zh-CN" altLang="en-US" smtClean="0"/>
              <a:t>转轮藏</a:t>
            </a:r>
          </a:p>
          <a:p>
            <a:pPr lvl="1"/>
            <a:r>
              <a:rPr lang="zh-CN" altLang="en-US" smtClean="0"/>
              <a:t>宝云阁铜殿</a:t>
            </a:r>
          </a:p>
          <a:p>
            <a:pPr lvl="1"/>
            <a:r>
              <a:rPr lang="zh-CN" altLang="en-US" smtClean="0"/>
              <a:t>排云殿佛香阁</a:t>
            </a:r>
          </a:p>
          <a:p>
            <a:pPr lvl="0"/>
            <a:r>
              <a:rPr lang="zh-CN" altLang="en-US" smtClean="0"/>
              <a:t>昆明湖区</a:t>
            </a:r>
          </a:p>
          <a:p>
            <a:pPr lvl="1"/>
            <a:r>
              <a:rPr lang="zh-CN" altLang="en-US" smtClean="0"/>
              <a:t>昆仑石</a:t>
            </a:r>
          </a:p>
          <a:p>
            <a:pPr lvl="1"/>
            <a:r>
              <a:rPr lang="zh-CN" altLang="en-US" smtClean="0"/>
              <a:t>十七孔桥</a:t>
            </a:r>
          </a:p>
          <a:p>
            <a:pPr lvl="1"/>
            <a:r>
              <a:rPr lang="zh-CN" altLang="en-US" smtClean="0"/>
              <a:t>铜牛</a:t>
            </a:r>
          </a:p>
          <a:p>
            <a:pPr lvl="1"/>
            <a:r>
              <a:rPr lang="zh-CN" altLang="en-US" smtClean="0"/>
              <a:t>南湖岛</a:t>
            </a:r>
          </a:p>
          <a:p>
            <a:pPr lvl="1"/>
            <a:r>
              <a:rPr lang="zh-CN" altLang="en-US" smtClean="0"/>
              <a:t>景明楼</a:t>
            </a:r>
          </a:p>
          <a:p>
            <a:pPr lvl="1"/>
            <a:r>
              <a:rPr lang="zh-CN" altLang="en-US" smtClean="0"/>
              <a:t>廓如亭</a:t>
            </a:r>
          </a:p>
          <a:p>
            <a:pPr lvl="1"/>
            <a:r>
              <a:rPr lang="zh-CN" altLang="en-US" smtClean="0"/>
              <a:t>涵虚堂</a:t>
            </a:r>
          </a:p>
          <a:p>
            <a:pPr lvl="1"/>
            <a:r>
              <a:rPr lang="zh-CN" altLang="en-US" smtClean="0"/>
              <a:t>西堤</a:t>
            </a:r>
          </a:p>
          <a:p>
            <a:pPr lvl="1"/>
            <a:r>
              <a:rPr lang="zh-CN" altLang="en-US" smtClean="0"/>
              <a:t>广润灵雨祠</a:t>
            </a:r>
          </a:p>
          <a:p>
            <a:pPr lvl="1"/>
            <a:r>
              <a:rPr lang="zh-CN" altLang="en-US" smtClean="0"/>
              <a:t>昆明湖</a:t>
            </a:r>
          </a:p>
          <a:p>
            <a:pPr lvl="1"/>
            <a:r>
              <a:rPr lang="zh-CN" altLang="en-US" smtClean="0"/>
              <a:t>畅观堂</a:t>
            </a:r>
          </a:p>
          <a:p>
            <a:pPr lvl="1"/>
            <a:r>
              <a:rPr lang="zh-CN" altLang="en-US" smtClean="0"/>
              <a:t>二孔闸</a:t>
            </a:r>
          </a:p>
          <a:p>
            <a:pPr lvl="0"/>
            <a:r>
              <a:rPr lang="zh-CN" altLang="en-US" smtClean="0"/>
              <a:t>万寿山后湖景区</a:t>
            </a:r>
          </a:p>
          <a:p>
            <a:pPr lvl="1"/>
            <a:r>
              <a:rPr lang="zh-CN" altLang="en-US" smtClean="0"/>
              <a:t>眺远斋</a:t>
            </a:r>
          </a:p>
          <a:p>
            <a:pPr lvl="1"/>
            <a:r>
              <a:rPr lang="zh-CN" altLang="en-US" smtClean="0"/>
              <a:t>妙觉寺</a:t>
            </a:r>
          </a:p>
          <a:p>
            <a:pPr lvl="1"/>
            <a:r>
              <a:rPr lang="zh-CN" altLang="en-US" smtClean="0"/>
              <a:t>苏州街</a:t>
            </a:r>
          </a:p>
          <a:p>
            <a:pPr lvl="1"/>
            <a:r>
              <a:rPr lang="zh-CN" altLang="en-US" smtClean="0"/>
              <a:t>寅辉城关</a:t>
            </a:r>
          </a:p>
          <a:p>
            <a:pPr lvl="0"/>
            <a:r>
              <a:rPr lang="zh-CN" altLang="en-US" smtClean="0"/>
              <a:t>万寿山后山景区</a:t>
            </a:r>
          </a:p>
          <a:p>
            <a:pPr lvl="1"/>
            <a:r>
              <a:rPr lang="zh-CN" altLang="en-US" smtClean="0"/>
              <a:t>嘉荫轩</a:t>
            </a:r>
          </a:p>
          <a:p>
            <a:pPr lvl="1"/>
            <a:r>
              <a:rPr lang="zh-CN" altLang="en-US" smtClean="0"/>
              <a:t>香岩宗印之阁</a:t>
            </a:r>
          </a:p>
          <a:p>
            <a:pPr lvl="1"/>
            <a:r>
              <a:rPr lang="zh-CN" altLang="en-US" smtClean="0"/>
              <a:t>四大部洲</a:t>
            </a:r>
          </a:p>
          <a:p>
            <a:pPr lvl="1"/>
            <a:r>
              <a:rPr lang="zh-CN" altLang="en-US" smtClean="0"/>
              <a:t>澹宁堂</a:t>
            </a:r>
          </a:p>
          <a:p>
            <a:pPr lvl="1"/>
            <a:r>
              <a:rPr lang="zh-CN" altLang="en-US" smtClean="0"/>
              <a:t>谐趣园</a:t>
            </a:r>
          </a:p>
          <a:p>
            <a:pPr lvl="0"/>
            <a:r>
              <a:rPr lang="zh-CN" altLang="en-US" smtClean="0"/>
              <a:t>长廊一线风景区</a:t>
            </a:r>
          </a:p>
          <a:p>
            <a:pPr lvl="1"/>
            <a:r>
              <a:rPr lang="zh-CN" altLang="en-US" smtClean="0"/>
              <a:t>长廊</a:t>
            </a:r>
          </a:p>
          <a:p>
            <a:pPr lvl="1"/>
            <a:r>
              <a:rPr lang="zh-CN" altLang="en-US" smtClean="0"/>
              <a:t>听鹂馆</a:t>
            </a:r>
          </a:p>
          <a:p>
            <a:pPr lvl="0"/>
            <a:r>
              <a:rPr lang="zh-CN" altLang="en-US" smtClean="0"/>
              <a:t>宫廷与生活区</a:t>
            </a:r>
          </a:p>
          <a:p>
            <a:pPr lvl="1"/>
            <a:r>
              <a:rPr lang="zh-CN" altLang="en-US" smtClean="0"/>
              <a:t>永寿斋</a:t>
            </a:r>
          </a:p>
          <a:p>
            <a:pPr lvl="1"/>
            <a:r>
              <a:rPr lang="zh-CN" altLang="en-US" smtClean="0"/>
              <a:t>扬仁风</a:t>
            </a:r>
          </a:p>
          <a:p>
            <a:pPr lvl="1"/>
            <a:r>
              <a:rPr lang="zh-CN" altLang="en-US" smtClean="0"/>
              <a:t>文昌阁</a:t>
            </a:r>
          </a:p>
          <a:p>
            <a:pPr lvl="1"/>
            <a:r>
              <a:rPr lang="zh-CN" altLang="en-US" smtClean="0"/>
              <a:t>乐寿堂</a:t>
            </a:r>
          </a:p>
          <a:p>
            <a:pPr lvl="1"/>
            <a:r>
              <a:rPr lang="zh-CN" altLang="en-US" smtClean="0"/>
              <a:t>宜芸馆</a:t>
            </a:r>
          </a:p>
          <a:p>
            <a:pPr lvl="1"/>
            <a:r>
              <a:rPr lang="zh-CN" altLang="en-US" smtClean="0"/>
              <a:t>文昌院</a:t>
            </a:r>
          </a:p>
          <a:p>
            <a:pPr lvl="1"/>
            <a:r>
              <a:rPr lang="zh-CN" altLang="en-US" smtClean="0"/>
              <a:t>玉澜堂</a:t>
            </a:r>
          </a:p>
          <a:p>
            <a:pPr lvl="1"/>
            <a:r>
              <a:rPr lang="zh-CN" altLang="en-US" smtClean="0"/>
              <a:t>知春亭</a:t>
            </a:r>
          </a:p>
          <a:p>
            <a:pPr lvl="1"/>
            <a:r>
              <a:rPr lang="zh-CN" altLang="en-US" smtClean="0"/>
              <a:t>仁寿殿</a:t>
            </a:r>
          </a:p>
          <a:p>
            <a:pPr lvl="1"/>
            <a:r>
              <a:rPr lang="zh-CN" altLang="en-US" smtClean="0"/>
              <a:t>东宫门</a:t>
            </a:r>
          </a:p>
          <a:p>
            <a:pPr lvl="1"/>
            <a:r>
              <a:rPr lang="zh-CN" altLang="en-US" smtClean="0"/>
              <a:t>德和园</a:t>
            </a:r>
          </a:p>
          <a:p>
            <a:pPr lvl="1"/>
            <a:r>
              <a:rPr lang="zh-CN" altLang="en-US" smtClean="0"/>
              <a:t>涵虚牌楼</a:t>
            </a:r>
          </a:p>
          <a:p>
            <a:pPr lvl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7176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万寿山西部景区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宿云檐城关</a:t>
            </a:r>
          </a:p>
          <a:p>
            <a:pPr lvl="1"/>
            <a:r>
              <a:rPr lang="zh-CN" altLang="en-US" smtClean="0"/>
              <a:t>始建于乾隆年间，又称贝阙。城上原有楼，内供关羽银铸塑像，一八六〇年被英法联军掠走。光绪年间重修颐和园时改为亭式建筑，内供关帝牌位。</a:t>
            </a:r>
          </a:p>
        </p:txBody>
      </p:sp>
    </p:spTree>
    <p:extLst>
      <p:ext uri="{BB962C8B-B14F-4D97-AF65-F5344CB8AC3E}">
        <p14:creationId xmlns:p14="http://schemas.microsoft.com/office/powerpoint/2010/main" val="2317282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万寿山点景区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画中游</a:t>
            </a:r>
          </a:p>
          <a:p>
            <a:pPr lvl="1"/>
            <a:r>
              <a:rPr lang="zh-CN" altLang="en-US" smtClean="0"/>
              <a:t>始建于乾隆年间，一八六〇年被英法联军烧毁，光绪年间重建，是万寿山西部重要的点景建筑，中为八角两层楼阁，东西配置两亭两楼，后有白石牌坊和一座三间小殿，各有爬山廊沟通。由于建筑倚山而筑，视野开阔，循廊观景，仿佛置身画中，故名“画中游”。</a:t>
            </a:r>
          </a:p>
        </p:txBody>
      </p:sp>
    </p:spTree>
    <p:extLst>
      <p:ext uri="{BB962C8B-B14F-4D97-AF65-F5344CB8AC3E}">
        <p14:creationId xmlns:p14="http://schemas.microsoft.com/office/powerpoint/2010/main" val="174734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万寿山前山景区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佛香阁</a:t>
            </a:r>
          </a:p>
          <a:p>
            <a:pPr lvl="1"/>
            <a:r>
              <a:rPr lang="zh-CN" altLang="en-US" smtClean="0"/>
              <a:t>始建于清乾隆年间，一八六〇年被英法联军烧毁，光绪时按原样重建。阁结构为八面三层四重檐，通高</a:t>
            </a:r>
            <a:r>
              <a:rPr lang="en-US" altLang="zh-CN" smtClean="0"/>
              <a:t>36.44</a:t>
            </a:r>
            <a:r>
              <a:rPr lang="zh-CN" altLang="en-US" smtClean="0"/>
              <a:t>米，耸立于</a:t>
            </a:r>
            <a:r>
              <a:rPr lang="en-US" altLang="zh-CN" smtClean="0"/>
              <a:t>20</a:t>
            </a:r>
            <a:r>
              <a:rPr lang="zh-CN" altLang="en-US" smtClean="0"/>
              <a:t>米高的石造台基上，气势雄伟，是颐和园全园的构图中心。阁内供奉有铜铸金裹千手观世音菩萨站像。像高五米，重万斤，为明代万历年间所造，在八根贯通全阁上下的承重铁梨木擎天柱的衬托下，美妙庄严，熠熠生辉，有极高的文物和艺术价值。</a:t>
            </a:r>
          </a:p>
        </p:txBody>
      </p:sp>
    </p:spTree>
    <p:extLst>
      <p:ext uri="{BB962C8B-B14F-4D97-AF65-F5344CB8AC3E}">
        <p14:creationId xmlns:p14="http://schemas.microsoft.com/office/powerpoint/2010/main" val="191897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万寿山前山景区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zh-CN" altLang="en-US" smtClean="0"/>
              <a:t>宝云阁铜殿</a:t>
            </a:r>
          </a:p>
          <a:p>
            <a:pPr lvl="1"/>
            <a:r>
              <a:rPr lang="zh-CN" altLang="en-US" smtClean="0"/>
              <a:t>为清朝帝后祈福颂经之所，乾隆二十年（</a:t>
            </a:r>
            <a:r>
              <a:rPr lang="en-US" altLang="zh-CN" smtClean="0"/>
              <a:t>1755</a:t>
            </a:r>
            <a:r>
              <a:rPr lang="zh-CN" altLang="en-US" smtClean="0"/>
              <a:t>）建成，通高</a:t>
            </a:r>
            <a:r>
              <a:rPr lang="en-US" altLang="zh-CN" smtClean="0"/>
              <a:t>7.55</a:t>
            </a:r>
            <a:r>
              <a:rPr lang="zh-CN" altLang="en-US" smtClean="0"/>
              <a:t>米，重</a:t>
            </a:r>
            <a:r>
              <a:rPr lang="en-US" altLang="zh-CN" smtClean="0"/>
              <a:t>207</a:t>
            </a:r>
            <a:r>
              <a:rPr lang="zh-CN" altLang="en-US" smtClean="0"/>
              <a:t>吨。铜殿梁柱、斗拱、椽瓦、匾联等全部构件采用我国传统的“拨蜡法”和“掰沙法”工艺铸造并将表面处理成蟹青冷古铜色，具有很高的科学价值。</a:t>
            </a:r>
          </a:p>
          <a:p>
            <a:pPr lvl="1"/>
            <a:r>
              <a:rPr lang="zh-CN" altLang="en-US" smtClean="0"/>
              <a:t>一八六〇年英法联军火烧清漪园时，宝云阁铜殿是园内极少数幸存建筑之一，但内部陈设被劫掠一空，一九〇〇年又遭到八国联军破坏，并有十扇铜窗流失国外。一九九三年美国国际集团公司出资购得并捐赠予颐和园。</a:t>
            </a:r>
          </a:p>
        </p:txBody>
      </p:sp>
    </p:spTree>
    <p:extLst>
      <p:ext uri="{BB962C8B-B14F-4D97-AF65-F5344CB8AC3E}">
        <p14:creationId xmlns:p14="http://schemas.microsoft.com/office/powerpoint/2010/main" val="3408592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昆明湖区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十七孔桥</a:t>
            </a:r>
          </a:p>
          <a:p>
            <a:pPr lvl="1"/>
            <a:r>
              <a:rPr lang="zh-CN" altLang="en-US" smtClean="0"/>
              <a:t>始建于清乾隆十五年（</a:t>
            </a:r>
            <a:r>
              <a:rPr lang="en-US" altLang="zh-CN" smtClean="0"/>
              <a:t>1750</a:t>
            </a:r>
            <a:r>
              <a:rPr lang="zh-CN" altLang="en-US" smtClean="0"/>
              <a:t>），东接东堤，西连南湖岛，全长一百五十多米，是我国皇家园林中现存的最长的桥，因有十七个桥券洞而得名。桥头及桥栏望柱上雕有五百多只形态各异的石狮。桥栏的两端有四只石雕的异兽，威猛雄健，当属清代石雕艺术品中的杰作。</a:t>
            </a:r>
          </a:p>
        </p:txBody>
      </p:sp>
    </p:spTree>
    <p:extLst>
      <p:ext uri="{BB962C8B-B14F-4D97-AF65-F5344CB8AC3E}">
        <p14:creationId xmlns:p14="http://schemas.microsoft.com/office/powerpoint/2010/main" val="2851376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2227</Words>
  <Application>Microsoft Office PowerPoint</Application>
  <PresentationFormat>全屏显示(4:3)</PresentationFormat>
  <Paragraphs>218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宋体</vt:lpstr>
      <vt:lpstr>Arial</vt:lpstr>
      <vt:lpstr>Calibri</vt:lpstr>
      <vt:lpstr>Times New Roman</vt:lpstr>
      <vt:lpstr>Office 主题​​</vt:lpstr>
      <vt:lpstr>颐　和　园</vt:lpstr>
      <vt:lpstr>目　录</vt:lpstr>
      <vt:lpstr>建制沿革</vt:lpstr>
      <vt:lpstr>颐和景观</vt:lpstr>
      <vt:lpstr>万寿山西部景区</vt:lpstr>
      <vt:lpstr>万寿山点景区</vt:lpstr>
      <vt:lpstr>万寿山前山景区</vt:lpstr>
      <vt:lpstr>万寿山前山景区</vt:lpstr>
      <vt:lpstr>昆明湖区</vt:lpstr>
      <vt:lpstr>昆明湖区</vt:lpstr>
      <vt:lpstr>PowerPoint 演示文稿</vt:lpstr>
      <vt:lpstr>PowerPoint 演示文稿</vt:lpstr>
      <vt:lpstr>万寿山后湖景区</vt:lpstr>
      <vt:lpstr>万寿山后山景区</vt:lpstr>
      <vt:lpstr>长廊一线风景区</vt:lpstr>
      <vt:lpstr>宫廷与生活区</vt:lpstr>
      <vt:lpstr>宫廷与生活区</vt:lpstr>
      <vt:lpstr>宫廷与生活区</vt:lpstr>
      <vt:lpstr>园藏精品</vt:lpstr>
      <vt:lpstr>公园管理</vt:lpstr>
      <vt:lpstr>公园管理</vt:lpstr>
      <vt:lpstr>公园管理</vt:lpstr>
      <vt:lpstr>公园管理</vt:lpstr>
      <vt:lpstr>颐和美图</vt:lpstr>
      <vt:lpstr>旅游信息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颐　和　园</dc:title>
  <dc:creator>吉燕</dc:creator>
  <cp:lastModifiedBy>Sheng</cp:lastModifiedBy>
  <cp:revision>7</cp:revision>
  <dcterms:created xsi:type="dcterms:W3CDTF">2019-01-16T16:11:15Z</dcterms:created>
  <dcterms:modified xsi:type="dcterms:W3CDTF">2023-02-13T02:03:31Z</dcterms:modified>
</cp:coreProperties>
</file>