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675" r:id="rId1"/>
  </p:sldMasterIdLst>
  <p:notesMasterIdLst>
    <p:notesMasterId r:id="rId10"/>
  </p:notesMasterIdLst>
  <p:handoutMasterIdLst>
    <p:handoutMasterId r:id="rId11"/>
  </p:handoutMasterIdLst>
  <p:sldIdLst>
    <p:sldId id="787" r:id="rId2"/>
    <p:sldId id="827" r:id="rId3"/>
    <p:sldId id="777" r:id="rId4"/>
    <p:sldId id="723" r:id="rId5"/>
    <p:sldId id="828" r:id="rId6"/>
    <p:sldId id="829" r:id="rId7"/>
    <p:sldId id="832" r:id="rId8"/>
    <p:sldId id="826"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3">
          <p15:clr>
            <a:srgbClr val="A4A3A4"/>
          </p15:clr>
        </p15:guide>
        <p15:guide id="2" orient="horz" pos="916">
          <p15:clr>
            <a:srgbClr val="A4A3A4"/>
          </p15:clr>
        </p15:guide>
        <p15:guide id="3" orient="horz" pos="1197">
          <p15:clr>
            <a:srgbClr val="A4A3A4"/>
          </p15:clr>
        </p15:guide>
        <p15:guide id="4" orient="horz" pos="2159">
          <p15:clr>
            <a:srgbClr val="A4A3A4"/>
          </p15:clr>
        </p15:guide>
        <p15:guide id="5" orient="horz" pos="2086">
          <p15:clr>
            <a:srgbClr val="A4A3A4"/>
          </p15:clr>
        </p15:guide>
        <p15:guide id="6" pos="328">
          <p15:clr>
            <a:srgbClr val="A4A3A4"/>
          </p15:clr>
        </p15:guide>
        <p15:guide id="7" pos="7285">
          <p15:clr>
            <a:srgbClr val="A4A3A4"/>
          </p15:clr>
        </p15:guide>
        <p15:guide id="8" pos="514">
          <p15:clr>
            <a:srgbClr val="A4A3A4"/>
          </p15:clr>
        </p15:guide>
        <p15:guide id="9" pos="38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B050"/>
    <a:srgbClr val="EA541F"/>
    <a:srgbClr val="990033"/>
    <a:srgbClr val="00188F"/>
    <a:srgbClr val="01BCFF"/>
    <a:srgbClr val="EB3C00"/>
    <a:srgbClr val="33CC33"/>
    <a:srgbClr val="0071C5"/>
    <a:srgbClr val="4D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2533" autoAdjust="0"/>
  </p:normalViewPr>
  <p:slideViewPr>
    <p:cSldViewPr snapToGrid="0" snapToObjects="1">
      <p:cViewPr varScale="1">
        <p:scale>
          <a:sx n="73" d="100"/>
          <a:sy n="73" d="100"/>
        </p:scale>
        <p:origin x="-948" y="-96"/>
      </p:cViewPr>
      <p:guideLst>
        <p:guide orient="horz" pos="143"/>
        <p:guide orient="horz" pos="916"/>
        <p:guide orient="horz" pos="1197"/>
        <p:guide orient="horz" pos="2159"/>
        <p:guide orient="horz" pos="2086"/>
        <p:guide pos="328"/>
        <p:guide pos="7285"/>
        <p:guide pos="514"/>
        <p:guide pos="3841"/>
      </p:guideLst>
    </p:cSldViewPr>
  </p:slideViewPr>
  <p:outlineViewPr>
    <p:cViewPr>
      <p:scale>
        <a:sx n="33" d="100"/>
        <a:sy n="33" d="100"/>
      </p:scale>
      <p:origin x="0" y="0"/>
    </p:cViewPr>
  </p:outlineViewPr>
  <p:notesTextViewPr>
    <p:cViewPr>
      <p:scale>
        <a:sx n="25" d="100"/>
        <a:sy n="25" d="100"/>
      </p:scale>
      <p:origin x="0" y="0"/>
    </p:cViewPr>
  </p:notesTextViewPr>
  <p:sorterViewPr>
    <p:cViewPr varScale="1">
      <p:scale>
        <a:sx n="100" d="100"/>
        <a:sy n="100" d="100"/>
      </p:scale>
      <p:origin x="0" y="-10776"/>
    </p:cViewPr>
  </p:sorterViewPr>
  <p:notesViewPr>
    <p:cSldViewPr snapToGrid="0" snapToObjects="1" showGuides="1">
      <p:cViewPr varScale="1">
        <p:scale>
          <a:sx n="70" d="100"/>
          <a:sy n="70" d="100"/>
        </p:scale>
        <p:origin x="32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3/22/2014</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800"/>
            </a:lvl1pPr>
          </a:lstStyle>
          <a:p>
            <a:pPr defTabSz="914099" eaLnBrk="0" hangingPunct="0"/>
            <a:endParaRPr lang="en-US"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3/22/2014</a:t>
            </a:fld>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62970" y="4341813"/>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4929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endParaRPr lang="en-US"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544CD703-9C4D-438C-837D-0A6C47E4AA56}" type="datetime1">
              <a:rPr lang="en-US" altLang="zh-CN" smtClean="0"/>
              <a:t>3/22/2014</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295773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925" y="233363"/>
            <a:ext cx="6562725" cy="3692525"/>
          </a:xfrm>
        </p:spPr>
      </p:sp>
      <p:sp>
        <p:nvSpPr>
          <p:cNvPr id="4" name="Slide Number Placeholder 3"/>
          <p:cNvSpPr>
            <a:spLocks noGrp="1"/>
          </p:cNvSpPr>
          <p:nvPr>
            <p:ph type="sldNum" sz="quarter" idx="10"/>
          </p:nvPr>
        </p:nvSpPr>
        <p:spPr/>
        <p:txBody>
          <a:bodyPr/>
          <a:lstStyle/>
          <a:p>
            <a:fld id="{A5B258F2-B2E5-4175-B339-81AEE5988F5F}" type="slidenum">
              <a:rPr lang="en-US" smtClean="0">
                <a:solidFill>
                  <a:srgbClr val="505050"/>
                </a:solidFill>
                <a:latin typeface="Calibri"/>
              </a:rPr>
              <a:pPr/>
              <a:t>3</a:t>
            </a:fld>
            <a:endParaRPr lang="en-US" dirty="0">
              <a:solidFill>
                <a:srgbClr val="505050"/>
              </a:solidFill>
              <a:latin typeface="Calibri"/>
            </a:endParaRPr>
          </a:p>
        </p:txBody>
      </p:sp>
      <p:sp>
        <p:nvSpPr>
          <p:cNvPr id="5" name="备注占位符 4"/>
          <p:cNvSpPr>
            <a:spLocks noGrp="1"/>
          </p:cNvSpPr>
          <p:nvPr>
            <p:ph type="body" idx="1"/>
          </p:nvPr>
        </p:nvSpPr>
        <p:spPr>
          <a:xfrm>
            <a:off x="685800" y="4400550"/>
            <a:ext cx="5486400" cy="3600450"/>
          </a:xfrm>
          <a:prstGeom prst="rect">
            <a:avLst/>
          </a:prstGeo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900" b="1" kern="1200" dirty="0" smtClean="0">
                <a:solidFill>
                  <a:schemeClr val="tx1"/>
                </a:solidFill>
                <a:effectLst/>
                <a:latin typeface="Arial" pitchFamily="34" charset="0"/>
                <a:ea typeface="+mn-ea"/>
                <a:cs typeface="Arial" pitchFamily="34" charset="0"/>
              </a:rPr>
              <a:t>Timing: </a:t>
            </a:r>
            <a:r>
              <a:rPr lang="en-US" altLang="zh-CN" sz="900" kern="1200" dirty="0" smtClean="0">
                <a:solidFill>
                  <a:schemeClr val="tx1"/>
                </a:solidFill>
                <a:effectLst/>
                <a:latin typeface="Arial" pitchFamily="34" charset="0"/>
                <a:ea typeface="+mn-ea"/>
                <a:cs typeface="Arial" pitchFamily="34" charset="0"/>
              </a:rPr>
              <a:t>1</a:t>
            </a:r>
            <a:r>
              <a:rPr lang="en-US" altLang="zh-CN" sz="900" b="1" kern="1200" dirty="0" smtClean="0">
                <a:solidFill>
                  <a:schemeClr val="tx1"/>
                </a:solidFill>
                <a:effectLst/>
                <a:latin typeface="Arial" pitchFamily="34" charset="0"/>
                <a:ea typeface="+mn-ea"/>
                <a:cs typeface="Arial" pitchFamily="34" charset="0"/>
              </a:rPr>
              <a:t>-</a:t>
            </a:r>
            <a:r>
              <a:rPr lang="en-US" altLang="zh-CN" sz="900" kern="1200" dirty="0" smtClean="0">
                <a:solidFill>
                  <a:schemeClr val="tx1"/>
                </a:solidFill>
                <a:effectLst/>
                <a:latin typeface="Arial" pitchFamily="34" charset="0"/>
                <a:ea typeface="+mn-ea"/>
                <a:cs typeface="Arial" pitchFamily="34" charset="0"/>
              </a:rPr>
              <a:t>2 minutes</a:t>
            </a:r>
          </a:p>
          <a:p>
            <a:r>
              <a:rPr lang="en-US" altLang="zh-CN" sz="900" kern="1200" dirty="0" smtClean="0">
                <a:solidFill>
                  <a:schemeClr val="tx1"/>
                </a:solidFill>
                <a:effectLst/>
                <a:latin typeface="Arial" pitchFamily="34" charset="0"/>
                <a:ea typeface="+mn-ea"/>
                <a:cs typeface="Arial" pitchFamily="34" charset="0"/>
              </a:rPr>
              <a:t> </a:t>
            </a:r>
          </a:p>
          <a:p>
            <a:r>
              <a:rPr lang="en-US" altLang="zh-CN" sz="900" b="1" kern="1200" dirty="0" smtClean="0">
                <a:solidFill>
                  <a:schemeClr val="tx1"/>
                </a:solidFill>
                <a:effectLst/>
                <a:latin typeface="Arial" pitchFamily="34" charset="0"/>
                <a:ea typeface="+mn-ea"/>
                <a:cs typeface="Arial" pitchFamily="34" charset="0"/>
              </a:rPr>
              <a:t>Purpose</a:t>
            </a:r>
            <a:r>
              <a:rPr lang="en-US" altLang="zh-CN" sz="900" kern="1200" dirty="0" smtClean="0">
                <a:solidFill>
                  <a:schemeClr val="tx1"/>
                </a:solidFill>
                <a:effectLst/>
                <a:latin typeface="Arial" pitchFamily="34" charset="0"/>
                <a:ea typeface="+mn-ea"/>
                <a:cs typeface="Arial" pitchFamily="34" charset="0"/>
              </a:rPr>
              <a:t>: Shift from a </a:t>
            </a:r>
            <a:r>
              <a:rPr lang="en-US" altLang="zh-CN" sz="900" i="1" kern="1200" dirty="0" smtClean="0">
                <a:solidFill>
                  <a:schemeClr val="tx1"/>
                </a:solidFill>
                <a:effectLst/>
                <a:latin typeface="Arial" pitchFamily="34" charset="0"/>
                <a:ea typeface="+mn-ea"/>
                <a:cs typeface="Arial" pitchFamily="34" charset="0"/>
              </a:rPr>
              <a:t>presentation</a:t>
            </a:r>
            <a:r>
              <a:rPr lang="en-US" altLang="zh-CN" sz="900" kern="1200" dirty="0" smtClean="0">
                <a:solidFill>
                  <a:schemeClr val="tx1"/>
                </a:solidFill>
                <a:effectLst/>
                <a:latin typeface="Arial" pitchFamily="34" charset="0"/>
                <a:ea typeface="+mn-ea"/>
                <a:cs typeface="Arial" pitchFamily="34" charset="0"/>
              </a:rPr>
              <a:t> of Microsoft’s devices and services strategy to a </a:t>
            </a:r>
            <a:r>
              <a:rPr lang="en-US" altLang="zh-CN" sz="900" i="1" kern="1200" dirty="0" smtClean="0">
                <a:solidFill>
                  <a:schemeClr val="tx1"/>
                </a:solidFill>
                <a:effectLst/>
                <a:latin typeface="Arial" pitchFamily="34" charset="0"/>
                <a:ea typeface="+mn-ea"/>
                <a:cs typeface="Arial" pitchFamily="34" charset="0"/>
              </a:rPr>
              <a:t>conversation</a:t>
            </a:r>
            <a:r>
              <a:rPr lang="en-US" altLang="zh-CN" sz="900" kern="1200" dirty="0" smtClean="0">
                <a:solidFill>
                  <a:schemeClr val="tx1"/>
                </a:solidFill>
                <a:effectLst/>
                <a:latin typeface="Arial" pitchFamily="34" charset="0"/>
                <a:ea typeface="+mn-ea"/>
                <a:cs typeface="Arial" pitchFamily="34" charset="0"/>
              </a:rPr>
              <a:t> on how Microsoft technologies can help the customer reimagine their business.</a:t>
            </a:r>
          </a:p>
          <a:p>
            <a:r>
              <a:rPr lang="en-US" altLang="zh-CN" sz="900" b="1" kern="1200" dirty="0" smtClean="0">
                <a:solidFill>
                  <a:schemeClr val="tx1"/>
                </a:solidFill>
                <a:effectLst/>
                <a:latin typeface="Arial" pitchFamily="34" charset="0"/>
                <a:ea typeface="+mn-ea"/>
                <a:cs typeface="Arial" pitchFamily="34" charset="0"/>
              </a:rPr>
              <a:t> </a:t>
            </a:r>
            <a:endParaRPr lang="en-US" altLang="zh-CN" sz="900" kern="1200" dirty="0" smtClean="0">
              <a:solidFill>
                <a:schemeClr val="tx1"/>
              </a:solidFill>
              <a:effectLst/>
              <a:latin typeface="Arial" pitchFamily="34" charset="0"/>
              <a:ea typeface="+mn-ea"/>
              <a:cs typeface="Arial" pitchFamily="34" charset="0"/>
            </a:endParaRPr>
          </a:p>
          <a:p>
            <a:r>
              <a:rPr lang="en-US" altLang="zh-CN" sz="900" b="1" kern="1200" dirty="0" smtClean="0">
                <a:solidFill>
                  <a:schemeClr val="tx1"/>
                </a:solidFill>
                <a:effectLst/>
                <a:latin typeface="Arial" pitchFamily="34" charset="0"/>
                <a:ea typeface="+mn-ea"/>
                <a:cs typeface="Arial" pitchFamily="34" charset="0"/>
              </a:rPr>
              <a:t>Key Points:</a:t>
            </a:r>
            <a:endParaRPr lang="en-US" altLang="zh-CN" sz="900" kern="1200" dirty="0" smtClean="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altLang="zh-CN" sz="900" kern="1200" dirty="0" smtClean="0">
                <a:solidFill>
                  <a:schemeClr val="tx1"/>
                </a:solidFill>
                <a:effectLst/>
                <a:latin typeface="Arial" pitchFamily="34" charset="0"/>
                <a:ea typeface="+mn-ea"/>
                <a:cs typeface="Arial" pitchFamily="34" charset="0"/>
              </a:rPr>
              <a:t>The ability to capitalize on people and harness data can leapfrog your business to the next chapter. The strategic use of today’s mobile, social, big data, and cloud technologies can help you do this in three key ways.</a:t>
            </a:r>
          </a:p>
          <a:p>
            <a:pPr marL="171450" lvl="0" indent="-171450">
              <a:buFont typeface="Arial" panose="020B0604020202020204" pitchFamily="34" charset="0"/>
              <a:buChar char="•"/>
            </a:pPr>
            <a:r>
              <a:rPr lang="en-US" altLang="zh-CN" sz="900" b="1" kern="1200" dirty="0" smtClean="0">
                <a:solidFill>
                  <a:schemeClr val="tx1"/>
                </a:solidFill>
                <a:effectLst/>
                <a:latin typeface="Arial" pitchFamily="34" charset="0"/>
                <a:ea typeface="+mn-ea"/>
                <a:cs typeface="Arial" pitchFamily="34" charset="0"/>
              </a:rPr>
              <a:t>Unleashing employee creativity</a:t>
            </a:r>
            <a:r>
              <a:rPr lang="en-US" altLang="zh-CN" sz="900" kern="1200" dirty="0" smtClean="0">
                <a:solidFill>
                  <a:schemeClr val="tx1"/>
                </a:solidFill>
                <a:effectLst/>
                <a:latin typeface="Arial" pitchFamily="34" charset="0"/>
                <a:ea typeface="+mn-ea"/>
                <a:cs typeface="Arial" pitchFamily="34" charset="0"/>
              </a:rPr>
              <a:t>. Tap into your employees’ passions! Mobile technologies are key to supporting today’s connected, mobile </a:t>
            </a:r>
            <a:r>
              <a:rPr lang="en-US" altLang="zh-CN" sz="900" kern="1200" dirty="0" err="1" smtClean="0">
                <a:solidFill>
                  <a:schemeClr val="tx1"/>
                </a:solidFill>
                <a:effectLst/>
                <a:latin typeface="Arial" pitchFamily="34" charset="0"/>
                <a:ea typeface="+mn-ea"/>
                <a:cs typeface="Arial" pitchFamily="34" charset="0"/>
              </a:rPr>
              <a:t>workstyle</a:t>
            </a:r>
            <a:r>
              <a:rPr lang="en-US" altLang="zh-CN" sz="900" kern="1200" dirty="0" smtClean="0">
                <a:solidFill>
                  <a:schemeClr val="tx1"/>
                </a:solidFill>
                <a:effectLst/>
                <a:latin typeface="Arial" pitchFamily="34" charset="0"/>
                <a:ea typeface="+mn-ea"/>
                <a:cs typeface="Arial" pitchFamily="34" charset="0"/>
              </a:rPr>
              <a:t>. Your people can work better together if they can collaborate from anywhere, using their preferred devices. You can help foster a culture of innovation by using mobile and social media to support the free flow of ideas. </a:t>
            </a:r>
            <a:r>
              <a:rPr lang="en-US" altLang="zh-CN" sz="900" kern="1200" cap="all" dirty="0" smtClean="0">
                <a:solidFill>
                  <a:schemeClr val="tx1"/>
                </a:solidFill>
                <a:effectLst/>
                <a:latin typeface="Arial" pitchFamily="34" charset="0"/>
                <a:ea typeface="+mn-ea"/>
                <a:cs typeface="Arial" pitchFamily="34" charset="0"/>
              </a:rPr>
              <a:t>A</a:t>
            </a:r>
            <a:r>
              <a:rPr lang="en-US" altLang="zh-CN" sz="900" kern="1200" dirty="0" smtClean="0">
                <a:solidFill>
                  <a:schemeClr val="tx1"/>
                </a:solidFill>
                <a:effectLst/>
                <a:latin typeface="Arial" pitchFamily="34" charset="0"/>
                <a:ea typeface="+mn-ea"/>
                <a:cs typeface="Arial" pitchFamily="34" charset="0"/>
              </a:rPr>
              <a:t> technology-enabled and innovation-friendly work environment can also help you more successfully attract and retain talent.</a:t>
            </a:r>
          </a:p>
          <a:p>
            <a:pPr marL="171450" lvl="0" indent="-171450">
              <a:buFont typeface="Arial" panose="020B0604020202020204" pitchFamily="34" charset="0"/>
              <a:buChar char="•"/>
            </a:pPr>
            <a:r>
              <a:rPr lang="en-US" altLang="zh-CN" sz="900" b="1" kern="1200" dirty="0" smtClean="0">
                <a:solidFill>
                  <a:schemeClr val="tx1"/>
                </a:solidFill>
                <a:effectLst/>
                <a:latin typeface="Arial" pitchFamily="34" charset="0"/>
                <a:ea typeface="+mn-ea"/>
                <a:cs typeface="Arial" pitchFamily="34" charset="0"/>
              </a:rPr>
              <a:t>Inspiring your customers</a:t>
            </a:r>
            <a:r>
              <a:rPr lang="en-US" altLang="zh-CN" sz="900" kern="1200" dirty="0" smtClean="0">
                <a:solidFill>
                  <a:schemeClr val="tx1"/>
                </a:solidFill>
                <a:effectLst/>
                <a:latin typeface="Arial" pitchFamily="34" charset="0"/>
                <a:ea typeface="+mn-ea"/>
                <a:cs typeface="Arial" pitchFamily="34" charset="0"/>
              </a:rPr>
              <a:t>. Deliver personalized, unique, and connected experiences using the social channels your customers are already engaged with, and on the devices they prefer. For example, providing customers with well-timed, targeted, and relevant offers not only helps you drive sales, but also increases your brand reputation. Likewise, expediting customer service by enabling interaction when, where, and how they prefer fosters preference and loyalty.</a:t>
            </a:r>
          </a:p>
          <a:p>
            <a:pPr marL="171450" lvl="0" indent="-171450">
              <a:buFont typeface="Arial" panose="020B0604020202020204" pitchFamily="34" charset="0"/>
              <a:buChar char="•"/>
            </a:pPr>
            <a:r>
              <a:rPr lang="en-US" altLang="zh-CN" sz="900" b="1" kern="1200" dirty="0" smtClean="0">
                <a:solidFill>
                  <a:schemeClr val="tx1"/>
                </a:solidFill>
                <a:effectLst/>
                <a:latin typeface="Arial" pitchFamily="34" charset="0"/>
                <a:ea typeface="+mn-ea"/>
                <a:cs typeface="Arial" pitchFamily="34" charset="0"/>
              </a:rPr>
              <a:t>Identifying opportunity with data</a:t>
            </a:r>
            <a:r>
              <a:rPr lang="en-US" altLang="zh-CN" sz="900" kern="1200" dirty="0" smtClean="0">
                <a:solidFill>
                  <a:schemeClr val="tx1"/>
                </a:solidFill>
                <a:effectLst/>
                <a:latin typeface="Arial" pitchFamily="34" charset="0"/>
                <a:ea typeface="+mn-ea"/>
                <a:cs typeface="Arial" pitchFamily="34" charset="0"/>
              </a:rPr>
              <a:t>. Uncover hidden insights in your own structured and unstructured data, and find patterns in the world’s data. Whether you’re predicting future market opportunities or serving your existing customer base better, data holds the key to setting your business apart in a competitive landscape.</a:t>
            </a:r>
          </a:p>
          <a:p>
            <a:endParaRPr lang="zh-CN" altLang="en-US" dirty="0"/>
          </a:p>
        </p:txBody>
      </p:sp>
    </p:spTree>
    <p:extLst>
      <p:ext uri="{BB962C8B-B14F-4D97-AF65-F5344CB8AC3E}">
        <p14:creationId xmlns:p14="http://schemas.microsoft.com/office/powerpoint/2010/main" val="77992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5B258F2-B2E5-4175-B339-81AEE5988F5F}" type="slidenum">
              <a:rPr lang="en-US" smtClean="0">
                <a:solidFill>
                  <a:srgbClr val="505050"/>
                </a:solidFill>
              </a:rPr>
              <a:pPr/>
              <a:t>4</a:t>
            </a:fld>
            <a:endParaRPr lang="en-US" dirty="0">
              <a:solidFill>
                <a:srgbClr val="505050"/>
              </a:solidFill>
            </a:endParaRPr>
          </a:p>
        </p:txBody>
      </p:sp>
      <p:sp>
        <p:nvSpPr>
          <p:cNvPr id="5" name="备注占位符 4"/>
          <p:cNvSpPr>
            <a:spLocks noGrp="1"/>
          </p:cNvSpPr>
          <p:nvPr>
            <p:ph type="body" idx="1"/>
          </p:nvPr>
        </p:nvSpPr>
        <p:spPr>
          <a:xfrm>
            <a:off x="685800" y="4400550"/>
            <a:ext cx="5486400" cy="3600450"/>
          </a:xfrm>
          <a:prstGeom prst="rect">
            <a:avLst/>
          </a:prstGeom>
        </p:spPr>
        <p:txBody>
          <a:bodyPr/>
          <a:lstStyle/>
          <a:p>
            <a:r>
              <a:rPr lang="zh-CN" altLang="en-US" sz="900" dirty="0" smtClean="0"/>
              <a:t>影响未来十年的</a:t>
            </a:r>
            <a:r>
              <a:rPr lang="en-US" altLang="zh-CN" sz="900" dirty="0" smtClean="0"/>
              <a:t>IT</a:t>
            </a:r>
            <a:r>
              <a:rPr lang="zh-CN" altLang="en-US" sz="900" dirty="0" smtClean="0"/>
              <a:t>大趋势：</a:t>
            </a:r>
            <a:endParaRPr lang="en-US" altLang="zh-CN" sz="900" dirty="0" smtClean="0"/>
          </a:p>
          <a:p>
            <a:endParaRPr lang="en-US" altLang="zh-CN" sz="900" dirty="0" smtClean="0"/>
          </a:p>
          <a:p>
            <a:pPr marL="228600" indent="-228600">
              <a:buAutoNum type="arabicPeriod"/>
            </a:pPr>
            <a:r>
              <a:rPr lang="en-US" altLang="zh-CN" sz="900" b="0" kern="1200" dirty="0" smtClean="0">
                <a:solidFill>
                  <a:schemeClr val="tx1"/>
                </a:solidFill>
                <a:latin typeface="Segoe UI Light" pitchFamily="34" charset="0"/>
                <a:ea typeface="+mn-ea"/>
                <a:cs typeface="+mn-cs"/>
              </a:rPr>
              <a:t>4</a:t>
            </a:r>
            <a:r>
              <a:rPr lang="zh-CN" altLang="en-US" sz="900" b="0" kern="1200" dirty="0" smtClean="0">
                <a:solidFill>
                  <a:schemeClr val="tx1"/>
                </a:solidFill>
                <a:latin typeface="Segoe UI Light" pitchFamily="34" charset="0"/>
                <a:ea typeface="+mn-ea"/>
                <a:cs typeface="+mn-cs"/>
              </a:rPr>
              <a:t>大</a:t>
            </a:r>
            <a:r>
              <a:rPr lang="en-US" altLang="zh-CN" sz="900" b="0" kern="1200" dirty="0" smtClean="0">
                <a:solidFill>
                  <a:schemeClr val="tx1"/>
                </a:solidFill>
                <a:latin typeface="Segoe UI Light" pitchFamily="34" charset="0"/>
                <a:ea typeface="+mn-ea"/>
                <a:cs typeface="+mn-cs"/>
              </a:rPr>
              <a:t>IT</a:t>
            </a:r>
            <a:r>
              <a:rPr lang="zh-CN" altLang="en-US" sz="900" b="0" kern="1200" dirty="0" smtClean="0">
                <a:solidFill>
                  <a:schemeClr val="tx1"/>
                </a:solidFill>
                <a:latin typeface="Segoe UI Light" pitchFamily="34" charset="0"/>
                <a:ea typeface="+mn-ea"/>
                <a:cs typeface="+mn-cs"/>
              </a:rPr>
              <a:t>趋势之间是互相作用，互相影响的。</a:t>
            </a:r>
            <a:endParaRPr lang="en-US" altLang="zh-CN" sz="900" b="0" kern="1200" dirty="0" smtClean="0">
              <a:solidFill>
                <a:schemeClr val="tx1"/>
              </a:solidFill>
              <a:latin typeface="Segoe UI Light" pitchFamily="34" charset="0"/>
              <a:ea typeface="+mn-ea"/>
              <a:cs typeface="+mn-cs"/>
            </a:endParaRPr>
          </a:p>
          <a:p>
            <a:pPr marL="685800" lvl="1" indent="-228600">
              <a:buAutoNum type="arabicPeriod"/>
            </a:pPr>
            <a:r>
              <a:rPr lang="zh-CN" altLang="en-US" sz="900" b="0" kern="1200" dirty="0" smtClean="0">
                <a:solidFill>
                  <a:schemeClr val="tx1"/>
                </a:solidFill>
                <a:latin typeface="Segoe UI Light" pitchFamily="34" charset="0"/>
                <a:ea typeface="+mn-ea"/>
                <a:cs typeface="+mn-cs"/>
              </a:rPr>
              <a:t>随着移动设备的</a:t>
            </a:r>
            <a:r>
              <a:rPr lang="zh-CN" altLang="en-US" sz="600" b="0" kern="1200" dirty="0" smtClean="0">
                <a:solidFill>
                  <a:schemeClr val="tx1"/>
                </a:solidFill>
                <a:latin typeface="Segoe UI Light" pitchFamily="34" charset="0"/>
                <a:ea typeface="+mn-ea"/>
                <a:cs typeface="+mn-cs"/>
              </a:rPr>
              <a:t>多样化，用户可以通过移动的方式方便的展开社交。</a:t>
            </a:r>
            <a:endParaRPr lang="en-US" altLang="zh-CN" sz="600" b="0" kern="1200" dirty="0" smtClean="0">
              <a:solidFill>
                <a:schemeClr val="tx1"/>
              </a:solidFill>
              <a:latin typeface="Segoe UI Light" pitchFamily="34" charset="0"/>
              <a:ea typeface="+mn-ea"/>
              <a:cs typeface="+mn-cs"/>
            </a:endParaRPr>
          </a:p>
          <a:p>
            <a:pPr marL="685800" lvl="1" indent="-228600">
              <a:buAutoNum type="arabicPeriod"/>
            </a:pPr>
            <a:r>
              <a:rPr lang="zh-CN" altLang="en-US" sz="600" b="0" kern="1200" dirty="0" smtClean="0">
                <a:solidFill>
                  <a:schemeClr val="tx1"/>
                </a:solidFill>
                <a:latin typeface="Segoe UI Light" pitchFamily="34" charset="0"/>
                <a:ea typeface="+mn-ea"/>
                <a:cs typeface="+mn-cs"/>
              </a:rPr>
              <a:t>社交随着移动设备的流行</a:t>
            </a:r>
            <a:r>
              <a:rPr lang="zh-CN" altLang="en-US" sz="900" b="0" kern="1200" dirty="0" smtClean="0">
                <a:solidFill>
                  <a:schemeClr val="tx1"/>
                </a:solidFill>
                <a:latin typeface="Segoe UI Light" pitchFamily="34" charset="0"/>
                <a:ea typeface="+mn-ea"/>
                <a:cs typeface="+mn-cs"/>
              </a:rPr>
              <a:t>迅速扩展。同时社交网络产生大量的信息和共享内容（文档，图片，视频</a:t>
            </a:r>
            <a:r>
              <a:rPr lang="en-US" altLang="zh-CN" sz="900" b="0" kern="1200" dirty="0" smtClean="0">
                <a:solidFill>
                  <a:schemeClr val="tx1"/>
                </a:solidFill>
                <a:latin typeface="Segoe UI Light" pitchFamily="34" charset="0"/>
                <a:ea typeface="+mn-ea"/>
                <a:cs typeface="+mn-cs"/>
              </a:rPr>
              <a:t>…)</a:t>
            </a:r>
            <a:r>
              <a:rPr lang="zh-CN" altLang="en-US" sz="900" b="0" kern="1200" dirty="0" smtClean="0">
                <a:solidFill>
                  <a:schemeClr val="tx1"/>
                </a:solidFill>
                <a:latin typeface="Segoe UI Light" pitchFamily="34" charset="0"/>
                <a:ea typeface="+mn-ea"/>
                <a:cs typeface="+mn-cs"/>
              </a:rPr>
              <a:t>，需要通过云进行存储。同时云存储为用户提供任何时间，任何地点，任何设备的信息访问。</a:t>
            </a:r>
            <a:endParaRPr lang="en-US" altLang="zh-CN" sz="900" b="0" kern="1200" dirty="0" smtClean="0">
              <a:solidFill>
                <a:schemeClr val="tx1"/>
              </a:solidFill>
              <a:latin typeface="Segoe UI Light" pitchFamily="34" charset="0"/>
              <a:ea typeface="+mn-ea"/>
              <a:cs typeface="+mn-cs"/>
            </a:endParaRPr>
          </a:p>
          <a:p>
            <a:pPr marL="685800" lvl="1" indent="-228600">
              <a:buAutoNum type="arabicPeriod"/>
            </a:pPr>
            <a:r>
              <a:rPr lang="zh-CN" altLang="en-US" sz="900" b="0" kern="1200" dirty="0" smtClean="0">
                <a:solidFill>
                  <a:schemeClr val="tx1"/>
                </a:solidFill>
                <a:latin typeface="Segoe UI Light" pitchFamily="34" charset="0"/>
                <a:ea typeface="+mn-ea"/>
                <a:cs typeface="+mn-cs"/>
              </a:rPr>
              <a:t>在云端保存有大量数据，包括机构化和非结构化数据，需要通过大数据方式进行分析，为决策支持提供业务洞察力</a:t>
            </a:r>
            <a:endParaRPr lang="en-US" altLang="zh-CN" sz="900" b="0" kern="1200" dirty="0" smtClean="0">
              <a:solidFill>
                <a:schemeClr val="tx1"/>
              </a:solidFill>
              <a:latin typeface="Segoe UI Light" pitchFamily="34" charset="0"/>
              <a:ea typeface="+mn-ea"/>
              <a:cs typeface="+mn-cs"/>
            </a:endParaRPr>
          </a:p>
          <a:p>
            <a:pPr marL="685800" lvl="1" indent="-228600">
              <a:buAutoNum type="arabicPeriod"/>
            </a:pPr>
            <a:r>
              <a:rPr lang="zh-CN" altLang="en-US" sz="900" b="0" kern="1200" dirty="0" smtClean="0">
                <a:solidFill>
                  <a:schemeClr val="tx1"/>
                </a:solidFill>
                <a:latin typeface="Segoe UI Light" pitchFamily="34" charset="0"/>
                <a:ea typeface="+mn-ea"/>
                <a:cs typeface="+mn-cs"/>
              </a:rPr>
              <a:t>大数据的分析需要直观地展示在移动设备上，也可以通过社交网络和他人方便分享</a:t>
            </a:r>
            <a:endParaRPr lang="en-US" altLang="zh-CN" sz="900" b="0" kern="1200" dirty="0" smtClean="0">
              <a:solidFill>
                <a:schemeClr val="tx1"/>
              </a:solidFill>
              <a:latin typeface="Segoe UI Light" pitchFamily="34" charset="0"/>
              <a:ea typeface="+mn-ea"/>
              <a:cs typeface="+mn-cs"/>
            </a:endParaRPr>
          </a:p>
          <a:p>
            <a:pPr marL="685800" lvl="1" indent="-228600">
              <a:buAutoNum type="arabicPeriod"/>
            </a:pPr>
            <a:endParaRPr lang="en-US" altLang="zh-CN" sz="900" b="0" kern="1200" dirty="0" smtClean="0">
              <a:solidFill>
                <a:schemeClr val="tx1"/>
              </a:solidFill>
              <a:latin typeface="Segoe UI Light" pitchFamily="34" charset="0"/>
              <a:ea typeface="+mn-ea"/>
              <a:cs typeface="+mn-cs"/>
            </a:endParaRPr>
          </a:p>
          <a:p>
            <a:endParaRPr lang="zh-CN" altLang="en-US" dirty="0"/>
          </a:p>
        </p:txBody>
      </p:sp>
    </p:spTree>
    <p:extLst>
      <p:ext uri="{BB962C8B-B14F-4D97-AF65-F5344CB8AC3E}">
        <p14:creationId xmlns:p14="http://schemas.microsoft.com/office/powerpoint/2010/main" val="489098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800" b="1" kern="1200" dirty="0" smtClean="0">
                <a:solidFill>
                  <a:schemeClr val="tx1"/>
                </a:solidFill>
                <a:effectLst/>
                <a:latin typeface="Arial" pitchFamily="34" charset="0"/>
                <a:ea typeface="+mn-ea"/>
                <a:cs typeface="Arial" pitchFamily="34" charset="0"/>
              </a:rPr>
              <a:t>Timing:</a:t>
            </a:r>
            <a:r>
              <a:rPr lang="en-US" altLang="zh-CN" sz="800" kern="1200" dirty="0" smtClean="0">
                <a:solidFill>
                  <a:schemeClr val="tx1"/>
                </a:solidFill>
                <a:effectLst/>
                <a:latin typeface="Arial" pitchFamily="34" charset="0"/>
                <a:ea typeface="+mn-ea"/>
                <a:cs typeface="Arial" pitchFamily="34" charset="0"/>
              </a:rPr>
              <a:t> 3-4 minutes</a:t>
            </a:r>
          </a:p>
          <a:p>
            <a:r>
              <a:rPr lang="en-US" altLang="zh-CN" sz="800" kern="1200" dirty="0" smtClean="0">
                <a:solidFill>
                  <a:schemeClr val="tx1"/>
                </a:solidFill>
                <a:effectLst/>
                <a:latin typeface="Arial" pitchFamily="34" charset="0"/>
                <a:ea typeface="+mn-ea"/>
                <a:cs typeface="Arial" pitchFamily="34" charset="0"/>
              </a:rPr>
              <a:t> </a:t>
            </a:r>
          </a:p>
          <a:p>
            <a:r>
              <a:rPr lang="en-US" altLang="zh-CN" sz="800" b="1" kern="1200" dirty="0" smtClean="0">
                <a:solidFill>
                  <a:schemeClr val="tx1"/>
                </a:solidFill>
                <a:effectLst/>
                <a:latin typeface="Arial" pitchFamily="34" charset="0"/>
                <a:ea typeface="+mn-ea"/>
                <a:cs typeface="Arial" pitchFamily="34" charset="0"/>
              </a:rPr>
              <a:t>Purpose: </a:t>
            </a:r>
            <a:r>
              <a:rPr lang="en-US" altLang="zh-CN" sz="800" kern="1200" dirty="0" smtClean="0">
                <a:solidFill>
                  <a:schemeClr val="tx1"/>
                </a:solidFill>
                <a:effectLst/>
                <a:latin typeface="Arial" pitchFamily="34" charset="0"/>
                <a:ea typeface="+mn-ea"/>
                <a:cs typeface="Arial" pitchFamily="34" charset="0"/>
              </a:rPr>
              <a:t>Describe Microsoft’s transformation into a devices and services company. This is a continuation of our mission to empower people, with our approach adjusted to reflect today’s technology. </a:t>
            </a:r>
          </a:p>
          <a:p>
            <a:r>
              <a:rPr lang="en-US" altLang="zh-CN" sz="800" kern="1200" dirty="0" smtClean="0">
                <a:solidFill>
                  <a:schemeClr val="tx1"/>
                </a:solidFill>
                <a:effectLst/>
                <a:latin typeface="Arial" pitchFamily="34" charset="0"/>
                <a:ea typeface="+mn-ea"/>
                <a:cs typeface="Arial" pitchFamily="34" charset="0"/>
              </a:rPr>
              <a:t> </a:t>
            </a:r>
          </a:p>
          <a:p>
            <a:r>
              <a:rPr lang="en-US" altLang="zh-CN" sz="800" b="1" kern="1200" dirty="0" smtClean="0">
                <a:solidFill>
                  <a:schemeClr val="tx1"/>
                </a:solidFill>
                <a:effectLst/>
                <a:latin typeface="Arial" pitchFamily="34" charset="0"/>
                <a:ea typeface="+mn-ea"/>
                <a:cs typeface="Arial" pitchFamily="34" charset="0"/>
              </a:rPr>
              <a:t>Key Points:</a:t>
            </a:r>
            <a:endParaRPr lang="en-US" altLang="zh-CN" sz="800" kern="1200" dirty="0" smtClean="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altLang="zh-CN" sz="800" kern="1200" dirty="0" smtClean="0">
                <a:solidFill>
                  <a:schemeClr val="tx1"/>
                </a:solidFill>
                <a:effectLst/>
                <a:latin typeface="Arial" pitchFamily="34" charset="0"/>
                <a:ea typeface="+mn-ea"/>
                <a:cs typeface="Arial" pitchFamily="34" charset="0"/>
              </a:rPr>
              <a:t>Like you, we’ve reimagined our enterprise in light of these technology-driven business challenges. In keeping with our mission to help people realize their full potential, we are using the advances in technology to transform ourselves into a devices and services company. This shift is changing how we look at customers, how we drive revenue, how we compete in the marketplace, and what products we deliver. </a:t>
            </a:r>
          </a:p>
          <a:p>
            <a:pPr marL="171450" lvl="0" indent="-171450">
              <a:buFont typeface="Arial" panose="020B0604020202020204" pitchFamily="34" charset="0"/>
              <a:buChar char="•"/>
            </a:pPr>
            <a:r>
              <a:rPr lang="en-US" altLang="zh-CN" sz="800" kern="1200" dirty="0" smtClean="0">
                <a:solidFill>
                  <a:schemeClr val="tx1"/>
                </a:solidFill>
                <a:effectLst/>
                <a:latin typeface="Arial" pitchFamily="34" charset="0"/>
                <a:ea typeface="+mn-ea"/>
                <a:cs typeface="Arial" pitchFamily="34" charset="0"/>
              </a:rPr>
              <a:t>Microsoft has evolved beyond our original mission of a “PC on every desk and in every home” to one focused on helping people and businesses throughout the world to realize their full potential. Today, the technology that empowers us is mobile, social, and flexible—always connected and available anywhere. We remain committed to providing everyone with the tools they need to be more effective, more creative, and more connected with the people and information that matters most to them. In today’s world, the way to do that is through the mobile devices and seamless computing services that span our busy lives at home, at work, at play, and on the go.</a:t>
            </a:r>
          </a:p>
          <a:p>
            <a:pPr marL="171450" lvl="0" indent="-171450">
              <a:buFont typeface="Arial" panose="020B0604020202020204" pitchFamily="34" charset="0"/>
              <a:buChar char="•"/>
            </a:pPr>
            <a:r>
              <a:rPr lang="en-US" altLang="zh-CN" sz="800" b="1" kern="1200" dirty="0" smtClean="0">
                <a:solidFill>
                  <a:schemeClr val="tx1"/>
                </a:solidFill>
                <a:effectLst/>
                <a:latin typeface="Arial" pitchFamily="34" charset="0"/>
                <a:ea typeface="+mn-ea"/>
                <a:cs typeface="Arial" pitchFamily="34" charset="0"/>
              </a:rPr>
              <a:t>Devices—</a:t>
            </a:r>
            <a:r>
              <a:rPr lang="en-US" altLang="zh-CN" sz="800" kern="1200" dirty="0" smtClean="0">
                <a:solidFill>
                  <a:schemeClr val="tx1"/>
                </a:solidFill>
                <a:effectLst/>
                <a:latin typeface="Arial" pitchFamily="34" charset="0"/>
                <a:ea typeface="+mn-ea"/>
                <a:cs typeface="Arial" pitchFamily="34" charset="0"/>
              </a:rPr>
              <a:t>Because enterprises are looking to engage their customers where they spend most of their time—online, on their phone—and because they want to ensure their employees have the choice of tools to do their jobs effectively, we have focused on providing a diverse choice of devices that offer the experiences people want, from phones and tablets to </a:t>
            </a:r>
            <a:r>
              <a:rPr lang="en-US" altLang="zh-CN" sz="800" kern="1200" dirty="0" err="1" smtClean="0">
                <a:solidFill>
                  <a:schemeClr val="tx1"/>
                </a:solidFill>
                <a:effectLst/>
                <a:latin typeface="Arial" pitchFamily="34" charset="0"/>
                <a:ea typeface="+mn-ea"/>
                <a:cs typeface="Arial" pitchFamily="34" charset="0"/>
              </a:rPr>
              <a:t>ultrabooks</a:t>
            </a:r>
            <a:r>
              <a:rPr lang="en-US" altLang="zh-CN" sz="800" kern="1200" dirty="0" smtClean="0">
                <a:solidFill>
                  <a:schemeClr val="tx1"/>
                </a:solidFill>
                <a:effectLst/>
                <a:latin typeface="Arial" pitchFamily="34" charset="0"/>
                <a:ea typeface="+mn-ea"/>
                <a:cs typeface="Arial" pitchFamily="34" charset="0"/>
              </a:rPr>
              <a:t> and all-in-ones, to large, interactive displays. Our vision is one of a seamless—and diverse—ecosystem in which applications can be created once and run across a range of devices—from PC to Xbox to phone—with a similar experience optimized for each device. To this end, we’ve continued to invest in Windows and Windows Phone to accommodate the new landscape of devices and a connected computing experience. </a:t>
            </a:r>
          </a:p>
          <a:p>
            <a:pPr marL="171450" lvl="0" indent="-171450">
              <a:buFont typeface="Arial" panose="020B0604020202020204" pitchFamily="34" charset="0"/>
              <a:buChar char="•"/>
            </a:pPr>
            <a:r>
              <a:rPr lang="en-US" altLang="zh-CN" sz="800" b="1" kern="1200" dirty="0" smtClean="0">
                <a:solidFill>
                  <a:schemeClr val="tx1"/>
                </a:solidFill>
                <a:effectLst/>
                <a:latin typeface="Arial" pitchFamily="34" charset="0"/>
                <a:ea typeface="+mn-ea"/>
                <a:cs typeface="Arial" pitchFamily="34" charset="0"/>
              </a:rPr>
              <a:t>Services—</a:t>
            </a:r>
            <a:r>
              <a:rPr lang="en-US" altLang="zh-CN" sz="800" kern="1200" dirty="0" smtClean="0">
                <a:solidFill>
                  <a:schemeClr val="tx1"/>
                </a:solidFill>
                <a:effectLst/>
                <a:latin typeface="Arial" pitchFamily="34" charset="0"/>
                <a:ea typeface="+mn-ea"/>
                <a:cs typeface="Arial" pitchFamily="34" charset="0"/>
              </a:rPr>
              <a:t>Services bring these devices to life. As a services company, we are reimagining how we deliver value as we embrace a more open and connected environment where rapid innovation and evolution is the norm. With cloud computing as the basis for services, we can realize our vision for providing a consistent platform, whether it’s run in our data center or a customer’s or partner’s. This continuity is the foundation for a consistent user experience on any device. In addition to supporting our own devices, we are also increasingly making our services compatible with other devices our customers use, such as Android and iPhone.</a:t>
            </a:r>
          </a:p>
          <a:p>
            <a:endParaRPr lang="en-US" altLang="zh-CN" dirty="0" smtClean="0"/>
          </a:p>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endParaRPr lang="en-US"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1A2B3E32-1B32-403B-8A25-7C8983BEBB73}" type="datetime1">
              <a:rPr lang="en-US" altLang="zh-CN" smtClean="0"/>
              <a:t>3/22/2014</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21021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62970" y="4341813"/>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377869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8100"/>
            <a:ext cx="12230100" cy="6934199"/>
          </a:xfrm>
          <a:prstGeom prst="rect">
            <a:avLst/>
          </a:prstGeom>
        </p:spPr>
      </p:pic>
      <p:sp>
        <p:nvSpPr>
          <p:cNvPr id="18" name="Rectangle 17"/>
          <p:cNvSpPr/>
          <p:nvPr userDrawn="1"/>
        </p:nvSpPr>
        <p:spPr bwMode="gray">
          <a:xfrm>
            <a:off x="1" y="2084172"/>
            <a:ext cx="7438700" cy="3586208"/>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2" y="3061698"/>
            <a:ext cx="7171087" cy="1941817"/>
          </a:xfrm>
          <a:prstGeom prst="rect">
            <a:avLst/>
          </a:prstGeom>
          <a:noFill/>
        </p:spPr>
        <p:txBody>
          <a:bodyPr lIns="146304" tIns="91440" rIns="146304" bIns="91440" anchor="t" anchorCtr="0">
            <a:normAutofit/>
          </a:bodyPr>
          <a:lstStyle>
            <a:lvl1pPr>
              <a:defRPr sz="5400" spc="-98" baseline="0">
                <a:gradFill>
                  <a:gsLst>
                    <a:gs pos="5833">
                      <a:srgbClr val="FFFFFF"/>
                    </a:gs>
                    <a:gs pos="18000">
                      <a:srgbClr val="FFFFFF"/>
                    </a:gs>
                  </a:gsLst>
                  <a:lin ang="5400000" scaled="0"/>
                </a:gradFill>
              </a:defRPr>
            </a:lvl1pPr>
          </a:lstStyle>
          <a:p>
            <a:r>
              <a:rPr lang="zh-CN" altLang="en-US" dirty="0" smtClean="0"/>
              <a:t>演讲标题</a:t>
            </a:r>
            <a:endParaRPr lang="en-US" dirty="0"/>
          </a:p>
        </p:txBody>
      </p:sp>
    </p:spTree>
    <p:extLst>
      <p:ext uri="{BB962C8B-B14F-4D97-AF65-F5344CB8AC3E}">
        <p14:creationId xmlns:p14="http://schemas.microsoft.com/office/powerpoint/2010/main" val="3820065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与内容">
    <p:spTree>
      <p:nvGrpSpPr>
        <p:cNvPr id="1" name=""/>
        <p:cNvGrpSpPr/>
        <p:nvPr/>
      </p:nvGrpSpPr>
      <p:grpSpPr>
        <a:xfrm>
          <a:off x="0" y="0"/>
          <a:ext cx="0" cy="0"/>
          <a:chOff x="0" y="0"/>
          <a:chExt cx="0" cy="0"/>
        </a:xfrm>
      </p:grpSpPr>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
        <p:nvSpPr>
          <p:cNvPr id="3" name="标题 2"/>
          <p:cNvSpPr>
            <a:spLocks noGrp="1"/>
          </p:cNvSpPr>
          <p:nvPr>
            <p:ph type="title"/>
          </p:nvPr>
        </p:nvSpPr>
        <p:spPr>
          <a:xfrm>
            <a:off x="523982" y="365126"/>
            <a:ext cx="11209106" cy="777000"/>
          </a:xfrm>
          <a:prstGeom prst="rect">
            <a:avLst/>
          </a:prstGeom>
        </p:spPr>
        <p:txBody>
          <a:bodyPr/>
          <a:lstStyle>
            <a:lvl1pPr marL="0" algn="l" defTabSz="1088105" rtl="0" eaLnBrk="1" latinLnBrk="0" hangingPunct="1">
              <a:lnSpc>
                <a:spcPct val="90000"/>
              </a:lnSpc>
              <a:spcBef>
                <a:spcPct val="0"/>
              </a:spcBef>
              <a:buNone/>
              <a:defRPr lang="zh-CN" altLang="en-US" sz="5400" b="0" kern="1200" cap="none" spc="-100" baseline="0" dirty="0">
                <a:ln w="3175">
                  <a:noFill/>
                </a:ln>
                <a:gradFill>
                  <a:gsLst>
                    <a:gs pos="100000">
                      <a:srgbClr val="EB3C00"/>
                    </a:gs>
                    <a:gs pos="0">
                      <a:srgbClr val="EB3C00"/>
                    </a:gs>
                  </a:gsLst>
                  <a:lin ang="5400000" scaled="0"/>
                </a:gradFill>
                <a:effectLst/>
                <a:latin typeface="微软雅黑" panose="020B0503020204020204" pitchFamily="34" charset="-122"/>
                <a:ea typeface="微软雅黑" panose="020B0503020204020204" pitchFamily="34" charset="-122"/>
                <a:cs typeface="Arial" charset="0"/>
              </a:defRPr>
            </a:lvl1pPr>
          </a:lstStyle>
          <a:p>
            <a:r>
              <a:rPr lang="zh-CN" altLang="en-US" dirty="0" smtClean="0"/>
              <a:t>单击此处编辑母版标题样式</a:t>
            </a:r>
            <a:endParaRPr lang="zh-CN" altLang="en-US" dirty="0"/>
          </a:p>
        </p:txBody>
      </p:sp>
      <p:sp>
        <p:nvSpPr>
          <p:cNvPr id="9" name="文本占位符 8"/>
          <p:cNvSpPr>
            <a:spLocks noGrp="1"/>
          </p:cNvSpPr>
          <p:nvPr>
            <p:ph type="body" sz="quarter" idx="17"/>
          </p:nvPr>
        </p:nvSpPr>
        <p:spPr>
          <a:xfrm>
            <a:off x="523875" y="1449388"/>
            <a:ext cx="11280775" cy="4622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86942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4" name="标题 3"/>
          <p:cNvSpPr>
            <a:spLocks noGrp="1"/>
          </p:cNvSpPr>
          <p:nvPr>
            <p:ph type="title"/>
          </p:nvPr>
        </p:nvSpPr>
        <p:spPr>
          <a:xfrm>
            <a:off x="503433" y="365125"/>
            <a:ext cx="11157735" cy="785581"/>
          </a:xfrm>
          <a:prstGeom prst="rect">
            <a:avLst/>
          </a:prstGeom>
        </p:spPr>
        <p:txBody>
          <a:bodyPr/>
          <a:lstStyle>
            <a:lvl1pPr marL="0" algn="l" defTabSz="1088105" rtl="0" eaLnBrk="1" latinLnBrk="0" hangingPunct="1">
              <a:lnSpc>
                <a:spcPct val="90000"/>
              </a:lnSpc>
              <a:spcBef>
                <a:spcPct val="0"/>
              </a:spcBef>
              <a:buNone/>
              <a:defRPr lang="zh-CN" altLang="en-US" sz="5400" b="0" kern="1200" cap="none" spc="-100" baseline="0" dirty="0">
                <a:ln w="3175">
                  <a:noFill/>
                </a:ln>
                <a:gradFill>
                  <a:gsLst>
                    <a:gs pos="100000">
                      <a:srgbClr val="EB3C00"/>
                    </a:gs>
                    <a:gs pos="0">
                      <a:srgbClr val="EB3C00"/>
                    </a:gs>
                  </a:gsLst>
                  <a:lin ang="5400000" scaled="0"/>
                </a:gradFill>
                <a:effectLst/>
                <a:latin typeface="微软雅黑" panose="020B0503020204020204" pitchFamily="34" charset="-122"/>
                <a:ea typeface="微软雅黑" panose="020B0503020204020204" pitchFamily="34" charset="-122"/>
                <a:cs typeface="Arial"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78918918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图表">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8" name="图表占位符 7"/>
          <p:cNvSpPr>
            <a:spLocks noGrp="1"/>
          </p:cNvSpPr>
          <p:nvPr>
            <p:ph type="chart" sz="quarter" idx="13"/>
          </p:nvPr>
        </p:nvSpPr>
        <p:spPr>
          <a:xfrm>
            <a:off x="647700" y="1438275"/>
            <a:ext cx="10779324" cy="4891088"/>
          </a:xfrm>
        </p:spPr>
        <p:txBody>
          <a:bodyPr/>
          <a:lstStyle/>
          <a:p>
            <a:endParaRPr lang="zh-CN" altLang="en-US"/>
          </a:p>
        </p:txBody>
      </p:sp>
      <p:sp>
        <p:nvSpPr>
          <p:cNvPr id="10" name="标题 9"/>
          <p:cNvSpPr>
            <a:spLocks noGrp="1"/>
          </p:cNvSpPr>
          <p:nvPr>
            <p:ph type="title"/>
          </p:nvPr>
        </p:nvSpPr>
        <p:spPr>
          <a:xfrm>
            <a:off x="647700" y="365126"/>
            <a:ext cx="10779324" cy="631468"/>
          </a:xfrm>
          <a:prstGeom prst="rect">
            <a:avLst/>
          </a:prstGeom>
        </p:spPr>
        <p:txBody>
          <a:bodyPr/>
          <a:lstStyle>
            <a:lvl1pPr marL="0" algn="l" defTabSz="1088105" rtl="0" eaLnBrk="1" latinLnBrk="0" hangingPunct="1">
              <a:lnSpc>
                <a:spcPct val="90000"/>
              </a:lnSpc>
              <a:spcBef>
                <a:spcPct val="0"/>
              </a:spcBef>
              <a:buNone/>
              <a:defRPr lang="zh-CN" altLang="en-US" sz="5400" b="0" kern="1200" cap="none" spc="-100" baseline="0" dirty="0">
                <a:ln w="3175">
                  <a:noFill/>
                </a:ln>
                <a:gradFill>
                  <a:gsLst>
                    <a:gs pos="100000">
                      <a:srgbClr val="EB3C00"/>
                    </a:gs>
                    <a:gs pos="0">
                      <a:srgbClr val="EB3C00"/>
                    </a:gs>
                  </a:gsLst>
                  <a:lin ang="5400000" scaled="0"/>
                </a:gradFill>
                <a:effectLst/>
                <a:latin typeface="微软雅黑" panose="020B0503020204020204" pitchFamily="34" charset="-122"/>
                <a:ea typeface="微软雅黑" panose="020B0503020204020204" pitchFamily="34" charset="-122"/>
                <a:cs typeface="Arial"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4752800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729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7982" y="365126"/>
            <a:ext cx="10512862"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7982" y="6356351"/>
            <a:ext cx="2742486" cy="365125"/>
          </a:xfrm>
          <a:prstGeom prst="rect">
            <a:avLst/>
          </a:prstGeom>
        </p:spPr>
        <p:txBody>
          <a:bodyPr/>
          <a:lstStyle/>
          <a:p>
            <a:fld id="{7AB4C102-A0FE-448B-80C8-525365F93AD5}" type="datetimeFigureOut">
              <a:rPr lang="zh-CN" altLang="en-US" smtClean="0"/>
              <a:t>2014-03-22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8F8A8-7071-4EF3-B50E-190A1FBFB3E8}" type="slidenum">
              <a:rPr lang="zh-CN" altLang="en-US" smtClean="0"/>
              <a:t>‹#›</a:t>
            </a:fld>
            <a:endParaRPr lang="zh-CN" altLang="en-US"/>
          </a:p>
        </p:txBody>
      </p:sp>
    </p:spTree>
    <p:extLst>
      <p:ext uri="{BB962C8B-B14F-4D97-AF65-F5344CB8AC3E}">
        <p14:creationId xmlns:p14="http://schemas.microsoft.com/office/powerpoint/2010/main" val="34463900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523982" y="1524000"/>
            <a:ext cx="11209106" cy="4571999"/>
          </a:xfrm>
          <a:prstGeom prst="rect">
            <a:avLst/>
          </a:prstGeom>
        </p:spPr>
        <p:txBody>
          <a:bodyPr vert="horz" lIns="91440" tIns="45720" rIns="91440" bIns="45720" rtlCol="0">
            <a:normAutofit/>
          </a:bodyPr>
          <a:lstStyle/>
          <a:p>
            <a:pPr lvl="0"/>
            <a:r>
              <a:rPr lang="zh-CN" altLang="en-US" dirty="0" smtClean="0"/>
              <a:t>一级文字内容</a:t>
            </a:r>
            <a:endParaRPr lang="en-US" dirty="0" smtClean="0"/>
          </a:p>
          <a:p>
            <a:pPr lvl="1"/>
            <a:r>
              <a:rPr lang="zh-CN" altLang="en-US" dirty="0" smtClean="0"/>
              <a:t>二级文字内容</a:t>
            </a:r>
            <a:endParaRPr lang="en-US" dirty="0" smtClean="0"/>
          </a:p>
          <a:p>
            <a:pPr lvl="2"/>
            <a:r>
              <a:rPr lang="zh-CN" altLang="en-US" dirty="0" smtClean="0"/>
              <a:t>三级文字内容</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
        <p:nvSpPr>
          <p:cNvPr id="6" name="Title 1"/>
          <p:cNvSpPr txBox="1">
            <a:spLocks/>
          </p:cNvSpPr>
          <p:nvPr userDrawn="1"/>
        </p:nvSpPr>
        <p:spPr>
          <a:xfrm>
            <a:off x="523982" y="352498"/>
            <a:ext cx="11209106" cy="646042"/>
          </a:xfrm>
          <a:prstGeom prst="rect">
            <a:avLst/>
          </a:prstGeom>
        </p:spPr>
        <p:txBody>
          <a:bodyPr lIns="36000">
            <a:noAutofit/>
          </a:bodyPr>
          <a:lstStyle>
            <a:lvl1pPr marL="0" algn="l" defTabSz="1088105" rtl="0" eaLnBrk="1" latinLnBrk="0" hangingPunct="1">
              <a:lnSpc>
                <a:spcPct val="90000"/>
              </a:lnSpc>
              <a:spcBef>
                <a:spcPct val="0"/>
              </a:spcBef>
              <a:buNone/>
              <a:defRPr lang="en-US" sz="5400" kern="1200" spc="-58" baseline="0">
                <a:solidFill>
                  <a:srgbClr val="FF0000"/>
                </a:solidFill>
                <a:latin typeface="Segoe UI Light" pitchFamily="34" charset="0"/>
                <a:ea typeface="Segoe UI" pitchFamily="34" charset="0"/>
                <a:cs typeface="Segoe UI" pitchFamily="34" charset="0"/>
              </a:defRPr>
            </a:lvl1pPr>
          </a:lstStyle>
          <a:p>
            <a:r>
              <a:rPr lang="zh-CN" altLang="en-US" sz="5400" b="0" kern="1200" cap="none" spc="-100" baseline="0" dirty="0" smtClean="0">
                <a:ln w="3175">
                  <a:noFill/>
                </a:ln>
                <a:gradFill>
                  <a:gsLst>
                    <a:gs pos="100000">
                      <a:srgbClr val="EB3C00"/>
                    </a:gs>
                    <a:gs pos="0">
                      <a:srgbClr val="EB3C00"/>
                    </a:gs>
                  </a:gsLst>
                  <a:lin ang="5400000" scaled="0"/>
                </a:gradFill>
                <a:effectLst/>
                <a:latin typeface="微软雅黑" panose="020B0503020204020204" pitchFamily="34" charset="-122"/>
                <a:ea typeface="微软雅黑" panose="020B0503020204020204" pitchFamily="34" charset="-122"/>
                <a:cs typeface="Arial" charset="0"/>
              </a:rPr>
              <a:t>单击此处编辑母版标题样式</a:t>
            </a:r>
            <a:endParaRPr lang="en-US" sz="5400" b="0" kern="1200" cap="none" spc="-100" baseline="0" dirty="0">
              <a:ln w="3175">
                <a:noFill/>
              </a:ln>
              <a:gradFill>
                <a:gsLst>
                  <a:gs pos="100000">
                    <a:srgbClr val="EB3C00"/>
                  </a:gs>
                  <a:gs pos="0">
                    <a:srgbClr val="EB3C00"/>
                  </a:gs>
                </a:gsLst>
                <a:lin ang="5400000" scaled="0"/>
              </a:gradFill>
              <a:effectLst/>
              <a:latin typeface="微软雅黑" panose="020B0503020204020204" pitchFamily="34" charset="-122"/>
              <a:ea typeface="微软雅黑" panose="020B0503020204020204" pitchFamily="34" charset="-122"/>
              <a:cs typeface="Arial" charset="0"/>
            </a:endParaRPr>
          </a:p>
        </p:txBody>
      </p:sp>
    </p:spTree>
    <p:extLst>
      <p:ext uri="{BB962C8B-B14F-4D97-AF65-F5344CB8AC3E}">
        <p14:creationId xmlns:p14="http://schemas.microsoft.com/office/powerpoint/2010/main" val="2914162746"/>
      </p:ext>
    </p:extLst>
  </p:cSld>
  <p:clrMap bg1="lt1" tx1="dk1" bg2="lt2" tx2="dk2" accent1="accent1" accent2="accent2" accent3="accent3" accent4="accent4" accent5="accent5" accent6="accent6" hlink="hlink" folHlink="folHlink"/>
  <p:sldLayoutIdLst>
    <p:sldLayoutId id="2147484678" r:id="rId1"/>
    <p:sldLayoutId id="2147484679" r:id="rId2"/>
    <p:sldLayoutId id="2147484744" r:id="rId3"/>
    <p:sldLayoutId id="2147484680" r:id="rId4"/>
    <p:sldLayoutId id="2147484682" r:id="rId5"/>
    <p:sldLayoutId id="2147484745" r:id="rId6"/>
  </p:sldLayoutIdLst>
  <p:transition>
    <p:fade/>
  </p:transition>
  <p:timing>
    <p:tnLst>
      <p:par>
        <p:cTn id="1" dur="indefinite" restart="never" nodeType="tmRoot"/>
      </p:par>
    </p:tnLst>
  </p:timing>
  <p:hf sldNum="0"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32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24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20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sz="4800" dirty="0"/>
              <a:t>协作力 </a:t>
            </a:r>
            <a:r>
              <a:rPr lang="en-US" altLang="zh-CN" sz="4800" dirty="0"/>
              <a:t>· </a:t>
            </a:r>
            <a:r>
              <a:rPr lang="zh-CN" altLang="en-US" sz="4800" dirty="0"/>
              <a:t>创新力 </a:t>
            </a:r>
            <a:r>
              <a:rPr lang="en-US" altLang="zh-CN" sz="4800" dirty="0"/>
              <a:t>· </a:t>
            </a:r>
            <a:r>
              <a:rPr lang="zh-CN" altLang="en-US" sz="4800" dirty="0" smtClean="0"/>
              <a:t>生产力</a:t>
            </a:r>
            <a:r>
              <a:rPr lang="en-US" altLang="zh-CN" dirty="0" smtClean="0"/>
              <a:t/>
            </a:r>
            <a:br>
              <a:rPr lang="en-US" altLang="zh-CN" dirty="0" smtClean="0"/>
            </a:br>
            <a:r>
              <a:rPr lang="en-US" altLang="zh-CN" sz="2400" dirty="0" smtClean="0"/>
              <a:t/>
            </a:r>
            <a:br>
              <a:rPr lang="en-US" altLang="zh-CN" sz="2400" dirty="0" smtClean="0"/>
            </a:br>
            <a:r>
              <a:rPr lang="en-US" altLang="zh-CN" sz="2400" dirty="0" smtClean="0"/>
              <a:t>——</a:t>
            </a:r>
            <a:r>
              <a:rPr lang="zh-CN" altLang="en-US" sz="3600" dirty="0" smtClean="0"/>
              <a:t>创新</a:t>
            </a:r>
            <a:r>
              <a:rPr lang="zh-CN" altLang="en-US" sz="3600" dirty="0"/>
              <a:t>产品</a:t>
            </a:r>
            <a:r>
              <a:rPr lang="zh-CN" altLang="en-US" sz="3600" dirty="0" smtClean="0"/>
              <a:t>展示及说明</a:t>
            </a:r>
            <a:r>
              <a:rPr lang="zh-CN" altLang="en-US" sz="3600" dirty="0"/>
              <a:t>会</a:t>
            </a:r>
            <a:endParaRPr lang="en-US" sz="3600" dirty="0"/>
          </a:p>
        </p:txBody>
      </p:sp>
    </p:spTree>
    <p:extLst>
      <p:ext uri="{BB962C8B-B14F-4D97-AF65-F5344CB8AC3E}">
        <p14:creationId xmlns:p14="http://schemas.microsoft.com/office/powerpoint/2010/main" val="2783604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会议议程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91606227"/>
              </p:ext>
            </p:extLst>
          </p:nvPr>
        </p:nvGraphicFramePr>
        <p:xfrm>
          <a:off x="529480" y="1663702"/>
          <a:ext cx="11198128" cy="4457698"/>
        </p:xfrm>
        <a:graphic>
          <a:graphicData uri="http://schemas.openxmlformats.org/drawingml/2006/table">
            <a:tbl>
              <a:tblPr firstRow="1" firstCol="1" bandRow="1">
                <a:tableStyleId>{5C22544A-7EE6-4342-B048-85BDC9FD1C3A}</a:tableStyleId>
              </a:tblPr>
              <a:tblGrid>
                <a:gridCol w="2305036"/>
                <a:gridCol w="6106441"/>
                <a:gridCol w="2786651"/>
              </a:tblGrid>
              <a:tr h="636814">
                <a:tc>
                  <a:txBody>
                    <a:bodyPr/>
                    <a:lstStyle/>
                    <a:p>
                      <a:pPr indent="266700" algn="just">
                        <a:lnSpc>
                          <a:spcPts val="2000"/>
                        </a:lnSpc>
                        <a:spcAft>
                          <a:spcPts val="0"/>
                        </a:spcAft>
                      </a:pPr>
                      <a:r>
                        <a:rPr lang="zh-CN" sz="2000" kern="100" dirty="0">
                          <a:effectLst/>
                          <a:latin typeface="+mn-lt"/>
                        </a:rPr>
                        <a:t>时间</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演讲主题</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演讲人</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9:00~10:30</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新一代企业业务协作平台</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李超</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10:45~11:45</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企业社交网络的构建与应用</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马健</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12:00~13:30</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午餐</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en-US" sz="2000" kern="100">
                          <a:effectLst/>
                          <a:latin typeface="+mn-lt"/>
                        </a:rPr>
                        <a:t> </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13:45~15:00</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大数据带给企业运营决策的革命性变化</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贾彤</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15:15~17:00</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设备消费化的</a:t>
                      </a:r>
                      <a:r>
                        <a:rPr lang="en-US" sz="2000" kern="100" dirty="0">
                          <a:effectLst/>
                          <a:latin typeface="+mn-lt"/>
                        </a:rPr>
                        <a:t>BYOD</a:t>
                      </a:r>
                      <a:r>
                        <a:rPr lang="zh-CN" sz="2000" kern="100" dirty="0">
                          <a:effectLst/>
                          <a:latin typeface="+mn-lt"/>
                        </a:rPr>
                        <a:t>理念</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a:effectLst/>
                          <a:latin typeface="+mn-lt"/>
                        </a:rPr>
                        <a:t>朱小路</a:t>
                      </a:r>
                      <a:endParaRPr lang="zh-CN" sz="2000" kern="100">
                        <a:effectLst/>
                        <a:latin typeface="+mn-lt"/>
                        <a:ea typeface="宋体" panose="02010600030101010101" pitchFamily="2" charset="-122"/>
                      </a:endParaRPr>
                    </a:p>
                  </a:txBody>
                  <a:tcPr marL="68580" marR="68580" marT="0" marB="0" anchor="ctr"/>
                </a:tc>
              </a:tr>
              <a:tr h="636814">
                <a:tc>
                  <a:txBody>
                    <a:bodyPr/>
                    <a:lstStyle/>
                    <a:p>
                      <a:pPr indent="266700" algn="just">
                        <a:lnSpc>
                          <a:spcPts val="2000"/>
                        </a:lnSpc>
                        <a:spcAft>
                          <a:spcPts val="0"/>
                        </a:spcAft>
                      </a:pPr>
                      <a:r>
                        <a:rPr lang="en-US" sz="2000" kern="100">
                          <a:effectLst/>
                          <a:latin typeface="+mn-lt"/>
                        </a:rPr>
                        <a:t>17:00~17:30</a:t>
                      </a:r>
                      <a:endParaRPr lang="zh-CN" sz="2000" kern="10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zh-CN" sz="2000" kern="100" dirty="0">
                          <a:effectLst/>
                          <a:latin typeface="+mn-lt"/>
                        </a:rPr>
                        <a:t>交流与抽奖</a:t>
                      </a:r>
                      <a:endParaRPr lang="zh-CN" sz="2000" kern="100" dirty="0">
                        <a:effectLst/>
                        <a:latin typeface="+mn-lt"/>
                        <a:ea typeface="宋体" panose="02010600030101010101" pitchFamily="2" charset="-122"/>
                      </a:endParaRPr>
                    </a:p>
                  </a:txBody>
                  <a:tcPr marL="68580" marR="68580" marT="0" marB="0" anchor="ctr"/>
                </a:tc>
                <a:tc>
                  <a:txBody>
                    <a:bodyPr/>
                    <a:lstStyle/>
                    <a:p>
                      <a:pPr indent="266700" algn="just">
                        <a:lnSpc>
                          <a:spcPts val="2000"/>
                        </a:lnSpc>
                        <a:spcAft>
                          <a:spcPts val="0"/>
                        </a:spcAft>
                      </a:pPr>
                      <a:r>
                        <a:rPr lang="en-US" sz="2000" kern="100" dirty="0">
                          <a:effectLst/>
                          <a:latin typeface="+mn-lt"/>
                        </a:rPr>
                        <a:t> </a:t>
                      </a:r>
                      <a:endParaRPr lang="zh-CN" sz="2000" kern="100" dirty="0">
                        <a:effectLst/>
                        <a:latin typeface="+mn-lt"/>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7632123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screen">
            <a:duotone>
              <a:schemeClr val="accent5">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5000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2312824" y="1905573"/>
            <a:ext cx="2460427" cy="1785995"/>
          </a:xfrm>
          <a:prstGeom prst="rect">
            <a:avLst/>
          </a:prstGeom>
        </p:spPr>
      </p:pic>
      <p:pic>
        <p:nvPicPr>
          <p:cNvPr id="30" name="Picture 29"/>
          <p:cNvPicPr>
            <a:picLocks noChangeAspect="1"/>
          </p:cNvPicPr>
          <p:nvPr/>
        </p:nvPicPr>
        <p:blipFill>
          <a:blip r:embed="rId5" cstate="screen">
            <a:duotone>
              <a:schemeClr val="accent5">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saturation sat="0"/>
                    </a14:imgEffect>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652979" y="4757621"/>
            <a:ext cx="2907175" cy="1718344"/>
          </a:xfrm>
          <a:prstGeom prst="rect">
            <a:avLst/>
          </a:prstGeom>
        </p:spPr>
      </p:pic>
      <p:pic>
        <p:nvPicPr>
          <p:cNvPr id="16" name="Picture 15"/>
          <p:cNvPicPr>
            <a:picLocks noChangeAspect="1"/>
          </p:cNvPicPr>
          <p:nvPr/>
        </p:nvPicPr>
        <p:blipFill>
          <a:blip r:embed="rId7" cstate="screen">
            <a:duotone>
              <a:schemeClr val="accent5">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9407389" y="3797884"/>
            <a:ext cx="1659079" cy="2055664"/>
          </a:xfrm>
          <a:prstGeom prst="rect">
            <a:avLst/>
          </a:prstGeom>
        </p:spPr>
      </p:pic>
      <p:pic>
        <p:nvPicPr>
          <p:cNvPr id="11" name="Picture 10"/>
          <p:cNvPicPr>
            <a:picLocks noChangeAspect="1"/>
          </p:cNvPicPr>
          <p:nvPr/>
        </p:nvPicPr>
        <p:blipFill>
          <a:blip r:embed="rId9" cstate="screen">
            <a:duotone>
              <a:schemeClr val="accent5">
                <a:shade val="45000"/>
                <a:satMod val="135000"/>
              </a:schemeClr>
              <a:prstClr val="white"/>
            </a:duotone>
            <a:extLst>
              <a:ext uri="{BEBA8EAE-BF5A-486C-A8C5-ECC9F3942E4B}">
                <a14:imgProps xmlns:a14="http://schemas.microsoft.com/office/drawing/2010/main">
                  <a14:imgLayer r:embed="rId10">
                    <a14:imgEffect>
                      <a14:artisticPhotocopy trans="25000" detail="10"/>
                    </a14:imgEffect>
                    <a14:imgEffect>
                      <a14:sharpenSoften amount="50000"/>
                    </a14:imgEffect>
                    <a14:imgEffect>
                      <a14:saturation sat="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5515336" y="1342412"/>
            <a:ext cx="1585317" cy="1666872"/>
          </a:xfrm>
          <a:prstGeom prst="rect">
            <a:avLst/>
          </a:prstGeom>
          <a:noFill/>
        </p:spPr>
      </p:pic>
      <p:sp>
        <p:nvSpPr>
          <p:cNvPr id="41" name="Rectangle 40"/>
          <p:cNvSpPr/>
          <p:nvPr/>
        </p:nvSpPr>
        <p:spPr>
          <a:xfrm>
            <a:off x="606883" y="1251004"/>
            <a:ext cx="10585342" cy="560606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err="1" smtClean="0">
              <a:solidFill>
                <a:prstClr val="white"/>
              </a:solidFill>
            </a:endParaRPr>
          </a:p>
        </p:txBody>
      </p:sp>
      <p:sp>
        <p:nvSpPr>
          <p:cNvPr id="31" name="TextBox 30"/>
          <p:cNvSpPr txBox="1"/>
          <p:nvPr/>
        </p:nvSpPr>
        <p:spPr>
          <a:xfrm>
            <a:off x="1090542" y="1111533"/>
            <a:ext cx="3803441" cy="975201"/>
          </a:xfrm>
          <a:prstGeom prst="rect">
            <a:avLst/>
          </a:prstGeom>
        </p:spPr>
        <p:txBody>
          <a:bodyPr vert="horz" wrap="square" lIns="91440" tIns="91440" rIns="91440" bIns="91440" rtlCol="0" anchor="t">
            <a:noAutofit/>
          </a:bodyPr>
          <a:lstStyle/>
          <a:p>
            <a:pPr defTabSz="1088105"/>
            <a:r>
              <a:rPr lang="zh-CN" altLang="en-US" sz="6600" dirty="0" smtClean="0">
                <a:solidFill>
                  <a:srgbClr val="505050">
                    <a:alpha val="10000"/>
                  </a:srgbClr>
                </a:solidFill>
                <a:latin typeface="Segoe UI Light"/>
                <a:ea typeface="Segoe UI" pitchFamily="34" charset="0"/>
                <a:cs typeface="Segoe UI" pitchFamily="34" charset="0"/>
              </a:rPr>
              <a:t>云</a:t>
            </a:r>
            <a:endParaRPr lang="en-US" sz="6600" dirty="0" smtClean="0">
              <a:solidFill>
                <a:srgbClr val="505050">
                  <a:alpha val="10000"/>
                </a:srgbClr>
              </a:solidFill>
              <a:latin typeface="Segoe UI Light"/>
              <a:ea typeface="Segoe UI" pitchFamily="34" charset="0"/>
              <a:cs typeface="Segoe UI" pitchFamily="34" charset="0"/>
            </a:endParaRPr>
          </a:p>
        </p:txBody>
      </p:sp>
      <p:sp>
        <p:nvSpPr>
          <p:cNvPr id="21" name="TextBox 20"/>
          <p:cNvSpPr txBox="1"/>
          <p:nvPr/>
        </p:nvSpPr>
        <p:spPr>
          <a:xfrm>
            <a:off x="596935" y="2509309"/>
            <a:ext cx="4119524" cy="650598"/>
          </a:xfrm>
          <a:prstGeom prst="rect">
            <a:avLst/>
          </a:prstGeom>
        </p:spPr>
        <p:txBody>
          <a:bodyPr vert="horz" wrap="none" lIns="91416" tIns="91416" rIns="91416" bIns="91416" rtlCol="0" anchor="t">
            <a:noAutofit/>
          </a:bodyPr>
          <a:lstStyle/>
          <a:p>
            <a:pPr defTabSz="914126"/>
            <a:r>
              <a:rPr lang="zh-CN" altLang="en-US" sz="2400" dirty="0" smtClean="0">
                <a:solidFill>
                  <a:srgbClr val="0072C6"/>
                </a:solidFill>
                <a:latin typeface="Segoe UI Light"/>
                <a:ea typeface="Segoe UI" pitchFamily="34" charset="0"/>
                <a:cs typeface="Segoe UI" pitchFamily="34" charset="0"/>
              </a:rPr>
              <a:t>传递来自</a:t>
            </a:r>
            <a:r>
              <a:rPr lang="zh-CN" altLang="en-US" sz="2400" b="1" dirty="0" smtClean="0">
                <a:solidFill>
                  <a:srgbClr val="0072C6"/>
                </a:solidFill>
                <a:latin typeface="Segoe UI Light"/>
                <a:ea typeface="Segoe UI" pitchFamily="34" charset="0"/>
                <a:cs typeface="Segoe UI" pitchFamily="34" charset="0"/>
              </a:rPr>
              <a:t>社交网络的声音</a:t>
            </a:r>
            <a:endParaRPr lang="en-US" sz="2400" b="1" dirty="0">
              <a:solidFill>
                <a:srgbClr val="0072C6"/>
              </a:solidFill>
              <a:ea typeface="Segoe UI" pitchFamily="34" charset="0"/>
              <a:cs typeface="Segoe UI" pitchFamily="34" charset="0"/>
            </a:endParaRPr>
          </a:p>
        </p:txBody>
      </p:sp>
      <p:sp>
        <p:nvSpPr>
          <p:cNvPr id="12" name="TextBox 11"/>
          <p:cNvSpPr txBox="1"/>
          <p:nvPr/>
        </p:nvSpPr>
        <p:spPr>
          <a:xfrm>
            <a:off x="3560153" y="1630761"/>
            <a:ext cx="1789209" cy="904458"/>
          </a:xfrm>
          <a:prstGeom prst="rect">
            <a:avLst/>
          </a:prstGeom>
        </p:spPr>
        <p:txBody>
          <a:bodyPr vert="horz" wrap="none" lIns="91416" tIns="91416" rIns="91416" bIns="91416" rtlCol="0" anchor="t">
            <a:noAutofit/>
          </a:bodyPr>
          <a:lstStyle/>
          <a:p>
            <a:pPr algn="r" defTabSz="914126"/>
            <a:r>
              <a:rPr lang="en-US" sz="2400" dirty="0">
                <a:solidFill>
                  <a:srgbClr val="0072C6"/>
                </a:solidFill>
                <a:ea typeface="Segoe UI" pitchFamily="34" charset="0"/>
                <a:cs typeface="Segoe UI" pitchFamily="34" charset="0"/>
              </a:rPr>
              <a:t>  </a:t>
            </a:r>
            <a:r>
              <a:rPr lang="zh-CN" altLang="en-US" sz="2400" dirty="0" smtClean="0">
                <a:solidFill>
                  <a:srgbClr val="0072C6"/>
                </a:solidFill>
                <a:ea typeface="Segoe UI" pitchFamily="34" charset="0"/>
                <a:cs typeface="Segoe UI" pitchFamily="34" charset="0"/>
              </a:rPr>
              <a:t>提升员工</a:t>
            </a:r>
            <a:endParaRPr lang="en-US" altLang="zh-CN" sz="2400" dirty="0" smtClean="0">
              <a:solidFill>
                <a:srgbClr val="0072C6"/>
              </a:solidFill>
              <a:ea typeface="Segoe UI" pitchFamily="34" charset="0"/>
              <a:cs typeface="Segoe UI" pitchFamily="34" charset="0"/>
            </a:endParaRPr>
          </a:p>
          <a:p>
            <a:pPr algn="r" defTabSz="914126"/>
            <a:r>
              <a:rPr lang="zh-CN" altLang="en-US" sz="2400" dirty="0">
                <a:solidFill>
                  <a:srgbClr val="0072C6"/>
                </a:solidFill>
                <a:ea typeface="Segoe UI" pitchFamily="34" charset="0"/>
                <a:cs typeface="Segoe UI" pitchFamily="34" charset="0"/>
              </a:rPr>
              <a:t>工作</a:t>
            </a:r>
            <a:r>
              <a:rPr lang="zh-CN" altLang="en-US" sz="2400" b="1" dirty="0" smtClean="0">
                <a:solidFill>
                  <a:srgbClr val="0072C6"/>
                </a:solidFill>
                <a:ea typeface="Segoe UI" pitchFamily="34" charset="0"/>
                <a:cs typeface="Segoe UI" pitchFamily="34" charset="0"/>
              </a:rPr>
              <a:t>激情</a:t>
            </a:r>
            <a:endParaRPr lang="en-US" sz="2400" b="1" dirty="0">
              <a:solidFill>
                <a:srgbClr val="0072C6"/>
              </a:solidFill>
              <a:ea typeface="Segoe UI" pitchFamily="34" charset="0"/>
              <a:cs typeface="Segoe UI" pitchFamily="34" charset="0"/>
            </a:endParaRPr>
          </a:p>
        </p:txBody>
      </p:sp>
      <p:sp>
        <p:nvSpPr>
          <p:cNvPr id="2" name="TextBox 1"/>
          <p:cNvSpPr txBox="1"/>
          <p:nvPr/>
        </p:nvSpPr>
        <p:spPr>
          <a:xfrm>
            <a:off x="1415814" y="1697175"/>
            <a:ext cx="2279134" cy="646420"/>
          </a:xfrm>
          <a:prstGeom prst="rect">
            <a:avLst/>
          </a:prstGeom>
        </p:spPr>
        <p:txBody>
          <a:bodyPr vert="horz" wrap="none" lIns="91416" tIns="91416" rIns="91416" bIns="91416" rtlCol="0" anchor="t">
            <a:noAutofit/>
          </a:bodyPr>
          <a:lstStyle/>
          <a:p>
            <a:pPr algn="r" defTabSz="914126">
              <a:lnSpc>
                <a:spcPts val="2000"/>
              </a:lnSpc>
            </a:pPr>
            <a:r>
              <a:rPr lang="zh-CN" altLang="en-US" sz="3600" dirty="0" smtClean="0">
                <a:solidFill>
                  <a:srgbClr val="0072C6"/>
                </a:solidFill>
                <a:ea typeface="Segoe UI" pitchFamily="34" charset="0"/>
                <a:cs typeface="Segoe UI" pitchFamily="34" charset="0"/>
              </a:rPr>
              <a:t>培养</a:t>
            </a:r>
            <a:r>
              <a:rPr lang="zh-CN" altLang="en-US" sz="4000" b="1" dirty="0" smtClean="0">
                <a:solidFill>
                  <a:srgbClr val="0072C6"/>
                </a:solidFill>
                <a:ea typeface="Segoe UI" pitchFamily="34" charset="0"/>
                <a:cs typeface="Segoe UI" pitchFamily="34" charset="0"/>
              </a:rPr>
              <a:t>创新</a:t>
            </a:r>
            <a:endParaRPr lang="en-US" sz="4000" b="1" dirty="0">
              <a:solidFill>
                <a:srgbClr val="0072C6"/>
              </a:solidFill>
              <a:ea typeface="Segoe UI" pitchFamily="34" charset="0"/>
              <a:cs typeface="Segoe UI" pitchFamily="34" charset="0"/>
            </a:endParaRPr>
          </a:p>
        </p:txBody>
      </p:sp>
      <p:sp>
        <p:nvSpPr>
          <p:cNvPr id="15" name="TextBox 14"/>
          <p:cNvSpPr txBox="1"/>
          <p:nvPr/>
        </p:nvSpPr>
        <p:spPr>
          <a:xfrm rot="16200000">
            <a:off x="12124" y="4915583"/>
            <a:ext cx="2255828" cy="692576"/>
          </a:xfrm>
          <a:prstGeom prst="rect">
            <a:avLst/>
          </a:prstGeom>
        </p:spPr>
        <p:txBody>
          <a:bodyPr vert="horz" wrap="none" lIns="91416" tIns="91416" rIns="91416" bIns="91416" rtlCol="0" anchor="t">
            <a:noAutofit/>
          </a:bodyPr>
          <a:lstStyle/>
          <a:p>
            <a:pPr algn="r" defTabSz="914126"/>
            <a:r>
              <a:rPr lang="zh-CN" altLang="en-US" sz="2000" dirty="0" smtClean="0">
                <a:solidFill>
                  <a:srgbClr val="0072C6"/>
                </a:solidFill>
                <a:ea typeface="Segoe UI" pitchFamily="34" charset="0"/>
                <a:cs typeface="Segoe UI" pitchFamily="34" charset="0"/>
              </a:rPr>
              <a:t>吸引并留住</a:t>
            </a:r>
            <a:r>
              <a:rPr lang="zh-CN" altLang="en-US" sz="2400" b="1" dirty="0" smtClean="0">
                <a:solidFill>
                  <a:srgbClr val="0072C6"/>
                </a:solidFill>
                <a:ea typeface="Segoe UI" pitchFamily="34" charset="0"/>
                <a:cs typeface="Segoe UI" pitchFamily="34" charset="0"/>
              </a:rPr>
              <a:t>人才</a:t>
            </a:r>
            <a:endParaRPr lang="en-US" sz="2400" b="1" dirty="0">
              <a:solidFill>
                <a:srgbClr val="0072C6"/>
              </a:solidFill>
              <a:ea typeface="Segoe UI" pitchFamily="34" charset="0"/>
              <a:cs typeface="Segoe UI" pitchFamily="34" charset="0"/>
            </a:endParaRPr>
          </a:p>
        </p:txBody>
      </p:sp>
      <p:sp>
        <p:nvSpPr>
          <p:cNvPr id="4" name="TextBox 3"/>
          <p:cNvSpPr txBox="1"/>
          <p:nvPr/>
        </p:nvSpPr>
        <p:spPr>
          <a:xfrm>
            <a:off x="754482" y="3079130"/>
            <a:ext cx="2297962" cy="776515"/>
          </a:xfrm>
          <a:prstGeom prst="rect">
            <a:avLst/>
          </a:prstGeom>
        </p:spPr>
        <p:txBody>
          <a:bodyPr vert="horz" wrap="none" lIns="91416" tIns="91416" rIns="91416" bIns="91416" rtlCol="0" anchor="t">
            <a:noAutofit/>
          </a:bodyPr>
          <a:lstStyle/>
          <a:p>
            <a:pPr defTabSz="914126"/>
            <a:r>
              <a:rPr lang="zh-CN" altLang="en-US" sz="2400" b="1" dirty="0" smtClean="0">
                <a:solidFill>
                  <a:srgbClr val="0072C6"/>
                </a:solidFill>
                <a:latin typeface="Segoe UI Light"/>
                <a:ea typeface="Segoe UI" pitchFamily="34" charset="0"/>
                <a:cs typeface="Segoe UI" pitchFamily="34" charset="0"/>
              </a:rPr>
              <a:t>支持</a:t>
            </a:r>
            <a:r>
              <a:rPr lang="en-US" sz="2400" dirty="0" smtClean="0">
                <a:solidFill>
                  <a:srgbClr val="0072C6"/>
                </a:solidFill>
                <a:latin typeface="Segoe UI Light"/>
                <a:ea typeface="Segoe UI" pitchFamily="34" charset="0"/>
                <a:cs typeface="Segoe UI" pitchFamily="34" charset="0"/>
              </a:rPr>
              <a:t/>
            </a:r>
            <a:br>
              <a:rPr lang="en-US" sz="2400" dirty="0" smtClean="0">
                <a:solidFill>
                  <a:srgbClr val="0072C6"/>
                </a:solidFill>
                <a:latin typeface="Segoe UI Light"/>
                <a:ea typeface="Segoe UI" pitchFamily="34" charset="0"/>
                <a:cs typeface="Segoe UI" pitchFamily="34" charset="0"/>
              </a:rPr>
            </a:br>
            <a:r>
              <a:rPr lang="zh-CN" altLang="en-US" sz="2400" dirty="0" smtClean="0">
                <a:solidFill>
                  <a:srgbClr val="0072C6"/>
                </a:solidFill>
                <a:latin typeface="Segoe UI Light"/>
                <a:ea typeface="Segoe UI" pitchFamily="34" charset="0"/>
                <a:cs typeface="Segoe UI" pitchFamily="34" charset="0"/>
              </a:rPr>
              <a:t>员工</a:t>
            </a:r>
            <a:r>
              <a:rPr lang="zh-CN" altLang="en-US" sz="3200" b="1" dirty="0" smtClean="0">
                <a:solidFill>
                  <a:srgbClr val="0072C6"/>
                </a:solidFill>
                <a:latin typeface="Segoe UI Light"/>
                <a:ea typeface="Segoe UI" pitchFamily="34" charset="0"/>
                <a:cs typeface="Segoe UI" pitchFamily="34" charset="0"/>
              </a:rPr>
              <a:t>移动</a:t>
            </a:r>
            <a:r>
              <a:rPr lang="zh-CN" altLang="en-US" sz="2400" dirty="0" smtClean="0">
                <a:solidFill>
                  <a:srgbClr val="0072C6"/>
                </a:solidFill>
                <a:latin typeface="Segoe UI Light"/>
                <a:ea typeface="Segoe UI" pitchFamily="34" charset="0"/>
                <a:cs typeface="Segoe UI" pitchFamily="34" charset="0"/>
              </a:rPr>
              <a:t>办公</a:t>
            </a:r>
            <a:endParaRPr lang="en-US" sz="2400" dirty="0">
              <a:solidFill>
                <a:srgbClr val="0072C6"/>
              </a:solidFill>
              <a:latin typeface="Segoe UI Light"/>
              <a:ea typeface="Segoe UI" pitchFamily="34" charset="0"/>
              <a:cs typeface="Segoe UI" pitchFamily="34" charset="0"/>
            </a:endParaRPr>
          </a:p>
        </p:txBody>
      </p:sp>
      <p:sp>
        <p:nvSpPr>
          <p:cNvPr id="17" name="Rectangle 16"/>
          <p:cNvSpPr/>
          <p:nvPr/>
        </p:nvSpPr>
        <p:spPr>
          <a:xfrm>
            <a:off x="5422610" y="2357023"/>
            <a:ext cx="2835805" cy="767414"/>
          </a:xfrm>
          <a:prstGeom prst="rect">
            <a:avLst/>
          </a:prstGeom>
        </p:spPr>
        <p:txBody>
          <a:bodyPr wrap="square">
            <a:spAutoFit/>
          </a:bodyPr>
          <a:lstStyle/>
          <a:p>
            <a:pPr defTabSz="914126">
              <a:lnSpc>
                <a:spcPct val="90000"/>
              </a:lnSpc>
            </a:pPr>
            <a:r>
              <a:rPr lang="zh-CN" altLang="en-US" sz="4800" b="1" dirty="0" smtClean="0">
                <a:solidFill>
                  <a:srgbClr val="7FBA00"/>
                </a:solidFill>
              </a:rPr>
              <a:t>激励</a:t>
            </a:r>
            <a:endParaRPr lang="en-US" sz="4800" b="1" dirty="0">
              <a:solidFill>
                <a:srgbClr val="7FBA00"/>
              </a:solidFill>
            </a:endParaRPr>
          </a:p>
        </p:txBody>
      </p:sp>
      <p:sp>
        <p:nvSpPr>
          <p:cNvPr id="19" name="TextBox 18"/>
          <p:cNvSpPr txBox="1"/>
          <p:nvPr/>
        </p:nvSpPr>
        <p:spPr>
          <a:xfrm>
            <a:off x="8127785" y="1900309"/>
            <a:ext cx="2480230" cy="1259598"/>
          </a:xfrm>
          <a:prstGeom prst="rect">
            <a:avLst/>
          </a:prstGeom>
        </p:spPr>
        <p:txBody>
          <a:bodyPr vert="horz" wrap="none" lIns="91416" tIns="91416" rIns="91416" bIns="91416" rtlCol="0" anchor="t">
            <a:noAutofit/>
          </a:bodyPr>
          <a:lstStyle/>
          <a:p>
            <a:pPr defTabSz="914126">
              <a:lnSpc>
                <a:spcPct val="90000"/>
              </a:lnSpc>
            </a:pPr>
            <a:r>
              <a:rPr lang="zh-CN" altLang="en-US" sz="2800" dirty="0" smtClean="0">
                <a:solidFill>
                  <a:srgbClr val="7FBA00"/>
                </a:solidFill>
                <a:latin typeface="Segoe UI Light"/>
                <a:ea typeface="Segoe UI" pitchFamily="34" charset="0"/>
                <a:cs typeface="Segoe UI" pitchFamily="34" charset="0"/>
              </a:rPr>
              <a:t>让您的</a:t>
            </a:r>
            <a:endParaRPr lang="en-US" altLang="zh-CN" sz="2800" dirty="0" smtClean="0">
              <a:solidFill>
                <a:srgbClr val="7FBA00"/>
              </a:solidFill>
              <a:latin typeface="Segoe UI Light"/>
              <a:ea typeface="Segoe UI" pitchFamily="34" charset="0"/>
              <a:cs typeface="Segoe UI" pitchFamily="34" charset="0"/>
            </a:endParaRPr>
          </a:p>
          <a:p>
            <a:pPr defTabSz="914126">
              <a:lnSpc>
                <a:spcPct val="90000"/>
              </a:lnSpc>
            </a:pPr>
            <a:r>
              <a:rPr lang="zh-CN" altLang="en-US" sz="2800" dirty="0" smtClean="0">
                <a:solidFill>
                  <a:srgbClr val="7FBA00"/>
                </a:solidFill>
                <a:latin typeface="Segoe UI Light"/>
                <a:ea typeface="Segoe UI" pitchFamily="34" charset="0"/>
                <a:cs typeface="Segoe UI" pitchFamily="34" charset="0"/>
              </a:rPr>
              <a:t>企业</a:t>
            </a:r>
            <a:endParaRPr lang="en-US" altLang="zh-CN" sz="2800" dirty="0" smtClean="0">
              <a:solidFill>
                <a:srgbClr val="7FBA00"/>
              </a:solidFill>
              <a:latin typeface="Segoe UI Light"/>
              <a:ea typeface="Segoe UI" pitchFamily="34" charset="0"/>
              <a:cs typeface="Segoe UI" pitchFamily="34" charset="0"/>
            </a:endParaRPr>
          </a:p>
          <a:p>
            <a:pPr defTabSz="914126">
              <a:lnSpc>
                <a:spcPct val="90000"/>
              </a:lnSpc>
            </a:pPr>
            <a:r>
              <a:rPr lang="zh-CN" altLang="en-US" sz="2800" dirty="0">
                <a:solidFill>
                  <a:srgbClr val="7FBA00"/>
                </a:solidFill>
                <a:latin typeface="Segoe UI Light"/>
                <a:ea typeface="Segoe UI" pitchFamily="34" charset="0"/>
                <a:cs typeface="Segoe UI" pitchFamily="34" charset="0"/>
              </a:rPr>
              <a:t>彰</a:t>
            </a:r>
            <a:r>
              <a:rPr lang="zh-CN" altLang="en-US" sz="2800" dirty="0" smtClean="0">
                <a:solidFill>
                  <a:srgbClr val="7FBA00"/>
                </a:solidFill>
                <a:latin typeface="Segoe UI Light"/>
                <a:ea typeface="Segoe UI" pitchFamily="34" charset="0"/>
                <a:cs typeface="Segoe UI" pitchFamily="34" charset="0"/>
              </a:rPr>
              <a:t>显个性</a:t>
            </a:r>
            <a:endParaRPr lang="en-US" sz="2800" dirty="0">
              <a:solidFill>
                <a:srgbClr val="7FBA00"/>
              </a:solidFill>
              <a:latin typeface="Segoe UI Light"/>
              <a:ea typeface="Segoe UI" pitchFamily="34" charset="0"/>
              <a:cs typeface="Segoe UI" pitchFamily="34" charset="0"/>
            </a:endParaRPr>
          </a:p>
        </p:txBody>
      </p:sp>
      <p:sp>
        <p:nvSpPr>
          <p:cNvPr id="20" name="TextBox 19"/>
          <p:cNvSpPr txBox="1"/>
          <p:nvPr/>
        </p:nvSpPr>
        <p:spPr>
          <a:xfrm>
            <a:off x="8840098" y="1070843"/>
            <a:ext cx="2549787" cy="588677"/>
          </a:xfrm>
          <a:prstGeom prst="rect">
            <a:avLst/>
          </a:prstGeom>
        </p:spPr>
        <p:txBody>
          <a:bodyPr vert="horz" wrap="none" lIns="91416" tIns="91416" rIns="91416" bIns="91416" rtlCol="0" anchor="t">
            <a:noAutofit/>
          </a:bodyPr>
          <a:lstStyle/>
          <a:p>
            <a:pPr algn="r" defTabSz="914126"/>
            <a:r>
              <a:rPr lang="zh-CN" altLang="en-US" dirty="0" smtClean="0">
                <a:solidFill>
                  <a:srgbClr val="7FBA00"/>
                </a:solidFill>
                <a:ea typeface="Segoe UI" pitchFamily="34" charset="0"/>
                <a:cs typeface="Segoe UI" pitchFamily="34" charset="0"/>
              </a:rPr>
              <a:t>创建社区，增强</a:t>
            </a:r>
            <a:r>
              <a:rPr lang="zh-CN" altLang="en-US" sz="2800" b="1" dirty="0" smtClean="0">
                <a:solidFill>
                  <a:srgbClr val="7FBA00"/>
                </a:solidFill>
                <a:ea typeface="Segoe UI" pitchFamily="34" charset="0"/>
                <a:cs typeface="Segoe UI" pitchFamily="34" charset="0"/>
              </a:rPr>
              <a:t>社交</a:t>
            </a:r>
            <a:r>
              <a:rPr lang="zh-CN" altLang="en-US" dirty="0" smtClean="0">
                <a:solidFill>
                  <a:srgbClr val="7FBA00"/>
                </a:solidFill>
                <a:ea typeface="Segoe UI" pitchFamily="34" charset="0"/>
                <a:cs typeface="Segoe UI" pitchFamily="34" charset="0"/>
              </a:rPr>
              <a:t>，</a:t>
            </a:r>
            <a:endParaRPr lang="en-US" altLang="zh-CN" dirty="0" smtClean="0">
              <a:solidFill>
                <a:srgbClr val="7FBA00"/>
              </a:solidFill>
              <a:ea typeface="Segoe UI" pitchFamily="34" charset="0"/>
              <a:cs typeface="Segoe UI" pitchFamily="34" charset="0"/>
            </a:endParaRPr>
          </a:p>
          <a:p>
            <a:pPr algn="r" defTabSz="914126"/>
            <a:r>
              <a:rPr lang="zh-CN" altLang="en-US" dirty="0" smtClean="0">
                <a:solidFill>
                  <a:srgbClr val="7FBA00"/>
                </a:solidFill>
                <a:ea typeface="Segoe UI" pitchFamily="34" charset="0"/>
                <a:cs typeface="Segoe UI" pitchFamily="34" charset="0"/>
              </a:rPr>
              <a:t>提升品牌影响力</a:t>
            </a:r>
            <a:endParaRPr lang="en-US" dirty="0">
              <a:solidFill>
                <a:srgbClr val="7FBA00"/>
              </a:solidFill>
              <a:ea typeface="Segoe UI" pitchFamily="34" charset="0"/>
              <a:cs typeface="Segoe UI" pitchFamily="34" charset="0"/>
            </a:endParaRPr>
          </a:p>
        </p:txBody>
      </p:sp>
      <p:sp>
        <p:nvSpPr>
          <p:cNvPr id="22" name="TextBox 21"/>
          <p:cNvSpPr txBox="1"/>
          <p:nvPr/>
        </p:nvSpPr>
        <p:spPr>
          <a:xfrm rot="16200000">
            <a:off x="10058398" y="1940557"/>
            <a:ext cx="1311710" cy="1200416"/>
          </a:xfrm>
          <a:prstGeom prst="rect">
            <a:avLst/>
          </a:prstGeom>
        </p:spPr>
        <p:txBody>
          <a:bodyPr vert="horz" wrap="none" lIns="91416" tIns="91416" rIns="91416" bIns="91416" rtlCol="0" anchor="t">
            <a:noAutofit/>
          </a:bodyPr>
          <a:lstStyle/>
          <a:p>
            <a:pPr algn="r" defTabSz="914126">
              <a:lnSpc>
                <a:spcPct val="90000"/>
              </a:lnSpc>
            </a:pPr>
            <a:r>
              <a:rPr lang="zh-CN" altLang="en-US" sz="2000" dirty="0" smtClean="0">
                <a:solidFill>
                  <a:srgbClr val="7FBA00"/>
                </a:solidFill>
                <a:latin typeface="Segoe UI Light"/>
                <a:ea typeface="Segoe UI" pitchFamily="34" charset="0"/>
                <a:cs typeface="Segoe UI" pitchFamily="34" charset="0"/>
              </a:rPr>
              <a:t>将客户变为</a:t>
            </a:r>
            <a:endParaRPr lang="en-US" altLang="zh-CN" sz="2000" dirty="0" smtClean="0">
              <a:solidFill>
                <a:srgbClr val="7FBA00"/>
              </a:solidFill>
              <a:latin typeface="Segoe UI Light"/>
              <a:ea typeface="Segoe UI" pitchFamily="34" charset="0"/>
              <a:cs typeface="Segoe UI" pitchFamily="34" charset="0"/>
            </a:endParaRPr>
          </a:p>
          <a:p>
            <a:pPr algn="r" defTabSz="914126">
              <a:lnSpc>
                <a:spcPct val="90000"/>
              </a:lnSpc>
            </a:pPr>
            <a:r>
              <a:rPr lang="zh-CN" altLang="en-US" sz="2800" dirty="0" smtClean="0">
                <a:solidFill>
                  <a:srgbClr val="7FBA00"/>
                </a:solidFill>
                <a:ea typeface="Segoe UI" panose="020B0502040204020203" pitchFamily="34" charset="0"/>
                <a:cs typeface="Segoe UI" panose="020B0502040204020203" pitchFamily="34" charset="0"/>
              </a:rPr>
              <a:t>传道者</a:t>
            </a:r>
            <a:endParaRPr lang="en-US" sz="2800" dirty="0">
              <a:solidFill>
                <a:srgbClr val="7FBA00"/>
              </a:solidFill>
              <a:ea typeface="Segoe UI" panose="020B0502040204020203" pitchFamily="34" charset="0"/>
              <a:cs typeface="Segoe UI" panose="020B0502040204020203" pitchFamily="34" charset="0"/>
            </a:endParaRPr>
          </a:p>
        </p:txBody>
      </p:sp>
      <p:sp>
        <p:nvSpPr>
          <p:cNvPr id="23" name="TextBox 22"/>
          <p:cNvSpPr txBox="1"/>
          <p:nvPr/>
        </p:nvSpPr>
        <p:spPr>
          <a:xfrm rot="16200000">
            <a:off x="9273301" y="5029444"/>
            <a:ext cx="1907527" cy="1115673"/>
          </a:xfrm>
          <a:prstGeom prst="rect">
            <a:avLst/>
          </a:prstGeom>
        </p:spPr>
        <p:txBody>
          <a:bodyPr vert="horz" wrap="none" lIns="91416" tIns="91416" rIns="91416" bIns="91416" rtlCol="0" anchor="t">
            <a:noAutofit/>
          </a:bodyPr>
          <a:lstStyle/>
          <a:p>
            <a:pPr defTabSz="914126"/>
            <a:r>
              <a:rPr lang="zh-CN" altLang="en-US" sz="2000" dirty="0" smtClean="0">
                <a:solidFill>
                  <a:srgbClr val="7FBA00"/>
                </a:solidFill>
                <a:ea typeface="Segoe UI" pitchFamily="34" charset="0"/>
                <a:cs typeface="Segoe UI" pitchFamily="34" charset="0"/>
              </a:rPr>
              <a:t>应对竞争</a:t>
            </a:r>
            <a:endParaRPr lang="en-US" altLang="zh-CN" sz="2000" dirty="0" smtClean="0">
              <a:solidFill>
                <a:srgbClr val="7FBA00"/>
              </a:solidFill>
              <a:ea typeface="Segoe UI" pitchFamily="34" charset="0"/>
              <a:cs typeface="Segoe UI" pitchFamily="34" charset="0"/>
            </a:endParaRPr>
          </a:p>
          <a:p>
            <a:pPr defTabSz="914126"/>
            <a:r>
              <a:rPr lang="zh-CN" altLang="en-US" sz="2000" dirty="0" smtClean="0">
                <a:solidFill>
                  <a:srgbClr val="7FBA00"/>
                </a:solidFill>
                <a:ea typeface="Segoe UI" pitchFamily="34" charset="0"/>
                <a:cs typeface="Segoe UI" pitchFamily="34" charset="0"/>
              </a:rPr>
              <a:t>使企业变得</a:t>
            </a:r>
            <a:endParaRPr lang="en-US" altLang="zh-CN" sz="2000" dirty="0" smtClean="0">
              <a:solidFill>
                <a:srgbClr val="7FBA00"/>
              </a:solidFill>
              <a:ea typeface="Segoe UI" pitchFamily="34" charset="0"/>
              <a:cs typeface="Segoe UI" pitchFamily="34" charset="0"/>
            </a:endParaRPr>
          </a:p>
          <a:p>
            <a:pPr defTabSz="914126"/>
            <a:r>
              <a:rPr lang="zh-CN" altLang="en-US" sz="2000" dirty="0" smtClean="0">
                <a:solidFill>
                  <a:srgbClr val="7FBA00"/>
                </a:solidFill>
                <a:ea typeface="Segoe UI" pitchFamily="34" charset="0"/>
                <a:cs typeface="Segoe UI" pitchFamily="34" charset="0"/>
              </a:rPr>
              <a:t>越来越</a:t>
            </a:r>
            <a:r>
              <a:rPr lang="zh-CN" altLang="en-US" sz="2400" b="1" dirty="0" smtClean="0">
                <a:solidFill>
                  <a:srgbClr val="7FBA00"/>
                </a:solidFill>
                <a:ea typeface="Segoe UI" pitchFamily="34" charset="0"/>
                <a:cs typeface="Segoe UI" pitchFamily="34" charset="0"/>
              </a:rPr>
              <a:t>敏捷</a:t>
            </a:r>
            <a:endParaRPr lang="en-US" sz="2400" b="1" dirty="0">
              <a:solidFill>
                <a:srgbClr val="7FBA00"/>
              </a:solidFill>
              <a:ea typeface="Segoe UI" pitchFamily="34" charset="0"/>
              <a:cs typeface="Segoe UI" pitchFamily="34" charset="0"/>
            </a:endParaRPr>
          </a:p>
        </p:txBody>
      </p:sp>
      <p:sp>
        <p:nvSpPr>
          <p:cNvPr id="24" name="TextBox 23"/>
          <p:cNvSpPr txBox="1"/>
          <p:nvPr/>
        </p:nvSpPr>
        <p:spPr>
          <a:xfrm>
            <a:off x="5792347" y="1190014"/>
            <a:ext cx="2515460" cy="927303"/>
          </a:xfrm>
          <a:prstGeom prst="rect">
            <a:avLst/>
          </a:prstGeom>
        </p:spPr>
        <p:txBody>
          <a:bodyPr vert="horz" wrap="none" lIns="91416" tIns="91416" rIns="91416" bIns="91416" rtlCol="0" anchor="t">
            <a:noAutofit/>
          </a:bodyPr>
          <a:lstStyle/>
          <a:p>
            <a:pPr defTabSz="914126"/>
            <a:r>
              <a:rPr lang="zh-CN" altLang="en-US" sz="2000" dirty="0" smtClean="0">
                <a:solidFill>
                  <a:srgbClr val="7FBA00"/>
                </a:solidFill>
                <a:ea typeface="Segoe UI" pitchFamily="34" charset="0"/>
                <a:cs typeface="Segoe UI" pitchFamily="34" charset="0"/>
              </a:rPr>
              <a:t>对喜欢和不喜欢的事件</a:t>
            </a:r>
            <a:endParaRPr lang="en-US" sz="2000" dirty="0" smtClean="0">
              <a:solidFill>
                <a:srgbClr val="7FBA00"/>
              </a:solidFill>
              <a:ea typeface="Segoe UI" pitchFamily="34" charset="0"/>
              <a:cs typeface="Segoe UI" pitchFamily="34" charset="0"/>
            </a:endParaRPr>
          </a:p>
          <a:p>
            <a:pPr defTabSz="914126"/>
            <a:r>
              <a:rPr lang="zh-CN" altLang="en-US" sz="2800" b="1" dirty="0" smtClean="0">
                <a:solidFill>
                  <a:srgbClr val="7FBA00"/>
                </a:solidFill>
                <a:ea typeface="Segoe UI" pitchFamily="34" charset="0"/>
                <a:cs typeface="Segoe UI" pitchFamily="34" charset="0"/>
              </a:rPr>
              <a:t>立即响应</a:t>
            </a:r>
            <a:endParaRPr lang="en-US" sz="2800" b="1" dirty="0">
              <a:solidFill>
                <a:srgbClr val="7FBA00"/>
              </a:solidFill>
              <a:ea typeface="Segoe UI" pitchFamily="34" charset="0"/>
              <a:cs typeface="Segoe UI" pitchFamily="34" charset="0"/>
            </a:endParaRPr>
          </a:p>
        </p:txBody>
      </p:sp>
      <p:sp>
        <p:nvSpPr>
          <p:cNvPr id="34" name="TextBox 33"/>
          <p:cNvSpPr txBox="1"/>
          <p:nvPr/>
        </p:nvSpPr>
        <p:spPr>
          <a:xfrm>
            <a:off x="8414528" y="3926189"/>
            <a:ext cx="2794266" cy="719357"/>
          </a:xfrm>
          <a:prstGeom prst="rect">
            <a:avLst/>
          </a:prstGeom>
        </p:spPr>
        <p:txBody>
          <a:bodyPr vert="horz" wrap="none" lIns="91416" tIns="91416" rIns="91416" bIns="91416" rtlCol="0" anchor="t">
            <a:noAutofit/>
          </a:bodyPr>
          <a:lstStyle/>
          <a:p>
            <a:pPr algn="r" defTabSz="914126"/>
            <a:r>
              <a:rPr lang="zh-CN" altLang="en-US" dirty="0" smtClean="0">
                <a:solidFill>
                  <a:srgbClr val="7FBA00"/>
                </a:solidFill>
                <a:ea typeface="Segoe UI" pitchFamily="34" charset="0"/>
                <a:cs typeface="Segoe UI" pitchFamily="34" charset="0"/>
              </a:rPr>
              <a:t>连接独立声音的</a:t>
            </a:r>
            <a:endParaRPr lang="en-US" altLang="zh-CN" dirty="0" smtClean="0">
              <a:solidFill>
                <a:srgbClr val="7FBA00"/>
              </a:solidFill>
              <a:ea typeface="Segoe UI" pitchFamily="34" charset="0"/>
              <a:cs typeface="Segoe UI" pitchFamily="34" charset="0"/>
            </a:endParaRPr>
          </a:p>
          <a:p>
            <a:pPr algn="r" defTabSz="914126"/>
            <a:r>
              <a:rPr lang="zh-CN" altLang="en-US" dirty="0" smtClean="0">
                <a:solidFill>
                  <a:srgbClr val="7FBA00"/>
                </a:solidFill>
                <a:ea typeface="Segoe UI" pitchFamily="34" charset="0"/>
                <a:cs typeface="Segoe UI" pitchFamily="34" charset="0"/>
              </a:rPr>
              <a:t>整体</a:t>
            </a:r>
            <a:r>
              <a:rPr lang="zh-CN" altLang="en-US" sz="2400" b="1" dirty="0" smtClean="0">
                <a:solidFill>
                  <a:srgbClr val="7FBA00"/>
                </a:solidFill>
                <a:ea typeface="Segoe UI" pitchFamily="34" charset="0"/>
                <a:cs typeface="Segoe UI" pitchFamily="34" charset="0"/>
              </a:rPr>
              <a:t>品牌</a:t>
            </a:r>
            <a:r>
              <a:rPr lang="zh-CN" altLang="en-US" dirty="0" smtClean="0">
                <a:solidFill>
                  <a:srgbClr val="7FBA00"/>
                </a:solidFill>
                <a:ea typeface="Segoe UI" pitchFamily="34" charset="0"/>
                <a:cs typeface="Segoe UI" pitchFamily="34" charset="0"/>
              </a:rPr>
              <a:t>体验</a:t>
            </a:r>
            <a:endParaRPr lang="en-US" dirty="0">
              <a:solidFill>
                <a:srgbClr val="7FBA00"/>
              </a:solidFill>
              <a:ea typeface="Segoe UI" pitchFamily="34" charset="0"/>
              <a:cs typeface="Segoe UI" pitchFamily="34" charset="0"/>
            </a:endParaRPr>
          </a:p>
        </p:txBody>
      </p:sp>
      <p:sp>
        <p:nvSpPr>
          <p:cNvPr id="35" name="TextBox 34"/>
          <p:cNvSpPr txBox="1"/>
          <p:nvPr/>
        </p:nvSpPr>
        <p:spPr>
          <a:xfrm>
            <a:off x="7670225" y="3434926"/>
            <a:ext cx="3772179" cy="472209"/>
          </a:xfrm>
          <a:prstGeom prst="rect">
            <a:avLst/>
          </a:prstGeom>
        </p:spPr>
        <p:txBody>
          <a:bodyPr vert="horz" wrap="none" lIns="91416" tIns="91416" rIns="91416" bIns="91416" rtlCol="0" anchor="t">
            <a:noAutofit/>
          </a:bodyPr>
          <a:lstStyle/>
          <a:p>
            <a:pPr defTabSz="914126"/>
            <a:r>
              <a:rPr lang="zh-CN" altLang="en-US" sz="2000" dirty="0" smtClean="0">
                <a:solidFill>
                  <a:srgbClr val="7FBA00"/>
                </a:solidFill>
                <a:ea typeface="Segoe UI" pitchFamily="34" charset="0"/>
                <a:cs typeface="Segoe UI" pitchFamily="34" charset="0"/>
              </a:rPr>
              <a:t>提供</a:t>
            </a:r>
            <a:r>
              <a:rPr lang="en-US" sz="2000" dirty="0" smtClean="0">
                <a:solidFill>
                  <a:srgbClr val="7FBA00"/>
                </a:solidFill>
                <a:ea typeface="Segoe UI" pitchFamily="34" charset="0"/>
                <a:cs typeface="Segoe UI" pitchFamily="34" charset="0"/>
              </a:rPr>
              <a:t> </a:t>
            </a:r>
            <a:r>
              <a:rPr lang="zh-CN" altLang="en-US" sz="2000" b="1" dirty="0" smtClean="0">
                <a:solidFill>
                  <a:srgbClr val="7FBA00"/>
                </a:solidFill>
                <a:ea typeface="Segoe UI" pitchFamily="34" charset="0"/>
                <a:cs typeface="Segoe UI" pitchFamily="34" charset="0"/>
              </a:rPr>
              <a:t>移动的，吸引人的</a:t>
            </a:r>
            <a:r>
              <a:rPr lang="zh-CN" altLang="en-US" sz="2400" b="1" dirty="0" smtClean="0">
                <a:solidFill>
                  <a:srgbClr val="7FBA00"/>
                </a:solidFill>
                <a:ea typeface="Segoe UI" pitchFamily="34" charset="0"/>
                <a:cs typeface="Segoe UI" pitchFamily="34" charset="0"/>
              </a:rPr>
              <a:t>体验</a:t>
            </a:r>
            <a:endParaRPr lang="en-US" sz="2400" b="1" dirty="0">
              <a:solidFill>
                <a:srgbClr val="7FBA00"/>
              </a:solidFill>
              <a:ea typeface="Segoe UI" pitchFamily="34" charset="0"/>
              <a:cs typeface="Segoe UI" pitchFamily="34" charset="0"/>
            </a:endParaRPr>
          </a:p>
        </p:txBody>
      </p:sp>
      <p:sp>
        <p:nvSpPr>
          <p:cNvPr id="18" name="Rectangle 17"/>
          <p:cNvSpPr/>
          <p:nvPr/>
        </p:nvSpPr>
        <p:spPr>
          <a:xfrm>
            <a:off x="2987154" y="4687709"/>
            <a:ext cx="4833350" cy="840230"/>
          </a:xfrm>
          <a:prstGeom prst="rect">
            <a:avLst/>
          </a:prstGeom>
        </p:spPr>
        <p:txBody>
          <a:bodyPr wrap="square">
            <a:spAutoFit/>
          </a:bodyPr>
          <a:lstStyle/>
          <a:p>
            <a:pPr defTabSz="914126">
              <a:lnSpc>
                <a:spcPct val="90000"/>
              </a:lnSpc>
            </a:pPr>
            <a:r>
              <a:rPr lang="zh-CN" altLang="en-US" sz="3200" b="1" dirty="0" smtClean="0">
                <a:solidFill>
                  <a:srgbClr val="00BCF2"/>
                </a:solidFill>
              </a:rPr>
              <a:t>借助数据</a:t>
            </a:r>
            <a:r>
              <a:rPr lang="zh-CN" altLang="en-US" sz="5400" b="1" dirty="0" smtClean="0">
                <a:solidFill>
                  <a:srgbClr val="00BCF2"/>
                </a:solidFill>
              </a:rPr>
              <a:t>确定</a:t>
            </a:r>
            <a:r>
              <a:rPr lang="zh-CN" altLang="en-US" sz="3200" b="1" dirty="0" smtClean="0">
                <a:solidFill>
                  <a:srgbClr val="00BCF2"/>
                </a:solidFill>
              </a:rPr>
              <a:t>商机</a:t>
            </a:r>
            <a:endParaRPr lang="en-US" sz="3200" b="1" dirty="0">
              <a:solidFill>
                <a:srgbClr val="00BCF2"/>
              </a:solidFill>
            </a:endParaRPr>
          </a:p>
        </p:txBody>
      </p:sp>
      <p:sp>
        <p:nvSpPr>
          <p:cNvPr id="25" name="TextBox 24"/>
          <p:cNvSpPr txBox="1"/>
          <p:nvPr/>
        </p:nvSpPr>
        <p:spPr>
          <a:xfrm rot="16200000">
            <a:off x="1483893" y="5368507"/>
            <a:ext cx="1657879" cy="902449"/>
          </a:xfrm>
          <a:prstGeom prst="rect">
            <a:avLst/>
          </a:prstGeom>
        </p:spPr>
        <p:txBody>
          <a:bodyPr vert="horz" wrap="none" lIns="91416" tIns="91416" rIns="91416" bIns="91416" rtlCol="0" anchor="t">
            <a:noAutofit/>
          </a:bodyPr>
          <a:lstStyle/>
          <a:p>
            <a:pPr defTabSz="914126">
              <a:lnSpc>
                <a:spcPct val="80000"/>
              </a:lnSpc>
            </a:pPr>
            <a:r>
              <a:rPr lang="zh-CN" altLang="en-US" sz="2200" dirty="0" smtClean="0">
                <a:solidFill>
                  <a:srgbClr val="00BCF2"/>
                </a:solidFill>
                <a:ea typeface="Segoe UI" pitchFamily="34" charset="0"/>
                <a:cs typeface="Segoe UI" pitchFamily="34" charset="0"/>
              </a:rPr>
              <a:t>服务</a:t>
            </a:r>
            <a:endParaRPr lang="en-US" altLang="zh-CN" sz="2200" dirty="0" smtClean="0">
              <a:solidFill>
                <a:srgbClr val="00BCF2"/>
              </a:solidFill>
              <a:ea typeface="Segoe UI" pitchFamily="34" charset="0"/>
              <a:cs typeface="Segoe UI" pitchFamily="34" charset="0"/>
            </a:endParaRPr>
          </a:p>
          <a:p>
            <a:pPr defTabSz="914126">
              <a:lnSpc>
                <a:spcPct val="80000"/>
              </a:lnSpc>
            </a:pPr>
            <a:r>
              <a:rPr lang="zh-CN" altLang="en-US" sz="2200" dirty="0" smtClean="0">
                <a:solidFill>
                  <a:srgbClr val="00BCF2"/>
                </a:solidFill>
                <a:ea typeface="Segoe UI" pitchFamily="34" charset="0"/>
                <a:cs typeface="Segoe UI" pitchFamily="34" charset="0"/>
              </a:rPr>
              <a:t>有影响力的</a:t>
            </a:r>
            <a:endParaRPr lang="en-US" altLang="zh-CN" sz="2200" dirty="0" smtClean="0">
              <a:solidFill>
                <a:srgbClr val="00BCF2"/>
              </a:solidFill>
              <a:ea typeface="Segoe UI" pitchFamily="34" charset="0"/>
              <a:cs typeface="Segoe UI" pitchFamily="34" charset="0"/>
            </a:endParaRPr>
          </a:p>
          <a:p>
            <a:pPr defTabSz="914126">
              <a:lnSpc>
                <a:spcPct val="80000"/>
              </a:lnSpc>
            </a:pPr>
            <a:r>
              <a:rPr lang="zh-CN" altLang="en-US" sz="2800" b="1" dirty="0" smtClean="0">
                <a:solidFill>
                  <a:srgbClr val="00BCF2"/>
                </a:solidFill>
                <a:ea typeface="Segoe UI" pitchFamily="34" charset="0"/>
                <a:cs typeface="Segoe UI" pitchFamily="34" charset="0"/>
              </a:rPr>
              <a:t>目标客户</a:t>
            </a:r>
            <a:endParaRPr lang="en-US" sz="2800" b="1" dirty="0">
              <a:solidFill>
                <a:srgbClr val="00BCF2"/>
              </a:solidFill>
              <a:ea typeface="Segoe UI" pitchFamily="34" charset="0"/>
              <a:cs typeface="Segoe UI" pitchFamily="34" charset="0"/>
            </a:endParaRPr>
          </a:p>
        </p:txBody>
      </p:sp>
      <p:sp>
        <p:nvSpPr>
          <p:cNvPr id="26" name="TextBox 25"/>
          <p:cNvSpPr txBox="1"/>
          <p:nvPr/>
        </p:nvSpPr>
        <p:spPr>
          <a:xfrm rot="16200000">
            <a:off x="6567167" y="4558536"/>
            <a:ext cx="1674149" cy="866242"/>
          </a:xfrm>
          <a:prstGeom prst="rect">
            <a:avLst/>
          </a:prstGeom>
        </p:spPr>
        <p:txBody>
          <a:bodyPr vert="horz" wrap="none" lIns="91416" tIns="91416" rIns="91416" bIns="91416" rtlCol="0" anchor="t">
            <a:noAutofit/>
          </a:bodyPr>
          <a:lstStyle/>
          <a:p>
            <a:pPr algn="r" defTabSz="914126">
              <a:lnSpc>
                <a:spcPct val="80000"/>
              </a:lnSpc>
            </a:pPr>
            <a:r>
              <a:rPr lang="zh-CN" altLang="en-US" dirty="0" smtClean="0">
                <a:solidFill>
                  <a:srgbClr val="00BCF2"/>
                </a:solidFill>
                <a:latin typeface="Segoe UI Light"/>
                <a:ea typeface="Segoe UI" pitchFamily="34" charset="0"/>
                <a:cs typeface="Segoe UI" pitchFamily="34" charset="0"/>
              </a:rPr>
              <a:t>确定</a:t>
            </a:r>
            <a:endParaRPr lang="en-US" altLang="zh-CN" dirty="0" smtClean="0">
              <a:solidFill>
                <a:srgbClr val="00BCF2"/>
              </a:solidFill>
              <a:latin typeface="Segoe UI Light"/>
              <a:ea typeface="Segoe UI" pitchFamily="34" charset="0"/>
              <a:cs typeface="Segoe UI" pitchFamily="34" charset="0"/>
            </a:endParaRPr>
          </a:p>
          <a:p>
            <a:pPr algn="r" defTabSz="914126">
              <a:lnSpc>
                <a:spcPct val="80000"/>
              </a:lnSpc>
            </a:pPr>
            <a:r>
              <a:rPr lang="zh-CN" altLang="en-US" dirty="0" smtClean="0">
                <a:solidFill>
                  <a:srgbClr val="00BCF2"/>
                </a:solidFill>
                <a:latin typeface="Segoe UI Light"/>
                <a:ea typeface="Segoe UI" pitchFamily="34" charset="0"/>
                <a:cs typeface="Segoe UI" pitchFamily="34" charset="0"/>
              </a:rPr>
              <a:t>制约业务发展</a:t>
            </a:r>
            <a:endParaRPr lang="en-US" altLang="zh-CN" dirty="0" smtClean="0">
              <a:solidFill>
                <a:srgbClr val="00BCF2"/>
              </a:solidFill>
              <a:latin typeface="Segoe UI Light"/>
              <a:ea typeface="Segoe UI" pitchFamily="34" charset="0"/>
              <a:cs typeface="Segoe UI" pitchFamily="34" charset="0"/>
            </a:endParaRPr>
          </a:p>
          <a:p>
            <a:pPr algn="r" defTabSz="914126">
              <a:lnSpc>
                <a:spcPct val="80000"/>
              </a:lnSpc>
            </a:pPr>
            <a:r>
              <a:rPr lang="zh-CN" altLang="en-US" dirty="0" smtClean="0">
                <a:solidFill>
                  <a:srgbClr val="00BCF2"/>
                </a:solidFill>
                <a:latin typeface="Segoe UI Light"/>
                <a:ea typeface="Segoe UI" pitchFamily="34" charset="0"/>
                <a:cs typeface="Segoe UI" pitchFamily="34" charset="0"/>
              </a:rPr>
              <a:t>的因素</a:t>
            </a:r>
            <a:endParaRPr lang="en-US" dirty="0">
              <a:solidFill>
                <a:srgbClr val="00BCF2"/>
              </a:solidFill>
              <a:latin typeface="Segoe UI Light"/>
              <a:ea typeface="Segoe UI" pitchFamily="34" charset="0"/>
              <a:cs typeface="Segoe UI" pitchFamily="34" charset="0"/>
            </a:endParaRPr>
          </a:p>
        </p:txBody>
      </p:sp>
      <p:sp>
        <p:nvSpPr>
          <p:cNvPr id="27" name="TextBox 26"/>
          <p:cNvSpPr txBox="1"/>
          <p:nvPr/>
        </p:nvSpPr>
        <p:spPr>
          <a:xfrm>
            <a:off x="3375238" y="4243849"/>
            <a:ext cx="3449369" cy="476426"/>
          </a:xfrm>
          <a:prstGeom prst="rect">
            <a:avLst/>
          </a:prstGeom>
        </p:spPr>
        <p:txBody>
          <a:bodyPr vert="horz" wrap="none" lIns="91416" tIns="91416" rIns="91416" bIns="91416" rtlCol="0" anchor="t">
            <a:noAutofit/>
          </a:bodyPr>
          <a:lstStyle/>
          <a:p>
            <a:pPr algn="r" defTabSz="914126">
              <a:lnSpc>
                <a:spcPct val="80000"/>
              </a:lnSpc>
            </a:pPr>
            <a:r>
              <a:rPr lang="zh-CN" altLang="en-US" sz="2000" dirty="0" smtClean="0">
                <a:solidFill>
                  <a:srgbClr val="00BCF2"/>
                </a:solidFill>
                <a:ea typeface="Segoe UI" pitchFamily="34" charset="0"/>
                <a:cs typeface="Segoe UI" pitchFamily="34" charset="0"/>
              </a:rPr>
              <a:t>拥有人工交互的</a:t>
            </a:r>
            <a:r>
              <a:rPr lang="zh-CN" altLang="en-US" sz="2400" dirty="0" smtClean="0">
                <a:solidFill>
                  <a:srgbClr val="00BCF2"/>
                </a:solidFill>
                <a:ea typeface="Segoe UI" pitchFamily="34" charset="0"/>
                <a:cs typeface="Segoe UI" pitchFamily="34" charset="0"/>
              </a:rPr>
              <a:t>洞察力</a:t>
            </a:r>
            <a:endParaRPr lang="en-US" sz="2400" dirty="0">
              <a:solidFill>
                <a:srgbClr val="00BCF2"/>
              </a:solidFill>
              <a:ea typeface="Segoe UI" pitchFamily="34" charset="0"/>
              <a:cs typeface="Segoe UI" pitchFamily="34" charset="0"/>
            </a:endParaRPr>
          </a:p>
        </p:txBody>
      </p:sp>
      <p:sp>
        <p:nvSpPr>
          <p:cNvPr id="28" name="TextBox 27"/>
          <p:cNvSpPr txBox="1"/>
          <p:nvPr/>
        </p:nvSpPr>
        <p:spPr>
          <a:xfrm>
            <a:off x="7923905" y="4376474"/>
            <a:ext cx="1418165" cy="644201"/>
          </a:xfrm>
          <a:prstGeom prst="rect">
            <a:avLst/>
          </a:prstGeom>
        </p:spPr>
        <p:txBody>
          <a:bodyPr vert="horz" wrap="none" lIns="91416" tIns="91416" rIns="91416" bIns="91416" rtlCol="0" anchor="t">
            <a:noAutofit/>
          </a:bodyPr>
          <a:lstStyle/>
          <a:p>
            <a:pPr defTabSz="914126">
              <a:lnSpc>
                <a:spcPct val="80000"/>
              </a:lnSpc>
            </a:pPr>
            <a:r>
              <a:rPr lang="zh-CN" altLang="en-US" sz="2000" dirty="0" smtClean="0">
                <a:solidFill>
                  <a:srgbClr val="00BCF2"/>
                </a:solidFill>
                <a:ea typeface="Segoe UI" pitchFamily="34" charset="0"/>
                <a:cs typeface="Segoe UI" pitchFamily="34" charset="0"/>
              </a:rPr>
              <a:t>全员洞察力</a:t>
            </a:r>
            <a:endParaRPr lang="en-US" altLang="zh-CN" sz="2000" dirty="0" smtClean="0">
              <a:solidFill>
                <a:srgbClr val="00BCF2"/>
              </a:solidFill>
              <a:ea typeface="Segoe UI" pitchFamily="34" charset="0"/>
              <a:cs typeface="Segoe UI" pitchFamily="34" charset="0"/>
            </a:endParaRPr>
          </a:p>
          <a:p>
            <a:pPr defTabSz="914126">
              <a:lnSpc>
                <a:spcPct val="80000"/>
              </a:lnSpc>
            </a:pPr>
            <a:r>
              <a:rPr lang="zh-CN" altLang="en-US" sz="2000" b="1" dirty="0" smtClean="0">
                <a:solidFill>
                  <a:srgbClr val="00BCF2"/>
                </a:solidFill>
                <a:ea typeface="Segoe UI" pitchFamily="34" charset="0"/>
                <a:cs typeface="Segoe UI" pitchFamily="34" charset="0"/>
              </a:rPr>
              <a:t>简单、易用</a:t>
            </a:r>
            <a:endParaRPr lang="en-US" sz="2000" b="1" dirty="0">
              <a:solidFill>
                <a:srgbClr val="00BCF2"/>
              </a:solidFill>
              <a:ea typeface="Segoe UI" pitchFamily="34" charset="0"/>
              <a:cs typeface="Segoe UI" pitchFamily="34" charset="0"/>
            </a:endParaRPr>
          </a:p>
        </p:txBody>
      </p:sp>
      <p:sp>
        <p:nvSpPr>
          <p:cNvPr id="29" name="TextBox 28"/>
          <p:cNvSpPr txBox="1"/>
          <p:nvPr/>
        </p:nvSpPr>
        <p:spPr>
          <a:xfrm>
            <a:off x="1541463" y="4251856"/>
            <a:ext cx="1452197" cy="2244731"/>
          </a:xfrm>
          <a:prstGeom prst="rect">
            <a:avLst/>
          </a:prstGeom>
        </p:spPr>
        <p:txBody>
          <a:bodyPr vert="horz" wrap="none" lIns="91416" tIns="91416" rIns="91416" bIns="91416" rtlCol="0" anchor="t">
            <a:noAutofit/>
          </a:bodyPr>
          <a:lstStyle/>
          <a:p>
            <a:pPr algn="r" defTabSz="914126">
              <a:lnSpc>
                <a:spcPct val="80000"/>
              </a:lnSpc>
            </a:pPr>
            <a:r>
              <a:rPr lang="zh-CN" altLang="en-US" sz="2000" dirty="0" smtClean="0">
                <a:solidFill>
                  <a:srgbClr val="00BCF2"/>
                </a:solidFill>
                <a:ea typeface="Segoe UI" pitchFamily="34" charset="0"/>
                <a:cs typeface="Segoe UI" pitchFamily="34" charset="0"/>
              </a:rPr>
              <a:t>有效连接</a:t>
            </a:r>
            <a:endParaRPr lang="en-US" altLang="zh-CN" sz="2000" dirty="0" smtClean="0">
              <a:solidFill>
                <a:srgbClr val="00BCF2"/>
              </a:solidFill>
              <a:ea typeface="Segoe UI" pitchFamily="34" charset="0"/>
              <a:cs typeface="Segoe UI" pitchFamily="34" charset="0"/>
            </a:endParaRPr>
          </a:p>
          <a:p>
            <a:pPr algn="r" defTabSz="914126">
              <a:lnSpc>
                <a:spcPct val="80000"/>
              </a:lnSpc>
            </a:pPr>
            <a:r>
              <a:rPr lang="zh-CN" altLang="en-US" sz="2800" b="1" dirty="0" smtClean="0">
                <a:solidFill>
                  <a:srgbClr val="00BCF2"/>
                </a:solidFill>
                <a:ea typeface="Segoe UI" pitchFamily="34" charset="0"/>
                <a:cs typeface="Segoe UI" pitchFamily="34" charset="0"/>
              </a:rPr>
              <a:t>业务</a:t>
            </a:r>
            <a:r>
              <a:rPr lang="zh-CN" altLang="en-US" sz="2000" dirty="0" smtClean="0">
                <a:solidFill>
                  <a:srgbClr val="00BCF2"/>
                </a:solidFill>
                <a:ea typeface="Segoe UI" pitchFamily="34" charset="0"/>
                <a:cs typeface="Segoe UI" pitchFamily="34" charset="0"/>
              </a:rPr>
              <a:t>数据</a:t>
            </a:r>
            <a:endParaRPr lang="en-US" sz="2000" dirty="0">
              <a:solidFill>
                <a:srgbClr val="00BCF2"/>
              </a:solidFill>
              <a:ea typeface="Segoe UI" pitchFamily="34" charset="0"/>
              <a:cs typeface="Segoe UI" pitchFamily="34" charset="0"/>
            </a:endParaRPr>
          </a:p>
        </p:txBody>
      </p:sp>
      <p:sp>
        <p:nvSpPr>
          <p:cNvPr id="38" name="TextBox 37"/>
          <p:cNvSpPr txBox="1"/>
          <p:nvPr/>
        </p:nvSpPr>
        <p:spPr>
          <a:xfrm>
            <a:off x="5408875" y="6162337"/>
            <a:ext cx="3809933" cy="419734"/>
          </a:xfrm>
          <a:prstGeom prst="rect">
            <a:avLst/>
          </a:prstGeom>
        </p:spPr>
        <p:txBody>
          <a:bodyPr vert="horz" wrap="none" lIns="91416" tIns="91416" rIns="91416" bIns="91416" rtlCol="0" anchor="t">
            <a:noAutofit/>
          </a:bodyPr>
          <a:lstStyle/>
          <a:p>
            <a:pPr algn="r" defTabSz="914126">
              <a:lnSpc>
                <a:spcPct val="80000"/>
              </a:lnSpc>
            </a:pPr>
            <a:r>
              <a:rPr lang="zh-CN" altLang="en-US" sz="2000" dirty="0" smtClean="0">
                <a:solidFill>
                  <a:srgbClr val="00BCF2"/>
                </a:solidFill>
                <a:ea typeface="Segoe UI" pitchFamily="34" charset="0"/>
                <a:cs typeface="Segoe UI" pitchFamily="34" charset="0"/>
              </a:rPr>
              <a:t>挖掘数据背后隐藏的</a:t>
            </a:r>
            <a:r>
              <a:rPr lang="zh-CN" altLang="en-US" sz="2400" b="1" dirty="0" smtClean="0">
                <a:solidFill>
                  <a:srgbClr val="00BCF2"/>
                </a:solidFill>
                <a:ea typeface="Segoe UI" pitchFamily="34" charset="0"/>
                <a:cs typeface="Segoe UI" pitchFamily="34" charset="0"/>
              </a:rPr>
              <a:t>商业价值</a:t>
            </a:r>
            <a:endParaRPr lang="en-US" sz="2400" b="1" dirty="0">
              <a:solidFill>
                <a:srgbClr val="00BCF2"/>
              </a:solidFill>
              <a:ea typeface="Segoe UI" pitchFamily="34" charset="0"/>
              <a:cs typeface="Segoe UI" pitchFamily="34" charset="0"/>
            </a:endParaRPr>
          </a:p>
        </p:txBody>
      </p:sp>
      <p:sp>
        <p:nvSpPr>
          <p:cNvPr id="39" name="TextBox 38"/>
          <p:cNvSpPr txBox="1"/>
          <p:nvPr/>
        </p:nvSpPr>
        <p:spPr>
          <a:xfrm>
            <a:off x="3236742" y="5541351"/>
            <a:ext cx="4089122" cy="879000"/>
          </a:xfrm>
          <a:prstGeom prst="rect">
            <a:avLst/>
          </a:prstGeom>
        </p:spPr>
        <p:txBody>
          <a:bodyPr vert="horz" wrap="none" lIns="91416" tIns="91416" rIns="91416" bIns="91416" rtlCol="0" anchor="t">
            <a:noAutofit/>
          </a:bodyPr>
          <a:lstStyle/>
          <a:p>
            <a:pPr defTabSz="914126">
              <a:lnSpc>
                <a:spcPct val="80000"/>
              </a:lnSpc>
            </a:pPr>
            <a:r>
              <a:rPr lang="zh-CN" altLang="en-US" sz="2000" dirty="0" smtClean="0">
                <a:solidFill>
                  <a:srgbClr val="00BCF2"/>
                </a:solidFill>
                <a:latin typeface="Segoe UI Light"/>
                <a:ea typeface="Segoe UI" pitchFamily="34" charset="0"/>
                <a:cs typeface="Segoe UI Semibold" panose="020B0702040204020203" pitchFamily="34" charset="0"/>
              </a:rPr>
              <a:t>确定数据分析模型</a:t>
            </a:r>
            <a:endParaRPr lang="en-US" altLang="zh-CN" sz="2000" dirty="0" smtClean="0">
              <a:solidFill>
                <a:srgbClr val="00BCF2"/>
              </a:solidFill>
              <a:latin typeface="Segoe UI Light"/>
              <a:ea typeface="Segoe UI" pitchFamily="34" charset="0"/>
              <a:cs typeface="Segoe UI Semibold" panose="020B0702040204020203" pitchFamily="34" charset="0"/>
            </a:endParaRPr>
          </a:p>
          <a:p>
            <a:pPr defTabSz="914126">
              <a:lnSpc>
                <a:spcPct val="80000"/>
              </a:lnSpc>
            </a:pPr>
            <a:r>
              <a:rPr lang="zh-CN" altLang="en-US" sz="2000" dirty="0" smtClean="0">
                <a:solidFill>
                  <a:srgbClr val="00BCF2"/>
                </a:solidFill>
                <a:latin typeface="Segoe UI Light"/>
                <a:ea typeface="Segoe UI" pitchFamily="34" charset="0"/>
                <a:cs typeface="Segoe UI Semibold" panose="020B0702040204020203" pitchFamily="34" charset="0"/>
              </a:rPr>
              <a:t>预测</a:t>
            </a:r>
            <a:r>
              <a:rPr lang="zh-CN" altLang="en-US" sz="2400" b="1" dirty="0" smtClean="0">
                <a:solidFill>
                  <a:srgbClr val="00BCF2"/>
                </a:solidFill>
                <a:latin typeface="Segoe UI Light"/>
                <a:ea typeface="Segoe UI" pitchFamily="34" charset="0"/>
                <a:cs typeface="Segoe UI Semibold" panose="020B0702040204020203" pitchFamily="34" charset="0"/>
              </a:rPr>
              <a:t>业务趋势</a:t>
            </a:r>
            <a:r>
              <a:rPr lang="zh-CN" altLang="en-US" sz="2000" dirty="0" smtClean="0">
                <a:solidFill>
                  <a:srgbClr val="00BCF2"/>
                </a:solidFill>
                <a:latin typeface="Segoe UI Light"/>
                <a:ea typeface="Segoe UI" pitchFamily="34" charset="0"/>
                <a:cs typeface="Segoe UI Semibold" panose="020B0702040204020203" pitchFamily="34" charset="0"/>
              </a:rPr>
              <a:t>和商机</a:t>
            </a:r>
            <a:endParaRPr lang="en-US" sz="2000" dirty="0">
              <a:solidFill>
                <a:srgbClr val="00BCF2"/>
              </a:solidFill>
              <a:latin typeface="Segoe UI Light"/>
              <a:ea typeface="Segoe UI" pitchFamily="34" charset="0"/>
              <a:cs typeface="Segoe UI" pitchFamily="34" charset="0"/>
            </a:endParaRPr>
          </a:p>
        </p:txBody>
      </p:sp>
      <p:sp>
        <p:nvSpPr>
          <p:cNvPr id="14" name="Rectangle 13"/>
          <p:cNvSpPr/>
          <p:nvPr/>
        </p:nvSpPr>
        <p:spPr>
          <a:xfrm>
            <a:off x="3078596" y="3030710"/>
            <a:ext cx="2437402" cy="757130"/>
          </a:xfrm>
          <a:prstGeom prst="rect">
            <a:avLst/>
          </a:prstGeom>
        </p:spPr>
        <p:txBody>
          <a:bodyPr wrap="square">
            <a:spAutoFit/>
          </a:bodyPr>
          <a:lstStyle/>
          <a:p>
            <a:pPr algn="ctr" defTabSz="914126">
              <a:lnSpc>
                <a:spcPct val="90000"/>
              </a:lnSpc>
            </a:pPr>
            <a:r>
              <a:rPr lang="zh-CN" altLang="en-US" sz="4800" b="1" dirty="0" smtClean="0">
                <a:solidFill>
                  <a:srgbClr val="0072C6"/>
                </a:solidFill>
              </a:rPr>
              <a:t>发挥</a:t>
            </a:r>
            <a:endParaRPr lang="en-US" sz="4800" b="1" dirty="0">
              <a:solidFill>
                <a:srgbClr val="0072C6"/>
              </a:solidFill>
            </a:endParaRPr>
          </a:p>
        </p:txBody>
      </p:sp>
      <p:sp>
        <p:nvSpPr>
          <p:cNvPr id="7" name="Rectangle 6"/>
          <p:cNvSpPr/>
          <p:nvPr/>
        </p:nvSpPr>
        <p:spPr>
          <a:xfrm>
            <a:off x="3556664" y="3683177"/>
            <a:ext cx="2236510" cy="535531"/>
          </a:xfrm>
          <a:prstGeom prst="rect">
            <a:avLst/>
          </a:prstGeom>
        </p:spPr>
        <p:txBody>
          <a:bodyPr wrap="none">
            <a:spAutoFit/>
          </a:bodyPr>
          <a:lstStyle/>
          <a:p>
            <a:pPr algn="ctr" defTabSz="914126">
              <a:lnSpc>
                <a:spcPct val="90000"/>
              </a:lnSpc>
            </a:pPr>
            <a:r>
              <a:rPr lang="zh-CN" altLang="en-US" sz="3200" b="1" dirty="0" smtClean="0">
                <a:solidFill>
                  <a:srgbClr val="0072C6"/>
                </a:solidFill>
              </a:rPr>
              <a:t>员工创造力</a:t>
            </a:r>
            <a:endParaRPr lang="en-US" sz="3200" b="1" dirty="0">
              <a:solidFill>
                <a:srgbClr val="0072C6"/>
              </a:solidFill>
            </a:endParaRPr>
          </a:p>
        </p:txBody>
      </p:sp>
      <p:sp>
        <p:nvSpPr>
          <p:cNvPr id="3" name="TextBox 2"/>
          <p:cNvSpPr txBox="1"/>
          <p:nvPr/>
        </p:nvSpPr>
        <p:spPr>
          <a:xfrm rot="16200000">
            <a:off x="309812" y="1513849"/>
            <a:ext cx="1184169" cy="450193"/>
          </a:xfrm>
          <a:prstGeom prst="rect">
            <a:avLst/>
          </a:prstGeom>
        </p:spPr>
        <p:txBody>
          <a:bodyPr vert="horz" wrap="none" lIns="91416" tIns="91416" rIns="91416" bIns="91416" rtlCol="0" anchor="t">
            <a:noAutofit/>
          </a:bodyPr>
          <a:lstStyle/>
          <a:p>
            <a:pPr algn="r" defTabSz="914126"/>
            <a:r>
              <a:rPr lang="zh-CN" altLang="en-US" sz="2400" dirty="0" smtClean="0">
                <a:solidFill>
                  <a:srgbClr val="0072C6"/>
                </a:solidFill>
                <a:latin typeface="Segoe UI Light"/>
                <a:ea typeface="Segoe UI" pitchFamily="34" charset="0"/>
                <a:cs typeface="Segoe UI" pitchFamily="34" charset="0"/>
              </a:rPr>
              <a:t>增强</a:t>
            </a:r>
            <a:r>
              <a:rPr lang="zh-CN" altLang="en-US" sz="2800" b="1" dirty="0" smtClean="0">
                <a:solidFill>
                  <a:srgbClr val="0072C6"/>
                </a:solidFill>
                <a:latin typeface="Segoe UI Light"/>
                <a:ea typeface="Segoe UI" pitchFamily="34" charset="0"/>
                <a:cs typeface="Segoe UI" pitchFamily="34" charset="0"/>
              </a:rPr>
              <a:t>技能</a:t>
            </a:r>
            <a:endParaRPr lang="en-US" sz="2800" b="1" dirty="0">
              <a:solidFill>
                <a:srgbClr val="0072C6"/>
              </a:solidFill>
              <a:latin typeface="Segoe UI Light"/>
              <a:ea typeface="Segoe UI" pitchFamily="34" charset="0"/>
              <a:cs typeface="Segoe UI" pitchFamily="34" charset="0"/>
            </a:endParaRPr>
          </a:p>
        </p:txBody>
      </p:sp>
      <p:sp>
        <p:nvSpPr>
          <p:cNvPr id="8" name="Rectangle 7"/>
          <p:cNvSpPr/>
          <p:nvPr/>
        </p:nvSpPr>
        <p:spPr>
          <a:xfrm>
            <a:off x="6213291" y="3007818"/>
            <a:ext cx="1826141" cy="535531"/>
          </a:xfrm>
          <a:prstGeom prst="rect">
            <a:avLst/>
          </a:prstGeom>
        </p:spPr>
        <p:txBody>
          <a:bodyPr wrap="none">
            <a:spAutoFit/>
          </a:bodyPr>
          <a:lstStyle/>
          <a:p>
            <a:pPr defTabSz="914126">
              <a:lnSpc>
                <a:spcPct val="90000"/>
              </a:lnSpc>
            </a:pPr>
            <a:r>
              <a:rPr lang="zh-CN" altLang="en-US" sz="3200" b="1" dirty="0" smtClean="0">
                <a:solidFill>
                  <a:srgbClr val="7FBA00"/>
                </a:solidFill>
              </a:rPr>
              <a:t>您的客户</a:t>
            </a:r>
            <a:endParaRPr lang="en-US" sz="3200" b="1" dirty="0">
              <a:solidFill>
                <a:srgbClr val="7FBA00"/>
              </a:solidFill>
            </a:endParaRPr>
          </a:p>
        </p:txBody>
      </p:sp>
      <p:sp>
        <p:nvSpPr>
          <p:cNvPr id="36" name="TextBox 35"/>
          <p:cNvSpPr txBox="1"/>
          <p:nvPr/>
        </p:nvSpPr>
        <p:spPr>
          <a:xfrm>
            <a:off x="7164384" y="980482"/>
            <a:ext cx="4784722" cy="1084136"/>
          </a:xfrm>
          <a:prstGeom prst="rect">
            <a:avLst/>
          </a:prstGeom>
        </p:spPr>
        <p:txBody>
          <a:bodyPr vert="horz" wrap="square" lIns="91440" tIns="91440" rIns="91440" bIns="91440" rtlCol="0" anchor="t">
            <a:noAutofit/>
          </a:bodyPr>
          <a:lstStyle/>
          <a:p>
            <a:pPr defTabSz="1088105"/>
            <a:r>
              <a:rPr lang="zh-CN" altLang="en-US" sz="6600" dirty="0" smtClean="0">
                <a:solidFill>
                  <a:srgbClr val="505050">
                    <a:alpha val="10000"/>
                  </a:srgbClr>
                </a:solidFill>
                <a:latin typeface="Segoe UI Light"/>
                <a:ea typeface="Segoe UI" pitchFamily="34" charset="0"/>
                <a:cs typeface="Segoe UI" pitchFamily="34" charset="0"/>
              </a:rPr>
              <a:t>企业社交</a:t>
            </a:r>
            <a:endParaRPr lang="en-US" sz="6600" dirty="0" smtClean="0">
              <a:solidFill>
                <a:srgbClr val="505050">
                  <a:alpha val="10000"/>
                </a:srgbClr>
              </a:solidFill>
              <a:latin typeface="Segoe UI Light"/>
              <a:ea typeface="Segoe UI" pitchFamily="34" charset="0"/>
              <a:cs typeface="Segoe UI" pitchFamily="34" charset="0"/>
            </a:endParaRPr>
          </a:p>
        </p:txBody>
      </p:sp>
      <p:sp>
        <p:nvSpPr>
          <p:cNvPr id="37" name="TextBox 36"/>
          <p:cNvSpPr txBox="1"/>
          <p:nvPr/>
        </p:nvSpPr>
        <p:spPr>
          <a:xfrm>
            <a:off x="2814737" y="5512156"/>
            <a:ext cx="3803441" cy="975201"/>
          </a:xfrm>
          <a:prstGeom prst="rect">
            <a:avLst/>
          </a:prstGeom>
        </p:spPr>
        <p:txBody>
          <a:bodyPr vert="horz" wrap="square" lIns="91440" tIns="91440" rIns="91440" bIns="91440" rtlCol="0" anchor="t">
            <a:noAutofit/>
          </a:bodyPr>
          <a:lstStyle/>
          <a:p>
            <a:pPr defTabSz="1088105"/>
            <a:r>
              <a:rPr lang="zh-CN" altLang="en-US" sz="6600" dirty="0" smtClean="0">
                <a:solidFill>
                  <a:srgbClr val="505050">
                    <a:alpha val="10000"/>
                  </a:srgbClr>
                </a:solidFill>
                <a:latin typeface="Segoe UI Light"/>
                <a:ea typeface="Segoe UI" pitchFamily="34" charset="0"/>
                <a:cs typeface="Segoe UI" pitchFamily="34" charset="0"/>
              </a:rPr>
              <a:t>大数据</a:t>
            </a:r>
            <a:endParaRPr lang="en-US" sz="6600" dirty="0" smtClean="0">
              <a:solidFill>
                <a:srgbClr val="505050">
                  <a:alpha val="10000"/>
                </a:srgbClr>
              </a:solidFill>
              <a:latin typeface="Segoe UI Light"/>
              <a:ea typeface="Segoe UI" pitchFamily="34" charset="0"/>
              <a:cs typeface="Segoe UI" pitchFamily="34" charset="0"/>
            </a:endParaRPr>
          </a:p>
        </p:txBody>
      </p:sp>
      <p:sp>
        <p:nvSpPr>
          <p:cNvPr id="40" name="TextBox 39"/>
          <p:cNvSpPr txBox="1"/>
          <p:nvPr/>
        </p:nvSpPr>
        <p:spPr>
          <a:xfrm>
            <a:off x="6632591" y="4959980"/>
            <a:ext cx="3803441" cy="975201"/>
          </a:xfrm>
          <a:prstGeom prst="rect">
            <a:avLst/>
          </a:prstGeom>
        </p:spPr>
        <p:txBody>
          <a:bodyPr vert="horz" wrap="square" lIns="91440" tIns="91440" rIns="91440" bIns="91440" rtlCol="0" anchor="t">
            <a:noAutofit/>
          </a:bodyPr>
          <a:lstStyle/>
          <a:p>
            <a:pPr defTabSz="1088105"/>
            <a:r>
              <a:rPr lang="zh-CN" altLang="en-US" sz="6600" dirty="0" smtClean="0">
                <a:solidFill>
                  <a:srgbClr val="505050">
                    <a:alpha val="10000"/>
                  </a:srgbClr>
                </a:solidFill>
                <a:latin typeface="Segoe UI Light"/>
                <a:ea typeface="Segoe UI" pitchFamily="34" charset="0"/>
                <a:cs typeface="Segoe UI" pitchFamily="34" charset="0"/>
              </a:rPr>
              <a:t>移动</a:t>
            </a:r>
            <a:endParaRPr lang="en-US" sz="6600" dirty="0" smtClean="0">
              <a:solidFill>
                <a:srgbClr val="505050">
                  <a:alpha val="10000"/>
                </a:srgbClr>
              </a:solidFill>
              <a:latin typeface="Segoe UI Light"/>
              <a:ea typeface="Segoe UI" pitchFamily="34" charset="0"/>
              <a:cs typeface="Segoe UI" pitchFamily="34" charset="0"/>
            </a:endParaRPr>
          </a:p>
        </p:txBody>
      </p:sp>
      <p:sp>
        <p:nvSpPr>
          <p:cNvPr id="43" name="Title 1"/>
          <p:cNvSpPr txBox="1">
            <a:spLocks/>
          </p:cNvSpPr>
          <p:nvPr/>
        </p:nvSpPr>
        <p:spPr>
          <a:xfrm>
            <a:off x="523081" y="228838"/>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00000">
                      <a:schemeClr val="accent1"/>
                    </a:gs>
                    <a:gs pos="0">
                      <a:schemeClr val="accent1"/>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zh-CN" altLang="en-US" dirty="0" smtClean="0">
                <a:gradFill>
                  <a:gsLst>
                    <a:gs pos="100000">
                      <a:srgbClr val="EB3C00"/>
                    </a:gs>
                    <a:gs pos="0">
                      <a:srgbClr val="EB3C00"/>
                    </a:gs>
                  </a:gsLst>
                  <a:lin ang="5400000" scaled="0"/>
                </a:gradFill>
                <a:latin typeface="微软雅黑" panose="020B0503020204020204" pitchFamily="34" charset="-122"/>
                <a:ea typeface="微软雅黑" panose="020B0503020204020204" pitchFamily="34" charset="-122"/>
              </a:rPr>
              <a:t>技术驱动企业业务</a:t>
            </a:r>
            <a:r>
              <a:rPr lang="zh-CN" altLang="en-US" dirty="0">
                <a:gradFill>
                  <a:gsLst>
                    <a:gs pos="100000">
                      <a:srgbClr val="EB3C00"/>
                    </a:gs>
                    <a:gs pos="0">
                      <a:srgbClr val="EB3C00"/>
                    </a:gs>
                  </a:gsLst>
                  <a:lin ang="5400000" scaled="0"/>
                </a:gradFill>
                <a:latin typeface="微软雅黑" panose="020B0503020204020204" pitchFamily="34" charset="-122"/>
                <a:ea typeface="微软雅黑" panose="020B0503020204020204" pitchFamily="34" charset="-122"/>
              </a:rPr>
              <a:t>发展</a:t>
            </a:r>
            <a:r>
              <a:rPr lang="zh-CN" altLang="en-US" dirty="0" smtClean="0">
                <a:gradFill>
                  <a:gsLst>
                    <a:gs pos="100000">
                      <a:srgbClr val="EB3C00"/>
                    </a:gs>
                    <a:gs pos="0">
                      <a:srgbClr val="EB3C00"/>
                    </a:gs>
                  </a:gsLst>
                  <a:lin ang="5400000" scaled="0"/>
                </a:gradFill>
                <a:latin typeface="微软雅黑" panose="020B0503020204020204" pitchFamily="34" charset="-122"/>
                <a:ea typeface="微软雅黑" panose="020B0503020204020204" pitchFamily="34" charset="-122"/>
              </a:rPr>
              <a:t>战略</a:t>
            </a:r>
            <a:endParaRPr kumimoji="0" lang="zh-CN" altLang="en-US" sz="5400" b="0" i="0" u="none" strike="noStrike" kern="1200" cap="none" spc="-100" normalizeH="0" baseline="0" noProof="0" dirty="0">
              <a:ln w="3175">
                <a:noFill/>
              </a:ln>
              <a:gradFill>
                <a:gsLst>
                  <a:gs pos="100000">
                    <a:srgbClr val="EB3C00"/>
                  </a:gs>
                  <a:gs pos="0">
                    <a:srgbClr val="EB3C00"/>
                  </a:gs>
                </a:gsLst>
                <a:lin ang="5400000" scaled="0"/>
              </a:gra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3238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346524" y="1352379"/>
            <a:ext cx="2401200" cy="1919740"/>
            <a:chOff x="2042268" y="1639299"/>
            <a:chExt cx="1921386" cy="1920240"/>
          </a:xfrm>
        </p:grpSpPr>
        <p:sp>
          <p:nvSpPr>
            <p:cNvPr id="28" name="Rectangle 27"/>
            <p:cNvSpPr/>
            <p:nvPr/>
          </p:nvSpPr>
          <p:spPr bwMode="auto">
            <a:xfrm>
              <a:off x="2043414" y="1639299"/>
              <a:ext cx="1920240" cy="1920240"/>
            </a:xfrm>
            <a:prstGeom prst="rect">
              <a:avLst/>
            </a:prstGeom>
            <a:solidFill>
              <a:srgbClr val="0071C5"/>
            </a:solidFill>
            <a:ln w="6350">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96" tIns="45699" rIns="91396" bIns="45699" numCol="1" rtlCol="0" anchor="b" anchorCtr="0" compatLnSpc="1">
              <a:prstTxWarp prst="textNoShape">
                <a:avLst/>
              </a:prstTxWarp>
            </a:bodyPr>
            <a:lstStyle/>
            <a:p>
              <a:pPr algn="ctr" defTabSz="913673" fontAlgn="base">
                <a:spcBef>
                  <a:spcPct val="0"/>
                </a:spcBef>
                <a:spcAft>
                  <a:spcPct val="0"/>
                </a:spcAft>
              </a:pPr>
              <a:r>
                <a:rPr lang="zh-CN" altLang="en-US" sz="2399" dirty="0">
                  <a:solidFill>
                    <a:prstClr val="white"/>
                  </a:solidFill>
                  <a:latin typeface="Segoe UI Light" pitchFamily="34" charset="0"/>
                </a:rPr>
                <a:t>云计算</a:t>
              </a:r>
              <a:endParaRPr lang="en-US" sz="2399" dirty="0">
                <a:solidFill>
                  <a:prstClr val="white"/>
                </a:solidFill>
                <a:latin typeface="Segoe UI Light" pitchFamily="34" charset="0"/>
              </a:endParaRPr>
            </a:p>
          </p:txBody>
        </p:sp>
        <p:pic>
          <p:nvPicPr>
            <p:cNvPr id="35" name="Picture 3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42268" y="1847703"/>
              <a:ext cx="1920240" cy="1115294"/>
            </a:xfrm>
            <a:prstGeom prst="rect">
              <a:avLst/>
            </a:prstGeom>
          </p:spPr>
        </p:pic>
      </p:grpSp>
      <p:grpSp>
        <p:nvGrpSpPr>
          <p:cNvPr id="5" name="Group 4"/>
          <p:cNvGrpSpPr/>
          <p:nvPr/>
        </p:nvGrpSpPr>
        <p:grpSpPr>
          <a:xfrm>
            <a:off x="3498175" y="1352376"/>
            <a:ext cx="2401200" cy="1922033"/>
            <a:chOff x="6251844" y="1639296"/>
            <a:chExt cx="1922533" cy="1922534"/>
          </a:xfrm>
        </p:grpSpPr>
        <p:sp>
          <p:nvSpPr>
            <p:cNvPr id="34" name="Rectangle 33"/>
            <p:cNvSpPr/>
            <p:nvPr/>
          </p:nvSpPr>
          <p:spPr bwMode="auto">
            <a:xfrm>
              <a:off x="6251844" y="1639296"/>
              <a:ext cx="1922533" cy="1922534"/>
            </a:xfrm>
            <a:prstGeom prst="rect">
              <a:avLst/>
            </a:prstGeom>
            <a:solidFill>
              <a:srgbClr val="0071C5"/>
            </a:solidFill>
            <a:ln w="6350">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96" tIns="45699" rIns="91396" bIns="45699" numCol="1" rtlCol="0" anchor="b" anchorCtr="0" compatLnSpc="1">
              <a:prstTxWarp prst="textNoShape">
                <a:avLst/>
              </a:prstTxWarp>
            </a:bodyPr>
            <a:lstStyle/>
            <a:p>
              <a:pPr algn="ctr" defTabSz="913673" fontAlgn="base">
                <a:spcBef>
                  <a:spcPct val="0"/>
                </a:spcBef>
                <a:spcAft>
                  <a:spcPct val="0"/>
                </a:spcAft>
              </a:pPr>
              <a:r>
                <a:rPr lang="zh-CN" altLang="en-US" sz="2399" dirty="0">
                  <a:solidFill>
                    <a:prstClr val="white"/>
                  </a:solidFill>
                  <a:latin typeface="Segoe UI Light" pitchFamily="34" charset="0"/>
                </a:rPr>
                <a:t>社交</a:t>
              </a:r>
              <a:endParaRPr lang="en-US" sz="2399" dirty="0">
                <a:solidFill>
                  <a:prstClr val="white"/>
                </a:solidFill>
                <a:latin typeface="Segoe UI Light" pitchFamily="34" charset="0"/>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22340" y="1793074"/>
              <a:ext cx="1581540" cy="1224552"/>
            </a:xfrm>
            <a:prstGeom prst="rect">
              <a:avLst/>
            </a:prstGeom>
          </p:spPr>
        </p:pic>
      </p:grpSp>
      <p:grpSp>
        <p:nvGrpSpPr>
          <p:cNvPr id="3" name="Group 2"/>
          <p:cNvGrpSpPr/>
          <p:nvPr/>
        </p:nvGrpSpPr>
        <p:grpSpPr>
          <a:xfrm>
            <a:off x="650072" y="1352376"/>
            <a:ext cx="2400954" cy="1922033"/>
            <a:chOff x="2043414" y="1639296"/>
            <a:chExt cx="1922533" cy="1922534"/>
          </a:xfrm>
        </p:grpSpPr>
        <p:sp>
          <p:nvSpPr>
            <p:cNvPr id="31" name="Rectangle 30"/>
            <p:cNvSpPr/>
            <p:nvPr/>
          </p:nvSpPr>
          <p:spPr bwMode="auto">
            <a:xfrm>
              <a:off x="2043414" y="1639296"/>
              <a:ext cx="1922533" cy="1922534"/>
            </a:xfrm>
            <a:prstGeom prst="rect">
              <a:avLst/>
            </a:prstGeom>
            <a:solidFill>
              <a:srgbClr val="0071C5"/>
            </a:solidFill>
            <a:ln w="6350">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96" tIns="45699" rIns="91396" bIns="45699" numCol="1" rtlCol="0" anchor="b" anchorCtr="0" compatLnSpc="1">
              <a:prstTxWarp prst="textNoShape">
                <a:avLst/>
              </a:prstTxWarp>
            </a:bodyPr>
            <a:lstStyle/>
            <a:p>
              <a:pPr algn="ctr" defTabSz="913673" fontAlgn="base">
                <a:spcBef>
                  <a:spcPct val="0"/>
                </a:spcBef>
                <a:spcAft>
                  <a:spcPct val="0"/>
                </a:spcAft>
              </a:pPr>
              <a:r>
                <a:rPr lang="zh-CN" altLang="en-US" sz="2399" dirty="0">
                  <a:solidFill>
                    <a:prstClr val="white"/>
                  </a:solidFill>
                  <a:latin typeface="Segoe UI Light" pitchFamily="34" charset="0"/>
                </a:rPr>
                <a:t>移动</a:t>
              </a:r>
              <a:endParaRPr lang="en-US" sz="2399" dirty="0">
                <a:solidFill>
                  <a:prstClr val="white"/>
                </a:solidFill>
                <a:latin typeface="Segoe UI Light" pitchFamily="34" charset="0"/>
              </a:endParaRPr>
            </a:p>
          </p:txBody>
        </p:sp>
        <p:sp>
          <p:nvSpPr>
            <p:cNvPr id="38" name="Freeform 62"/>
            <p:cNvSpPr>
              <a:spLocks noEditPoints="1"/>
            </p:cNvSpPr>
            <p:nvPr/>
          </p:nvSpPr>
          <p:spPr bwMode="black">
            <a:xfrm>
              <a:off x="2756150" y="2501850"/>
              <a:ext cx="478009" cy="47788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087779"/>
              <a:endParaRPr lang="en-US" sz="1600">
                <a:solidFill>
                  <a:srgbClr val="505050"/>
                </a:solidFill>
              </a:endParaRPr>
            </a:p>
          </p:txBody>
        </p:sp>
        <p:pic>
          <p:nvPicPr>
            <p:cNvPr id="39" name="Picture 3" descr="C:\Users\Dallas - Work\Desktop\signal.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2481284" y="1855378"/>
              <a:ext cx="1046792" cy="568905"/>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2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97307" y="4120377"/>
            <a:ext cx="2308733" cy="1985644"/>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201314" y="5328494"/>
            <a:ext cx="1813242" cy="1104619"/>
          </a:xfrm>
          <a:prstGeom prst="rect">
            <a:avLst/>
          </a:prstGeom>
        </p:spPr>
      </p:pic>
      <p:sp>
        <p:nvSpPr>
          <p:cNvPr id="33" name="Freeform 102"/>
          <p:cNvSpPr>
            <a:spLocks/>
          </p:cNvSpPr>
          <p:nvPr/>
        </p:nvSpPr>
        <p:spPr bwMode="black">
          <a:xfrm>
            <a:off x="1821665" y="4360283"/>
            <a:ext cx="578360" cy="742040"/>
          </a:xfrm>
          <a:prstGeom prst="upArrow">
            <a:avLst>
              <a:gd name="adj1" fmla="val 92330"/>
              <a:gd name="adj2" fmla="val 20898"/>
            </a:avLst>
          </a:prstGeom>
          <a:solidFill>
            <a:schemeClr val="tx2"/>
          </a:solidFill>
          <a:ln w="190500" cap="sq">
            <a:solidFill>
              <a:schemeClr val="tx2"/>
            </a:solidFill>
            <a:miter lim="800000"/>
          </a:ln>
          <a:extLst/>
        </p:spPr>
        <p:txBody>
          <a:bodyPr vert="horz" wrap="square" lIns="0" tIns="0" rIns="0" bIns="0" numCol="1" anchor="t" anchorCtr="0" compatLnSpc="1">
            <a:prstTxWarp prst="textNoShape">
              <a:avLst/>
            </a:prstTxWarp>
          </a:bodyPr>
          <a:lstStyle/>
          <a:p>
            <a:pPr defTabSz="1087779"/>
            <a:endParaRPr lang="en-US" sz="2199">
              <a:solidFill>
                <a:srgbClr val="505050"/>
              </a:solidFill>
            </a:endParaRPr>
          </a:p>
        </p:txBody>
      </p:sp>
      <p:sp>
        <p:nvSpPr>
          <p:cNvPr id="41" name="TextBox 40"/>
          <p:cNvSpPr txBox="1"/>
          <p:nvPr/>
        </p:nvSpPr>
        <p:spPr>
          <a:xfrm>
            <a:off x="2560604" y="4620996"/>
            <a:ext cx="983483" cy="282056"/>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zh-CN" altLang="en-US" sz="1100" dirty="0">
                <a:solidFill>
                  <a:srgbClr val="0072C6"/>
                </a:solidFill>
                <a:latin typeface="Segoe UI Semibold" pitchFamily="34" charset="0"/>
                <a:ea typeface="Segoe UI" pitchFamily="34" charset="0"/>
                <a:cs typeface="Segoe UI" pitchFamily="34" charset="0"/>
              </a:rPr>
              <a:t>移动应用</a:t>
            </a:r>
            <a:r>
              <a:rPr lang="en-US" altLang="zh-CN" sz="1100" dirty="0">
                <a:solidFill>
                  <a:srgbClr val="0072C6"/>
                </a:solidFill>
                <a:latin typeface="Segoe UI Semibold" pitchFamily="34" charset="0"/>
                <a:ea typeface="Segoe UI" pitchFamily="34" charset="0"/>
                <a:cs typeface="Segoe UI" pitchFamily="34" charset="0"/>
              </a:rPr>
              <a:t/>
            </a:r>
            <a:br>
              <a:rPr lang="en-US" altLang="zh-CN" sz="1100" dirty="0">
                <a:solidFill>
                  <a:srgbClr val="0072C6"/>
                </a:solidFill>
                <a:latin typeface="Segoe UI Semibold" pitchFamily="34" charset="0"/>
                <a:ea typeface="Segoe UI" pitchFamily="34" charset="0"/>
                <a:cs typeface="Segoe UI" pitchFamily="34" charset="0"/>
              </a:rPr>
            </a:br>
            <a:r>
              <a:rPr lang="zh-CN" altLang="en-US" sz="1100" dirty="0">
                <a:solidFill>
                  <a:srgbClr val="0072C6"/>
                </a:solidFill>
                <a:latin typeface="Segoe UI Semibold" pitchFamily="34" charset="0"/>
                <a:ea typeface="Segoe UI" pitchFamily="34" charset="0"/>
                <a:cs typeface="Segoe UI" pitchFamily="34" charset="0"/>
              </a:rPr>
              <a:t>程序下载</a:t>
            </a:r>
            <a:endParaRPr lang="en-US" sz="1100" dirty="0">
              <a:solidFill>
                <a:srgbClr val="0072C6"/>
              </a:solidFill>
              <a:latin typeface="Segoe UI Semibold" pitchFamily="34" charset="0"/>
              <a:ea typeface="Segoe UI" pitchFamily="34" charset="0"/>
              <a:cs typeface="Segoe UI" pitchFamily="34" charset="0"/>
            </a:endParaRPr>
          </a:p>
        </p:txBody>
      </p:sp>
      <p:sp>
        <p:nvSpPr>
          <p:cNvPr id="42" name="Right Arrow 41"/>
          <p:cNvSpPr/>
          <p:nvPr/>
        </p:nvSpPr>
        <p:spPr bwMode="auto">
          <a:xfrm>
            <a:off x="8640960" y="4043730"/>
            <a:ext cx="2342500" cy="1016498"/>
          </a:xfrm>
          <a:prstGeom prst="rightArrow">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5706" rIns="0" bIns="45706" numCol="1" rtlCol="0" anchor="ctr" anchorCtr="0" compatLnSpc="1">
            <a:prstTxWarp prst="textNoShape">
              <a:avLst/>
            </a:prstTxWarp>
          </a:bodyPr>
          <a:lstStyle/>
          <a:p>
            <a:pPr algn="ctr" defTabSz="913825" fontAlgn="base">
              <a:spcBef>
                <a:spcPct val="0"/>
              </a:spcBef>
              <a:spcAft>
                <a:spcPct val="0"/>
              </a:spcAft>
            </a:pPr>
            <a:r>
              <a:rPr lang="zh-CN" altLang="en-US" sz="1100" dirty="0">
                <a:gradFill>
                  <a:gsLst>
                    <a:gs pos="0">
                      <a:srgbClr val="FFFFFF"/>
                    </a:gs>
                    <a:gs pos="100000">
                      <a:srgbClr val="FFFFFF"/>
                    </a:gs>
                  </a:gsLst>
                  <a:lin ang="5400000" scaled="0"/>
                </a:gradFill>
                <a:latin typeface="Segoe UI Semibold" pitchFamily="34" charset="0"/>
              </a:rPr>
              <a:t>全部的数字化内容相比 </a:t>
            </a:r>
            <a:r>
              <a:rPr lang="zh-CN" altLang="en-US" sz="1100" dirty="0" smtClean="0">
                <a:gradFill>
                  <a:gsLst>
                    <a:gs pos="0">
                      <a:srgbClr val="FFFFFF"/>
                    </a:gs>
                    <a:gs pos="100000">
                      <a:srgbClr val="FFFFFF"/>
                    </a:gs>
                  </a:gsLst>
                  <a:lin ang="5400000" scaled="0"/>
                </a:gradFill>
                <a:latin typeface="Segoe UI Semibold" pitchFamily="34" charset="0"/>
              </a:rPr>
              <a:t>过去将</a:t>
            </a:r>
            <a:r>
              <a:rPr lang="zh-CN" altLang="en-US" sz="1100" dirty="0">
                <a:gradFill>
                  <a:gsLst>
                    <a:gs pos="0">
                      <a:srgbClr val="FFFFFF"/>
                    </a:gs>
                    <a:gs pos="100000">
                      <a:srgbClr val="FFFFFF"/>
                    </a:gs>
                  </a:gsLst>
                  <a:lin ang="5400000" scaled="0"/>
                </a:gradFill>
                <a:latin typeface="Segoe UI Semibold" pitchFamily="34" charset="0"/>
              </a:rPr>
              <a:t>有</a:t>
            </a:r>
            <a:endParaRPr lang="en-US" sz="1100" dirty="0">
              <a:gradFill>
                <a:gsLst>
                  <a:gs pos="0">
                    <a:srgbClr val="FFFFFF"/>
                  </a:gs>
                  <a:gs pos="100000">
                    <a:srgbClr val="FFFFFF"/>
                  </a:gs>
                </a:gsLst>
                <a:lin ang="5400000" scaled="0"/>
              </a:gradFill>
              <a:latin typeface="Segoe UI Semibold" pitchFamily="34" charset="0"/>
            </a:endParaRPr>
          </a:p>
          <a:p>
            <a:pPr algn="ctr" defTabSz="913825" fontAlgn="base">
              <a:spcBef>
                <a:spcPct val="0"/>
              </a:spcBef>
              <a:spcAft>
                <a:spcPct val="0"/>
              </a:spcAft>
            </a:pPr>
            <a:r>
              <a:rPr lang="en-US" sz="1999" dirty="0">
                <a:gradFill>
                  <a:gsLst>
                    <a:gs pos="0">
                      <a:srgbClr val="FFFFFF"/>
                    </a:gs>
                    <a:gs pos="100000">
                      <a:srgbClr val="FFFFFF"/>
                    </a:gs>
                  </a:gsLst>
                  <a:lin ang="5400000" scaled="0"/>
                </a:gradFill>
                <a:latin typeface="Segoe UI Semibold" pitchFamily="34" charset="0"/>
              </a:rPr>
              <a:t>48% </a:t>
            </a:r>
            <a:r>
              <a:rPr lang="zh-CN" altLang="en-US" sz="1100" dirty="0">
                <a:gradFill>
                  <a:gsLst>
                    <a:gs pos="0">
                      <a:srgbClr val="FFFFFF"/>
                    </a:gs>
                    <a:gs pos="100000">
                      <a:srgbClr val="FFFFFF"/>
                    </a:gs>
                  </a:gsLst>
                  <a:lin ang="5400000" scaled="0"/>
                </a:gradFill>
                <a:latin typeface="Segoe UI Semibold" pitchFamily="34" charset="0"/>
              </a:rPr>
              <a:t>的增长 </a:t>
            </a:r>
            <a:endParaRPr lang="en-US" sz="1100" dirty="0">
              <a:gradFill>
                <a:gsLst>
                  <a:gs pos="0">
                    <a:srgbClr val="FFFFFF"/>
                  </a:gs>
                  <a:gs pos="100000">
                    <a:srgbClr val="FFFFFF"/>
                  </a:gs>
                </a:gsLst>
                <a:lin ang="5400000" scaled="0"/>
              </a:gradFill>
              <a:latin typeface="Segoe UI Semibold" pitchFamily="34" charset="0"/>
            </a:endParaRPr>
          </a:p>
        </p:txBody>
      </p:sp>
      <p:grpSp>
        <p:nvGrpSpPr>
          <p:cNvPr id="43" name="Group 42"/>
          <p:cNvGrpSpPr/>
          <p:nvPr/>
        </p:nvGrpSpPr>
        <p:grpSpPr>
          <a:xfrm>
            <a:off x="1488921" y="5159052"/>
            <a:ext cx="2350598" cy="1104525"/>
            <a:chOff x="1704875" y="5286751"/>
            <a:chExt cx="2614448" cy="1228506"/>
          </a:xfrm>
        </p:grpSpPr>
        <p:sp>
          <p:nvSpPr>
            <p:cNvPr id="44" name="Right Arrow 43"/>
            <p:cNvSpPr/>
            <p:nvPr/>
          </p:nvSpPr>
          <p:spPr bwMode="auto">
            <a:xfrm>
              <a:off x="1704875" y="5286751"/>
              <a:ext cx="2614448" cy="605017"/>
            </a:xfrm>
            <a:prstGeom prst="rightArrow">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r>
                <a:rPr lang="zh-CN" altLang="en-US" sz="1300" dirty="0">
                  <a:gradFill>
                    <a:gsLst>
                      <a:gs pos="0">
                        <a:srgbClr val="FFFFFF"/>
                      </a:gs>
                      <a:gs pos="100000">
                        <a:srgbClr val="FFFFFF"/>
                      </a:gs>
                    </a:gsLst>
                    <a:lin ang="5400000" scaled="0"/>
                  </a:gradFill>
                  <a:latin typeface="Segoe UI Semibold" pitchFamily="34" charset="0"/>
                  <a:cs typeface="Segoe UI" pitchFamily="34" charset="0"/>
                </a:rPr>
                <a:t>移动性</a:t>
              </a:r>
              <a:endParaRPr lang="en-US" sz="1300" b="1" dirty="0">
                <a:gradFill>
                  <a:gsLst>
                    <a:gs pos="0">
                      <a:srgbClr val="FFFFFF"/>
                    </a:gs>
                    <a:gs pos="100000">
                      <a:srgbClr val="FFFFFF"/>
                    </a:gs>
                  </a:gsLst>
                  <a:lin ang="5400000" scaled="0"/>
                </a:gradFill>
                <a:latin typeface="Segoe UI Semibold" pitchFamily="34" charset="0"/>
                <a:cs typeface="Segoe UI" pitchFamily="34" charset="0"/>
              </a:endParaRPr>
            </a:p>
          </p:txBody>
        </p:sp>
        <p:sp>
          <p:nvSpPr>
            <p:cNvPr id="45" name="Right Arrow 44"/>
            <p:cNvSpPr/>
            <p:nvPr/>
          </p:nvSpPr>
          <p:spPr bwMode="auto">
            <a:xfrm>
              <a:off x="1704875" y="5910240"/>
              <a:ext cx="2614448" cy="605017"/>
            </a:xfrm>
            <a:prstGeom prst="rightArrow">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r>
                <a:rPr lang="zh-CN" altLang="en-US" sz="1300" dirty="0">
                  <a:gradFill>
                    <a:gsLst>
                      <a:gs pos="0">
                        <a:srgbClr val="FFFFFF"/>
                      </a:gs>
                      <a:gs pos="100000">
                        <a:srgbClr val="FFFFFF"/>
                      </a:gs>
                    </a:gsLst>
                    <a:lin ang="5400000" scaled="0"/>
                  </a:gradFill>
                  <a:latin typeface="Segoe UI Semibold" pitchFamily="34" charset="0"/>
                  <a:cs typeface="Segoe UI" pitchFamily="34" charset="0"/>
                </a:rPr>
                <a:t>对数据安全的担忧</a:t>
              </a:r>
              <a:endParaRPr lang="en-US" sz="1300" dirty="0">
                <a:gradFill>
                  <a:gsLst>
                    <a:gs pos="0">
                      <a:srgbClr val="FFFFFF"/>
                    </a:gs>
                    <a:gs pos="100000">
                      <a:srgbClr val="FFFFFF"/>
                    </a:gs>
                  </a:gsLst>
                  <a:lin ang="5400000" scaled="0"/>
                </a:gradFill>
                <a:latin typeface="Segoe UI Semibold" pitchFamily="34" charset="0"/>
                <a:cs typeface="Segoe UI" pitchFamily="34" charset="0"/>
              </a:endParaRPr>
            </a:p>
          </p:txBody>
        </p:sp>
        <p:sp>
          <p:nvSpPr>
            <p:cNvPr id="46" name="TextBox 45"/>
            <p:cNvSpPr txBox="1"/>
            <p:nvPr/>
          </p:nvSpPr>
          <p:spPr>
            <a:xfrm>
              <a:off x="2756149" y="5597075"/>
              <a:ext cx="364141" cy="547576"/>
            </a:xfrm>
            <a:prstGeom prst="rect">
              <a:avLst/>
            </a:prstGeom>
            <a:noFill/>
          </p:spPr>
          <p:txBody>
            <a:bodyPr wrap="square" lIns="0" tIns="0" rIns="0" bIns="0" rtlCol="0">
              <a:spAutoFit/>
            </a:bodyPr>
            <a:lstStyle/>
            <a:p>
              <a:pPr defTabSz="913787" fontAlgn="base">
                <a:spcBef>
                  <a:spcPct val="0"/>
                </a:spcBef>
                <a:spcAft>
                  <a:spcPct val="0"/>
                </a:spcAft>
              </a:pPr>
              <a:r>
                <a:rPr lang="en-US" sz="3199" dirty="0">
                  <a:solidFill>
                    <a:srgbClr val="0072C6"/>
                  </a:solidFill>
                  <a:latin typeface="Segoe UI Semibold" pitchFamily="34" charset="0"/>
                  <a:ea typeface="Segoe UI" pitchFamily="34" charset="0"/>
                  <a:cs typeface="Segoe UI" pitchFamily="34" charset="0"/>
                </a:rPr>
                <a:t>=</a:t>
              </a:r>
            </a:p>
          </p:txBody>
        </p:sp>
      </p:grpSp>
      <p:sp>
        <p:nvSpPr>
          <p:cNvPr id="47" name="TextBox 46"/>
          <p:cNvSpPr txBox="1"/>
          <p:nvPr/>
        </p:nvSpPr>
        <p:spPr>
          <a:xfrm>
            <a:off x="174978" y="4071446"/>
            <a:ext cx="1511855" cy="609516"/>
          </a:xfrm>
          <a:prstGeom prst="rect">
            <a:avLst/>
          </a:prstGeom>
          <a:noFill/>
        </p:spPr>
        <p:txBody>
          <a:bodyPr wrap="square" lIns="0" tIns="0" rIns="0" bIns="0" rtlCol="0">
            <a:noAutofit/>
          </a:bodyPr>
          <a:lstStyle/>
          <a:p>
            <a:pPr defTabSz="913787" fontAlgn="base">
              <a:lnSpc>
                <a:spcPts val="1100"/>
              </a:lnSpc>
              <a:spcBef>
                <a:spcPct val="0"/>
              </a:spcBef>
              <a:spcAft>
                <a:spcPct val="0"/>
              </a:spcAft>
            </a:pPr>
            <a:r>
              <a:rPr lang="en-US" sz="2799" dirty="0">
                <a:solidFill>
                  <a:srgbClr val="0072C6"/>
                </a:solidFill>
                <a:latin typeface="Segoe UI Semibold" pitchFamily="34" charset="0"/>
                <a:ea typeface="Segoe UI" pitchFamily="34" charset="0"/>
                <a:cs typeface="Segoe UI" pitchFamily="34" charset="0"/>
              </a:rPr>
              <a:t>91% </a:t>
            </a:r>
            <a:br>
              <a:rPr lang="en-US" sz="2799" dirty="0">
                <a:solidFill>
                  <a:srgbClr val="0072C6"/>
                </a:solidFill>
                <a:latin typeface="Segoe UI Semibold" pitchFamily="34" charset="0"/>
                <a:ea typeface="Segoe UI" pitchFamily="34" charset="0"/>
                <a:cs typeface="Segoe UI" pitchFamily="34" charset="0"/>
              </a:rPr>
            </a:br>
            <a:r>
              <a:rPr lang="zh-CN" altLang="en-US" sz="1100" dirty="0" smtClean="0">
                <a:solidFill>
                  <a:srgbClr val="0072C6"/>
                </a:solidFill>
                <a:latin typeface="Segoe UI Semibold" pitchFamily="34" charset="0"/>
                <a:ea typeface="Segoe UI" pitchFamily="34" charset="0"/>
                <a:cs typeface="Segoe UI" pitchFamily="34" charset="0"/>
              </a:rPr>
              <a:t>的企业已经于</a:t>
            </a:r>
            <a:r>
              <a:rPr lang="en-US" altLang="zh-CN" sz="1100" dirty="0" smtClean="0">
                <a:solidFill>
                  <a:srgbClr val="0072C6"/>
                </a:solidFill>
                <a:latin typeface="Segoe UI Semibold" pitchFamily="34" charset="0"/>
                <a:ea typeface="Segoe UI" pitchFamily="34" charset="0"/>
                <a:cs typeface="Segoe UI" pitchFamily="34" charset="0"/>
              </a:rPr>
              <a:t>2012</a:t>
            </a:r>
            <a:r>
              <a:rPr lang="zh-CN" altLang="en-US" sz="1100" dirty="0" smtClean="0">
                <a:solidFill>
                  <a:srgbClr val="0072C6"/>
                </a:solidFill>
                <a:latin typeface="Segoe UI Semibold" pitchFamily="34" charset="0"/>
                <a:ea typeface="Segoe UI" pitchFamily="34" charset="0"/>
                <a:cs typeface="Segoe UI" pitchFamily="34" charset="0"/>
              </a:rPr>
              <a:t>年在</a:t>
            </a:r>
            <a:r>
              <a:rPr lang="zh-CN" altLang="en-US" sz="1100" dirty="0">
                <a:solidFill>
                  <a:srgbClr val="0072C6"/>
                </a:solidFill>
                <a:latin typeface="Segoe UI Semibold" pitchFamily="34" charset="0"/>
                <a:ea typeface="Segoe UI" pitchFamily="34" charset="0"/>
                <a:cs typeface="Segoe UI" pitchFamily="34" charset="0"/>
              </a:rPr>
              <a:t>移动设备方面投入预算</a:t>
            </a:r>
            <a:endParaRPr lang="en-US" sz="1100" dirty="0">
              <a:solidFill>
                <a:srgbClr val="0072C6"/>
              </a:solidFill>
              <a:latin typeface="Segoe UI Semibold" pitchFamily="34" charset="0"/>
              <a:ea typeface="Segoe UI" pitchFamily="34" charset="0"/>
              <a:cs typeface="Segoe UI" pitchFamily="34" charset="0"/>
            </a:endParaRPr>
          </a:p>
        </p:txBody>
      </p:sp>
      <p:sp>
        <p:nvSpPr>
          <p:cNvPr id="48" name="TextBox 47"/>
          <p:cNvSpPr txBox="1"/>
          <p:nvPr/>
        </p:nvSpPr>
        <p:spPr>
          <a:xfrm>
            <a:off x="4050488" y="4929697"/>
            <a:ext cx="960546" cy="705137"/>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1/2</a:t>
            </a:r>
            <a:r>
              <a:rPr lang="en-US" sz="1100" dirty="0">
                <a:solidFill>
                  <a:srgbClr val="0072C6"/>
                </a:solidFill>
                <a:latin typeface="Segoe UI Semibold" pitchFamily="34" charset="0"/>
                <a:ea typeface="Segoe UI" pitchFamily="34" charset="0"/>
                <a:cs typeface="Segoe UI" pitchFamily="34" charset="0"/>
              </a:rPr>
              <a:t> </a:t>
            </a:r>
            <a:br>
              <a:rPr lang="en-US" sz="1100" dirty="0">
                <a:solidFill>
                  <a:srgbClr val="0072C6"/>
                </a:solidFill>
                <a:latin typeface="Segoe UI Semibold" pitchFamily="34" charset="0"/>
                <a:ea typeface="Segoe UI" pitchFamily="34" charset="0"/>
                <a:cs typeface="Segoe UI" pitchFamily="34" charset="0"/>
              </a:rPr>
            </a:br>
            <a:r>
              <a:rPr lang="zh-CN" altLang="en-US" sz="1100" dirty="0" smtClean="0">
                <a:solidFill>
                  <a:srgbClr val="0072C6"/>
                </a:solidFill>
                <a:latin typeface="Segoe UI Semibold" pitchFamily="34" charset="0"/>
                <a:ea typeface="Segoe UI" pitchFamily="34" charset="0"/>
                <a:cs typeface="Segoe UI" pitchFamily="34" charset="0"/>
              </a:rPr>
              <a:t>的全球企业期待使用</a:t>
            </a:r>
            <a:r>
              <a:rPr lang="zh-CN" altLang="en-US" sz="1100" dirty="0">
                <a:solidFill>
                  <a:srgbClr val="0072C6"/>
                </a:solidFill>
                <a:latin typeface="Segoe UI Semibold" pitchFamily="34" charset="0"/>
                <a:ea typeface="Segoe UI" pitchFamily="34" charset="0"/>
                <a:cs typeface="Segoe UI" pitchFamily="34" charset="0"/>
              </a:rPr>
              <a:t>内部的企业社交网络应用</a:t>
            </a:r>
            <a:endParaRPr lang="en-US" sz="1100" dirty="0">
              <a:solidFill>
                <a:srgbClr val="0072C6"/>
              </a:solidFill>
              <a:latin typeface="Segoe UI Semibold" pitchFamily="34" charset="0"/>
              <a:ea typeface="Segoe UI" pitchFamily="34" charset="0"/>
              <a:cs typeface="Segoe UI" pitchFamily="34" charset="0"/>
            </a:endParaRPr>
          </a:p>
        </p:txBody>
      </p:sp>
      <p:sp>
        <p:nvSpPr>
          <p:cNvPr id="58" name="TextBox 57"/>
          <p:cNvSpPr txBox="1"/>
          <p:nvPr/>
        </p:nvSpPr>
        <p:spPr>
          <a:xfrm>
            <a:off x="11038862" y="4356447"/>
            <a:ext cx="977447" cy="282129"/>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2.7</a:t>
            </a:r>
            <a:r>
              <a:rPr lang="en-US" sz="2799" dirty="0">
                <a:solidFill>
                  <a:srgbClr val="0072C6"/>
                </a:solidFill>
                <a:latin typeface="Segoe UI Semibold" pitchFamily="34" charset="0"/>
                <a:ea typeface="Segoe UI" pitchFamily="34" charset="0"/>
                <a:cs typeface="Segoe UI" pitchFamily="34" charset="0"/>
              </a:rPr>
              <a:t> </a:t>
            </a:r>
            <a:r>
              <a:rPr lang="zh-CN" altLang="en-US" sz="1100" dirty="0" smtClean="0">
                <a:solidFill>
                  <a:srgbClr val="0072C6"/>
                </a:solidFill>
                <a:latin typeface="Segoe UI Semibold" pitchFamily="34" charset="0"/>
                <a:ea typeface="Segoe UI" pitchFamily="34" charset="0"/>
                <a:cs typeface="Segoe UI" pitchFamily="34" charset="0"/>
              </a:rPr>
              <a:t>万亿</a:t>
            </a:r>
            <a:r>
              <a:rPr lang="en-US" altLang="zh-CN" sz="1100" dirty="0" smtClean="0">
                <a:solidFill>
                  <a:srgbClr val="0072C6"/>
                </a:solidFill>
                <a:latin typeface="Segoe UI Semibold" pitchFamily="34" charset="0"/>
                <a:ea typeface="Segoe UI" pitchFamily="34" charset="0"/>
                <a:cs typeface="Segoe UI" pitchFamily="34" charset="0"/>
              </a:rPr>
              <a:t>G</a:t>
            </a:r>
            <a:r>
              <a:rPr lang="zh-CN" altLang="en-US" sz="1100" dirty="0" smtClean="0">
                <a:solidFill>
                  <a:srgbClr val="0072C6"/>
                </a:solidFill>
                <a:latin typeface="Segoe UI Semibold" pitchFamily="34" charset="0"/>
                <a:ea typeface="Segoe UI" pitchFamily="34" charset="0"/>
                <a:cs typeface="Segoe UI" pitchFamily="34" charset="0"/>
              </a:rPr>
              <a:t>数据的增长</a:t>
            </a:r>
            <a:endParaRPr lang="en-US" sz="1100" dirty="0">
              <a:solidFill>
                <a:srgbClr val="0072C6"/>
              </a:solidFill>
              <a:latin typeface="Segoe UI Semibold" pitchFamily="34" charset="0"/>
              <a:ea typeface="Segoe UI" pitchFamily="34" charset="0"/>
              <a:cs typeface="Segoe UI" pitchFamily="34" charset="0"/>
            </a:endParaRPr>
          </a:p>
        </p:txBody>
      </p:sp>
      <p:sp>
        <p:nvSpPr>
          <p:cNvPr id="59" name="TextBox 58"/>
          <p:cNvSpPr txBox="1"/>
          <p:nvPr/>
        </p:nvSpPr>
        <p:spPr>
          <a:xfrm>
            <a:off x="6347328" y="3963672"/>
            <a:ext cx="1902592" cy="423083"/>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&gt;80%</a:t>
            </a:r>
            <a:r>
              <a:rPr lang="en-US" sz="1100" dirty="0">
                <a:solidFill>
                  <a:srgbClr val="0072C6"/>
                </a:solidFill>
                <a:latin typeface="Segoe UI Semibold" pitchFamily="34" charset="0"/>
                <a:ea typeface="Segoe UI" pitchFamily="34" charset="0"/>
                <a:cs typeface="Segoe UI" pitchFamily="34" charset="0"/>
              </a:rPr>
              <a:t> </a:t>
            </a:r>
            <a:r>
              <a:rPr lang="zh-CN" altLang="en-US" sz="1100" dirty="0" smtClean="0">
                <a:solidFill>
                  <a:srgbClr val="0072C6"/>
                </a:solidFill>
                <a:latin typeface="Segoe UI Semibold" pitchFamily="34" charset="0"/>
                <a:ea typeface="Segoe UI" pitchFamily="34" charset="0"/>
                <a:cs typeface="Segoe UI" pitchFamily="34" charset="0"/>
              </a:rPr>
              <a:t>在过去一年中的新应用程序</a:t>
            </a:r>
            <a:r>
              <a:rPr lang="zh-CN" altLang="en-US" sz="1100" dirty="0">
                <a:solidFill>
                  <a:srgbClr val="0072C6"/>
                </a:solidFill>
                <a:latin typeface="Segoe UI Semibold" pitchFamily="34" charset="0"/>
                <a:ea typeface="Segoe UI" pitchFamily="34" charset="0"/>
                <a:cs typeface="Segoe UI" pitchFamily="34" charset="0"/>
              </a:rPr>
              <a:t>将通过云计算或部署在云计算</a:t>
            </a:r>
            <a:r>
              <a:rPr lang="zh-CN" altLang="en-US" sz="1100" dirty="0" smtClean="0">
                <a:solidFill>
                  <a:srgbClr val="0072C6"/>
                </a:solidFill>
                <a:latin typeface="Segoe UI Semibold" pitchFamily="34" charset="0"/>
                <a:ea typeface="Segoe UI" pitchFamily="34" charset="0"/>
                <a:cs typeface="Segoe UI" pitchFamily="34" charset="0"/>
              </a:rPr>
              <a:t>环境</a:t>
            </a:r>
            <a:endParaRPr lang="en-US" sz="1100" dirty="0">
              <a:solidFill>
                <a:srgbClr val="0072C6"/>
              </a:solidFill>
              <a:latin typeface="Segoe UI Semibold" pitchFamily="34" charset="0"/>
              <a:ea typeface="Segoe UI" pitchFamily="34" charset="0"/>
              <a:cs typeface="Segoe UI" pitchFamily="34" charset="0"/>
            </a:endParaRPr>
          </a:p>
        </p:txBody>
      </p:sp>
      <p:sp>
        <p:nvSpPr>
          <p:cNvPr id="61" name="TextBox 60"/>
          <p:cNvSpPr txBox="1"/>
          <p:nvPr/>
        </p:nvSpPr>
        <p:spPr>
          <a:xfrm>
            <a:off x="11162431" y="5416355"/>
            <a:ext cx="853878" cy="564257"/>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32%</a:t>
            </a:r>
            <a:r>
              <a:rPr lang="en-US" sz="2799" dirty="0">
                <a:solidFill>
                  <a:srgbClr val="0072C6"/>
                </a:solidFill>
                <a:latin typeface="Segoe UI Semibold" pitchFamily="34" charset="0"/>
                <a:ea typeface="Segoe UI" pitchFamily="34" charset="0"/>
                <a:cs typeface="Segoe UI" pitchFamily="34" charset="0"/>
              </a:rPr>
              <a:t/>
            </a:r>
            <a:br>
              <a:rPr lang="en-US" sz="2799" dirty="0">
                <a:solidFill>
                  <a:srgbClr val="0072C6"/>
                </a:solidFill>
                <a:latin typeface="Segoe UI Semibold" pitchFamily="34" charset="0"/>
                <a:ea typeface="Segoe UI" pitchFamily="34" charset="0"/>
                <a:cs typeface="Segoe UI" pitchFamily="34" charset="0"/>
              </a:rPr>
            </a:br>
            <a:r>
              <a:rPr lang="zh-CN" altLang="en-US" sz="1100" dirty="0">
                <a:solidFill>
                  <a:srgbClr val="0072C6"/>
                </a:solidFill>
                <a:latin typeface="Segoe UI Semibold" pitchFamily="34" charset="0"/>
                <a:ea typeface="Segoe UI" pitchFamily="34" charset="0"/>
                <a:cs typeface="Segoe UI" pitchFamily="34" charset="0"/>
              </a:rPr>
              <a:t>的企业</a:t>
            </a:r>
            <a:r>
              <a:rPr lang="zh-CN" altLang="en-US" sz="1100" dirty="0" smtClean="0">
                <a:solidFill>
                  <a:srgbClr val="0072C6"/>
                </a:solidFill>
                <a:latin typeface="Segoe UI Semibold" pitchFamily="34" charset="0"/>
                <a:ea typeface="Segoe UI" pitchFamily="34" charset="0"/>
                <a:cs typeface="Segoe UI" pitchFamily="34" charset="0"/>
              </a:rPr>
              <a:t>愿意在</a:t>
            </a:r>
            <a:r>
              <a:rPr lang="en-US" altLang="zh-CN" sz="1100" dirty="0">
                <a:solidFill>
                  <a:srgbClr val="0072C6"/>
                </a:solidFill>
                <a:latin typeface="Segoe UI Semibold" pitchFamily="34" charset="0"/>
                <a:ea typeface="Segoe UI" pitchFamily="34" charset="0"/>
                <a:cs typeface="Segoe UI" pitchFamily="34" charset="0"/>
              </a:rPr>
              <a:t>BI</a:t>
            </a:r>
            <a:r>
              <a:rPr lang="zh-CN" altLang="en-US" sz="1100" dirty="0">
                <a:solidFill>
                  <a:srgbClr val="0072C6"/>
                </a:solidFill>
                <a:latin typeface="Segoe UI Semibold" pitchFamily="34" charset="0"/>
                <a:ea typeface="Segoe UI" pitchFamily="34" charset="0"/>
                <a:cs typeface="Segoe UI" pitchFamily="34" charset="0"/>
              </a:rPr>
              <a:t>和分析</a:t>
            </a:r>
            <a:r>
              <a:rPr lang="zh-CN" altLang="en-US" sz="1100" dirty="0" smtClean="0">
                <a:solidFill>
                  <a:srgbClr val="0072C6"/>
                </a:solidFill>
                <a:latin typeface="Segoe UI Semibold" pitchFamily="34" charset="0"/>
                <a:ea typeface="Segoe UI" pitchFamily="34" charset="0"/>
                <a:cs typeface="Segoe UI" pitchFamily="34" charset="0"/>
              </a:rPr>
              <a:t>服务上进行投入</a:t>
            </a:r>
            <a:endParaRPr lang="en-US" sz="1100" dirty="0">
              <a:solidFill>
                <a:srgbClr val="0072C6"/>
              </a:solidFill>
              <a:latin typeface="Segoe UI Semibold" pitchFamily="34" charset="0"/>
              <a:ea typeface="Segoe UI" pitchFamily="34" charset="0"/>
              <a:cs typeface="Segoe UI" pitchFamily="34" charset="0"/>
            </a:endParaRPr>
          </a:p>
        </p:txBody>
      </p:sp>
      <p:grpSp>
        <p:nvGrpSpPr>
          <p:cNvPr id="9" name="Group 8"/>
          <p:cNvGrpSpPr/>
          <p:nvPr/>
        </p:nvGrpSpPr>
        <p:grpSpPr>
          <a:xfrm>
            <a:off x="6142544" y="4411389"/>
            <a:ext cx="2537151" cy="1610483"/>
            <a:chOff x="5439717" y="4788965"/>
            <a:chExt cx="2537812" cy="1610903"/>
          </a:xfrm>
        </p:grpSpPr>
        <p:pic>
          <p:nvPicPr>
            <p:cNvPr id="27" name="Picture 26"/>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439717" y="4788965"/>
              <a:ext cx="2537812" cy="1610903"/>
            </a:xfrm>
            <a:prstGeom prst="rect">
              <a:avLst/>
            </a:prstGeom>
          </p:spPr>
        </p:pic>
        <p:sp>
          <p:nvSpPr>
            <p:cNvPr id="60" name="TextBox 59"/>
            <p:cNvSpPr txBox="1"/>
            <p:nvPr/>
          </p:nvSpPr>
          <p:spPr>
            <a:xfrm>
              <a:off x="6501541" y="5687128"/>
              <a:ext cx="1184781" cy="282203"/>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zh-CN" altLang="en-US" sz="1050" dirty="0" smtClean="0">
                  <a:solidFill>
                    <a:prstClr val="white"/>
                  </a:solidFill>
                  <a:latin typeface="Segoe UI Semibold" pitchFamily="34" charset="0"/>
                  <a:ea typeface="Segoe UI" pitchFamily="34" charset="0"/>
                  <a:cs typeface="Segoe UI" pitchFamily="34" charset="0"/>
                </a:rPr>
                <a:t>从基础架构，到应用平台</a:t>
              </a:r>
              <a:endParaRPr lang="en-US" sz="1050" dirty="0">
                <a:solidFill>
                  <a:prstClr val="white"/>
                </a:solidFill>
                <a:latin typeface="Segoe UI Semibold" pitchFamily="34" charset="0"/>
                <a:ea typeface="Segoe UI" pitchFamily="34" charset="0"/>
                <a:cs typeface="Segoe UI" pitchFamily="34" charset="0"/>
              </a:endParaRPr>
            </a:p>
          </p:txBody>
        </p:sp>
        <p:sp>
          <p:nvSpPr>
            <p:cNvPr id="62" name="TextBox 61"/>
            <p:cNvSpPr txBox="1"/>
            <p:nvPr/>
          </p:nvSpPr>
          <p:spPr>
            <a:xfrm>
              <a:off x="5911480" y="5065802"/>
              <a:ext cx="1163497" cy="282203"/>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zh-CN" altLang="en-US" sz="1050" dirty="0" smtClean="0">
                  <a:solidFill>
                    <a:prstClr val="white"/>
                  </a:solidFill>
                  <a:latin typeface="Segoe UI Semibold" pitchFamily="34" charset="0"/>
                  <a:ea typeface="Segoe UI" pitchFamily="34" charset="0"/>
                  <a:cs typeface="Segoe UI" pitchFamily="34" charset="0"/>
                </a:rPr>
                <a:t>云计算将成为很多企业的战略重点</a:t>
              </a:r>
              <a:endParaRPr lang="en-US" sz="1050" dirty="0">
                <a:solidFill>
                  <a:prstClr val="white"/>
                </a:solidFill>
                <a:latin typeface="Segoe UI Semibold" pitchFamily="34" charset="0"/>
                <a:ea typeface="Segoe UI" pitchFamily="34" charset="0"/>
                <a:cs typeface="Segoe UI" pitchFamily="34" charset="0"/>
              </a:endParaRPr>
            </a:p>
          </p:txBody>
        </p:sp>
      </p:grpSp>
      <p:sp>
        <p:nvSpPr>
          <p:cNvPr id="63" name="TextBox 62"/>
          <p:cNvSpPr txBox="1"/>
          <p:nvPr/>
        </p:nvSpPr>
        <p:spPr>
          <a:xfrm>
            <a:off x="174977" y="5084009"/>
            <a:ext cx="1361073" cy="1023171"/>
          </a:xfrm>
          <a:prstGeom prst="rect">
            <a:avLst/>
          </a:prstGeom>
          <a:noFill/>
        </p:spPr>
        <p:txBody>
          <a:bodyPr wrap="square" lIns="0" tIns="0" rIns="0" bIns="0" rtlCol="0">
            <a:noAutofit/>
          </a:bodyPr>
          <a:lstStyle/>
          <a:p>
            <a:pPr defTabSz="913787" fontAlgn="base">
              <a:lnSpc>
                <a:spcPts val="1100"/>
              </a:lnSpc>
              <a:spcBef>
                <a:spcPct val="0"/>
              </a:spcBef>
              <a:spcAft>
                <a:spcPct val="0"/>
              </a:spcAft>
            </a:pPr>
            <a:r>
              <a:rPr lang="zh-CN" altLang="en-US" sz="1100" dirty="0">
                <a:solidFill>
                  <a:srgbClr val="0072C6"/>
                </a:solidFill>
                <a:latin typeface="Segoe UI Semibold" pitchFamily="34" charset="0"/>
                <a:ea typeface="Segoe UI" pitchFamily="34" charset="0"/>
                <a:cs typeface="Segoe UI" pitchFamily="34" charset="0"/>
              </a:rPr>
              <a:t>在</a:t>
            </a:r>
            <a:r>
              <a:rPr lang="en-US" sz="1100" dirty="0" smtClean="0">
                <a:solidFill>
                  <a:srgbClr val="0072C6"/>
                </a:solidFill>
                <a:latin typeface="Segoe UI Semibold" pitchFamily="34" charset="0"/>
                <a:ea typeface="Segoe UI" pitchFamily="34" charset="0"/>
                <a:cs typeface="Segoe UI" pitchFamily="34" charset="0"/>
              </a:rPr>
              <a:t>2012</a:t>
            </a:r>
            <a:r>
              <a:rPr lang="zh-CN" altLang="en-US" sz="1100" dirty="0" smtClean="0">
                <a:solidFill>
                  <a:srgbClr val="0072C6"/>
                </a:solidFill>
                <a:latin typeface="Segoe UI Semibold" pitchFamily="34" charset="0"/>
                <a:ea typeface="Segoe UI" pitchFamily="34" charset="0"/>
                <a:cs typeface="Segoe UI" pitchFamily="34" charset="0"/>
              </a:rPr>
              <a:t>年</a:t>
            </a:r>
            <a:r>
              <a:rPr lang="en-US" sz="1100" dirty="0" smtClean="0">
                <a:solidFill>
                  <a:srgbClr val="0072C6"/>
                </a:solidFill>
                <a:latin typeface="Segoe UI Semibold" pitchFamily="34" charset="0"/>
                <a:ea typeface="Segoe UI" pitchFamily="34" charset="0"/>
                <a:cs typeface="Segoe UI" pitchFamily="34" charset="0"/>
              </a:rPr>
              <a:t>, </a:t>
            </a:r>
            <a:r>
              <a:rPr lang="zh-CN" altLang="en-US" sz="1100" dirty="0">
                <a:solidFill>
                  <a:srgbClr val="0072C6"/>
                </a:solidFill>
                <a:latin typeface="Segoe UI Semibold" pitchFamily="34" charset="0"/>
                <a:ea typeface="Segoe UI" pitchFamily="34" charset="0"/>
                <a:cs typeface="Segoe UI" pitchFamily="34" charset="0"/>
              </a:rPr>
              <a:t>移动设备的与</a:t>
            </a:r>
            <a:r>
              <a:rPr lang="en-US" altLang="zh-CN" sz="1100" dirty="0">
                <a:solidFill>
                  <a:srgbClr val="0072C6"/>
                </a:solidFill>
                <a:latin typeface="Segoe UI Semibold" pitchFamily="34" charset="0"/>
                <a:ea typeface="Segoe UI" pitchFamily="34" charset="0"/>
                <a:cs typeface="Segoe UI" pitchFamily="34" charset="0"/>
              </a:rPr>
              <a:t>PC</a:t>
            </a:r>
            <a:r>
              <a:rPr lang="zh-CN" altLang="en-US" sz="1100" dirty="0">
                <a:solidFill>
                  <a:srgbClr val="0072C6"/>
                </a:solidFill>
                <a:latin typeface="Segoe UI Semibold" pitchFamily="34" charset="0"/>
                <a:ea typeface="Segoe UI" pitchFamily="34" charset="0"/>
                <a:cs typeface="Segoe UI" pitchFamily="34" charset="0"/>
              </a:rPr>
              <a:t>的出货量将超过</a:t>
            </a:r>
            <a:endParaRPr lang="en-US" sz="1100" dirty="0">
              <a:solidFill>
                <a:srgbClr val="0072C6"/>
              </a:solidFill>
              <a:latin typeface="Segoe UI Semibold" pitchFamily="34" charset="0"/>
              <a:ea typeface="Segoe UI" pitchFamily="34" charset="0"/>
              <a:cs typeface="Segoe UI" pitchFamily="34" charset="0"/>
            </a:endParaRPr>
          </a:p>
          <a:p>
            <a:pPr defTabSz="913787" fontAlgn="base">
              <a:spcBef>
                <a:spcPct val="0"/>
              </a:spcBef>
              <a:spcAft>
                <a:spcPct val="0"/>
              </a:spcAft>
            </a:pPr>
            <a:r>
              <a:rPr lang="en-US" sz="2799" dirty="0">
                <a:solidFill>
                  <a:srgbClr val="0072C6"/>
                </a:solidFill>
                <a:latin typeface="Segoe UI Semibold" pitchFamily="34" charset="0"/>
                <a:ea typeface="Segoe UI" pitchFamily="34" charset="0"/>
                <a:cs typeface="Segoe UI" pitchFamily="34" charset="0"/>
              </a:rPr>
              <a:t>2:1</a:t>
            </a:r>
            <a:endParaRPr lang="en-US" sz="1100" dirty="0">
              <a:solidFill>
                <a:srgbClr val="0072C6"/>
              </a:solidFill>
              <a:latin typeface="Segoe UI Semibold" pitchFamily="34" charset="0"/>
              <a:ea typeface="Segoe UI" pitchFamily="34" charset="0"/>
              <a:cs typeface="Segoe UI" pitchFamily="34" charset="0"/>
            </a:endParaRPr>
          </a:p>
          <a:p>
            <a:pPr defTabSz="913787" fontAlgn="base">
              <a:lnSpc>
                <a:spcPts val="1100"/>
              </a:lnSpc>
              <a:spcBef>
                <a:spcPct val="0"/>
              </a:spcBef>
              <a:spcAft>
                <a:spcPct val="0"/>
              </a:spcAft>
            </a:pPr>
            <a:r>
              <a:rPr lang="zh-CN" altLang="en-US" sz="1100" dirty="0">
                <a:solidFill>
                  <a:srgbClr val="0072C6"/>
                </a:solidFill>
                <a:latin typeface="Segoe UI Semibold" pitchFamily="34" charset="0"/>
                <a:ea typeface="Segoe UI" pitchFamily="34" charset="0"/>
                <a:cs typeface="Segoe UI" pitchFamily="34" charset="0"/>
              </a:rPr>
              <a:t>同时首次超过</a:t>
            </a:r>
            <a:r>
              <a:rPr lang="en-US" altLang="zh-CN" sz="1100" dirty="0">
                <a:solidFill>
                  <a:srgbClr val="0072C6"/>
                </a:solidFill>
                <a:latin typeface="Segoe UI Semibold" pitchFamily="34" charset="0"/>
                <a:ea typeface="Segoe UI" pitchFamily="34" charset="0"/>
                <a:cs typeface="Segoe UI" pitchFamily="34" charset="0"/>
              </a:rPr>
              <a:t>PC</a:t>
            </a:r>
            <a:r>
              <a:rPr lang="zh-CN" altLang="en-US" sz="1100" dirty="0">
                <a:solidFill>
                  <a:srgbClr val="0072C6"/>
                </a:solidFill>
                <a:latin typeface="Segoe UI Semibold" pitchFamily="34" charset="0"/>
                <a:ea typeface="Segoe UI" pitchFamily="34" charset="0"/>
                <a:cs typeface="Segoe UI" pitchFamily="34" charset="0"/>
              </a:rPr>
              <a:t>的销售额</a:t>
            </a:r>
            <a:endParaRPr lang="en-US" sz="1100" dirty="0">
              <a:solidFill>
                <a:srgbClr val="0072C6"/>
              </a:solidFill>
              <a:latin typeface="Segoe UI Semibold" pitchFamily="34" charset="0"/>
              <a:ea typeface="Segoe UI" pitchFamily="34" charset="0"/>
              <a:cs typeface="Segoe UI" pitchFamily="34" charset="0"/>
            </a:endParaRPr>
          </a:p>
        </p:txBody>
      </p:sp>
      <p:sp>
        <p:nvSpPr>
          <p:cNvPr id="8" name="Rectangle 7"/>
          <p:cNvSpPr/>
          <p:nvPr/>
        </p:nvSpPr>
        <p:spPr>
          <a:xfrm>
            <a:off x="1686832" y="4799175"/>
            <a:ext cx="828086" cy="425758"/>
          </a:xfrm>
          <a:prstGeom prst="rect">
            <a:avLst/>
          </a:prstGeom>
        </p:spPr>
        <p:txBody>
          <a:bodyPr wrap="square">
            <a:spAutoFit/>
          </a:bodyPr>
          <a:lstStyle/>
          <a:p>
            <a:pPr algn="ctr" defTabSz="1087779">
              <a:lnSpc>
                <a:spcPts val="1300"/>
              </a:lnSpc>
            </a:pPr>
            <a:r>
              <a:rPr lang="en-US" sz="2800" dirty="0" smtClean="0">
                <a:solidFill>
                  <a:prstClr val="white"/>
                </a:solidFill>
                <a:latin typeface="Segoe UI Semibold" pitchFamily="34" charset="0"/>
                <a:ea typeface="Verdana" pitchFamily="34" charset="0"/>
                <a:cs typeface="Verdana" pitchFamily="34" charset="0"/>
              </a:rPr>
              <a:t>85</a:t>
            </a:r>
            <a:r>
              <a:rPr lang="en-US" altLang="zh-CN" sz="2800" dirty="0" smtClean="0">
                <a:solidFill>
                  <a:prstClr val="white"/>
                </a:solidFill>
                <a:latin typeface="Segoe UI Semibold" pitchFamily="34" charset="0"/>
                <a:ea typeface="Verdana" pitchFamily="34" charset="0"/>
                <a:cs typeface="Verdana" pitchFamily="34" charset="0"/>
              </a:rPr>
              <a:t>0</a:t>
            </a:r>
            <a:endParaRPr lang="en-US" sz="3599" dirty="0">
              <a:solidFill>
                <a:prstClr val="white"/>
              </a:solidFill>
              <a:latin typeface="Segoe UI Semibold" pitchFamily="34" charset="0"/>
              <a:ea typeface="Verdana" pitchFamily="34" charset="0"/>
              <a:cs typeface="Verdana" pitchFamily="34" charset="0"/>
            </a:endParaRPr>
          </a:p>
          <a:p>
            <a:pPr algn="ctr" defTabSz="1087779">
              <a:lnSpc>
                <a:spcPts val="1300"/>
              </a:lnSpc>
            </a:pPr>
            <a:r>
              <a:rPr lang="zh-CN" altLang="en-US" sz="1200" b="1" dirty="0" smtClean="0">
                <a:solidFill>
                  <a:prstClr val="white"/>
                </a:solidFill>
                <a:ea typeface="Verdana" pitchFamily="34" charset="0"/>
                <a:cs typeface="Segoe UI" pitchFamily="34" charset="0"/>
              </a:rPr>
              <a:t>亿</a:t>
            </a:r>
            <a:endParaRPr lang="en-US" sz="1200" b="1" dirty="0">
              <a:solidFill>
                <a:prstClr val="white"/>
              </a:solidFill>
              <a:ea typeface="Verdana" pitchFamily="34" charset="0"/>
              <a:cs typeface="Segoe UI" pitchFamily="34" charset="0"/>
            </a:endParaRPr>
          </a:p>
        </p:txBody>
      </p:sp>
      <p:sp>
        <p:nvSpPr>
          <p:cNvPr id="11" name="Rectangle 10"/>
          <p:cNvSpPr/>
          <p:nvPr/>
        </p:nvSpPr>
        <p:spPr>
          <a:xfrm>
            <a:off x="4263418" y="3906237"/>
            <a:ext cx="1603656" cy="515392"/>
          </a:xfrm>
          <a:prstGeom prst="rect">
            <a:avLst/>
          </a:prstGeom>
        </p:spPr>
        <p:txBody>
          <a:bodyPr wrap="square">
            <a:spAutoFit/>
          </a:bodyPr>
          <a:lstStyle/>
          <a:p>
            <a:pPr defTabSz="913787" fontAlgn="base">
              <a:lnSpc>
                <a:spcPts val="1100"/>
              </a:lnSpc>
              <a:spcBef>
                <a:spcPct val="0"/>
              </a:spcBef>
              <a:spcAft>
                <a:spcPct val="0"/>
              </a:spcAft>
            </a:pPr>
            <a:r>
              <a:rPr lang="zh-CN" altLang="en-US" sz="1100" dirty="0">
                <a:solidFill>
                  <a:srgbClr val="0072C6"/>
                </a:solidFill>
                <a:latin typeface="Segoe UI Semibold" pitchFamily="34" charset="0"/>
                <a:ea typeface="Segoe UI" pitchFamily="34" charset="0"/>
                <a:cs typeface="Segoe UI" pitchFamily="34" charset="0"/>
              </a:rPr>
              <a:t>社交网络将不仅包含人员，也将包括设备，以及产品</a:t>
            </a:r>
            <a:endParaRPr lang="en-US" sz="1100" dirty="0">
              <a:solidFill>
                <a:srgbClr val="0072C6"/>
              </a:solidFill>
              <a:latin typeface="Segoe UI Semibold" pitchFamily="34" charset="0"/>
              <a:ea typeface="Segoe UI" pitchFamily="34" charset="0"/>
              <a:cs typeface="Segoe UI" pitchFamily="34" charset="0"/>
            </a:endParaRPr>
          </a:p>
        </p:txBody>
      </p:sp>
      <p:sp>
        <p:nvSpPr>
          <p:cNvPr id="64" name="TextBox 63"/>
          <p:cNvSpPr txBox="1"/>
          <p:nvPr/>
        </p:nvSpPr>
        <p:spPr>
          <a:xfrm>
            <a:off x="6306922" y="5895387"/>
            <a:ext cx="2334038" cy="609516"/>
          </a:xfrm>
          <a:prstGeom prst="rect">
            <a:avLst/>
          </a:prstGeom>
          <a:noFill/>
        </p:spPr>
        <p:txBody>
          <a:bodyPr wrap="square" lIns="0" tIns="0" rIns="0" bIns="0" rtlCol="0">
            <a:noAutofit/>
          </a:bodyPr>
          <a:lstStyle/>
          <a:p>
            <a:pPr defTabSz="913787" fontAlgn="base">
              <a:lnSpc>
                <a:spcPts val="1100"/>
              </a:lnSpc>
              <a:spcBef>
                <a:spcPct val="0"/>
              </a:spcBef>
              <a:spcAft>
                <a:spcPct val="0"/>
              </a:spcAft>
            </a:pPr>
            <a:r>
              <a:rPr lang="en-US" sz="2799" dirty="0">
                <a:solidFill>
                  <a:srgbClr val="0072C6"/>
                </a:solidFill>
                <a:latin typeface="Segoe UI Semibold" pitchFamily="34" charset="0"/>
                <a:ea typeface="Segoe UI" pitchFamily="34" charset="0"/>
                <a:cs typeface="Segoe UI" pitchFamily="34" charset="0"/>
              </a:rPr>
              <a:t>34% </a:t>
            </a:r>
            <a:br>
              <a:rPr lang="en-US" sz="2799" dirty="0">
                <a:solidFill>
                  <a:srgbClr val="0072C6"/>
                </a:solidFill>
                <a:latin typeface="Segoe UI Semibold" pitchFamily="34" charset="0"/>
                <a:ea typeface="Segoe UI" pitchFamily="34" charset="0"/>
                <a:cs typeface="Segoe UI" pitchFamily="34" charset="0"/>
              </a:rPr>
            </a:br>
            <a:r>
              <a:rPr lang="en-US" sz="1100" dirty="0">
                <a:solidFill>
                  <a:srgbClr val="0072C6"/>
                </a:solidFill>
                <a:latin typeface="Segoe UI Semibold" pitchFamily="34" charset="0"/>
                <a:ea typeface="Segoe UI" pitchFamily="34" charset="0"/>
                <a:cs typeface="Segoe UI" pitchFamily="34" charset="0"/>
              </a:rPr>
              <a:t> </a:t>
            </a:r>
            <a:r>
              <a:rPr lang="zh-CN" altLang="en-US" sz="1100" dirty="0">
                <a:solidFill>
                  <a:srgbClr val="0072C6"/>
                </a:solidFill>
                <a:latin typeface="Segoe UI Semibold" pitchFamily="34" charset="0"/>
                <a:ea typeface="Segoe UI" pitchFamily="34" charset="0"/>
                <a:cs typeface="Segoe UI" pitchFamily="34" charset="0"/>
              </a:rPr>
              <a:t>的</a:t>
            </a:r>
            <a:r>
              <a:rPr lang="en-US" sz="1100" dirty="0">
                <a:solidFill>
                  <a:srgbClr val="0072C6"/>
                </a:solidFill>
                <a:latin typeface="Segoe UI Semibold" pitchFamily="34" charset="0"/>
                <a:ea typeface="Segoe UI" pitchFamily="34" charset="0"/>
                <a:cs typeface="Segoe UI" pitchFamily="34" charset="0"/>
              </a:rPr>
              <a:t>CIOs </a:t>
            </a:r>
            <a:r>
              <a:rPr lang="zh-CN" altLang="en-US" sz="1100" dirty="0">
                <a:solidFill>
                  <a:srgbClr val="0072C6"/>
                </a:solidFill>
                <a:latin typeface="Segoe UI Semibold" pitchFamily="34" charset="0"/>
                <a:ea typeface="Segoe UI" pitchFamily="34" charset="0"/>
                <a:cs typeface="Segoe UI" pitchFamily="34" charset="0"/>
              </a:rPr>
              <a:t>认为 </a:t>
            </a:r>
            <a:r>
              <a:rPr lang="zh-CN" altLang="en-US" sz="1100" dirty="0" smtClean="0">
                <a:solidFill>
                  <a:srgbClr val="0072C6"/>
                </a:solidFill>
                <a:latin typeface="Segoe UI Semibold" pitchFamily="34" charset="0"/>
                <a:ea typeface="Segoe UI" pitchFamily="34" charset="0"/>
                <a:cs typeface="Segoe UI" pitchFamily="34" charset="0"/>
              </a:rPr>
              <a:t>技术作为一种服务</a:t>
            </a:r>
            <a:r>
              <a:rPr lang="en-US" sz="1100" dirty="0" smtClean="0">
                <a:solidFill>
                  <a:srgbClr val="0072C6"/>
                </a:solidFill>
                <a:latin typeface="Segoe UI Semibold" pitchFamily="34" charset="0"/>
                <a:ea typeface="Segoe UI" pitchFamily="34" charset="0"/>
                <a:cs typeface="Segoe UI" pitchFamily="34" charset="0"/>
              </a:rPr>
              <a:t>(cloud</a:t>
            </a:r>
            <a:r>
              <a:rPr lang="en-US" sz="1100" dirty="0">
                <a:solidFill>
                  <a:srgbClr val="0072C6"/>
                </a:solidFill>
                <a:latin typeface="Segoe UI Semibold" pitchFamily="34" charset="0"/>
                <a:ea typeface="Segoe UI" pitchFamily="34" charset="0"/>
                <a:cs typeface="Segoe UI" pitchFamily="34" charset="0"/>
              </a:rPr>
              <a:t>) </a:t>
            </a:r>
            <a:r>
              <a:rPr lang="zh-CN" altLang="en-US" sz="1100" dirty="0">
                <a:solidFill>
                  <a:srgbClr val="0072C6"/>
                </a:solidFill>
                <a:latin typeface="Segoe UI Semibold" pitchFamily="34" charset="0"/>
                <a:ea typeface="Segoe UI" pitchFamily="34" charset="0"/>
                <a:cs typeface="Segoe UI" pitchFamily="34" charset="0"/>
              </a:rPr>
              <a:t>将对</a:t>
            </a:r>
            <a:r>
              <a:rPr lang="en-US" altLang="zh-CN" sz="1100" dirty="0">
                <a:solidFill>
                  <a:srgbClr val="0072C6"/>
                </a:solidFill>
                <a:latin typeface="Segoe UI Semibold" pitchFamily="34" charset="0"/>
                <a:ea typeface="Segoe UI" pitchFamily="34" charset="0"/>
                <a:cs typeface="Segoe UI" pitchFamily="34" charset="0"/>
              </a:rPr>
              <a:t>CIO</a:t>
            </a:r>
            <a:r>
              <a:rPr lang="zh-CN" altLang="en-US" sz="1100" dirty="0">
                <a:solidFill>
                  <a:srgbClr val="0072C6"/>
                </a:solidFill>
                <a:latin typeface="Segoe UI Semibold" pitchFamily="34" charset="0"/>
                <a:ea typeface="Segoe UI" pitchFamily="34" charset="0"/>
                <a:cs typeface="Segoe UI" pitchFamily="34" charset="0"/>
              </a:rPr>
              <a:t>角色产生深远的影响</a:t>
            </a:r>
            <a:endParaRPr lang="en-US" sz="1100" dirty="0">
              <a:solidFill>
                <a:srgbClr val="0072C6"/>
              </a:solidFill>
              <a:latin typeface="Segoe UI Semibold" pitchFamily="34" charset="0"/>
              <a:ea typeface="Segoe UI" pitchFamily="34" charset="0"/>
              <a:cs typeface="Segoe UI" pitchFamily="34" charset="0"/>
            </a:endParaRPr>
          </a:p>
        </p:txBody>
      </p:sp>
      <p:sp>
        <p:nvSpPr>
          <p:cNvPr id="65" name="TextBox 64"/>
          <p:cNvSpPr txBox="1"/>
          <p:nvPr/>
        </p:nvSpPr>
        <p:spPr>
          <a:xfrm>
            <a:off x="8834634" y="5057051"/>
            <a:ext cx="2174535" cy="282056"/>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2/3</a:t>
            </a:r>
            <a:r>
              <a:rPr lang="en-US" sz="1100" dirty="0">
                <a:solidFill>
                  <a:srgbClr val="0072C6"/>
                </a:solidFill>
                <a:latin typeface="Segoe UI Semibold" pitchFamily="34" charset="0"/>
                <a:ea typeface="Segoe UI" pitchFamily="34" charset="0"/>
                <a:cs typeface="Segoe UI" pitchFamily="34" charset="0"/>
              </a:rPr>
              <a:t> </a:t>
            </a:r>
            <a:r>
              <a:rPr lang="zh-CN" altLang="en-US" sz="1100" dirty="0">
                <a:solidFill>
                  <a:srgbClr val="0072C6"/>
                </a:solidFill>
                <a:latin typeface="Segoe UI Semibold" pitchFamily="34" charset="0"/>
                <a:ea typeface="Segoe UI" pitchFamily="34" charset="0"/>
                <a:cs typeface="Segoe UI" pitchFamily="34" charset="0"/>
              </a:rPr>
              <a:t>新开发的移动应用程序将集成分析服务功能</a:t>
            </a:r>
            <a:endParaRPr lang="en-US" sz="1100" dirty="0">
              <a:solidFill>
                <a:srgbClr val="0072C6"/>
              </a:solidFill>
              <a:latin typeface="Segoe UI Semibold" pitchFamily="34" charset="0"/>
              <a:ea typeface="Segoe UI" pitchFamily="34" charset="0"/>
              <a:cs typeface="Segoe UI" pitchFamily="34" charset="0"/>
            </a:endParaRPr>
          </a:p>
        </p:txBody>
      </p:sp>
      <p:sp>
        <p:nvSpPr>
          <p:cNvPr id="66" name="TextBox 65"/>
          <p:cNvSpPr txBox="1"/>
          <p:nvPr/>
        </p:nvSpPr>
        <p:spPr>
          <a:xfrm>
            <a:off x="8490212" y="3843230"/>
            <a:ext cx="2548651" cy="141064"/>
          </a:xfrm>
          <a:prstGeom prst="rect">
            <a:avLst/>
          </a:prstGeom>
          <a:noFill/>
        </p:spPr>
        <p:txBody>
          <a:bodyPr wrap="square" lIns="0" tIns="0" rIns="0" bIns="0" rtlCol="0">
            <a:spAutoFit/>
          </a:bodyPr>
          <a:lstStyle/>
          <a:p>
            <a:pPr defTabSz="913787" fontAlgn="base">
              <a:lnSpc>
                <a:spcPts val="1100"/>
              </a:lnSpc>
              <a:spcBef>
                <a:spcPct val="0"/>
              </a:spcBef>
              <a:spcAft>
                <a:spcPct val="0"/>
              </a:spcAft>
            </a:pPr>
            <a:r>
              <a:rPr lang="en-US" sz="2399" dirty="0">
                <a:solidFill>
                  <a:srgbClr val="0072C6"/>
                </a:solidFill>
                <a:latin typeface="Segoe UI Semibold" pitchFamily="34" charset="0"/>
                <a:ea typeface="Segoe UI" pitchFamily="34" charset="0"/>
                <a:cs typeface="Segoe UI" pitchFamily="34" charset="0"/>
              </a:rPr>
              <a:t>49%</a:t>
            </a:r>
            <a:r>
              <a:rPr lang="en-US" sz="1100" dirty="0">
                <a:solidFill>
                  <a:srgbClr val="0072C6"/>
                </a:solidFill>
                <a:latin typeface="Segoe UI Semibold" pitchFamily="34" charset="0"/>
                <a:ea typeface="Segoe UI" pitchFamily="34" charset="0"/>
                <a:cs typeface="Segoe UI" pitchFamily="34" charset="0"/>
              </a:rPr>
              <a:t> </a:t>
            </a:r>
            <a:r>
              <a:rPr lang="zh-CN" altLang="en-US" sz="1100" dirty="0">
                <a:solidFill>
                  <a:srgbClr val="0072C6"/>
                </a:solidFill>
                <a:latin typeface="Segoe UI Semibold" pitchFamily="34" charset="0"/>
                <a:ea typeface="Segoe UI" pitchFamily="34" charset="0"/>
                <a:cs typeface="Segoe UI" pitchFamily="34" charset="0"/>
              </a:rPr>
              <a:t>的 </a:t>
            </a:r>
            <a:r>
              <a:rPr lang="en-US" sz="1100" dirty="0">
                <a:solidFill>
                  <a:srgbClr val="0072C6"/>
                </a:solidFill>
                <a:latin typeface="Segoe UI Semibold" pitchFamily="34" charset="0"/>
                <a:ea typeface="Segoe UI" pitchFamily="34" charset="0"/>
                <a:cs typeface="Segoe UI" pitchFamily="34" charset="0"/>
              </a:rPr>
              <a:t>CIOs </a:t>
            </a:r>
            <a:r>
              <a:rPr lang="zh-CN" altLang="en-US" sz="1100" dirty="0">
                <a:solidFill>
                  <a:srgbClr val="0072C6"/>
                </a:solidFill>
                <a:latin typeface="Segoe UI Semibold" pitchFamily="34" charset="0"/>
                <a:ea typeface="Segoe UI" pitchFamily="34" charset="0"/>
                <a:cs typeface="Segoe UI" pitchFamily="34" charset="0"/>
              </a:rPr>
              <a:t>将 </a:t>
            </a:r>
            <a:r>
              <a:rPr lang="en-US" sz="1100" dirty="0">
                <a:solidFill>
                  <a:srgbClr val="0072C6"/>
                </a:solidFill>
                <a:latin typeface="Segoe UI Semibold" pitchFamily="34" charset="0"/>
                <a:ea typeface="Segoe UI" pitchFamily="34" charset="0"/>
                <a:cs typeface="Segoe UI" pitchFamily="34" charset="0"/>
              </a:rPr>
              <a:t>BI </a:t>
            </a:r>
            <a:r>
              <a:rPr lang="zh-CN" altLang="en-US" sz="1100" dirty="0" smtClean="0">
                <a:solidFill>
                  <a:srgbClr val="0072C6"/>
                </a:solidFill>
                <a:latin typeface="Segoe UI Semibold" pitchFamily="34" charset="0"/>
                <a:ea typeface="Segoe UI" pitchFamily="34" charset="0"/>
                <a:cs typeface="Segoe UI" pitchFamily="34" charset="0"/>
              </a:rPr>
              <a:t>作为最</a:t>
            </a:r>
            <a:r>
              <a:rPr lang="zh-CN" altLang="en-US" sz="1100" dirty="0">
                <a:solidFill>
                  <a:srgbClr val="0072C6"/>
                </a:solidFill>
                <a:latin typeface="Segoe UI Semibold" pitchFamily="34" charset="0"/>
                <a:ea typeface="Segoe UI" pitchFamily="34" charset="0"/>
                <a:cs typeface="Segoe UI" pitchFamily="34" charset="0"/>
              </a:rPr>
              <a:t>优先项目</a:t>
            </a:r>
            <a:endParaRPr lang="en-US" sz="1100" dirty="0">
              <a:solidFill>
                <a:srgbClr val="0072C6"/>
              </a:solidFill>
              <a:latin typeface="Segoe UI Semibold" pitchFamily="34" charset="0"/>
              <a:ea typeface="Segoe UI" pitchFamily="34" charset="0"/>
              <a:cs typeface="Segoe UI" pitchFamily="34" charset="0"/>
            </a:endParaRPr>
          </a:p>
        </p:txBody>
      </p:sp>
      <p:grpSp>
        <p:nvGrpSpPr>
          <p:cNvPr id="2" name="Group 1"/>
          <p:cNvGrpSpPr/>
          <p:nvPr/>
        </p:nvGrpSpPr>
        <p:grpSpPr>
          <a:xfrm>
            <a:off x="9194872" y="1352374"/>
            <a:ext cx="2401200" cy="1919740"/>
            <a:chOff x="8357257" y="1639294"/>
            <a:chExt cx="1920240" cy="1920240"/>
          </a:xfrm>
        </p:grpSpPr>
        <p:sp>
          <p:nvSpPr>
            <p:cNvPr id="29" name="Rectangle 28"/>
            <p:cNvSpPr/>
            <p:nvPr/>
          </p:nvSpPr>
          <p:spPr bwMode="auto">
            <a:xfrm>
              <a:off x="8357257" y="1639294"/>
              <a:ext cx="1920240" cy="1920240"/>
            </a:xfrm>
            <a:prstGeom prst="rect">
              <a:avLst/>
            </a:prstGeom>
            <a:solidFill>
              <a:srgbClr val="0071C5"/>
            </a:solidFill>
            <a:ln w="6350">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96" tIns="45699" rIns="91396" bIns="45699" numCol="1" rtlCol="0" anchor="b" anchorCtr="0" compatLnSpc="1">
              <a:prstTxWarp prst="textNoShape">
                <a:avLst/>
              </a:prstTxWarp>
            </a:bodyPr>
            <a:lstStyle/>
            <a:p>
              <a:pPr algn="ctr" defTabSz="913673" fontAlgn="base">
                <a:lnSpc>
                  <a:spcPts val="2299"/>
                </a:lnSpc>
                <a:spcBef>
                  <a:spcPct val="0"/>
                </a:spcBef>
                <a:spcAft>
                  <a:spcPct val="0"/>
                </a:spcAft>
              </a:pPr>
              <a:r>
                <a:rPr lang="zh-CN" altLang="en-US" sz="2399" dirty="0">
                  <a:solidFill>
                    <a:prstClr val="white"/>
                  </a:solidFill>
                  <a:latin typeface="Segoe UI Light" pitchFamily="34" charset="0"/>
                </a:rPr>
                <a:t>大数据</a:t>
              </a:r>
              <a:endParaRPr lang="en-US" sz="2399" dirty="0">
                <a:solidFill>
                  <a:prstClr val="white"/>
                </a:solidFill>
                <a:latin typeface="Segoe UI Light" pitchFamily="34" charset="0"/>
              </a:endParaRPr>
            </a:p>
          </p:txBody>
        </p:sp>
        <p:pic>
          <p:nvPicPr>
            <p:cNvPr id="49" name="Picture 4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604171" y="2048427"/>
              <a:ext cx="1426412" cy="843108"/>
            </a:xfrm>
            <a:prstGeom prst="rect">
              <a:avLst/>
            </a:prstGeom>
          </p:spPr>
        </p:pic>
      </p:grpSp>
      <p:sp>
        <p:nvSpPr>
          <p:cNvPr id="51" name="Title 1"/>
          <p:cNvSpPr txBox="1">
            <a:spLocks/>
          </p:cNvSpPr>
          <p:nvPr/>
        </p:nvSpPr>
        <p:spPr>
          <a:xfrm>
            <a:off x="523081" y="228838"/>
            <a:ext cx="11149013"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00000">
                      <a:schemeClr val="accent1"/>
                    </a:gs>
                    <a:gs pos="0">
                      <a:schemeClr val="accent1"/>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zh-CN" altLang="en-US" sz="5400" b="0" i="0" u="none" strike="noStrike" kern="1200" cap="none" spc="-100" normalizeH="0" baseline="0" noProof="0" dirty="0" smtClean="0">
                <a:ln w="3175">
                  <a:noFill/>
                </a:ln>
                <a:gradFill>
                  <a:gsLst>
                    <a:gs pos="100000">
                      <a:srgbClr val="EB3C00"/>
                    </a:gs>
                    <a:gs pos="0">
                      <a:srgbClr val="EB3C00"/>
                    </a:gs>
                  </a:gsLst>
                  <a:lin ang="5400000" scaled="0"/>
                </a:gradFill>
                <a:effectLst/>
                <a:uLnTx/>
                <a:uFillTx/>
                <a:latin typeface="微软雅黑" panose="020B0503020204020204" pitchFamily="34" charset="-122"/>
                <a:ea typeface="微软雅黑" panose="020B0503020204020204" pitchFamily="34" charset="-122"/>
              </a:rPr>
              <a:t>左右未来</a:t>
            </a:r>
            <a:r>
              <a:rPr kumimoji="0" lang="en-US" altLang="zh-CN" sz="5400" b="0" i="0" u="none" strike="noStrike" kern="1200" cap="none" spc="-100" normalizeH="0" baseline="0" noProof="0" dirty="0" smtClean="0">
                <a:ln w="3175">
                  <a:noFill/>
                </a:ln>
                <a:gradFill>
                  <a:gsLst>
                    <a:gs pos="100000">
                      <a:srgbClr val="EB3C00"/>
                    </a:gs>
                    <a:gs pos="0">
                      <a:srgbClr val="EB3C00"/>
                    </a:gs>
                  </a:gsLst>
                  <a:lin ang="5400000" scaled="0"/>
                </a:gradFill>
                <a:effectLst/>
                <a:uLnTx/>
                <a:uFillTx/>
                <a:latin typeface="微软雅黑" panose="020B0503020204020204" pitchFamily="34" charset="-122"/>
                <a:ea typeface="微软雅黑" panose="020B0503020204020204" pitchFamily="34" charset="-122"/>
              </a:rPr>
              <a:t>10</a:t>
            </a:r>
            <a:r>
              <a:rPr kumimoji="0" lang="zh-CN" altLang="en-US" sz="5400" b="0" i="0" u="none" strike="noStrike" kern="1200" cap="none" spc="-100" normalizeH="0" baseline="0" noProof="0" dirty="0" smtClean="0">
                <a:ln w="3175">
                  <a:noFill/>
                </a:ln>
                <a:gradFill>
                  <a:gsLst>
                    <a:gs pos="100000">
                      <a:srgbClr val="EB3C00"/>
                    </a:gs>
                    <a:gs pos="0">
                      <a:srgbClr val="EB3C00"/>
                    </a:gs>
                  </a:gsLst>
                  <a:lin ang="5400000" scaled="0"/>
                </a:gradFill>
                <a:effectLst/>
                <a:uLnTx/>
                <a:uFillTx/>
                <a:latin typeface="微软雅黑" panose="020B0503020204020204" pitchFamily="34" charset="-122"/>
                <a:ea typeface="微软雅黑" panose="020B0503020204020204" pitchFamily="34" charset="-122"/>
              </a:rPr>
              <a:t>年的四大技术趋势</a:t>
            </a:r>
            <a:endParaRPr kumimoji="0" lang="zh-CN" altLang="en-US" sz="5400" b="0" i="0" u="none" strike="noStrike" kern="1200" cap="none" spc="-100" normalizeH="0" baseline="0" noProof="0" dirty="0">
              <a:ln w="3175">
                <a:noFill/>
              </a:ln>
              <a:gradFill>
                <a:gsLst>
                  <a:gs pos="100000">
                    <a:srgbClr val="EB3C00"/>
                  </a:gs>
                  <a:gs pos="0">
                    <a:srgbClr val="EB3C00"/>
                  </a:gs>
                </a:gsLst>
                <a:lin ang="5400000" scaled="0"/>
              </a:gra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3809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1+#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10" presetClass="entr" presetSubtype="0" fill="hold" nodeType="afterEffect">
                                  <p:stCondLst>
                                    <p:cond delay="25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25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nodeType="withEffect">
                                  <p:stCondLst>
                                    <p:cond delay="25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p:bldP spid="42" grpId="0" animBg="1"/>
      <p:bldP spid="47" grpId="0"/>
      <p:bldP spid="48" grpId="0"/>
      <p:bldP spid="58" grpId="0"/>
      <p:bldP spid="59" grpId="0"/>
      <p:bldP spid="61" grpId="0"/>
      <p:bldP spid="63" grpId="0"/>
      <p:bldP spid="8" grpId="0"/>
      <p:bldP spid="11" grpId="0"/>
      <p:bldP spid="64"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表占位符 3"/>
          <p:cNvSpPr>
            <a:spLocks noGrp="1"/>
          </p:cNvSpPr>
          <p:nvPr>
            <p:ph type="chart" sz="quarter" idx="13"/>
          </p:nvPr>
        </p:nvSpPr>
        <p:spPr/>
      </p:sp>
      <p:sp>
        <p:nvSpPr>
          <p:cNvPr id="3" name="标题 2"/>
          <p:cNvSpPr>
            <a:spLocks noGrp="1"/>
          </p:cNvSpPr>
          <p:nvPr>
            <p:ph type="title"/>
          </p:nvPr>
        </p:nvSpPr>
        <p:spPr/>
        <p:txBody>
          <a:bodyPr/>
          <a:lstStyle/>
          <a:p>
            <a:r>
              <a:rPr lang="zh-CN" altLang="en-US" dirty="0" smtClean="0"/>
              <a:t>移动办公设备应用趋势</a:t>
            </a:r>
            <a:endParaRPr lang="zh-CN" altLang="en-US" dirty="0"/>
          </a:p>
        </p:txBody>
      </p:sp>
    </p:spTree>
    <p:extLst>
      <p:ext uri="{BB962C8B-B14F-4D97-AF65-F5344CB8AC3E}">
        <p14:creationId xmlns:p14="http://schemas.microsoft.com/office/powerpoint/2010/main" val="38520911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企业沟通与社交能力的应用场景</a:t>
            </a:r>
            <a:endParaRPr lang="zh-CN" altLang="en-US" dirty="0"/>
          </a:p>
        </p:txBody>
      </p:sp>
      <p:sp>
        <p:nvSpPr>
          <p:cNvPr id="7" name="内容占位符 6"/>
          <p:cNvSpPr>
            <a:spLocks noGrp="1"/>
          </p:cNvSpPr>
          <p:nvPr>
            <p:ph sz="quarter" idx="4294967295"/>
          </p:nvPr>
        </p:nvSpPr>
        <p:spPr>
          <a:xfrm>
            <a:off x="523982" y="1459073"/>
            <a:ext cx="11301413" cy="4654550"/>
          </a:xfrm>
        </p:spPr>
        <p:txBody>
          <a:bodyPr>
            <a:normAutofit fontScale="92500" lnSpcReduction="20000"/>
          </a:bodyPr>
          <a:lstStyle/>
          <a:p>
            <a:r>
              <a:rPr lang="zh-CN" altLang="en-US" dirty="0" smtClean="0"/>
              <a:t>消息</a:t>
            </a:r>
            <a:endParaRPr lang="en-US" altLang="zh-CN" dirty="0" smtClean="0"/>
          </a:p>
          <a:p>
            <a:pPr lvl="1"/>
            <a:r>
              <a:rPr lang="zh-CN" altLang="en-US" kern="0" dirty="0" smtClean="0">
                <a:solidFill>
                  <a:srgbClr val="000000"/>
                </a:solidFill>
                <a:latin typeface="微软雅黑" pitchFamily="34" charset="-122"/>
                <a:ea typeface="微软雅黑" pitchFamily="34" charset="-122"/>
                <a:cs typeface="Arial" pitchFamily="34" charset="0"/>
              </a:rPr>
              <a:t>电子邮件</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smtClean="0">
                <a:solidFill>
                  <a:srgbClr val="000000"/>
                </a:solidFill>
                <a:latin typeface="微软雅黑" pitchFamily="34" charset="-122"/>
                <a:ea typeface="微软雅黑" pitchFamily="34" charset="-122"/>
                <a:cs typeface="Arial" pitchFamily="34" charset="0"/>
              </a:rPr>
              <a:t>在线状态</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a:solidFill>
                  <a:srgbClr val="000000"/>
                </a:solidFill>
                <a:latin typeface="微软雅黑" pitchFamily="34" charset="-122"/>
                <a:ea typeface="微软雅黑" pitchFamily="34" charset="-122"/>
                <a:cs typeface="Arial" pitchFamily="34" charset="0"/>
              </a:rPr>
              <a:t>即时</a:t>
            </a:r>
            <a:r>
              <a:rPr lang="zh-CN" altLang="en-US" kern="0" dirty="0" smtClean="0">
                <a:solidFill>
                  <a:srgbClr val="000000"/>
                </a:solidFill>
                <a:latin typeface="微软雅黑" pitchFamily="34" charset="-122"/>
                <a:ea typeface="微软雅黑" pitchFamily="34" charset="-122"/>
                <a:cs typeface="Arial" pitchFamily="34" charset="0"/>
              </a:rPr>
              <a:t>消息</a:t>
            </a:r>
            <a:endParaRPr lang="en-US" altLang="zh-CN" kern="0" dirty="0" smtClean="0">
              <a:solidFill>
                <a:srgbClr val="000000"/>
              </a:solidFill>
              <a:latin typeface="微软雅黑" pitchFamily="34" charset="-122"/>
              <a:ea typeface="微软雅黑" pitchFamily="34" charset="-122"/>
              <a:cs typeface="Arial" pitchFamily="34" charset="0"/>
            </a:endParaRPr>
          </a:p>
          <a:p>
            <a:r>
              <a:rPr lang="zh-CN" altLang="en-US" dirty="0"/>
              <a:t>会议</a:t>
            </a:r>
            <a:endParaRPr lang="en-US" altLang="zh-CN" dirty="0"/>
          </a:p>
          <a:p>
            <a:pPr lvl="1"/>
            <a:r>
              <a:rPr lang="zh-CN" altLang="en-US" kern="0" dirty="0" smtClean="0">
                <a:solidFill>
                  <a:srgbClr val="000000"/>
                </a:solidFill>
                <a:latin typeface="微软雅黑" pitchFamily="34" charset="-122"/>
                <a:ea typeface="微软雅黑" pitchFamily="34" charset="-122"/>
                <a:cs typeface="Arial" pitchFamily="34" charset="0"/>
              </a:rPr>
              <a:t>网络会议</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smtClean="0">
                <a:solidFill>
                  <a:srgbClr val="000000"/>
                </a:solidFill>
                <a:latin typeface="微软雅黑" pitchFamily="34" charset="-122"/>
                <a:ea typeface="微软雅黑" pitchFamily="34" charset="-122"/>
                <a:cs typeface="Arial" pitchFamily="34" charset="0"/>
              </a:rPr>
              <a:t>电话会议</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smtClean="0">
                <a:solidFill>
                  <a:srgbClr val="000000"/>
                </a:solidFill>
                <a:latin typeface="微软雅黑" pitchFamily="34" charset="-122"/>
                <a:ea typeface="微软雅黑" pitchFamily="34" charset="-122"/>
                <a:cs typeface="Arial" pitchFamily="34" charset="0"/>
              </a:rPr>
              <a:t>视频会议</a:t>
            </a:r>
            <a:endParaRPr lang="en-US" altLang="zh-CN" kern="0" dirty="0" smtClean="0">
              <a:solidFill>
                <a:srgbClr val="000000"/>
              </a:solidFill>
              <a:latin typeface="微软雅黑" pitchFamily="34" charset="-122"/>
              <a:ea typeface="微软雅黑" pitchFamily="34" charset="-122"/>
              <a:cs typeface="Arial" pitchFamily="34" charset="0"/>
            </a:endParaRPr>
          </a:p>
          <a:p>
            <a:r>
              <a:rPr lang="zh-CN" altLang="en-US" dirty="0"/>
              <a:t>语音</a:t>
            </a:r>
            <a:endParaRPr lang="en-US" altLang="zh-CN" dirty="0"/>
          </a:p>
          <a:p>
            <a:pPr lvl="1"/>
            <a:r>
              <a:rPr lang="zh-CN" altLang="en-US" kern="0" dirty="0" smtClean="0">
                <a:solidFill>
                  <a:srgbClr val="000000"/>
                </a:solidFill>
                <a:latin typeface="微软雅黑" pitchFamily="34" charset="-122"/>
                <a:ea typeface="微软雅黑" pitchFamily="34" charset="-122"/>
                <a:cs typeface="Arial" pitchFamily="34" charset="0"/>
              </a:rPr>
              <a:t>语音指令</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smtClean="0">
                <a:solidFill>
                  <a:srgbClr val="000000"/>
                </a:solidFill>
                <a:latin typeface="微软雅黑" pitchFamily="34" charset="-122"/>
                <a:ea typeface="微软雅黑" pitchFamily="34" charset="-122"/>
                <a:cs typeface="Arial" pitchFamily="34" charset="0"/>
              </a:rPr>
              <a:t>语音识别</a:t>
            </a:r>
            <a:endParaRPr lang="en-US" altLang="zh-CN" kern="0" dirty="0" smtClean="0">
              <a:solidFill>
                <a:srgbClr val="000000"/>
              </a:solidFill>
              <a:latin typeface="微软雅黑" pitchFamily="34" charset="-122"/>
              <a:ea typeface="微软雅黑" pitchFamily="34" charset="-122"/>
              <a:cs typeface="Arial" pitchFamily="34" charset="0"/>
            </a:endParaRPr>
          </a:p>
          <a:p>
            <a:pPr lvl="1"/>
            <a:r>
              <a:rPr lang="zh-CN" altLang="en-US" kern="0" dirty="0" smtClean="0">
                <a:solidFill>
                  <a:srgbClr val="000000"/>
                </a:solidFill>
                <a:latin typeface="微软雅黑" pitchFamily="34" charset="-122"/>
                <a:ea typeface="微软雅黑" pitchFamily="34" charset="-122"/>
                <a:cs typeface="Arial" pitchFamily="34" charset="0"/>
              </a:rPr>
              <a:t>语音控制</a:t>
            </a:r>
            <a:endParaRPr lang="zh-CN" altLang="en-US" dirty="0"/>
          </a:p>
        </p:txBody>
      </p:sp>
    </p:spTree>
    <p:extLst>
      <p:ext uri="{BB962C8B-B14F-4D97-AF65-F5344CB8AC3E}">
        <p14:creationId xmlns:p14="http://schemas.microsoft.com/office/powerpoint/2010/main" val="42609409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fontScale="92500" lnSpcReduction="20000"/>
          </a:bodyPr>
          <a:lstStyle/>
          <a:p>
            <a:r>
              <a:rPr lang="zh-CN" altLang="en-US" dirty="0"/>
              <a:t>动态监控业务运维状况</a:t>
            </a:r>
          </a:p>
          <a:p>
            <a:pPr lvl="1"/>
            <a:r>
              <a:rPr lang="zh-CN" altLang="en-US" dirty="0"/>
              <a:t>及时获取全面的业务分析报表</a:t>
            </a:r>
          </a:p>
          <a:p>
            <a:pPr lvl="1"/>
            <a:r>
              <a:rPr lang="zh-CN" altLang="en-US" dirty="0"/>
              <a:t>与企业战略相结合，实现业务动态分析</a:t>
            </a:r>
          </a:p>
          <a:p>
            <a:r>
              <a:rPr lang="zh-CN" altLang="en-US" dirty="0"/>
              <a:t>多维度洞察业务发展趋势</a:t>
            </a:r>
          </a:p>
          <a:p>
            <a:pPr lvl="1"/>
            <a:r>
              <a:rPr lang="zh-CN" altLang="en-US" dirty="0"/>
              <a:t>易于使用的数据分析工具</a:t>
            </a:r>
          </a:p>
          <a:p>
            <a:pPr lvl="1"/>
            <a:r>
              <a:rPr lang="zh-CN" altLang="en-US" dirty="0"/>
              <a:t>多角度、多维度分析业务发展趋势</a:t>
            </a:r>
          </a:p>
          <a:p>
            <a:r>
              <a:rPr lang="zh-CN" altLang="en-US" dirty="0"/>
              <a:t>交互式辅助业务运维决策</a:t>
            </a:r>
          </a:p>
          <a:p>
            <a:pPr lvl="1"/>
            <a:r>
              <a:rPr lang="zh-CN" altLang="en-US" dirty="0"/>
              <a:t>提供交互式、协同式的可视化平台</a:t>
            </a:r>
          </a:p>
          <a:p>
            <a:pPr lvl="1"/>
            <a:r>
              <a:rPr lang="zh-CN" altLang="en-US" dirty="0"/>
              <a:t>提高业务人员的分析和决策效率</a:t>
            </a:r>
          </a:p>
          <a:p>
            <a:r>
              <a:rPr lang="zh-CN" altLang="en-US" dirty="0"/>
              <a:t>整合分散的业务数据</a:t>
            </a:r>
          </a:p>
          <a:p>
            <a:pPr lvl="1"/>
            <a:r>
              <a:rPr lang="zh-CN" altLang="en-US" dirty="0"/>
              <a:t>需要稳定、高性能的支撑平台</a:t>
            </a:r>
          </a:p>
          <a:p>
            <a:pPr lvl="1"/>
            <a:r>
              <a:rPr lang="zh-CN" altLang="en-US" dirty="0"/>
              <a:t>消除“数据孤岛”带来的瓶颈</a:t>
            </a:r>
            <a:endParaRPr lang="zh-CN" altLang="en-US" b="0" i="0" u="none" strike="noStrike" baseline="0" dirty="0" smtClean="0">
              <a:solidFill>
                <a:srgbClr val="548DD4"/>
              </a:solidFill>
              <a:latin typeface="Arial" panose="020B0604020202020204" pitchFamily="34" charset="0"/>
              <a:ea typeface="黑体" panose="02010609060101010101" pitchFamily="49" charset="-122"/>
            </a:endParaRPr>
          </a:p>
        </p:txBody>
      </p:sp>
      <p:sp>
        <p:nvSpPr>
          <p:cNvPr id="5" name="标题 5"/>
          <p:cNvSpPr>
            <a:spLocks noGrp="1"/>
          </p:cNvSpPr>
          <p:nvPr>
            <p:ph type="title"/>
          </p:nvPr>
        </p:nvSpPr>
        <p:spPr>
          <a:xfrm>
            <a:off x="523982" y="365126"/>
            <a:ext cx="11209106" cy="777000"/>
          </a:xfrm>
        </p:spPr>
        <p:txBody>
          <a:bodyPr/>
          <a:lstStyle/>
          <a:p>
            <a:r>
              <a:rPr lang="zh-CN" altLang="en-US" sz="5400" spc="-100" dirty="0" smtClean="0">
                <a:ln w="3175">
                  <a:noFill/>
                </a:ln>
                <a:gradFill>
                  <a:gsLst>
                    <a:gs pos="100000">
                      <a:srgbClr val="EB3C00"/>
                    </a:gs>
                    <a:gs pos="0">
                      <a:srgbClr val="EB3C00"/>
                    </a:gs>
                  </a:gsLst>
                  <a:lin ang="5400000" scaled="0"/>
                </a:gradFill>
                <a:latin typeface="微软雅黑" panose="020B0503020204020204" pitchFamily="34" charset="-122"/>
                <a:ea typeface="微软雅黑" panose="020B0503020204020204" pitchFamily="34" charset="-122"/>
                <a:cs typeface="Arial" charset="0"/>
              </a:rPr>
              <a:t>企业如何应对大数据的业务趋势</a:t>
            </a:r>
            <a:endParaRPr lang="zh-CN" altLang="en-US" sz="5400" spc="-100" dirty="0">
              <a:ln w="3175">
                <a:noFill/>
              </a:ln>
              <a:gradFill>
                <a:gsLst>
                  <a:gs pos="100000">
                    <a:srgbClr val="EB3C00"/>
                  </a:gs>
                  <a:gs pos="0">
                    <a:srgbClr val="EB3C00"/>
                  </a:gs>
                </a:gsLst>
                <a:lin ang="5400000" scaled="0"/>
              </a:gradFill>
              <a:latin typeface="微软雅黑" panose="020B0503020204020204" pitchFamily="34" charset="-122"/>
              <a:ea typeface="微软雅黑" panose="020B0503020204020204" pitchFamily="34" charset="-122"/>
              <a:cs typeface="Arial" charset="0"/>
            </a:endParaRPr>
          </a:p>
        </p:txBody>
      </p:sp>
    </p:spTree>
    <p:extLst>
      <p:ext uri="{BB962C8B-B14F-4D97-AF65-F5344CB8AC3E}">
        <p14:creationId xmlns:p14="http://schemas.microsoft.com/office/powerpoint/2010/main" val="12599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1445" y="2984500"/>
            <a:ext cx="5854889" cy="1778000"/>
          </a:xfrm>
          <a:prstGeom prst="rect">
            <a:avLst/>
          </a:prstGeom>
        </p:spPr>
        <p:txBody>
          <a:bodyPr vert="horz" wrap="square" lIns="91440" tIns="91440" rIns="91440" bIns="91440" rtlCol="0" anchor="t">
            <a:noAutofit/>
          </a:bodyPr>
          <a:lstStyle/>
          <a:p>
            <a:r>
              <a:rPr lang="zh-CN" altLang="en-US" sz="115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谢谢</a:t>
            </a:r>
          </a:p>
        </p:txBody>
      </p:sp>
    </p:spTree>
    <p:extLst>
      <p:ext uri="{BB962C8B-B14F-4D97-AF65-F5344CB8AC3E}">
        <p14:creationId xmlns:p14="http://schemas.microsoft.com/office/powerpoint/2010/main" val="3386920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会议模板">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PRISMFY13_Template_16x9_Final</Template>
  <TotalTime>0</TotalTime>
  <Words>610</Words>
  <Application>Microsoft Office PowerPoint</Application>
  <PresentationFormat>自定义</PresentationFormat>
  <Paragraphs>303</Paragraphs>
  <Slides>8</Slides>
  <Notes>6</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会议模板</vt:lpstr>
      <vt:lpstr>协作力 · 创新力 · 生产力  ——创新产品展示及说明会</vt:lpstr>
      <vt:lpstr>会议议程</vt:lpstr>
      <vt:lpstr>PowerPoint 演示文稿</vt:lpstr>
      <vt:lpstr>PowerPoint 演示文稿</vt:lpstr>
      <vt:lpstr>移动办公设备应用趋势</vt:lpstr>
      <vt:lpstr>企业沟通与社交能力的应用场景</vt:lpstr>
      <vt:lpstr>企业如何应对大数据的业务趋势</vt:lpstr>
      <vt:lpstr>PowerPoint 演示文稿</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2013-11-04T09:26:12Z</dcterms:created>
  <dcterms:modified xsi:type="dcterms:W3CDTF">2014-03-22T09:47:58Z</dcterms:modified>
</cp:coreProperties>
</file>