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79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slide" Target="../slides/slide9.xml"/><Relationship Id="rId1" Type="http://schemas.openxmlformats.org/officeDocument/2006/relationships/slide" Target="../slides/slide4.xml"/><Relationship Id="rId4" Type="http://schemas.openxmlformats.org/officeDocument/2006/relationships/slide" Target="../slides/slide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34CA2-84A4-4E57-9D05-D94C252E8CA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4CF6698-2847-45DE-924A-B5C66783102D}">
      <dgm:prSet phldrT="[文本]"/>
      <dgm:spPr/>
      <dgm:t>
        <a:bodyPr/>
        <a:lstStyle/>
        <a:p>
          <a:pPr rtl="0"/>
          <a:r>
            <a:rPr lang="zh-CN" altLang="en-US" b="0" i="0" u="none" strike="noStrike" baseline="0" dirty="0" smtClean="0">
              <a:solidFill>
                <a:srgbClr val="00B050"/>
              </a:solidFill>
              <a:latin typeface="Cambria"/>
              <a:ea typeface="宋体"/>
            </a:rPr>
            <a:t>小企业会计准则的颁布意义</a:t>
          </a:r>
          <a:endParaRPr lang="zh-CN" alt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0AFF81D-5300-4839-AD19-42E26256DED4}" type="parTrans" cxnId="{5D355F82-C789-4281-AA67-A264B2A3C2DE}">
      <dgm:prSet/>
      <dgm:spPr/>
      <dgm:t>
        <a:bodyPr/>
        <a:lstStyle/>
        <a:p>
          <a:endParaRPr lang="zh-CN" altLang="en-US"/>
        </a:p>
      </dgm:t>
    </dgm:pt>
    <dgm:pt modelId="{AC2ED2A8-B4C5-47BC-BDC0-C0B6CD35E2CF}" type="sibTrans" cxnId="{5D355F82-C789-4281-AA67-A264B2A3C2DE}">
      <dgm:prSet/>
      <dgm:spPr/>
      <dgm:t>
        <a:bodyPr/>
        <a:lstStyle/>
        <a:p>
          <a:endParaRPr lang="zh-CN" altLang="en-US"/>
        </a:p>
      </dgm:t>
    </dgm:pt>
    <dgm:pt modelId="{C7AEC72A-09A2-4BDA-9628-DEE9C32BAFC2}">
      <dgm:prSet/>
      <dgm:spPr/>
      <dgm:t>
        <a:bodyPr/>
        <a:lstStyle/>
        <a:p>
          <a:pPr rtl="0"/>
          <a:r>
            <a:rPr lang="zh-CN" altLang="en-US" b="0" i="0" u="none" strike="noStrike" baseline="0" smtClean="0">
              <a:solidFill>
                <a:srgbClr val="00B050"/>
              </a:solidFill>
              <a:latin typeface="Cambria"/>
              <a:ea typeface="宋体"/>
            </a:rPr>
            <a:t>小企业会计准则的制定过程</a:t>
          </a:r>
          <a:endParaRPr lang="zh-CN" altLang="en-US" b="0" i="0" u="none" strike="noStrike" baseline="0" dirty="0" smtClean="0">
            <a:solidFill>
              <a:srgbClr val="00B050"/>
            </a:solidFill>
            <a:latin typeface="Cambria"/>
            <a:ea typeface="宋体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B1596690-FF64-4DCF-A422-EE866E4DCED3}" type="parTrans" cxnId="{85E4B926-B454-48E8-8680-F69812F8D629}">
      <dgm:prSet/>
      <dgm:spPr/>
      <dgm:t>
        <a:bodyPr/>
        <a:lstStyle/>
        <a:p>
          <a:endParaRPr lang="zh-CN" altLang="en-US"/>
        </a:p>
      </dgm:t>
    </dgm:pt>
    <dgm:pt modelId="{D6536D29-567E-4BF3-B845-D7E2C5E6518D}" type="sibTrans" cxnId="{85E4B926-B454-48E8-8680-F69812F8D629}">
      <dgm:prSet/>
      <dgm:spPr/>
      <dgm:t>
        <a:bodyPr/>
        <a:lstStyle/>
        <a:p>
          <a:endParaRPr lang="zh-CN" altLang="en-US"/>
        </a:p>
      </dgm:t>
    </dgm:pt>
    <dgm:pt modelId="{50DE3E98-5796-4714-95E0-5240EFE1C2FE}">
      <dgm:prSet/>
      <dgm:spPr/>
      <dgm:t>
        <a:bodyPr/>
        <a:lstStyle/>
        <a:p>
          <a:pPr rtl="0"/>
          <a:r>
            <a:rPr lang="zh-CN" altLang="en-US" b="0" i="0" u="none" strike="noStrike" baseline="0" smtClean="0">
              <a:solidFill>
                <a:srgbClr val="00B050"/>
              </a:solidFill>
              <a:latin typeface="Cambria"/>
              <a:ea typeface="宋体"/>
            </a:rPr>
            <a:t>小企业会计准则的主要内容</a:t>
          </a:r>
          <a:endParaRPr lang="zh-CN" altLang="en-US" b="0" i="0" u="none" strike="noStrike" baseline="0" dirty="0" smtClean="0">
            <a:solidFill>
              <a:srgbClr val="00B050"/>
            </a:solidFill>
            <a:latin typeface="Cambria"/>
            <a:ea typeface="宋体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E8A83946-8F47-440C-8B1F-9FC35DE02D79}" type="parTrans" cxnId="{79D7EE33-DE09-4248-B28E-B3D922063A44}">
      <dgm:prSet/>
      <dgm:spPr/>
      <dgm:t>
        <a:bodyPr/>
        <a:lstStyle/>
        <a:p>
          <a:endParaRPr lang="zh-CN" altLang="en-US"/>
        </a:p>
      </dgm:t>
    </dgm:pt>
    <dgm:pt modelId="{F7C6CE61-7EE6-47EE-BEE8-AC65ADF54119}" type="sibTrans" cxnId="{79D7EE33-DE09-4248-B28E-B3D922063A44}">
      <dgm:prSet/>
      <dgm:spPr/>
      <dgm:t>
        <a:bodyPr/>
        <a:lstStyle/>
        <a:p>
          <a:endParaRPr lang="zh-CN" altLang="en-US"/>
        </a:p>
      </dgm:t>
    </dgm:pt>
    <dgm:pt modelId="{2960BEF0-539E-4F9D-ACE0-6A0808E55D14}">
      <dgm:prSet/>
      <dgm:spPr/>
      <dgm:t>
        <a:bodyPr/>
        <a:lstStyle/>
        <a:p>
          <a:pPr rtl="0"/>
          <a:r>
            <a:rPr lang="zh-CN" altLang="en-US" b="0" i="0" u="none" strike="noStrike" baseline="0" smtClean="0">
              <a:solidFill>
                <a:srgbClr val="00B050"/>
              </a:solidFill>
              <a:latin typeface="Cambria"/>
              <a:ea typeface="宋体"/>
            </a:rPr>
            <a:t>小企业会计准则的贯彻实施</a:t>
          </a:r>
          <a:endParaRPr lang="zh-CN" altLang="en-US" b="0" i="0" u="none" strike="noStrike" baseline="0" dirty="0" smtClean="0">
            <a:solidFill>
              <a:srgbClr val="00B050"/>
            </a:solidFill>
            <a:latin typeface="Times New Roman"/>
            <a:ea typeface="宋体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28D21582-C76C-49BC-B37F-D4F0D93ABB07}" type="parTrans" cxnId="{11E4D766-3A4E-4CA4-AF08-6DA57D3AC347}">
      <dgm:prSet/>
      <dgm:spPr/>
      <dgm:t>
        <a:bodyPr/>
        <a:lstStyle/>
        <a:p>
          <a:endParaRPr lang="zh-CN" altLang="en-US"/>
        </a:p>
      </dgm:t>
    </dgm:pt>
    <dgm:pt modelId="{1D77AD1A-32DA-4F07-B703-12D3E23E72F7}" type="sibTrans" cxnId="{11E4D766-3A4E-4CA4-AF08-6DA57D3AC347}">
      <dgm:prSet/>
      <dgm:spPr/>
      <dgm:t>
        <a:bodyPr/>
        <a:lstStyle/>
        <a:p>
          <a:endParaRPr lang="zh-CN" altLang="en-US"/>
        </a:p>
      </dgm:t>
    </dgm:pt>
    <dgm:pt modelId="{528C7716-6805-4522-8D57-7013B9857E47}" type="pres">
      <dgm:prSet presAssocID="{06734CA2-84A4-4E57-9D05-D94C252E8CA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490D075-6C79-48D4-AD3A-E73E3E08CB71}" type="pres">
      <dgm:prSet presAssocID="{84CF6698-2847-45DE-924A-B5C66783102D}" presName="parentLin" presStyleCnt="0"/>
      <dgm:spPr/>
    </dgm:pt>
    <dgm:pt modelId="{5507D5CB-25D0-4DC8-9598-841DEB67A0FA}" type="pres">
      <dgm:prSet presAssocID="{84CF6698-2847-45DE-924A-B5C66783102D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062917F1-01B1-48FD-BE58-21531E4A6101}" type="pres">
      <dgm:prSet presAssocID="{84CF6698-2847-45DE-924A-B5C66783102D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93300E-CAFD-44EF-9411-15E9A373A705}" type="pres">
      <dgm:prSet presAssocID="{84CF6698-2847-45DE-924A-B5C66783102D}" presName="negativeSpace" presStyleCnt="0"/>
      <dgm:spPr/>
    </dgm:pt>
    <dgm:pt modelId="{996A246E-1474-407D-9D14-69CF8A8DBD21}" type="pres">
      <dgm:prSet presAssocID="{84CF6698-2847-45DE-924A-B5C66783102D}" presName="childText" presStyleLbl="conFgAcc1" presStyleIdx="0" presStyleCnt="4">
        <dgm:presLayoutVars>
          <dgm:bulletEnabled val="1"/>
        </dgm:presLayoutVars>
      </dgm:prSet>
      <dgm:spPr/>
    </dgm:pt>
    <dgm:pt modelId="{A2C68A99-B9A9-4BAC-BB86-585304E130B8}" type="pres">
      <dgm:prSet presAssocID="{AC2ED2A8-B4C5-47BC-BDC0-C0B6CD35E2CF}" presName="spaceBetweenRectangles" presStyleCnt="0"/>
      <dgm:spPr/>
    </dgm:pt>
    <dgm:pt modelId="{FBF2ADBC-B4DF-430A-AA67-11E13D5A5B31}" type="pres">
      <dgm:prSet presAssocID="{C7AEC72A-09A2-4BDA-9628-DEE9C32BAFC2}" presName="parentLin" presStyleCnt="0"/>
      <dgm:spPr/>
    </dgm:pt>
    <dgm:pt modelId="{B3D7956B-8EC0-4E66-BB3E-A6065A429F0D}" type="pres">
      <dgm:prSet presAssocID="{C7AEC72A-09A2-4BDA-9628-DEE9C32BAFC2}" presName="parentLeftMargin" presStyleLbl="node1" presStyleIdx="0" presStyleCnt="4"/>
      <dgm:spPr/>
      <dgm:t>
        <a:bodyPr/>
        <a:lstStyle/>
        <a:p>
          <a:endParaRPr lang="zh-CN" altLang="en-US"/>
        </a:p>
      </dgm:t>
    </dgm:pt>
    <dgm:pt modelId="{A3BF1DF0-D3CC-4EB5-BCA8-AF4DE1C0A9C1}" type="pres">
      <dgm:prSet presAssocID="{C7AEC72A-09A2-4BDA-9628-DEE9C32BAFC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E087B31-5550-4C24-B5D1-A2BF18E52026}" type="pres">
      <dgm:prSet presAssocID="{C7AEC72A-09A2-4BDA-9628-DEE9C32BAFC2}" presName="negativeSpace" presStyleCnt="0"/>
      <dgm:spPr/>
    </dgm:pt>
    <dgm:pt modelId="{53F7DC33-D24B-4E96-8A78-CAEC927D8BC0}" type="pres">
      <dgm:prSet presAssocID="{C7AEC72A-09A2-4BDA-9628-DEE9C32BAFC2}" presName="childText" presStyleLbl="conFgAcc1" presStyleIdx="1" presStyleCnt="4">
        <dgm:presLayoutVars>
          <dgm:bulletEnabled val="1"/>
        </dgm:presLayoutVars>
      </dgm:prSet>
      <dgm:spPr/>
    </dgm:pt>
    <dgm:pt modelId="{BCCE21CD-6C62-44FD-9BC7-3DE31696CC9B}" type="pres">
      <dgm:prSet presAssocID="{D6536D29-567E-4BF3-B845-D7E2C5E6518D}" presName="spaceBetweenRectangles" presStyleCnt="0"/>
      <dgm:spPr/>
    </dgm:pt>
    <dgm:pt modelId="{E6864864-77D9-44AA-B2A5-8390BF79F9C8}" type="pres">
      <dgm:prSet presAssocID="{50DE3E98-5796-4714-95E0-5240EFE1C2FE}" presName="parentLin" presStyleCnt="0"/>
      <dgm:spPr/>
    </dgm:pt>
    <dgm:pt modelId="{2554514B-857D-448E-A52B-7445E5B57029}" type="pres">
      <dgm:prSet presAssocID="{50DE3E98-5796-4714-95E0-5240EFE1C2FE}" presName="parentLeftMargin" presStyleLbl="node1" presStyleIdx="1" presStyleCnt="4"/>
      <dgm:spPr/>
      <dgm:t>
        <a:bodyPr/>
        <a:lstStyle/>
        <a:p>
          <a:endParaRPr lang="zh-CN" altLang="en-US"/>
        </a:p>
      </dgm:t>
    </dgm:pt>
    <dgm:pt modelId="{D3A653CE-7584-4926-9CFF-20F0ABFE85DA}" type="pres">
      <dgm:prSet presAssocID="{50DE3E98-5796-4714-95E0-5240EFE1C2F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78AD5B-6778-476E-94E2-042BAB3D9287}" type="pres">
      <dgm:prSet presAssocID="{50DE3E98-5796-4714-95E0-5240EFE1C2FE}" presName="negativeSpace" presStyleCnt="0"/>
      <dgm:spPr/>
    </dgm:pt>
    <dgm:pt modelId="{C15A392D-C0EC-4EC7-94E1-2F1C697C8AC4}" type="pres">
      <dgm:prSet presAssocID="{50DE3E98-5796-4714-95E0-5240EFE1C2FE}" presName="childText" presStyleLbl="conFgAcc1" presStyleIdx="2" presStyleCnt="4">
        <dgm:presLayoutVars>
          <dgm:bulletEnabled val="1"/>
        </dgm:presLayoutVars>
      </dgm:prSet>
      <dgm:spPr/>
    </dgm:pt>
    <dgm:pt modelId="{B3437A64-3171-4B6C-877C-A24E700160DA}" type="pres">
      <dgm:prSet presAssocID="{F7C6CE61-7EE6-47EE-BEE8-AC65ADF54119}" presName="spaceBetweenRectangles" presStyleCnt="0"/>
      <dgm:spPr/>
    </dgm:pt>
    <dgm:pt modelId="{A5F91ADF-CCC1-40C1-BC11-33EC03478049}" type="pres">
      <dgm:prSet presAssocID="{2960BEF0-539E-4F9D-ACE0-6A0808E55D14}" presName="parentLin" presStyleCnt="0"/>
      <dgm:spPr/>
    </dgm:pt>
    <dgm:pt modelId="{F994F33A-DDBA-4F66-8FDF-8EB5C5E1CDAD}" type="pres">
      <dgm:prSet presAssocID="{2960BEF0-539E-4F9D-ACE0-6A0808E55D14}" presName="parentLeftMargin" presStyleLbl="node1" presStyleIdx="2" presStyleCnt="4"/>
      <dgm:spPr/>
      <dgm:t>
        <a:bodyPr/>
        <a:lstStyle/>
        <a:p>
          <a:endParaRPr lang="zh-CN" altLang="en-US"/>
        </a:p>
      </dgm:t>
    </dgm:pt>
    <dgm:pt modelId="{C128A092-3293-4996-B659-484E91FE85AC}" type="pres">
      <dgm:prSet presAssocID="{2960BEF0-539E-4F9D-ACE0-6A0808E55D14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282F4A-1ABE-4391-8E32-7793C99DF48D}" type="pres">
      <dgm:prSet presAssocID="{2960BEF0-539E-4F9D-ACE0-6A0808E55D14}" presName="negativeSpace" presStyleCnt="0"/>
      <dgm:spPr/>
    </dgm:pt>
    <dgm:pt modelId="{4632D790-0A8B-47F8-9914-2DC1430774AB}" type="pres">
      <dgm:prSet presAssocID="{2960BEF0-539E-4F9D-ACE0-6A0808E55D1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C06271C-5049-42B2-BB2C-AAD695DC2848}" type="presOf" srcId="{84CF6698-2847-45DE-924A-B5C66783102D}" destId="{5507D5CB-25D0-4DC8-9598-841DEB67A0FA}" srcOrd="0" destOrd="0" presId="urn:microsoft.com/office/officeart/2005/8/layout/list1"/>
    <dgm:cxn modelId="{5D355F82-C789-4281-AA67-A264B2A3C2DE}" srcId="{06734CA2-84A4-4E57-9D05-D94C252E8CA5}" destId="{84CF6698-2847-45DE-924A-B5C66783102D}" srcOrd="0" destOrd="0" parTransId="{90AFF81D-5300-4839-AD19-42E26256DED4}" sibTransId="{AC2ED2A8-B4C5-47BC-BDC0-C0B6CD35E2CF}"/>
    <dgm:cxn modelId="{43648E5E-11EC-4D00-8541-DD39DDE2192B}" type="presOf" srcId="{2960BEF0-539E-4F9D-ACE0-6A0808E55D14}" destId="{F994F33A-DDBA-4F66-8FDF-8EB5C5E1CDAD}" srcOrd="0" destOrd="0" presId="urn:microsoft.com/office/officeart/2005/8/layout/list1"/>
    <dgm:cxn modelId="{11E4D766-3A4E-4CA4-AF08-6DA57D3AC347}" srcId="{06734CA2-84A4-4E57-9D05-D94C252E8CA5}" destId="{2960BEF0-539E-4F9D-ACE0-6A0808E55D14}" srcOrd="3" destOrd="0" parTransId="{28D21582-C76C-49BC-B37F-D4F0D93ABB07}" sibTransId="{1D77AD1A-32DA-4F07-B703-12D3E23E72F7}"/>
    <dgm:cxn modelId="{5C92AE85-761E-4B78-81F0-EE032278A03B}" type="presOf" srcId="{06734CA2-84A4-4E57-9D05-D94C252E8CA5}" destId="{528C7716-6805-4522-8D57-7013B9857E47}" srcOrd="0" destOrd="0" presId="urn:microsoft.com/office/officeart/2005/8/layout/list1"/>
    <dgm:cxn modelId="{E37E1785-A2F2-460A-8C3F-D9B0F3074C54}" type="presOf" srcId="{50DE3E98-5796-4714-95E0-5240EFE1C2FE}" destId="{2554514B-857D-448E-A52B-7445E5B57029}" srcOrd="0" destOrd="0" presId="urn:microsoft.com/office/officeart/2005/8/layout/list1"/>
    <dgm:cxn modelId="{40681725-2227-4979-83A1-B9D7FF856F81}" type="presOf" srcId="{50DE3E98-5796-4714-95E0-5240EFE1C2FE}" destId="{D3A653CE-7584-4926-9CFF-20F0ABFE85DA}" srcOrd="1" destOrd="0" presId="urn:microsoft.com/office/officeart/2005/8/layout/list1"/>
    <dgm:cxn modelId="{79D7EE33-DE09-4248-B28E-B3D922063A44}" srcId="{06734CA2-84A4-4E57-9D05-D94C252E8CA5}" destId="{50DE3E98-5796-4714-95E0-5240EFE1C2FE}" srcOrd="2" destOrd="0" parTransId="{E8A83946-8F47-440C-8B1F-9FC35DE02D79}" sibTransId="{F7C6CE61-7EE6-47EE-BEE8-AC65ADF54119}"/>
    <dgm:cxn modelId="{1E3012F0-1179-41A4-A01B-6AFE9F762D66}" type="presOf" srcId="{C7AEC72A-09A2-4BDA-9628-DEE9C32BAFC2}" destId="{A3BF1DF0-D3CC-4EB5-BCA8-AF4DE1C0A9C1}" srcOrd="1" destOrd="0" presId="urn:microsoft.com/office/officeart/2005/8/layout/list1"/>
    <dgm:cxn modelId="{47F18C7F-C3A9-4796-AC2A-1B9A19E364D6}" type="presOf" srcId="{C7AEC72A-09A2-4BDA-9628-DEE9C32BAFC2}" destId="{B3D7956B-8EC0-4E66-BB3E-A6065A429F0D}" srcOrd="0" destOrd="0" presId="urn:microsoft.com/office/officeart/2005/8/layout/list1"/>
    <dgm:cxn modelId="{85E4B926-B454-48E8-8680-F69812F8D629}" srcId="{06734CA2-84A4-4E57-9D05-D94C252E8CA5}" destId="{C7AEC72A-09A2-4BDA-9628-DEE9C32BAFC2}" srcOrd="1" destOrd="0" parTransId="{B1596690-FF64-4DCF-A422-EE866E4DCED3}" sibTransId="{D6536D29-567E-4BF3-B845-D7E2C5E6518D}"/>
    <dgm:cxn modelId="{74AB734F-6805-422B-B4E9-106D0852B121}" type="presOf" srcId="{84CF6698-2847-45DE-924A-B5C66783102D}" destId="{062917F1-01B1-48FD-BE58-21531E4A6101}" srcOrd="1" destOrd="0" presId="urn:microsoft.com/office/officeart/2005/8/layout/list1"/>
    <dgm:cxn modelId="{AA20ED41-6A92-4055-AC63-B6CDAD03A6BC}" type="presOf" srcId="{2960BEF0-539E-4F9D-ACE0-6A0808E55D14}" destId="{C128A092-3293-4996-B659-484E91FE85AC}" srcOrd="1" destOrd="0" presId="urn:microsoft.com/office/officeart/2005/8/layout/list1"/>
    <dgm:cxn modelId="{2F8A6AC7-304E-452E-85C5-2B0928EDD0C1}" type="presParOf" srcId="{528C7716-6805-4522-8D57-7013B9857E47}" destId="{3490D075-6C79-48D4-AD3A-E73E3E08CB71}" srcOrd="0" destOrd="0" presId="urn:microsoft.com/office/officeart/2005/8/layout/list1"/>
    <dgm:cxn modelId="{AA5A4206-E844-4AB4-88BE-83D88B4E1B8A}" type="presParOf" srcId="{3490D075-6C79-48D4-AD3A-E73E3E08CB71}" destId="{5507D5CB-25D0-4DC8-9598-841DEB67A0FA}" srcOrd="0" destOrd="0" presId="urn:microsoft.com/office/officeart/2005/8/layout/list1"/>
    <dgm:cxn modelId="{59884D27-4857-452B-A14E-473114F94173}" type="presParOf" srcId="{3490D075-6C79-48D4-AD3A-E73E3E08CB71}" destId="{062917F1-01B1-48FD-BE58-21531E4A6101}" srcOrd="1" destOrd="0" presId="urn:microsoft.com/office/officeart/2005/8/layout/list1"/>
    <dgm:cxn modelId="{CFCFE930-84D9-47BB-B3C4-0806E07489B7}" type="presParOf" srcId="{528C7716-6805-4522-8D57-7013B9857E47}" destId="{E993300E-CAFD-44EF-9411-15E9A373A705}" srcOrd="1" destOrd="0" presId="urn:microsoft.com/office/officeart/2005/8/layout/list1"/>
    <dgm:cxn modelId="{B1D629F8-7866-4BE1-A64C-6A6E362BDA34}" type="presParOf" srcId="{528C7716-6805-4522-8D57-7013B9857E47}" destId="{996A246E-1474-407D-9D14-69CF8A8DBD21}" srcOrd="2" destOrd="0" presId="urn:microsoft.com/office/officeart/2005/8/layout/list1"/>
    <dgm:cxn modelId="{C4AEEFDA-E9DA-415A-A5E8-3E151780E256}" type="presParOf" srcId="{528C7716-6805-4522-8D57-7013B9857E47}" destId="{A2C68A99-B9A9-4BAC-BB86-585304E130B8}" srcOrd="3" destOrd="0" presId="urn:microsoft.com/office/officeart/2005/8/layout/list1"/>
    <dgm:cxn modelId="{CFA58AB5-98A9-448E-A97E-86B4935E2B6F}" type="presParOf" srcId="{528C7716-6805-4522-8D57-7013B9857E47}" destId="{FBF2ADBC-B4DF-430A-AA67-11E13D5A5B31}" srcOrd="4" destOrd="0" presId="urn:microsoft.com/office/officeart/2005/8/layout/list1"/>
    <dgm:cxn modelId="{D5D2877D-5F7D-4EFE-ABC8-F69B44FA9F37}" type="presParOf" srcId="{FBF2ADBC-B4DF-430A-AA67-11E13D5A5B31}" destId="{B3D7956B-8EC0-4E66-BB3E-A6065A429F0D}" srcOrd="0" destOrd="0" presId="urn:microsoft.com/office/officeart/2005/8/layout/list1"/>
    <dgm:cxn modelId="{C9013B85-6CDD-442E-8802-7E15BEC668C6}" type="presParOf" srcId="{FBF2ADBC-B4DF-430A-AA67-11E13D5A5B31}" destId="{A3BF1DF0-D3CC-4EB5-BCA8-AF4DE1C0A9C1}" srcOrd="1" destOrd="0" presId="urn:microsoft.com/office/officeart/2005/8/layout/list1"/>
    <dgm:cxn modelId="{B6384292-B712-49B5-8F08-6BB5871DEB1B}" type="presParOf" srcId="{528C7716-6805-4522-8D57-7013B9857E47}" destId="{2E087B31-5550-4C24-B5D1-A2BF18E52026}" srcOrd="5" destOrd="0" presId="urn:microsoft.com/office/officeart/2005/8/layout/list1"/>
    <dgm:cxn modelId="{59F79303-D7DA-4388-9077-07363094D5B7}" type="presParOf" srcId="{528C7716-6805-4522-8D57-7013B9857E47}" destId="{53F7DC33-D24B-4E96-8A78-CAEC927D8BC0}" srcOrd="6" destOrd="0" presId="urn:microsoft.com/office/officeart/2005/8/layout/list1"/>
    <dgm:cxn modelId="{8F1E5882-9D40-49E3-8100-D4CD889AEA78}" type="presParOf" srcId="{528C7716-6805-4522-8D57-7013B9857E47}" destId="{BCCE21CD-6C62-44FD-9BC7-3DE31696CC9B}" srcOrd="7" destOrd="0" presId="urn:microsoft.com/office/officeart/2005/8/layout/list1"/>
    <dgm:cxn modelId="{B6D70EE8-8109-41F8-ADA4-9B219A6FB75D}" type="presParOf" srcId="{528C7716-6805-4522-8D57-7013B9857E47}" destId="{E6864864-77D9-44AA-B2A5-8390BF79F9C8}" srcOrd="8" destOrd="0" presId="urn:microsoft.com/office/officeart/2005/8/layout/list1"/>
    <dgm:cxn modelId="{27FB3317-1077-434C-9A9D-F3758900B0BA}" type="presParOf" srcId="{E6864864-77D9-44AA-B2A5-8390BF79F9C8}" destId="{2554514B-857D-448E-A52B-7445E5B57029}" srcOrd="0" destOrd="0" presId="urn:microsoft.com/office/officeart/2005/8/layout/list1"/>
    <dgm:cxn modelId="{CD84ADE8-055B-4750-BBAF-5DCAC0609530}" type="presParOf" srcId="{E6864864-77D9-44AA-B2A5-8390BF79F9C8}" destId="{D3A653CE-7584-4926-9CFF-20F0ABFE85DA}" srcOrd="1" destOrd="0" presId="urn:microsoft.com/office/officeart/2005/8/layout/list1"/>
    <dgm:cxn modelId="{750A2C12-9DD1-4503-9A71-FF0FEBB525A8}" type="presParOf" srcId="{528C7716-6805-4522-8D57-7013B9857E47}" destId="{7078AD5B-6778-476E-94E2-042BAB3D9287}" srcOrd="9" destOrd="0" presId="urn:microsoft.com/office/officeart/2005/8/layout/list1"/>
    <dgm:cxn modelId="{F6B54D46-0584-42BB-9B8D-CA6028055D9E}" type="presParOf" srcId="{528C7716-6805-4522-8D57-7013B9857E47}" destId="{C15A392D-C0EC-4EC7-94E1-2F1C697C8AC4}" srcOrd="10" destOrd="0" presId="urn:microsoft.com/office/officeart/2005/8/layout/list1"/>
    <dgm:cxn modelId="{1B48C32E-1771-4636-8361-0D77D175EE31}" type="presParOf" srcId="{528C7716-6805-4522-8D57-7013B9857E47}" destId="{B3437A64-3171-4B6C-877C-A24E700160DA}" srcOrd="11" destOrd="0" presId="urn:microsoft.com/office/officeart/2005/8/layout/list1"/>
    <dgm:cxn modelId="{49FFF37E-D004-46B5-B242-8AD1468AE451}" type="presParOf" srcId="{528C7716-6805-4522-8D57-7013B9857E47}" destId="{A5F91ADF-CCC1-40C1-BC11-33EC03478049}" srcOrd="12" destOrd="0" presId="urn:microsoft.com/office/officeart/2005/8/layout/list1"/>
    <dgm:cxn modelId="{D74A1E1E-4D53-4D58-94EE-5AFF83BB1124}" type="presParOf" srcId="{A5F91ADF-CCC1-40C1-BC11-33EC03478049}" destId="{F994F33A-DDBA-4F66-8FDF-8EB5C5E1CDAD}" srcOrd="0" destOrd="0" presId="urn:microsoft.com/office/officeart/2005/8/layout/list1"/>
    <dgm:cxn modelId="{F1FB996B-0D88-4B55-8DE4-EB7E5A04254E}" type="presParOf" srcId="{A5F91ADF-CCC1-40C1-BC11-33EC03478049}" destId="{C128A092-3293-4996-B659-484E91FE85AC}" srcOrd="1" destOrd="0" presId="urn:microsoft.com/office/officeart/2005/8/layout/list1"/>
    <dgm:cxn modelId="{D84C1E8B-B103-410E-9515-D196F7E085F9}" type="presParOf" srcId="{528C7716-6805-4522-8D57-7013B9857E47}" destId="{FD282F4A-1ABE-4391-8E32-7793C99DF48D}" srcOrd="13" destOrd="0" presId="urn:microsoft.com/office/officeart/2005/8/layout/list1"/>
    <dgm:cxn modelId="{F54B03F6-37C5-4D84-8D06-0183BD046782}" type="presParOf" srcId="{528C7716-6805-4522-8D57-7013B9857E47}" destId="{4632D790-0A8B-47F8-9914-2DC1430774A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B0749-0692-40C1-B5BA-AAE0C63B3D75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BD3BC9F-2091-4EF0-8B9B-4BA02CDD61C9}">
      <dgm:prSet phldrT="[文本]"/>
      <dgm:spPr/>
      <dgm:t>
        <a:bodyPr/>
        <a:lstStyle/>
        <a:p>
          <a:r>
            <a:rPr lang="zh-CN" altLang="en-US" dirty="0" smtClean="0">
              <a:latin typeface="隶书" pitchFamily="49" charset="-122"/>
              <a:ea typeface="隶书" pitchFamily="49" charset="-122"/>
            </a:rPr>
            <a:t>制定方案层层培训</a:t>
          </a:r>
          <a:endParaRPr lang="zh-CN" altLang="en-US" dirty="0">
            <a:latin typeface="隶书" pitchFamily="49" charset="-122"/>
            <a:ea typeface="隶书" pitchFamily="49" charset="-122"/>
          </a:endParaRPr>
        </a:p>
      </dgm:t>
    </dgm:pt>
    <dgm:pt modelId="{2D749858-19B4-409B-8CD4-B1C99DF0E8E7}" type="parTrans" cxnId="{50BA4D9E-11C2-4837-B65C-B7933445E741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BF11C7B0-215A-47AD-8717-5CBFC04631C9}" type="sibTrans" cxnId="{50BA4D9E-11C2-4837-B65C-B7933445E741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D7F24F1E-D1B7-47B0-89AE-3A451B8AC5B0}">
      <dgm:prSet phldrT="[文本]"/>
      <dgm:spPr/>
      <dgm:t>
        <a:bodyPr/>
        <a:lstStyle/>
        <a:p>
          <a:r>
            <a:rPr lang="zh-CN" altLang="en-US" dirty="0" smtClean="0">
              <a:latin typeface="隶书" pitchFamily="49" charset="-122"/>
              <a:ea typeface="隶书" pitchFamily="49" charset="-122"/>
            </a:rPr>
            <a:t>交互培训深化提高</a:t>
          </a:r>
          <a:endParaRPr lang="zh-CN" altLang="en-US" dirty="0">
            <a:latin typeface="隶书" pitchFamily="49" charset="-122"/>
            <a:ea typeface="隶书" pitchFamily="49" charset="-122"/>
          </a:endParaRPr>
        </a:p>
      </dgm:t>
    </dgm:pt>
    <dgm:pt modelId="{4FC0ADE0-937A-44DA-8D86-1A427421B0D5}" type="parTrans" cxnId="{A0042190-5EAB-4301-8D96-A83378F239D2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D44EB4AE-96F3-4176-8EB8-94DE5D5B5717}" type="sibTrans" cxnId="{A0042190-5EAB-4301-8D96-A83378F239D2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F3A2519B-621D-4648-9ABD-30A4CBB2CB6E}">
      <dgm:prSet phldrT="[文本]"/>
      <dgm:spPr/>
      <dgm:t>
        <a:bodyPr/>
        <a:lstStyle/>
        <a:p>
          <a:r>
            <a:rPr lang="zh-CN" altLang="en-US" dirty="0" smtClean="0">
              <a:latin typeface="隶书" pitchFamily="49" charset="-122"/>
              <a:ea typeface="隶书" pitchFamily="49" charset="-122"/>
            </a:rPr>
            <a:t>统编教材方便学习</a:t>
          </a:r>
          <a:endParaRPr lang="zh-CN" altLang="en-US" dirty="0">
            <a:latin typeface="隶书" pitchFamily="49" charset="-122"/>
            <a:ea typeface="隶书" pitchFamily="49" charset="-122"/>
          </a:endParaRPr>
        </a:p>
      </dgm:t>
    </dgm:pt>
    <dgm:pt modelId="{BF07421A-A09D-44FF-95DB-A94298D35E43}" type="parTrans" cxnId="{E346FA9E-A785-41DE-A0C0-34FA2B7339C7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C47EAE69-9AF3-4F0A-AF8E-96426728879B}" type="sibTrans" cxnId="{E346FA9E-A785-41DE-A0C0-34FA2B7339C7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7BBC14DE-08E5-47D4-8A88-3FBCBC762046}">
      <dgm:prSet phldrT="[文本]"/>
      <dgm:spPr/>
      <dgm:t>
        <a:bodyPr/>
        <a:lstStyle/>
        <a:p>
          <a:r>
            <a:rPr lang="zh-CN" altLang="en-US" dirty="0" smtClean="0">
              <a:latin typeface="隶书" pitchFamily="49" charset="-122"/>
              <a:ea typeface="隶书" pitchFamily="49" charset="-122"/>
            </a:rPr>
            <a:t>形式多样深入人心</a:t>
          </a:r>
          <a:endParaRPr lang="zh-CN" altLang="en-US" dirty="0">
            <a:latin typeface="隶书" pitchFamily="49" charset="-122"/>
            <a:ea typeface="隶书" pitchFamily="49" charset="-122"/>
          </a:endParaRPr>
        </a:p>
      </dgm:t>
    </dgm:pt>
    <dgm:pt modelId="{04998D35-DAA0-409C-A088-8879D97F6566}" type="parTrans" cxnId="{D5B9B152-2C45-4CF5-A89E-0BE5A11862AC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CFE30939-E9BA-4DA2-818C-23B3690F2440}" type="sibTrans" cxnId="{D5B9B152-2C45-4CF5-A89E-0BE5A11862AC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8F60BB25-47E9-42FA-A273-54F222270D8B}">
      <dgm:prSet phldrT="[文本]"/>
      <dgm:spPr/>
      <dgm:t>
        <a:bodyPr/>
        <a:lstStyle/>
        <a:p>
          <a:r>
            <a:rPr lang="zh-CN" altLang="en-US" dirty="0" smtClean="0">
              <a:latin typeface="隶书" pitchFamily="49" charset="-122"/>
              <a:ea typeface="隶书" pitchFamily="49" charset="-122"/>
            </a:rPr>
            <a:t>统筹规划确保质量</a:t>
          </a:r>
          <a:endParaRPr lang="zh-CN" altLang="en-US" dirty="0">
            <a:latin typeface="隶书" pitchFamily="49" charset="-122"/>
            <a:ea typeface="隶书" pitchFamily="49" charset="-122"/>
          </a:endParaRPr>
        </a:p>
      </dgm:t>
    </dgm:pt>
    <dgm:pt modelId="{E21D40A3-FD16-4E88-9864-B22FEE683F94}" type="parTrans" cxnId="{5443BFE2-5EDE-4D18-8D43-2B96ED9D7124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E878562F-6FE9-49A3-81A3-57B40762CA3D}" type="sibTrans" cxnId="{5443BFE2-5EDE-4D18-8D43-2B96ED9D7124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1B5E9668-CA38-46E2-AB70-1B706FBEF583}">
      <dgm:prSet phldrT="[文本]"/>
      <dgm:spPr/>
      <dgm:t>
        <a:bodyPr/>
        <a:lstStyle/>
        <a:p>
          <a:r>
            <a:rPr lang="zh-CN" altLang="en-US" dirty="0" smtClean="0">
              <a:latin typeface="隶书" pitchFamily="49" charset="-122"/>
              <a:ea typeface="隶书" pitchFamily="49" charset="-122"/>
            </a:rPr>
            <a:t>部门协作扩大影响</a:t>
          </a:r>
          <a:endParaRPr lang="zh-CN" altLang="en-US" dirty="0">
            <a:latin typeface="隶书" pitchFamily="49" charset="-122"/>
            <a:ea typeface="隶书" pitchFamily="49" charset="-122"/>
          </a:endParaRPr>
        </a:p>
      </dgm:t>
    </dgm:pt>
    <dgm:pt modelId="{155C4B1C-5AF7-45CE-8ECA-192C9EB319F8}" type="parTrans" cxnId="{50FB1EF4-F709-4445-BA8D-D34EC559F2BA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9DC4E272-0541-4044-BF87-68D51D966B9A}" type="sibTrans" cxnId="{50FB1EF4-F709-4445-BA8D-D34EC559F2BA}">
      <dgm:prSet/>
      <dgm:spPr/>
      <dgm:t>
        <a:bodyPr/>
        <a:lstStyle/>
        <a:p>
          <a:endParaRPr lang="zh-CN" altLang="en-US">
            <a:latin typeface="隶书" pitchFamily="49" charset="-122"/>
            <a:ea typeface="隶书" pitchFamily="49" charset="-122"/>
          </a:endParaRPr>
        </a:p>
      </dgm:t>
    </dgm:pt>
    <dgm:pt modelId="{C73ABEE5-F13E-47C1-9DAF-E83AA8F9B174}" type="pres">
      <dgm:prSet presAssocID="{B7EB0749-0692-40C1-B5BA-AAE0C63B3D7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968226-30FE-471B-B039-B22232CECA69}" type="pres">
      <dgm:prSet presAssocID="{ABD3BC9F-2091-4EF0-8B9B-4BA02CDD61C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4462BD-B44A-41D3-8DC8-4CF047302CC3}" type="pres">
      <dgm:prSet presAssocID="{ABD3BC9F-2091-4EF0-8B9B-4BA02CDD61C9}" presName="spNode" presStyleCnt="0"/>
      <dgm:spPr/>
    </dgm:pt>
    <dgm:pt modelId="{A6B42640-C855-4AE1-90BA-3D2A017BB18B}" type="pres">
      <dgm:prSet presAssocID="{BF11C7B0-215A-47AD-8717-5CBFC04631C9}" presName="sibTrans" presStyleLbl="sibTrans1D1" presStyleIdx="0" presStyleCnt="6"/>
      <dgm:spPr/>
      <dgm:t>
        <a:bodyPr/>
        <a:lstStyle/>
        <a:p>
          <a:endParaRPr lang="zh-CN" altLang="en-US"/>
        </a:p>
      </dgm:t>
    </dgm:pt>
    <dgm:pt modelId="{84843FCD-40CA-44D4-AB12-A10CFDF21907}" type="pres">
      <dgm:prSet presAssocID="{1B5E9668-CA38-46E2-AB70-1B706FBEF583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BA4EA3-59F1-475F-A921-DE890F3F70B4}" type="pres">
      <dgm:prSet presAssocID="{1B5E9668-CA38-46E2-AB70-1B706FBEF583}" presName="spNode" presStyleCnt="0"/>
      <dgm:spPr/>
    </dgm:pt>
    <dgm:pt modelId="{864C236B-1FF7-4610-8463-BD7C77908147}" type="pres">
      <dgm:prSet presAssocID="{9DC4E272-0541-4044-BF87-68D51D966B9A}" presName="sibTrans" presStyleLbl="sibTrans1D1" presStyleIdx="1" presStyleCnt="6"/>
      <dgm:spPr/>
      <dgm:t>
        <a:bodyPr/>
        <a:lstStyle/>
        <a:p>
          <a:endParaRPr lang="zh-CN" altLang="en-US"/>
        </a:p>
      </dgm:t>
    </dgm:pt>
    <dgm:pt modelId="{99B850CA-F98D-46BC-B1B7-0A569E991F2D}" type="pres">
      <dgm:prSet presAssocID="{D7F24F1E-D1B7-47B0-89AE-3A451B8AC5B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8A417D-57F3-4911-B0AE-BA2A51AED0CF}" type="pres">
      <dgm:prSet presAssocID="{D7F24F1E-D1B7-47B0-89AE-3A451B8AC5B0}" presName="spNode" presStyleCnt="0"/>
      <dgm:spPr/>
    </dgm:pt>
    <dgm:pt modelId="{6023276B-D6A1-4641-9C21-BC63AD22DCBE}" type="pres">
      <dgm:prSet presAssocID="{D44EB4AE-96F3-4176-8EB8-94DE5D5B5717}" presName="sibTrans" presStyleLbl="sibTrans1D1" presStyleIdx="2" presStyleCnt="6"/>
      <dgm:spPr/>
      <dgm:t>
        <a:bodyPr/>
        <a:lstStyle/>
        <a:p>
          <a:endParaRPr lang="zh-CN" altLang="en-US"/>
        </a:p>
      </dgm:t>
    </dgm:pt>
    <dgm:pt modelId="{4F429C11-181E-4523-BD47-ADA90DEBC6E5}" type="pres">
      <dgm:prSet presAssocID="{F3A2519B-621D-4648-9ABD-30A4CBB2CB6E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614106-0265-4A56-86FE-9ED01E25E40B}" type="pres">
      <dgm:prSet presAssocID="{F3A2519B-621D-4648-9ABD-30A4CBB2CB6E}" presName="spNode" presStyleCnt="0"/>
      <dgm:spPr/>
    </dgm:pt>
    <dgm:pt modelId="{C86876EF-A283-49C0-8EAC-07472F10306F}" type="pres">
      <dgm:prSet presAssocID="{C47EAE69-9AF3-4F0A-AF8E-96426728879B}" presName="sibTrans" presStyleLbl="sibTrans1D1" presStyleIdx="3" presStyleCnt="6"/>
      <dgm:spPr/>
      <dgm:t>
        <a:bodyPr/>
        <a:lstStyle/>
        <a:p>
          <a:endParaRPr lang="zh-CN" altLang="en-US"/>
        </a:p>
      </dgm:t>
    </dgm:pt>
    <dgm:pt modelId="{0BBE5E36-4CBB-4FF5-ACE4-8004431681AB}" type="pres">
      <dgm:prSet presAssocID="{7BBC14DE-08E5-47D4-8A88-3FBCBC76204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4F979-4AFE-4ADD-A96E-2FE888574ADD}" type="pres">
      <dgm:prSet presAssocID="{7BBC14DE-08E5-47D4-8A88-3FBCBC762046}" presName="spNode" presStyleCnt="0"/>
      <dgm:spPr/>
    </dgm:pt>
    <dgm:pt modelId="{89026786-AC8B-4CE9-B027-E843E11A4EF5}" type="pres">
      <dgm:prSet presAssocID="{CFE30939-E9BA-4DA2-818C-23B3690F2440}" presName="sibTrans" presStyleLbl="sibTrans1D1" presStyleIdx="4" presStyleCnt="6"/>
      <dgm:spPr/>
      <dgm:t>
        <a:bodyPr/>
        <a:lstStyle/>
        <a:p>
          <a:endParaRPr lang="zh-CN" altLang="en-US"/>
        </a:p>
      </dgm:t>
    </dgm:pt>
    <dgm:pt modelId="{010E243A-3854-46DF-9500-8229CA0F2EAF}" type="pres">
      <dgm:prSet presAssocID="{8F60BB25-47E9-42FA-A273-54F222270D8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C5F2DC-DCDC-4F6C-877D-505CFEE3D215}" type="pres">
      <dgm:prSet presAssocID="{8F60BB25-47E9-42FA-A273-54F222270D8B}" presName="spNode" presStyleCnt="0"/>
      <dgm:spPr/>
    </dgm:pt>
    <dgm:pt modelId="{4FF3CDA8-B45C-4337-8CB4-03511584B9F3}" type="pres">
      <dgm:prSet presAssocID="{E878562F-6FE9-49A3-81A3-57B40762CA3D}" presName="sibTrans" presStyleLbl="sibTrans1D1" presStyleIdx="5" presStyleCnt="6"/>
      <dgm:spPr/>
      <dgm:t>
        <a:bodyPr/>
        <a:lstStyle/>
        <a:p>
          <a:endParaRPr lang="zh-CN" altLang="en-US"/>
        </a:p>
      </dgm:t>
    </dgm:pt>
  </dgm:ptLst>
  <dgm:cxnLst>
    <dgm:cxn modelId="{E562BEE5-E356-4AF1-BD11-2BD14177D598}" type="presOf" srcId="{E878562F-6FE9-49A3-81A3-57B40762CA3D}" destId="{4FF3CDA8-B45C-4337-8CB4-03511584B9F3}" srcOrd="0" destOrd="0" presId="urn:microsoft.com/office/officeart/2005/8/layout/cycle6"/>
    <dgm:cxn modelId="{93E0A636-BC12-4D18-AEDC-65431269A256}" type="presOf" srcId="{D7F24F1E-D1B7-47B0-89AE-3A451B8AC5B0}" destId="{99B850CA-F98D-46BC-B1B7-0A569E991F2D}" srcOrd="0" destOrd="0" presId="urn:microsoft.com/office/officeart/2005/8/layout/cycle6"/>
    <dgm:cxn modelId="{23147660-C81E-4060-A4F7-AFE12D0F3D58}" type="presOf" srcId="{7BBC14DE-08E5-47D4-8A88-3FBCBC762046}" destId="{0BBE5E36-4CBB-4FF5-ACE4-8004431681AB}" srcOrd="0" destOrd="0" presId="urn:microsoft.com/office/officeart/2005/8/layout/cycle6"/>
    <dgm:cxn modelId="{B6006C81-4AB1-4D26-B703-3192A3ACA4C8}" type="presOf" srcId="{CFE30939-E9BA-4DA2-818C-23B3690F2440}" destId="{89026786-AC8B-4CE9-B027-E843E11A4EF5}" srcOrd="0" destOrd="0" presId="urn:microsoft.com/office/officeart/2005/8/layout/cycle6"/>
    <dgm:cxn modelId="{DBE3EECF-5107-498D-988F-FAC177CE1140}" type="presOf" srcId="{1B5E9668-CA38-46E2-AB70-1B706FBEF583}" destId="{84843FCD-40CA-44D4-AB12-A10CFDF21907}" srcOrd="0" destOrd="0" presId="urn:microsoft.com/office/officeart/2005/8/layout/cycle6"/>
    <dgm:cxn modelId="{03B860AE-2E1A-41E0-8143-16D4BD1CB10D}" type="presOf" srcId="{ABD3BC9F-2091-4EF0-8B9B-4BA02CDD61C9}" destId="{94968226-30FE-471B-B039-B22232CECA69}" srcOrd="0" destOrd="0" presId="urn:microsoft.com/office/officeart/2005/8/layout/cycle6"/>
    <dgm:cxn modelId="{E11B5C79-3322-4019-8528-159C1196859D}" type="presOf" srcId="{C47EAE69-9AF3-4F0A-AF8E-96426728879B}" destId="{C86876EF-A283-49C0-8EAC-07472F10306F}" srcOrd="0" destOrd="0" presId="urn:microsoft.com/office/officeart/2005/8/layout/cycle6"/>
    <dgm:cxn modelId="{D5B9B152-2C45-4CF5-A89E-0BE5A11862AC}" srcId="{B7EB0749-0692-40C1-B5BA-AAE0C63B3D75}" destId="{7BBC14DE-08E5-47D4-8A88-3FBCBC762046}" srcOrd="4" destOrd="0" parTransId="{04998D35-DAA0-409C-A088-8879D97F6566}" sibTransId="{CFE30939-E9BA-4DA2-818C-23B3690F2440}"/>
    <dgm:cxn modelId="{40D2AAF1-E45A-4401-9F3E-3461639A049E}" type="presOf" srcId="{9DC4E272-0541-4044-BF87-68D51D966B9A}" destId="{864C236B-1FF7-4610-8463-BD7C77908147}" srcOrd="0" destOrd="0" presId="urn:microsoft.com/office/officeart/2005/8/layout/cycle6"/>
    <dgm:cxn modelId="{E346FA9E-A785-41DE-A0C0-34FA2B7339C7}" srcId="{B7EB0749-0692-40C1-B5BA-AAE0C63B3D75}" destId="{F3A2519B-621D-4648-9ABD-30A4CBB2CB6E}" srcOrd="3" destOrd="0" parTransId="{BF07421A-A09D-44FF-95DB-A94298D35E43}" sibTransId="{C47EAE69-9AF3-4F0A-AF8E-96426728879B}"/>
    <dgm:cxn modelId="{A0042190-5EAB-4301-8D96-A83378F239D2}" srcId="{B7EB0749-0692-40C1-B5BA-AAE0C63B3D75}" destId="{D7F24F1E-D1B7-47B0-89AE-3A451B8AC5B0}" srcOrd="2" destOrd="0" parTransId="{4FC0ADE0-937A-44DA-8D86-1A427421B0D5}" sibTransId="{D44EB4AE-96F3-4176-8EB8-94DE5D5B5717}"/>
    <dgm:cxn modelId="{66B86558-1DE7-4DBA-95BE-DFB0052FF44E}" type="presOf" srcId="{F3A2519B-621D-4648-9ABD-30A4CBB2CB6E}" destId="{4F429C11-181E-4523-BD47-ADA90DEBC6E5}" srcOrd="0" destOrd="0" presId="urn:microsoft.com/office/officeart/2005/8/layout/cycle6"/>
    <dgm:cxn modelId="{50BA4D9E-11C2-4837-B65C-B7933445E741}" srcId="{B7EB0749-0692-40C1-B5BA-AAE0C63B3D75}" destId="{ABD3BC9F-2091-4EF0-8B9B-4BA02CDD61C9}" srcOrd="0" destOrd="0" parTransId="{2D749858-19B4-409B-8CD4-B1C99DF0E8E7}" sibTransId="{BF11C7B0-215A-47AD-8717-5CBFC04631C9}"/>
    <dgm:cxn modelId="{506422A1-5B88-493C-A14E-B0A05BF8CE73}" type="presOf" srcId="{BF11C7B0-215A-47AD-8717-5CBFC04631C9}" destId="{A6B42640-C855-4AE1-90BA-3D2A017BB18B}" srcOrd="0" destOrd="0" presId="urn:microsoft.com/office/officeart/2005/8/layout/cycle6"/>
    <dgm:cxn modelId="{5DF3EAB8-590C-4173-8745-036CF6D8CB66}" type="presOf" srcId="{D44EB4AE-96F3-4176-8EB8-94DE5D5B5717}" destId="{6023276B-D6A1-4641-9C21-BC63AD22DCBE}" srcOrd="0" destOrd="0" presId="urn:microsoft.com/office/officeart/2005/8/layout/cycle6"/>
    <dgm:cxn modelId="{50FB1EF4-F709-4445-BA8D-D34EC559F2BA}" srcId="{B7EB0749-0692-40C1-B5BA-AAE0C63B3D75}" destId="{1B5E9668-CA38-46E2-AB70-1B706FBEF583}" srcOrd="1" destOrd="0" parTransId="{155C4B1C-5AF7-45CE-8ECA-192C9EB319F8}" sibTransId="{9DC4E272-0541-4044-BF87-68D51D966B9A}"/>
    <dgm:cxn modelId="{5080D0C0-CBA5-4EF1-BCC8-3045EB1C5E45}" type="presOf" srcId="{B7EB0749-0692-40C1-B5BA-AAE0C63B3D75}" destId="{C73ABEE5-F13E-47C1-9DAF-E83AA8F9B174}" srcOrd="0" destOrd="0" presId="urn:microsoft.com/office/officeart/2005/8/layout/cycle6"/>
    <dgm:cxn modelId="{758DB4A7-A27B-4C19-A29D-393219A5B8BC}" type="presOf" srcId="{8F60BB25-47E9-42FA-A273-54F222270D8B}" destId="{010E243A-3854-46DF-9500-8229CA0F2EAF}" srcOrd="0" destOrd="0" presId="urn:microsoft.com/office/officeart/2005/8/layout/cycle6"/>
    <dgm:cxn modelId="{5443BFE2-5EDE-4D18-8D43-2B96ED9D7124}" srcId="{B7EB0749-0692-40C1-B5BA-AAE0C63B3D75}" destId="{8F60BB25-47E9-42FA-A273-54F222270D8B}" srcOrd="5" destOrd="0" parTransId="{E21D40A3-FD16-4E88-9864-B22FEE683F94}" sibTransId="{E878562F-6FE9-49A3-81A3-57B40762CA3D}"/>
    <dgm:cxn modelId="{7B5B56B7-A6A6-477E-8696-7505433102ED}" type="presParOf" srcId="{C73ABEE5-F13E-47C1-9DAF-E83AA8F9B174}" destId="{94968226-30FE-471B-B039-B22232CECA69}" srcOrd="0" destOrd="0" presId="urn:microsoft.com/office/officeart/2005/8/layout/cycle6"/>
    <dgm:cxn modelId="{F87E9BED-E2B0-4B61-B43C-98D6B5316B30}" type="presParOf" srcId="{C73ABEE5-F13E-47C1-9DAF-E83AA8F9B174}" destId="{A24462BD-B44A-41D3-8DC8-4CF047302CC3}" srcOrd="1" destOrd="0" presId="urn:microsoft.com/office/officeart/2005/8/layout/cycle6"/>
    <dgm:cxn modelId="{3CB3136F-C79B-4780-A279-637CD672398E}" type="presParOf" srcId="{C73ABEE5-F13E-47C1-9DAF-E83AA8F9B174}" destId="{A6B42640-C855-4AE1-90BA-3D2A017BB18B}" srcOrd="2" destOrd="0" presId="urn:microsoft.com/office/officeart/2005/8/layout/cycle6"/>
    <dgm:cxn modelId="{896EC46E-67B1-44DE-A935-ED68C9668668}" type="presParOf" srcId="{C73ABEE5-F13E-47C1-9DAF-E83AA8F9B174}" destId="{84843FCD-40CA-44D4-AB12-A10CFDF21907}" srcOrd="3" destOrd="0" presId="urn:microsoft.com/office/officeart/2005/8/layout/cycle6"/>
    <dgm:cxn modelId="{FAFD9ECF-7F4D-4C25-AA60-7189111C0687}" type="presParOf" srcId="{C73ABEE5-F13E-47C1-9DAF-E83AA8F9B174}" destId="{7CBA4EA3-59F1-475F-A921-DE890F3F70B4}" srcOrd="4" destOrd="0" presId="urn:microsoft.com/office/officeart/2005/8/layout/cycle6"/>
    <dgm:cxn modelId="{7647DBBA-23DE-4F08-8177-4C852426E152}" type="presParOf" srcId="{C73ABEE5-F13E-47C1-9DAF-E83AA8F9B174}" destId="{864C236B-1FF7-4610-8463-BD7C77908147}" srcOrd="5" destOrd="0" presId="urn:microsoft.com/office/officeart/2005/8/layout/cycle6"/>
    <dgm:cxn modelId="{A080202F-70AB-463A-80B4-E25F7456A730}" type="presParOf" srcId="{C73ABEE5-F13E-47C1-9DAF-E83AA8F9B174}" destId="{99B850CA-F98D-46BC-B1B7-0A569E991F2D}" srcOrd="6" destOrd="0" presId="urn:microsoft.com/office/officeart/2005/8/layout/cycle6"/>
    <dgm:cxn modelId="{640E8CB2-2273-4A0B-A1DB-4C9530BF2011}" type="presParOf" srcId="{C73ABEE5-F13E-47C1-9DAF-E83AA8F9B174}" destId="{048A417D-57F3-4911-B0AE-BA2A51AED0CF}" srcOrd="7" destOrd="0" presId="urn:microsoft.com/office/officeart/2005/8/layout/cycle6"/>
    <dgm:cxn modelId="{732A2A60-7164-4C2E-8496-905701A4E9DB}" type="presParOf" srcId="{C73ABEE5-F13E-47C1-9DAF-E83AA8F9B174}" destId="{6023276B-D6A1-4641-9C21-BC63AD22DCBE}" srcOrd="8" destOrd="0" presId="urn:microsoft.com/office/officeart/2005/8/layout/cycle6"/>
    <dgm:cxn modelId="{693ADF6D-A6C5-4EFE-9AB7-2F12C53B7B23}" type="presParOf" srcId="{C73ABEE5-F13E-47C1-9DAF-E83AA8F9B174}" destId="{4F429C11-181E-4523-BD47-ADA90DEBC6E5}" srcOrd="9" destOrd="0" presId="urn:microsoft.com/office/officeart/2005/8/layout/cycle6"/>
    <dgm:cxn modelId="{339B2941-71A4-471E-9EAC-DC295C7F90B0}" type="presParOf" srcId="{C73ABEE5-F13E-47C1-9DAF-E83AA8F9B174}" destId="{ED614106-0265-4A56-86FE-9ED01E25E40B}" srcOrd="10" destOrd="0" presId="urn:microsoft.com/office/officeart/2005/8/layout/cycle6"/>
    <dgm:cxn modelId="{7B92BE91-6691-4ACD-883E-EC7717DD2506}" type="presParOf" srcId="{C73ABEE5-F13E-47C1-9DAF-E83AA8F9B174}" destId="{C86876EF-A283-49C0-8EAC-07472F10306F}" srcOrd="11" destOrd="0" presId="urn:microsoft.com/office/officeart/2005/8/layout/cycle6"/>
    <dgm:cxn modelId="{2BA3303C-61D4-4888-BEBD-E2C54736D394}" type="presParOf" srcId="{C73ABEE5-F13E-47C1-9DAF-E83AA8F9B174}" destId="{0BBE5E36-4CBB-4FF5-ACE4-8004431681AB}" srcOrd="12" destOrd="0" presId="urn:microsoft.com/office/officeart/2005/8/layout/cycle6"/>
    <dgm:cxn modelId="{7E9F7608-B6EF-4123-94C1-EE3E75CD195E}" type="presParOf" srcId="{C73ABEE5-F13E-47C1-9DAF-E83AA8F9B174}" destId="{D594F979-4AFE-4ADD-A96E-2FE888574ADD}" srcOrd="13" destOrd="0" presId="urn:microsoft.com/office/officeart/2005/8/layout/cycle6"/>
    <dgm:cxn modelId="{B9A15C2D-B14F-49EB-836B-F2E3E35DA888}" type="presParOf" srcId="{C73ABEE5-F13E-47C1-9DAF-E83AA8F9B174}" destId="{89026786-AC8B-4CE9-B027-E843E11A4EF5}" srcOrd="14" destOrd="0" presId="urn:microsoft.com/office/officeart/2005/8/layout/cycle6"/>
    <dgm:cxn modelId="{20994B1A-864B-4CA0-AE20-DF4B4525EC21}" type="presParOf" srcId="{C73ABEE5-F13E-47C1-9DAF-E83AA8F9B174}" destId="{010E243A-3854-46DF-9500-8229CA0F2EAF}" srcOrd="15" destOrd="0" presId="urn:microsoft.com/office/officeart/2005/8/layout/cycle6"/>
    <dgm:cxn modelId="{1594796B-A463-4739-BA1D-8E528BE12D37}" type="presParOf" srcId="{C73ABEE5-F13E-47C1-9DAF-E83AA8F9B174}" destId="{4BC5F2DC-DCDC-4F6C-877D-505CFEE3D215}" srcOrd="16" destOrd="0" presId="urn:microsoft.com/office/officeart/2005/8/layout/cycle6"/>
    <dgm:cxn modelId="{91A02B7D-3D0B-4392-B415-8A9ACAD6AB56}" type="presParOf" srcId="{C73ABEE5-F13E-47C1-9DAF-E83AA8F9B174}" destId="{4FF3CDA8-B45C-4337-8CB4-03511584B9F3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A246E-1474-407D-9D14-69CF8A8DBD21}">
      <dsp:nvSpPr>
        <dsp:cNvPr id="0" name=""/>
        <dsp:cNvSpPr/>
      </dsp:nvSpPr>
      <dsp:spPr>
        <a:xfrm>
          <a:off x="0" y="34702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917F1-01B1-48FD-BE58-21531E4A6101}">
      <dsp:nvSpPr>
        <dsp:cNvPr id="0" name=""/>
        <dsp:cNvSpPr/>
      </dsp:nvSpPr>
      <dsp:spPr>
        <a:xfrm>
          <a:off x="304800" y="7539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0" i="0" u="none" strike="noStrike" kern="1200" baseline="0" dirty="0" smtClean="0">
              <a:solidFill>
                <a:srgbClr val="00B050"/>
              </a:solidFill>
              <a:latin typeface="Cambria"/>
              <a:ea typeface="宋体"/>
            </a:rPr>
            <a:t>小企业会计准则的颁布意义</a:t>
          </a:r>
          <a:endParaRPr lang="zh-CN" altLang="en-US" sz="2300" kern="1200" dirty="0"/>
        </a:p>
      </dsp:txBody>
      <dsp:txXfrm>
        <a:off x="337944" y="40683"/>
        <a:ext cx="4200912" cy="612672"/>
      </dsp:txXfrm>
    </dsp:sp>
    <dsp:sp modelId="{53F7DC33-D24B-4E96-8A78-CAEC927D8BC0}">
      <dsp:nvSpPr>
        <dsp:cNvPr id="0" name=""/>
        <dsp:cNvSpPr/>
      </dsp:nvSpPr>
      <dsp:spPr>
        <a:xfrm>
          <a:off x="0" y="139030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F1DF0-D3CC-4EB5-BCA8-AF4DE1C0A9C1}">
      <dsp:nvSpPr>
        <dsp:cNvPr id="0" name=""/>
        <dsp:cNvSpPr/>
      </dsp:nvSpPr>
      <dsp:spPr>
        <a:xfrm>
          <a:off x="304800" y="105082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0" i="0" u="none" strike="noStrike" kern="1200" baseline="0" smtClean="0">
              <a:solidFill>
                <a:srgbClr val="00B050"/>
              </a:solidFill>
              <a:latin typeface="Cambria"/>
              <a:ea typeface="宋体"/>
            </a:rPr>
            <a:t>小企业会计准则的制定过程</a:t>
          </a:r>
          <a:endParaRPr lang="zh-CN" altLang="en-US" sz="2300" b="0" i="0" u="none" strike="noStrike" kern="1200" baseline="0" dirty="0" smtClean="0">
            <a:solidFill>
              <a:srgbClr val="00B050"/>
            </a:solidFill>
            <a:latin typeface="Cambria"/>
            <a:ea typeface="宋体"/>
          </a:endParaRPr>
        </a:p>
      </dsp:txBody>
      <dsp:txXfrm>
        <a:off x="337944" y="1083964"/>
        <a:ext cx="4200912" cy="612672"/>
      </dsp:txXfrm>
    </dsp:sp>
    <dsp:sp modelId="{C15A392D-C0EC-4EC7-94E1-2F1C697C8AC4}">
      <dsp:nvSpPr>
        <dsp:cNvPr id="0" name=""/>
        <dsp:cNvSpPr/>
      </dsp:nvSpPr>
      <dsp:spPr>
        <a:xfrm>
          <a:off x="0" y="243358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A653CE-7584-4926-9CFF-20F0ABFE85DA}">
      <dsp:nvSpPr>
        <dsp:cNvPr id="0" name=""/>
        <dsp:cNvSpPr/>
      </dsp:nvSpPr>
      <dsp:spPr>
        <a:xfrm>
          <a:off x="304800" y="209410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0" i="0" u="none" strike="noStrike" kern="1200" baseline="0" smtClean="0">
              <a:solidFill>
                <a:srgbClr val="00B050"/>
              </a:solidFill>
              <a:latin typeface="Cambria"/>
              <a:ea typeface="宋体"/>
            </a:rPr>
            <a:t>小企业会计准则的主要内容</a:t>
          </a:r>
          <a:endParaRPr lang="zh-CN" altLang="en-US" sz="2300" b="0" i="0" u="none" strike="noStrike" kern="1200" baseline="0" dirty="0" smtClean="0">
            <a:solidFill>
              <a:srgbClr val="00B050"/>
            </a:solidFill>
            <a:latin typeface="Cambria"/>
            <a:ea typeface="宋体"/>
          </a:endParaRPr>
        </a:p>
      </dsp:txBody>
      <dsp:txXfrm>
        <a:off x="337944" y="2127244"/>
        <a:ext cx="4200912" cy="612672"/>
      </dsp:txXfrm>
    </dsp:sp>
    <dsp:sp modelId="{4632D790-0A8B-47F8-9914-2DC1430774AB}">
      <dsp:nvSpPr>
        <dsp:cNvPr id="0" name=""/>
        <dsp:cNvSpPr/>
      </dsp:nvSpPr>
      <dsp:spPr>
        <a:xfrm>
          <a:off x="0" y="3476860"/>
          <a:ext cx="6096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8A092-3293-4996-B659-484E91FE85AC}">
      <dsp:nvSpPr>
        <dsp:cNvPr id="0" name=""/>
        <dsp:cNvSpPr/>
      </dsp:nvSpPr>
      <dsp:spPr>
        <a:xfrm>
          <a:off x="304800" y="3137380"/>
          <a:ext cx="426720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b="0" i="0" u="none" strike="noStrike" kern="1200" baseline="0" smtClean="0">
              <a:solidFill>
                <a:srgbClr val="00B050"/>
              </a:solidFill>
              <a:latin typeface="Cambria"/>
              <a:ea typeface="宋体"/>
            </a:rPr>
            <a:t>小企业会计准则的贯彻实施</a:t>
          </a:r>
          <a:endParaRPr lang="zh-CN" altLang="en-US" sz="2300" b="0" i="0" u="none" strike="noStrike" kern="1200" baseline="0" dirty="0" smtClean="0">
            <a:solidFill>
              <a:srgbClr val="00B050"/>
            </a:solidFill>
            <a:latin typeface="Times New Roman"/>
            <a:ea typeface="宋体"/>
          </a:endParaRPr>
        </a:p>
      </dsp:txBody>
      <dsp:txXfrm>
        <a:off x="337944" y="3170524"/>
        <a:ext cx="42009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68226-30FE-471B-B039-B22232CECA69}">
      <dsp:nvSpPr>
        <dsp:cNvPr id="0" name=""/>
        <dsp:cNvSpPr/>
      </dsp:nvSpPr>
      <dsp:spPr>
        <a:xfrm>
          <a:off x="1700047" y="303158"/>
          <a:ext cx="1279606" cy="83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隶书" pitchFamily="49" charset="-122"/>
              <a:ea typeface="隶书" pitchFamily="49" charset="-122"/>
            </a:rPr>
            <a:t>制定方案层层培训</a:t>
          </a:r>
          <a:endParaRPr lang="zh-CN" altLang="en-US" sz="2000" kern="1200" dirty="0">
            <a:latin typeface="隶书" pitchFamily="49" charset="-122"/>
            <a:ea typeface="隶书" pitchFamily="49" charset="-122"/>
          </a:endParaRPr>
        </a:p>
      </dsp:txBody>
      <dsp:txXfrm>
        <a:off x="1740649" y="343760"/>
        <a:ext cx="1198402" cy="750539"/>
      </dsp:txXfrm>
    </dsp:sp>
    <dsp:sp modelId="{A6B42640-C855-4AE1-90BA-3D2A017BB18B}">
      <dsp:nvSpPr>
        <dsp:cNvPr id="0" name=""/>
        <dsp:cNvSpPr/>
      </dsp:nvSpPr>
      <dsp:spPr>
        <a:xfrm>
          <a:off x="378151" y="719030"/>
          <a:ext cx="3923398" cy="3923398"/>
        </a:xfrm>
        <a:custGeom>
          <a:avLst/>
          <a:gdLst/>
          <a:ahLst/>
          <a:cxnLst/>
          <a:rect l="0" t="0" r="0" b="0"/>
          <a:pathLst>
            <a:path>
              <a:moveTo>
                <a:pt x="2609702" y="110117"/>
              </a:moveTo>
              <a:arcTo wR="1961699" hR="1961699" stAng="17357320" swAng="15036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43FCD-40CA-44D4-AB12-A10CFDF21907}">
      <dsp:nvSpPr>
        <dsp:cNvPr id="0" name=""/>
        <dsp:cNvSpPr/>
      </dsp:nvSpPr>
      <dsp:spPr>
        <a:xfrm>
          <a:off x="3398929" y="1284007"/>
          <a:ext cx="1279606" cy="83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隶书" pitchFamily="49" charset="-122"/>
              <a:ea typeface="隶书" pitchFamily="49" charset="-122"/>
            </a:rPr>
            <a:t>部门协作扩大影响</a:t>
          </a:r>
          <a:endParaRPr lang="zh-CN" altLang="en-US" sz="2000" kern="1200" dirty="0">
            <a:latin typeface="隶书" pitchFamily="49" charset="-122"/>
            <a:ea typeface="隶书" pitchFamily="49" charset="-122"/>
          </a:endParaRPr>
        </a:p>
      </dsp:txBody>
      <dsp:txXfrm>
        <a:off x="3439531" y="1324609"/>
        <a:ext cx="1198402" cy="750539"/>
      </dsp:txXfrm>
    </dsp:sp>
    <dsp:sp modelId="{864C236B-1FF7-4610-8463-BD7C77908147}">
      <dsp:nvSpPr>
        <dsp:cNvPr id="0" name=""/>
        <dsp:cNvSpPr/>
      </dsp:nvSpPr>
      <dsp:spPr>
        <a:xfrm>
          <a:off x="378151" y="719030"/>
          <a:ext cx="3923398" cy="3923398"/>
        </a:xfrm>
        <a:custGeom>
          <a:avLst/>
          <a:gdLst/>
          <a:ahLst/>
          <a:cxnLst/>
          <a:rect l="0" t="0" r="0" b="0"/>
          <a:pathLst>
            <a:path>
              <a:moveTo>
                <a:pt x="3843502" y="1407551"/>
              </a:moveTo>
              <a:arcTo wR="1961699" hR="1961699" stAng="20615491" swAng="19690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B850CA-F98D-46BC-B1B7-0A569E991F2D}">
      <dsp:nvSpPr>
        <dsp:cNvPr id="0" name=""/>
        <dsp:cNvSpPr/>
      </dsp:nvSpPr>
      <dsp:spPr>
        <a:xfrm>
          <a:off x="3398929" y="3245707"/>
          <a:ext cx="1279606" cy="83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隶书" pitchFamily="49" charset="-122"/>
              <a:ea typeface="隶书" pitchFamily="49" charset="-122"/>
            </a:rPr>
            <a:t>交互培训深化提高</a:t>
          </a:r>
          <a:endParaRPr lang="zh-CN" altLang="en-US" sz="2000" kern="1200" dirty="0">
            <a:latin typeface="隶书" pitchFamily="49" charset="-122"/>
            <a:ea typeface="隶书" pitchFamily="49" charset="-122"/>
          </a:endParaRPr>
        </a:p>
      </dsp:txBody>
      <dsp:txXfrm>
        <a:off x="3439531" y="3286309"/>
        <a:ext cx="1198402" cy="750539"/>
      </dsp:txXfrm>
    </dsp:sp>
    <dsp:sp modelId="{6023276B-D6A1-4641-9C21-BC63AD22DCBE}">
      <dsp:nvSpPr>
        <dsp:cNvPr id="0" name=""/>
        <dsp:cNvSpPr/>
      </dsp:nvSpPr>
      <dsp:spPr>
        <a:xfrm>
          <a:off x="378151" y="719030"/>
          <a:ext cx="3923398" cy="3923398"/>
        </a:xfrm>
        <a:custGeom>
          <a:avLst/>
          <a:gdLst/>
          <a:ahLst/>
          <a:cxnLst/>
          <a:rect l="0" t="0" r="0" b="0"/>
          <a:pathLst>
            <a:path>
              <a:moveTo>
                <a:pt x="3332978" y="3364503"/>
              </a:moveTo>
              <a:arcTo wR="1961699" hR="1961699" stAng="2739065" swAng="15036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29C11-181E-4523-BD47-ADA90DEBC6E5}">
      <dsp:nvSpPr>
        <dsp:cNvPr id="0" name=""/>
        <dsp:cNvSpPr/>
      </dsp:nvSpPr>
      <dsp:spPr>
        <a:xfrm>
          <a:off x="1700047" y="4226556"/>
          <a:ext cx="1279606" cy="83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隶书" pitchFamily="49" charset="-122"/>
              <a:ea typeface="隶书" pitchFamily="49" charset="-122"/>
            </a:rPr>
            <a:t>统编教材方便学习</a:t>
          </a:r>
          <a:endParaRPr lang="zh-CN" altLang="en-US" sz="2000" kern="1200" dirty="0">
            <a:latin typeface="隶书" pitchFamily="49" charset="-122"/>
            <a:ea typeface="隶书" pitchFamily="49" charset="-122"/>
          </a:endParaRPr>
        </a:p>
      </dsp:txBody>
      <dsp:txXfrm>
        <a:off x="1740649" y="4267158"/>
        <a:ext cx="1198402" cy="750539"/>
      </dsp:txXfrm>
    </dsp:sp>
    <dsp:sp modelId="{C86876EF-A283-49C0-8EAC-07472F10306F}">
      <dsp:nvSpPr>
        <dsp:cNvPr id="0" name=""/>
        <dsp:cNvSpPr/>
      </dsp:nvSpPr>
      <dsp:spPr>
        <a:xfrm>
          <a:off x="378151" y="719030"/>
          <a:ext cx="3923398" cy="3923398"/>
        </a:xfrm>
        <a:custGeom>
          <a:avLst/>
          <a:gdLst/>
          <a:ahLst/>
          <a:cxnLst/>
          <a:rect l="0" t="0" r="0" b="0"/>
          <a:pathLst>
            <a:path>
              <a:moveTo>
                <a:pt x="1313695" y="3813281"/>
              </a:moveTo>
              <a:arcTo wR="1961699" hR="1961699" stAng="6557320" swAng="15036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BE5E36-4CBB-4FF5-ACE4-8004431681AB}">
      <dsp:nvSpPr>
        <dsp:cNvPr id="0" name=""/>
        <dsp:cNvSpPr/>
      </dsp:nvSpPr>
      <dsp:spPr>
        <a:xfrm>
          <a:off x="1166" y="3245707"/>
          <a:ext cx="1279606" cy="83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隶书" pitchFamily="49" charset="-122"/>
              <a:ea typeface="隶书" pitchFamily="49" charset="-122"/>
            </a:rPr>
            <a:t>形式多样深入人心</a:t>
          </a:r>
          <a:endParaRPr lang="zh-CN" altLang="en-US" sz="2000" kern="1200" dirty="0">
            <a:latin typeface="隶书" pitchFamily="49" charset="-122"/>
            <a:ea typeface="隶书" pitchFamily="49" charset="-122"/>
          </a:endParaRPr>
        </a:p>
      </dsp:txBody>
      <dsp:txXfrm>
        <a:off x="41768" y="3286309"/>
        <a:ext cx="1198402" cy="750539"/>
      </dsp:txXfrm>
    </dsp:sp>
    <dsp:sp modelId="{89026786-AC8B-4CE9-B027-E843E11A4EF5}">
      <dsp:nvSpPr>
        <dsp:cNvPr id="0" name=""/>
        <dsp:cNvSpPr/>
      </dsp:nvSpPr>
      <dsp:spPr>
        <a:xfrm>
          <a:off x="378151" y="719030"/>
          <a:ext cx="3923398" cy="3923398"/>
        </a:xfrm>
        <a:custGeom>
          <a:avLst/>
          <a:gdLst/>
          <a:ahLst/>
          <a:cxnLst/>
          <a:rect l="0" t="0" r="0" b="0"/>
          <a:pathLst>
            <a:path>
              <a:moveTo>
                <a:pt x="79895" y="2515846"/>
              </a:moveTo>
              <a:arcTo wR="1961699" hR="1961699" stAng="9815491" swAng="1969018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243A-3854-46DF-9500-8229CA0F2EAF}">
      <dsp:nvSpPr>
        <dsp:cNvPr id="0" name=""/>
        <dsp:cNvSpPr/>
      </dsp:nvSpPr>
      <dsp:spPr>
        <a:xfrm>
          <a:off x="1166" y="1284007"/>
          <a:ext cx="1279606" cy="831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隶书" pitchFamily="49" charset="-122"/>
              <a:ea typeface="隶书" pitchFamily="49" charset="-122"/>
            </a:rPr>
            <a:t>统筹规划确保质量</a:t>
          </a:r>
          <a:endParaRPr lang="zh-CN" altLang="en-US" sz="2000" kern="1200" dirty="0">
            <a:latin typeface="隶书" pitchFamily="49" charset="-122"/>
            <a:ea typeface="隶书" pitchFamily="49" charset="-122"/>
          </a:endParaRPr>
        </a:p>
      </dsp:txBody>
      <dsp:txXfrm>
        <a:off x="41768" y="1324609"/>
        <a:ext cx="1198402" cy="750539"/>
      </dsp:txXfrm>
    </dsp:sp>
    <dsp:sp modelId="{4FF3CDA8-B45C-4337-8CB4-03511584B9F3}">
      <dsp:nvSpPr>
        <dsp:cNvPr id="0" name=""/>
        <dsp:cNvSpPr/>
      </dsp:nvSpPr>
      <dsp:spPr>
        <a:xfrm>
          <a:off x="378151" y="719030"/>
          <a:ext cx="3923398" cy="3923398"/>
        </a:xfrm>
        <a:custGeom>
          <a:avLst/>
          <a:gdLst/>
          <a:ahLst/>
          <a:cxnLst/>
          <a:rect l="0" t="0" r="0" b="0"/>
          <a:pathLst>
            <a:path>
              <a:moveTo>
                <a:pt x="590420" y="558895"/>
              </a:moveTo>
              <a:arcTo wR="1961699" hR="1961699" stAng="13539065" swAng="150361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03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2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677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72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0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9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9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07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6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0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13432-5276-41F9-A010-C471926307D8}" type="datetimeFigureOut">
              <a:rPr lang="zh-CN" altLang="en-US" smtClean="0"/>
              <a:t>2021/03/24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BB59-B0FA-483B-9169-AE0674760D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2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23567;&#20225;&#19994;&#20934;&#21017;&#36866;&#29992;&#34892;&#19994;&#33539;&#22260;.docx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Program Files\Microsoft Office\MEDIA\CAGCAT10\j0090386.wmf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73016"/>
            <a:ext cx="3466356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2200" baseline="0" dirty="0" smtClean="0">
                <a:latin typeface="Calibri"/>
                <a:ea typeface="黑体"/>
              </a:rPr>
              <a:t>《</a:t>
            </a:r>
            <a:r>
              <a:rPr lang="zh-CN" altLang="en-US" b="0" i="0" u="none" strike="noStrike" kern="2200" baseline="0" dirty="0" smtClean="0">
                <a:latin typeface="Calibri"/>
                <a:ea typeface="黑体"/>
              </a:rPr>
              <a:t>小企业会计准则</a:t>
            </a:r>
            <a:r>
              <a:rPr lang="en-US" altLang="zh-CN" b="0" i="0" u="none" strike="noStrike" kern="2200" baseline="0" dirty="0" smtClean="0">
                <a:latin typeface="Calibri"/>
                <a:ea typeface="黑体"/>
              </a:rPr>
              <a:t>》</a:t>
            </a:r>
            <a:r>
              <a:rPr lang="zh-CN" altLang="en-US" b="0" i="0" u="none" strike="noStrike" kern="2200" baseline="0" dirty="0" smtClean="0">
                <a:latin typeface="Calibri"/>
                <a:ea typeface="黑体"/>
              </a:rPr>
              <a:t>基本精神及主要内容解析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2012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年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7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月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3864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小企业会计准则的主要内容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一、形成一个完整的体系标准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二、统一中小企业划分范畴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三、主要服务于两类对象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四、致力于协调三大关系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76564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一、形成一个完整的体系标准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小企业会计准则：主要规范小企业通常发生的交易或事项的会计处理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小企业会计准则应用指南：操作性规范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主要特点：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（一）简化会计核算要求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（二）采用历史成本计量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（三）行业适用范围更广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914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（一）简化会计核算要求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小企业规模较小、业务较为简单、会计基础工作较为薄弱、会计信息使用者的信息需求相对单一等实际情况，对小企业的会计确认、计量和报告进行了简化处理，减少了会计人员职业判断的内容与空间。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会计科目账务处理大量简化。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统一采用成本法核算长期股权投资。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统一采用直线法摊销债券的折价或者溢价。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要求企业采用应付税款法核算所得税，大大简化了所得税的会计处理。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统一采用未来适用法对会计政策变更和会计差错更正进行会计处理。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941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（二）采用历史成本计量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资产要求按照成本计量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第六条 小企业的资产应当按照成本计量，不计提资产减值准备。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用历史成本，不使用公允价值，部分特殊情况使用市场价格和评估价值。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负债要求按照实际发生额入账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第四十七条各项流动负债应当按照其实际发生额入账。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第五十二条非流动负债应当按照其实际发生额入账。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224865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（三）适用行业范围更广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消耗性生物资产核算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生产性生物资产核算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工程施工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机械作业</a:t>
            </a:r>
          </a:p>
          <a:p>
            <a:pPr lvl="2"/>
            <a:r>
              <a:rPr lang="zh-CN" altLang="en-US" b="0" i="0" u="none" strike="noStrike" kern="100" baseline="0" dirty="0" smtClean="0">
                <a:latin typeface="Cambria"/>
                <a:ea typeface="宋体"/>
                <a:hlinkClick r:id="rId2" action="ppaction://hlinkfile"/>
              </a:rPr>
              <a:t>小企业会计准则与原制度适用行业范围比较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03917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二、统一中小企业划分范畴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（一）定量标准：小型、微型企业划型标准</a:t>
            </a:r>
          </a:p>
          <a:p>
            <a:pPr marR="0" lvl="0" rtl="0"/>
            <a:endParaRPr lang="zh-CN" altLang="en-US" b="0" i="0" u="none" strike="noStrike" kern="100" baseline="0" dirty="0" smtClean="0">
              <a:solidFill>
                <a:srgbClr val="FF0000"/>
              </a:solidFill>
              <a:latin typeface="宋体"/>
              <a:ea typeface="宋体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67114"/>
              </p:ext>
            </p:extLst>
          </p:nvPr>
        </p:nvGraphicFramePr>
        <p:xfrm>
          <a:off x="683568" y="2708920"/>
          <a:ext cx="7848872" cy="36724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58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28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0">
                          <a:effectLst/>
                        </a:rPr>
                        <a:t>行业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从业人员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营业收入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资产总额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农、林、牧、渔业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工业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建筑业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6000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批发业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零售业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交通运输业（不含铁路运输业）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仓储业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邮政业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住宿业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餐饮业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2000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信息传输业（包括电信、互联网和相关服务）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软件和信息技术服务业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房地产开发经营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5000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物业管理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300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租赁和商务服务业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8000</a:t>
                      </a:r>
                      <a:r>
                        <a:rPr lang="zh-CN" sz="900" kern="100">
                          <a:effectLst/>
                        </a:rPr>
                        <a:t>万元及以下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220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其他未列明行业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100</a:t>
                      </a:r>
                      <a:r>
                        <a:rPr lang="zh-CN" sz="900" kern="100">
                          <a:effectLst/>
                        </a:rPr>
                        <a:t>人及以下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</a:rPr>
                        <a:t> </a:t>
                      </a:r>
                      <a:endParaRPr lang="zh-CN" sz="1050" b="1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 </a:t>
                      </a:r>
                      <a:endParaRPr lang="zh-CN" sz="1050" b="1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8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二、统一中小企业划分范畴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US" altLang="zh-CN" kern="100" dirty="0">
              <a:latin typeface="Cambria"/>
            </a:endParaRPr>
          </a:p>
          <a:p>
            <a:pPr lvl="0"/>
            <a:r>
              <a:rPr lang="zh-CN" altLang="en-US" kern="100" dirty="0">
                <a:latin typeface="Cambria"/>
              </a:rPr>
              <a:t>（二）定性标准</a:t>
            </a:r>
          </a:p>
          <a:p>
            <a:pPr lvl="0"/>
            <a:r>
              <a:rPr lang="zh-CN" altLang="en-US" kern="100" dirty="0">
                <a:latin typeface="Cambria"/>
              </a:rPr>
              <a:t>下列小企业例外（应执行企业会计准则）：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股票或债券在市场上公开交易的小企业。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金融机构或其他具有金融性质的小企业。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企业集团内的母公司和子公司。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已执行企业会计准则的小型企业，不得转而使用本准则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（三）其他说明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符合条件的小企业也可以执行企业会计准则，但不可同时参照小企业会计准则。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小企业会计准则未做说明的业务可以参照企业会计准则处理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3678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三、主要服务于两类对象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  <p:pic>
        <p:nvPicPr>
          <p:cNvPr id="4" name="图片 3" descr="http://www.cctaa-wx.cn/wangxiao/jxjy/xqyzz/kcjy/images0102/02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7488832" cy="4320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9747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四、致力于协调三大关系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与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企业所得税法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的关系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观点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1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：会计与税法尽量一致√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观点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2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：会计与税法适当分离</a:t>
            </a:r>
          </a:p>
          <a:p>
            <a:pPr marR="0" lvl="0" rtl="0"/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与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的关系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观点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1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：独立观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观点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2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：发展观√</a:t>
            </a:r>
          </a:p>
          <a:p>
            <a:pPr marR="0" lvl="0" rtl="0"/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与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中小主体国际财务报告准则</a:t>
            </a:r>
            <a:r>
              <a:rPr lang="en-US" altLang="zh-CN" b="0" i="0" u="none" strike="noStrike" kern="100" baseline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smtClean="0">
                <a:latin typeface="Cambria"/>
                <a:ea typeface="宋体"/>
              </a:rPr>
              <a:t>的关系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体现简化原则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实施范围更大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538427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dirty="0" smtClean="0">
                <a:latin typeface="Calibri"/>
                <a:ea typeface="黑体"/>
              </a:rPr>
              <a:t>小企业会计准则的贯彻实施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707829"/>
              </p:ext>
            </p:extLst>
          </p:nvPr>
        </p:nvGraphicFramePr>
        <p:xfrm>
          <a:off x="3995936" y="764704"/>
          <a:ext cx="4679702" cy="5361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财会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[2011]20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号文件</a:t>
            </a:r>
            <a:r>
              <a:rPr lang="zh-CN" altLang="en-US" b="0" i="0" u="none" strike="noStrike" kern="100" baseline="0" dirty="0" smtClean="0">
                <a:latin typeface="Times New Roman"/>
                <a:ea typeface="宋体"/>
              </a:rPr>
              <a:t>	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关于贯彻实施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的指导意见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　　各省、自治区、直辖市、计划单列市财政厅（局）、中小企业主管部门、国家税务局、地方税务局、工商行政管理局、市场监督管理局、银监局，财政部驻各省、自治区、直辖市、计划单列市财政监察专员办事处：</a:t>
            </a:r>
            <a:r>
              <a:rPr lang="zh-CN" altLang="en-US" b="0" i="0" u="none" strike="noStrike" kern="100" baseline="0" dirty="0" smtClean="0">
                <a:latin typeface="Times New Roman"/>
                <a:ea typeface="宋体"/>
              </a:rPr>
              <a:t/>
            </a:r>
            <a:br>
              <a:rPr lang="zh-CN" altLang="en-US" b="0" i="0" u="none" strike="noStrike" kern="100" baseline="0" dirty="0" smtClean="0">
                <a:latin typeface="Times New Roman"/>
                <a:ea typeface="宋体"/>
              </a:rPr>
            </a:b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　　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（财会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[2011]17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号）已正式发布，自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2013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年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1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月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1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日起在全国小企业范围内实施。为贯彻实施好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，现提出以下意见： </a:t>
            </a:r>
            <a:br>
              <a:rPr lang="zh-CN" altLang="en-US" b="0" i="0" u="none" strike="noStrike" kern="100" baseline="0" dirty="0" smtClean="0">
                <a:latin typeface="Cambria"/>
                <a:ea typeface="宋体"/>
              </a:rPr>
            </a:b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　　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……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（略）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财政部、工业和信息化部、国家税务总局、工商总局、银监会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二〇一一年十月二十六日</a:t>
            </a:r>
            <a:r>
              <a:rPr lang="zh-CN" altLang="en-US" b="0" i="0" u="none" strike="noStrike" kern="100" baseline="0" dirty="0" smtClean="0">
                <a:latin typeface="Times New Roman"/>
                <a:ea typeface="宋体"/>
              </a:rPr>
              <a:t/>
            </a:r>
            <a:br>
              <a:rPr lang="zh-CN" altLang="en-US" b="0" i="0" u="none" strike="noStrike" kern="100" baseline="0" dirty="0" smtClean="0">
                <a:latin typeface="Times New Roman"/>
                <a:ea typeface="宋体"/>
              </a:rPr>
            </a:b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03490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968226-30FE-471B-B039-B22232CEC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B42640-C855-4AE1-90BA-3D2A017BB1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843FCD-40CA-44D4-AB12-A10CFDF219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4C236B-1FF7-4610-8463-BD7C77908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B850CA-F98D-46BC-B1B7-0A569E991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23276B-D6A1-4641-9C21-BC63AD22DC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429C11-181E-4523-BD47-ADA90DEBC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6876EF-A283-49C0-8EAC-07472F103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BE5E36-4CBB-4FF5-ACE4-8004431681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9026786-AC8B-4CE9-B027-E843E11A4E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10E243A-3854-46DF-9500-8229CA0F2E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F3CDA8-B45C-4337-8CB4-03511584B9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关于印发</a:t>
            </a:r>
            <a:r>
              <a:rPr lang="en-US" altLang="zh-CN" b="0" i="0" u="none" strike="noStrike" kern="2200" baseline="0" smtClean="0">
                <a:latin typeface="Calibri"/>
                <a:ea typeface="黑体"/>
              </a:rPr>
              <a:t>《</a:t>
            </a:r>
            <a:r>
              <a:rPr lang="zh-CN" altLang="en-US" b="0" i="0" u="none" strike="noStrike" kern="2200" baseline="0" smtClean="0">
                <a:latin typeface="Calibri"/>
                <a:ea typeface="黑体"/>
              </a:rPr>
              <a:t>小企业会计准则</a:t>
            </a:r>
            <a:r>
              <a:rPr lang="en-US" altLang="zh-CN" b="0" i="0" u="none" strike="noStrike" kern="2200" baseline="0" smtClean="0">
                <a:latin typeface="Calibri"/>
                <a:ea typeface="黑体"/>
              </a:rPr>
              <a:t>》</a:t>
            </a:r>
            <a:r>
              <a:rPr lang="zh-CN" altLang="en-US" b="0" i="0" u="none" strike="noStrike" kern="2200" baseline="0" smtClean="0">
                <a:latin typeface="Calibri"/>
                <a:ea typeface="黑体"/>
              </a:rPr>
              <a:t>的通知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为了规范小企业会计确认、计量和报告行为，促进小企业可持续发展，发挥小企业在国民经济和社会发展中的重要作用，根据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中华人民共和国会计法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及其他有关法律和法规，我部制定了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小企业会计准则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，现予印发，自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2013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年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1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月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1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日起在小企业范围内施行，鼓励小企业提前执行。我部于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2004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年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4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月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27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日发布的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小企业会计制度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（财会</a:t>
            </a:r>
            <a:r>
              <a:rPr lang="en-US" altLang="zh-CN" b="0" i="0" u="none" strike="noStrike" kern="100" baseline="0" dirty="0" smtClean="0">
                <a:latin typeface="Cambria"/>
                <a:ea typeface="宋体"/>
              </a:rPr>
              <a:t>[2004]2</a:t>
            </a: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号）同时废止。</a:t>
            </a:r>
          </a:p>
          <a:p>
            <a:pPr marL="0" marR="0" lvl="0" indent="0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执行中有何问题，请及时反馈我部。</a:t>
            </a:r>
          </a:p>
          <a:p>
            <a:pPr marL="0" marR="0" lvl="0" indent="0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附件：小企业会计准则</a:t>
            </a:r>
          </a:p>
          <a:p>
            <a:pPr marL="0" marR="0" lvl="0" indent="0" algn="r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财政部</a:t>
            </a:r>
          </a:p>
          <a:p>
            <a:pPr marL="0" marR="0" lvl="0" indent="0" algn="r" rtl="0">
              <a:buNone/>
            </a:pPr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二○一一年十月十八日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95977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五个部门的实施措施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90782"/>
            <a:ext cx="7848872" cy="4523804"/>
          </a:xfrm>
        </p:spPr>
      </p:pic>
    </p:spTree>
    <p:extLst>
      <p:ext uri="{BB962C8B-B14F-4D97-AF65-F5344CB8AC3E}">
        <p14:creationId xmlns:p14="http://schemas.microsoft.com/office/powerpoint/2010/main" val="23595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本次讲座重点内容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rtl="0">
              <a:buNone/>
            </a:pPr>
            <a:endParaRPr lang="zh-CN" altLang="en-US" b="0" i="0" u="none" strike="noStrike" kern="100" baseline="0" dirty="0" smtClean="0">
              <a:solidFill>
                <a:srgbClr val="00B050"/>
              </a:solidFill>
              <a:latin typeface="Times New Roman"/>
              <a:ea typeface="宋体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22109233"/>
              </p:ext>
            </p:extLst>
          </p:nvPr>
        </p:nvGraphicFramePr>
        <p:xfrm>
          <a:off x="1619672" y="19888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43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小企业会计准则的颁布意义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一、为小企业健康发展提供更好的服务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二、进一步完善国家企业会计标准体系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三、推进会计体系进一步与国际趋同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四、保证小企业会计信息质量的需要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21823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CN" altLang="en-US" b="0" i="0" u="none" strike="noStrike" kern="2200" baseline="0" dirty="0" smtClean="0">
                <a:latin typeface="Calibri"/>
                <a:ea typeface="黑体"/>
              </a:rPr>
              <a:t>一、为小企业健康发展提供更好的服务</a:t>
            </a:r>
            <a:endParaRPr lang="zh-CN" altLang="en-US" b="0" i="0" u="none" strike="noStrike" kern="2200" baseline="0" dirty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（一）小企业是国民经济和社会发展的重要力量</a:t>
            </a:r>
          </a:p>
          <a:p>
            <a:pPr marR="0" lvl="1" rtl="0"/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项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目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企业总数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城镇就业岗位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企业技术创新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en-US" altLang="zh-CN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GDP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总量</a:t>
            </a:r>
          </a:p>
          <a:p>
            <a:pPr marR="0" lvl="1" rtl="0"/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中小企业占比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　</a:t>
            </a:r>
            <a:r>
              <a:rPr lang="en-US" altLang="zh-CN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99%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　　　　</a:t>
            </a:r>
            <a:r>
              <a:rPr lang="en-US" altLang="zh-CN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80%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　　　　　　</a:t>
            </a:r>
            <a:r>
              <a:rPr lang="en-US" altLang="zh-CN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75%</a:t>
            </a:r>
            <a:r>
              <a:rPr lang="zh-CN" altLang="en-US" b="0" i="0" u="none" strike="noStrike" kern="100" baseline="0" dirty="0" smtClean="0">
                <a:solidFill>
                  <a:srgbClr val="0000FF"/>
                </a:solidFill>
                <a:latin typeface="宋体"/>
                <a:ea typeface="宋体"/>
              </a:rPr>
              <a:t>　　　　　</a:t>
            </a:r>
            <a:r>
              <a:rPr lang="en-US" altLang="zh-CN" b="0" i="0" u="none" strike="noStrike" kern="100" baseline="0" dirty="0" smtClean="0">
                <a:solidFill>
                  <a:srgbClr val="0000FF"/>
                </a:solidFill>
                <a:latin typeface="Calibri"/>
                <a:ea typeface="宋体"/>
              </a:rPr>
              <a:t>60%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政策依据：</a:t>
            </a:r>
          </a:p>
          <a:p>
            <a:pPr marR="0" lvl="1" rtl="0"/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中华人民共和国中小企业促进法</a:t>
            </a:r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》2003</a:t>
            </a:r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年</a:t>
            </a:r>
          </a:p>
          <a:p>
            <a:pPr marR="0" lvl="1" rtl="0"/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鼓励支持和引导个体私营等非公有制经济发展的若干意见</a:t>
            </a:r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（国发</a:t>
            </a:r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[2005]3</a:t>
            </a:r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号）</a:t>
            </a:r>
          </a:p>
          <a:p>
            <a:pPr marR="0" lvl="1" rtl="0"/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国务院关于进一步促进中小企业发展的若干意见</a:t>
            </a:r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》</a:t>
            </a:r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（国发</a:t>
            </a:r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[2009]36</a:t>
            </a:r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号）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（二）财政扶持举措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加大对小型微型企业税收扶持力度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支持金融机构加强对小型微型企业的金融服务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扩大中小企业专项资金规模，更多运用间接方式扶持小型微型企业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进一步清理取消和减免部分涉企收费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发布</a:t>
            </a:r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小企业会计准则</a:t>
            </a:r>
            <a:r>
              <a:rPr lang="en-US" altLang="zh-CN" b="0" i="0" u="none" strike="noStrike" kern="100" baseline="0" dirty="0" smtClean="0">
                <a:latin typeface="Calibri"/>
                <a:ea typeface="宋体"/>
              </a:rPr>
              <a:t>》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（三）会计扶持举措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规范会计行为，保证信息质量，加强企业管理，提高企业信用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保障依法征税，促进依法纳税，维护税收公平，落实税收优惠</a:t>
            </a:r>
          </a:p>
          <a:p>
            <a:pPr marR="0" lvl="1" rtl="0"/>
            <a:r>
              <a:rPr lang="zh-CN" altLang="en-US" b="0" i="0" u="none" strike="noStrike" kern="100" baseline="0" dirty="0" smtClean="0">
                <a:latin typeface="Calibri"/>
                <a:ea typeface="宋体"/>
              </a:rPr>
              <a:t>完善银行征信系统，提高信贷决策水平，落实金融扶持政策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76760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二、完善企业会计准则标准体系的需要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（一）企业会计准则体系框架已基本建成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（二）小企业会计核算现状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行业会计制度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企业会计制度和行业核算办法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小企业会计制度等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（三）建立实施企业会计标准体系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大中型企业执行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企业会计准则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》</a:t>
            </a:r>
          </a:p>
          <a:p>
            <a:pPr marR="0" lvl="1" rtl="0"/>
            <a:r>
              <a:rPr lang="zh-CN" altLang="en-US" b="0" i="0" u="none" strike="noStrike" kern="100" baseline="0" smtClean="0">
                <a:latin typeface="Calibri"/>
                <a:ea typeface="宋体"/>
              </a:rPr>
              <a:t>小企业执行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《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小企业会计准则</a:t>
            </a:r>
            <a:r>
              <a:rPr lang="en-US" altLang="zh-CN" b="0" i="0" u="none" strike="noStrike" kern="100" baseline="0" smtClean="0">
                <a:latin typeface="Calibri"/>
                <a:ea typeface="宋体"/>
              </a:rPr>
              <a:t>》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519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三、推进会计国际趋同的需要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（一）国际会计组织对中小企业会计研究很重视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（二）英美等主要发达国家均推行差别报告制度</a:t>
            </a:r>
          </a:p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（三）我国小企业会计准则实施要求高于国际标准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587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四、保证小企业会计信息质量的需要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kern="100" baseline="0" smtClean="0">
                <a:latin typeface="Cambria"/>
                <a:ea typeface="宋体"/>
              </a:rPr>
              <a:t>小企业会计核算标准发展历程</a:t>
            </a:r>
          </a:p>
          <a:p>
            <a:pPr marR="0" lvl="1" rtl="0"/>
            <a:r>
              <a:rPr lang="en-US" altLang="zh-CN" b="0" i="0" u="none" strike="noStrike" kern="100" baseline="0" smtClean="0">
                <a:latin typeface="Calibri"/>
                <a:ea typeface="宋体"/>
              </a:rPr>
              <a:t>1992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年：分行业会计制度</a:t>
            </a:r>
          </a:p>
          <a:p>
            <a:pPr marR="0" lvl="1" rtl="0"/>
            <a:r>
              <a:rPr lang="en-US" altLang="zh-CN" b="0" i="0" u="none" strike="noStrike" kern="100" baseline="0" smtClean="0">
                <a:latin typeface="Calibri"/>
                <a:ea typeface="宋体"/>
              </a:rPr>
              <a:t>2004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年：小企业会计制度</a:t>
            </a:r>
          </a:p>
          <a:p>
            <a:pPr marR="0" lvl="1" rtl="0"/>
            <a:r>
              <a:rPr lang="en-US" altLang="zh-CN" b="0" i="0" u="none" strike="noStrike" kern="100" baseline="0" smtClean="0">
                <a:latin typeface="Calibri"/>
                <a:ea typeface="宋体"/>
              </a:rPr>
              <a:t>2011</a:t>
            </a:r>
            <a:r>
              <a:rPr lang="zh-CN" altLang="en-US" b="0" i="0" u="none" strike="noStrike" kern="100" baseline="0" smtClean="0">
                <a:latin typeface="Calibri"/>
                <a:ea typeface="宋体"/>
              </a:rPr>
              <a:t>年：小企业会计准则</a:t>
            </a:r>
            <a:endParaRPr lang="zh-CN" altLang="en-US" b="0" i="0" u="none" strike="noStrike" kern="100" baseline="0" smtClean="0">
              <a:latin typeface="Times New Roman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94183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2200" baseline="0" smtClean="0">
                <a:latin typeface="Calibri"/>
                <a:ea typeface="黑体"/>
              </a:rPr>
              <a:t>小企业会计准则的制定过程</a:t>
            </a:r>
            <a:endParaRPr lang="zh-CN" altLang="en-US" b="0" i="0" u="none" strike="noStrike" kern="2200" baseline="0" smtClean="0">
              <a:latin typeface="Times New Roman"/>
              <a:ea typeface="黑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深入调研：理论研究、实践论证</a:t>
            </a:r>
          </a:p>
          <a:p>
            <a:pPr marR="0" lvl="1" rtl="0"/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两次广泛征求社会意见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组织抽样模拟测试</a:t>
            </a:r>
          </a:p>
          <a:p>
            <a:pPr marR="0" lvl="0" rtl="0"/>
            <a:r>
              <a:rPr lang="zh-CN" altLang="en-US" b="0" i="0" u="none" strike="noStrike" kern="100" baseline="0" dirty="0" smtClean="0">
                <a:latin typeface="Cambria"/>
                <a:ea typeface="宋体"/>
              </a:rPr>
              <a:t>做好发布实施前准备工作</a:t>
            </a:r>
            <a:endParaRPr lang="zh-CN" altLang="en-US" b="0" i="0" u="none" strike="noStrike" kern="100" baseline="0" dirty="0" smtClean="0">
              <a:latin typeface="Times New Roman"/>
              <a:ea typeface="宋体"/>
            </a:endParaRPr>
          </a:p>
        </p:txBody>
      </p:sp>
      <p:pic>
        <p:nvPicPr>
          <p:cNvPr id="6" name="内容占位符 4" descr="http://www.cctaa-wx.cn/wangxiao/jxjy/xqyzz/kcjy/images0101/02.gif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492896"/>
            <a:ext cx="3895725" cy="2999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01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1212</Words>
  <Application>Microsoft Office PowerPoint</Application>
  <PresentationFormat>全屏显示(4:3)</PresentationFormat>
  <Paragraphs>196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黑体</vt:lpstr>
      <vt:lpstr>隶书</vt:lpstr>
      <vt:lpstr>宋体</vt:lpstr>
      <vt:lpstr>Arial</vt:lpstr>
      <vt:lpstr>Calibri</vt:lpstr>
      <vt:lpstr>Cambria</vt:lpstr>
      <vt:lpstr>Times New Roman</vt:lpstr>
      <vt:lpstr>Office 主题​​</vt:lpstr>
      <vt:lpstr>《小企业会计准则》基本精神及主要内容解析</vt:lpstr>
      <vt:lpstr>关于印发《小企业会计准则》的通知</vt:lpstr>
      <vt:lpstr>本次讲座重点内容</vt:lpstr>
      <vt:lpstr>小企业会计准则的颁布意义</vt:lpstr>
      <vt:lpstr>一、为小企业健康发展提供更好的服务</vt:lpstr>
      <vt:lpstr>二、完善企业会计准则标准体系的需要</vt:lpstr>
      <vt:lpstr>三、推进会计国际趋同的需要</vt:lpstr>
      <vt:lpstr>四、保证小企业会计信息质量的需要</vt:lpstr>
      <vt:lpstr>小企业会计准则的制定过程</vt:lpstr>
      <vt:lpstr>小企业会计准则的主要内容</vt:lpstr>
      <vt:lpstr>一、形成一个完整的体系标准</vt:lpstr>
      <vt:lpstr>（一）简化会计核算要求</vt:lpstr>
      <vt:lpstr>（二）采用历史成本计量</vt:lpstr>
      <vt:lpstr>（三）适用行业范围更广</vt:lpstr>
      <vt:lpstr>二、统一中小企业划分范畴</vt:lpstr>
      <vt:lpstr>二、统一中小企业划分范畴</vt:lpstr>
      <vt:lpstr>三、主要服务于两类对象</vt:lpstr>
      <vt:lpstr>四、致力于协调三大关系</vt:lpstr>
      <vt:lpstr>小企业会计准则的贯彻实施</vt:lpstr>
      <vt:lpstr>五个部门的实施措施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《小企业会计准则》基本精神及主要内容解析</dc:title>
  <dc:creator>NEEA</dc:creator>
  <cp:lastModifiedBy>王明升</cp:lastModifiedBy>
  <cp:revision>18</cp:revision>
  <dcterms:created xsi:type="dcterms:W3CDTF">2014-04-18T14:04:19Z</dcterms:created>
  <dcterms:modified xsi:type="dcterms:W3CDTF">2021-03-24T09:47:39Z</dcterms:modified>
</cp:coreProperties>
</file>