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0988" y="1122363"/>
            <a:ext cx="11178988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0988" y="3747246"/>
            <a:ext cx="11178988" cy="1510553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510988" y="3621564"/>
            <a:ext cx="11178988" cy="17627"/>
          </a:xfrm>
          <a:prstGeom prst="line">
            <a:avLst/>
          </a:prstGeom>
          <a:ln w="571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694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8918" y="833718"/>
            <a:ext cx="4243107" cy="122368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833719"/>
            <a:ext cx="6172200" cy="502733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28918" y="2057400"/>
            <a:ext cx="424310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1797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024" y="879946"/>
            <a:ext cx="11171816" cy="96917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059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058400" y="842682"/>
            <a:ext cx="1474694" cy="5253318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842681"/>
            <a:ext cx="9085729" cy="525331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650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096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真题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   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梯形 3"/>
          <p:cNvSpPr/>
          <p:nvPr/>
        </p:nvSpPr>
        <p:spPr>
          <a:xfrm rot="19254134">
            <a:off x="-29417" y="792168"/>
            <a:ext cx="1184804" cy="313764"/>
          </a:xfrm>
          <a:prstGeom prst="trapezoid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15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真题案例</a:t>
            </a:r>
            <a:endParaRPr lang="zh-CN" altLang="en-US" sz="15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288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954" y="1326777"/>
            <a:ext cx="11170022" cy="286870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9954" y="4410635"/>
            <a:ext cx="11170021" cy="167901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6288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160" y="879946"/>
            <a:ext cx="11153887" cy="96917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8160" y="1849119"/>
            <a:ext cx="5501640" cy="432784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49119"/>
            <a:ext cx="5501640" cy="432784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8686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988" y="815787"/>
            <a:ext cx="11161059" cy="104887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988" y="1954305"/>
            <a:ext cx="5486587" cy="5507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988" y="2505075"/>
            <a:ext cx="54865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199" y="1954305"/>
            <a:ext cx="5499848" cy="55077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49984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04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953" y="879946"/>
            <a:ext cx="11153887" cy="96917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698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7745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954" y="851646"/>
            <a:ext cx="4252072" cy="120575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7" y="851647"/>
            <a:ext cx="6488859" cy="50094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9954" y="2057400"/>
            <a:ext cx="425207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97272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93040" y="720000"/>
            <a:ext cx="11805920" cy="5537365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hreePt" dir="t"/>
          </a:scene3d>
          <a:sp3d>
            <a:bevelT w="158750" prst="cross"/>
            <a:bevelB w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8160" y="879946"/>
            <a:ext cx="11155680" cy="96917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8160" y="1940719"/>
            <a:ext cx="11155680" cy="411464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590775" y="159945"/>
            <a:ext cx="7010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全国计算机等级考试 二级</a:t>
            </a:r>
            <a:r>
              <a:rPr lang="en-US" altLang="zh-CN" sz="2000" b="1" dirty="0" smtClean="0">
                <a:solidFill>
                  <a:srgbClr val="00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MS Office</a:t>
            </a:r>
            <a:r>
              <a:rPr lang="zh-CN" altLang="en-US" sz="2000" b="1" dirty="0" smtClean="0">
                <a:solidFill>
                  <a:srgbClr val="0099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高级应用与设计培训</a:t>
            </a:r>
            <a:endParaRPr lang="zh-CN" altLang="en-US" sz="2000" b="1" dirty="0">
              <a:solidFill>
                <a:srgbClr val="0099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3040" y="6337610"/>
            <a:ext cx="359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公众号：兴知教育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92073" y="6337610"/>
            <a:ext cx="820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新模式高端线上培训班，保姆式全程陪伴督学，精准备考一次过二级！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D"/>
              </a:clrFrom>
              <a:clrTo>
                <a:srgbClr val="FF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-7242"/>
            <a:ext cx="1212775" cy="6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39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009999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题注与交叉引用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988" y="1864657"/>
            <a:ext cx="5486587" cy="640417"/>
          </a:xfrm>
        </p:spPr>
        <p:txBody>
          <a:bodyPr anchor="ctr"/>
          <a:lstStyle/>
          <a:p>
            <a:r>
              <a:rPr lang="zh-CN" altLang="en-US" dirty="0"/>
              <a:t>一般考法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插入题注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新建标签图、表、图表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一定</a:t>
            </a:r>
            <a:r>
              <a:rPr lang="zh-CN" altLang="en-US" sz="2000" dirty="0" smtClean="0"/>
              <a:t>要按着顺序插入题注</a:t>
            </a:r>
            <a:endParaRPr lang="en-US" altLang="zh-CN" sz="2000" dirty="0"/>
          </a:p>
          <a:p>
            <a:r>
              <a:rPr lang="zh-CN" altLang="en-US" sz="2400" dirty="0" smtClean="0"/>
              <a:t>交叉引用题注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一般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只引用标签和编号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设置题注样式（对齐字号等等）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或设置图片居中对齐</a:t>
            </a:r>
            <a:endParaRPr lang="en-US" altLang="zh-CN" sz="2000" dirty="0" smtClean="0"/>
          </a:p>
          <a:p>
            <a:r>
              <a:rPr lang="zh-CN" altLang="en-US" sz="2400" dirty="0" smtClean="0"/>
              <a:t>插入题注图表</a:t>
            </a:r>
            <a:r>
              <a:rPr lang="zh-CN" altLang="en-US" sz="2400" dirty="0" smtClean="0"/>
              <a:t>目录</a:t>
            </a:r>
            <a:endParaRPr lang="en-US" altLang="zh-CN" sz="240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3"/>
          </p:nvPr>
        </p:nvSpPr>
        <p:spPr>
          <a:xfrm>
            <a:off x="6172199" y="1864657"/>
            <a:ext cx="5499848" cy="640418"/>
          </a:xfrm>
        </p:spPr>
        <p:txBody>
          <a:bodyPr anchor="ctr"/>
          <a:lstStyle/>
          <a:p>
            <a:r>
              <a:rPr lang="zh-CN" altLang="en-US" dirty="0" smtClean="0"/>
              <a:t>补充考点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751577" cy="2364910"/>
          </a:xfrm>
        </p:spPr>
        <p:txBody>
          <a:bodyPr>
            <a:normAutofit/>
          </a:bodyPr>
          <a:lstStyle/>
          <a:p>
            <a:r>
              <a:rPr lang="zh-CN" altLang="en-US" sz="2400" b="0" dirty="0" smtClean="0"/>
              <a:t>题注编号跟要求的不一样（图一 → 图</a:t>
            </a:r>
            <a:r>
              <a:rPr lang="en-US" altLang="zh-CN" sz="2400" b="0" dirty="0" smtClean="0"/>
              <a:t>1</a:t>
            </a:r>
            <a:r>
              <a:rPr lang="zh-CN" altLang="en-US" sz="2400" b="0" dirty="0" smtClean="0"/>
              <a:t>）</a:t>
            </a:r>
            <a:endParaRPr lang="en-US" altLang="zh-CN" sz="2400" b="0" dirty="0" smtClean="0"/>
          </a:p>
          <a:p>
            <a:r>
              <a:rPr lang="zh-CN" altLang="en-US" sz="2400" b="0" dirty="0" smtClean="0"/>
              <a:t>题注标签不对：删除题注标签重新新建标签</a:t>
            </a:r>
            <a:endParaRPr lang="en-US" altLang="zh-CN" sz="2400" b="0" dirty="0" smtClean="0"/>
          </a:p>
          <a:p>
            <a:r>
              <a:rPr lang="zh-CN" altLang="en-US" sz="2400" b="0" dirty="0" smtClean="0"/>
              <a:t>题注与表格或图片始终保持在同一页</a:t>
            </a:r>
            <a:endParaRPr lang="zh-CN" altLang="en-US" sz="2400" b="0" dirty="0"/>
          </a:p>
        </p:txBody>
      </p:sp>
      <p:sp>
        <p:nvSpPr>
          <p:cNvPr id="8" name="文本占位符 2"/>
          <p:cNvSpPr txBox="1">
            <a:spLocks/>
          </p:cNvSpPr>
          <p:nvPr/>
        </p:nvSpPr>
        <p:spPr>
          <a:xfrm>
            <a:off x="5997575" y="5554960"/>
            <a:ext cx="5674472" cy="64041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：只有先插入题注，才能做交叉引用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60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真题练习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W25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324" y="2379472"/>
            <a:ext cx="8752872" cy="268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9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真题练习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W28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233" y="2310536"/>
            <a:ext cx="10195750" cy="258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9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真题练习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W40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/>
              <a:t>5.</a:t>
            </a:r>
            <a:r>
              <a:rPr lang="zh-CN" altLang="en-US" b="0" dirty="0"/>
              <a:t>将文档中所有图片下方的题注标签修改为“图”，并将图片和下方的题注都居中对齐。</a:t>
            </a:r>
          </a:p>
        </p:txBody>
      </p:sp>
    </p:spTree>
    <p:extLst>
      <p:ext uri="{BB962C8B-B14F-4D97-AF65-F5344CB8AC3E}">
        <p14:creationId xmlns:p14="http://schemas.microsoft.com/office/powerpoint/2010/main" val="155278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真题练习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 smtClean="0"/>
              <a:t>W18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441" y="2305082"/>
            <a:ext cx="10001118" cy="17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真题练习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W13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160" y="1940719"/>
            <a:ext cx="11155680" cy="4114641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6.</a:t>
            </a:r>
            <a:r>
              <a:rPr lang="zh-CN" altLang="en-US" sz="2400" dirty="0"/>
              <a:t>设置正文中的“表</a:t>
            </a:r>
            <a:r>
              <a:rPr lang="en-US" altLang="zh-CN" sz="2400" dirty="0"/>
              <a:t>1”</a:t>
            </a:r>
            <a:r>
              <a:rPr lang="zh-CN" altLang="en-US" sz="2400" dirty="0"/>
              <a:t>、“表</a:t>
            </a:r>
            <a:r>
              <a:rPr lang="en-US" altLang="zh-CN" sz="2400" dirty="0"/>
              <a:t>2”</a:t>
            </a:r>
            <a:r>
              <a:rPr lang="zh-CN" altLang="en-US" sz="2400" dirty="0"/>
              <a:t>与对应表格标题的交叉引用关系</a:t>
            </a:r>
            <a:r>
              <a:rPr lang="en-US" altLang="zh-CN" sz="2400" dirty="0"/>
              <a:t>(</a:t>
            </a:r>
            <a:r>
              <a:rPr lang="zh-CN" altLang="en-US" sz="2400" dirty="0"/>
              <a:t>注意</a:t>
            </a:r>
            <a:r>
              <a:rPr lang="en-US" altLang="zh-CN" sz="2400" dirty="0"/>
              <a:t>:“</a:t>
            </a:r>
            <a:r>
              <a:rPr lang="zh-CN" altLang="en-US" sz="2400" dirty="0"/>
              <a:t>表</a:t>
            </a:r>
            <a:r>
              <a:rPr lang="en-US" altLang="zh-CN" sz="2400" dirty="0"/>
              <a:t>1”</a:t>
            </a:r>
            <a:r>
              <a:rPr lang="zh-CN" altLang="en-US" sz="2400" dirty="0"/>
              <a:t>、 “表</a:t>
            </a:r>
            <a:r>
              <a:rPr lang="en-US" altLang="zh-CN" sz="2400" dirty="0"/>
              <a:t>2”</a:t>
            </a:r>
            <a:r>
              <a:rPr lang="zh-CN" altLang="en-US" sz="2400" dirty="0"/>
              <a:t>的“表”字与数字之间没有空格</a:t>
            </a:r>
            <a:r>
              <a:rPr lang="en-US" altLang="zh-CN" sz="2400" dirty="0"/>
              <a:t>) ,</a:t>
            </a:r>
            <a:r>
              <a:rPr lang="zh-CN" altLang="en-US" sz="2400" dirty="0"/>
              <a:t>并设置表注字号为小五号，中文字体为黑体，西文字体为</a:t>
            </a:r>
            <a:r>
              <a:rPr lang="en-US" altLang="zh-CN" sz="2400" dirty="0"/>
              <a:t>Times New Roman, </a:t>
            </a:r>
            <a:r>
              <a:rPr lang="zh-CN" altLang="en-US" sz="2400" dirty="0"/>
              <a:t>段落居中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7</a:t>
            </a:r>
            <a:r>
              <a:rPr lang="en-US" altLang="zh-CN" sz="2400" dirty="0"/>
              <a:t>.</a:t>
            </a:r>
            <a:r>
              <a:rPr lang="zh-CN" altLang="en-US" sz="2400" dirty="0"/>
              <a:t>设置正文部分中的图注字号为小五号，中文字体为宋体，西文字体为</a:t>
            </a:r>
            <a:r>
              <a:rPr lang="en-US" altLang="zh-CN" sz="2400" dirty="0" err="1"/>
              <a:t>TimesNew</a:t>
            </a:r>
            <a:r>
              <a:rPr lang="en-US" altLang="zh-CN" sz="2400" dirty="0"/>
              <a:t> Roman,</a:t>
            </a:r>
            <a:r>
              <a:rPr lang="zh-CN" altLang="en-US" sz="2400" dirty="0"/>
              <a:t>段落居中。</a:t>
            </a:r>
          </a:p>
        </p:txBody>
      </p:sp>
    </p:spTree>
    <p:extLst>
      <p:ext uri="{BB962C8B-B14F-4D97-AF65-F5344CB8AC3E}">
        <p14:creationId xmlns:p14="http://schemas.microsoft.com/office/powerpoint/2010/main" val="1669792628"/>
      </p:ext>
    </p:extLst>
  </p:cSld>
  <p:clrMapOvr>
    <a:masterClrMapping/>
  </p:clrMapOvr>
</p:sld>
</file>

<file path=ppt/theme/theme1.xml><?xml version="1.0" encoding="utf-8"?>
<a:theme xmlns:a="http://schemas.openxmlformats.org/drawingml/2006/main" name="兴知教育课件模板2-22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兴知教育课件模板2-229" id="{C521FDB8-6DEF-4345-BE80-46703D20E873}" vid="{60EBBFEC-6527-4893-96CD-3DF5D24DF3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兴知教育课件模板2-229</Template>
  <TotalTime>216</TotalTime>
  <Words>239</Words>
  <Application>Microsoft Office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宋体</vt:lpstr>
      <vt:lpstr>微软雅黑</vt:lpstr>
      <vt:lpstr>Arial</vt:lpstr>
      <vt:lpstr>Wingdings</vt:lpstr>
      <vt:lpstr>兴知教育课件模板2-229</vt:lpstr>
      <vt:lpstr>题注与交叉引用</vt:lpstr>
      <vt:lpstr>真题练习 W25</vt:lpstr>
      <vt:lpstr>真题练习 W28</vt:lpstr>
      <vt:lpstr>真题练习 W40</vt:lpstr>
      <vt:lpstr>真题练习 W18</vt:lpstr>
      <vt:lpstr>真题练习 W13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王明升</dc:creator>
  <cp:lastModifiedBy>王明升</cp:lastModifiedBy>
  <cp:revision>19</cp:revision>
  <dcterms:created xsi:type="dcterms:W3CDTF">2021-09-22T08:27:39Z</dcterms:created>
  <dcterms:modified xsi:type="dcterms:W3CDTF">2022-11-16T08:44:30Z</dcterms:modified>
</cp:coreProperties>
</file>