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57" r:id="rId3"/>
    <p:sldId id="258" r:id="rId4"/>
    <p:sldId id="259" r:id="rId5"/>
    <p:sldId id="264" r:id="rId6"/>
    <p:sldId id="268" r:id="rId7"/>
    <p:sldId id="267" r:id="rId8"/>
    <p:sldId id="269" r:id="rId9"/>
    <p:sldId id="270" r:id="rId10"/>
    <p:sldId id="27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6/4/2021</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6/4/2021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6/4/2021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6/4/2021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6/4/2021</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6/4/2021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6/4/2021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6/4/2021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6/4/2021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6/4/2021</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6/4/2021</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6/4/2021</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hyperlink" Target="https://github.com/CodeDrome/benfords-law-python" TargetMode="External"/><Relationship Id="rId7" Type="http://schemas.openxmlformats.org/officeDocument/2006/relationships/image" Target="../media/image9.png"/><Relationship Id="rId2" Type="http://schemas.openxmlformats.org/officeDocument/2006/relationships/hyperlink" Target="https://github.com/eleprocha/Benford-s-Law_python_code/blob/master/code" TargetMode="Externa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hyperlink" Target="https://www.researchgate.net/publication/223022503_Association_rules_applied_to_credit_card_fraud_detection" TargetMode="External"/><Relationship Id="rId4" Type="http://schemas.openxmlformats.org/officeDocument/2006/relationships/hyperlink" Target="https://www.kaggle.com/gauravduttakiit/creditcard-fraud-detection-by-logistic-regress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pmathur5k10/bank-check-ocr"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0C54E-A909-4438-86C8-ABE3103BF179}"/>
              </a:ext>
            </a:extLst>
          </p:cNvPr>
          <p:cNvSpPr>
            <a:spLocks noGrp="1"/>
          </p:cNvSpPr>
          <p:nvPr>
            <p:ph type="ctrTitle"/>
          </p:nvPr>
        </p:nvSpPr>
        <p:spPr/>
        <p:txBody>
          <a:bodyPr/>
          <a:lstStyle/>
          <a:p>
            <a:r>
              <a:rPr lang="en-US" dirty="0"/>
              <a:t>FinTech PPT</a:t>
            </a:r>
          </a:p>
        </p:txBody>
      </p:sp>
      <p:sp>
        <p:nvSpPr>
          <p:cNvPr id="3" name="Subtitle 2">
            <a:extLst>
              <a:ext uri="{FF2B5EF4-FFF2-40B4-BE49-F238E27FC236}">
                <a16:creationId xmlns:a16="http://schemas.microsoft.com/office/drawing/2014/main" id="{948EE779-7DA5-48DF-B45F-279874ED96F9}"/>
              </a:ext>
            </a:extLst>
          </p:cNvPr>
          <p:cNvSpPr>
            <a:spLocks noGrp="1"/>
          </p:cNvSpPr>
          <p:nvPr>
            <p:ph type="subTitle" idx="1"/>
          </p:nvPr>
        </p:nvSpPr>
        <p:spPr/>
        <p:txBody>
          <a:bodyPr/>
          <a:lstStyle/>
          <a:p>
            <a:r>
              <a:rPr lang="en-US" dirty="0"/>
              <a:t>By team </a:t>
            </a:r>
            <a:r>
              <a:rPr lang="en-US" dirty="0" err="1"/>
              <a:t>Afr</a:t>
            </a:r>
            <a:r>
              <a:rPr lang="en-US" dirty="0"/>
              <a:t>-Asia: Chinmay B., </a:t>
            </a:r>
            <a:r>
              <a:rPr lang="en-US" dirty="0" err="1"/>
              <a:t>Glennmark</a:t>
            </a:r>
            <a:r>
              <a:rPr lang="en-US" dirty="0"/>
              <a:t> R.,</a:t>
            </a:r>
            <a:r>
              <a:rPr lang="en-US" dirty="0" err="1"/>
              <a:t>Megh</a:t>
            </a:r>
            <a:r>
              <a:rPr lang="en-US" dirty="0"/>
              <a:t> S</a:t>
            </a:r>
            <a:r>
              <a:rPr lang="en-US"/>
              <a:t>., Mohammed </a:t>
            </a:r>
            <a:r>
              <a:rPr lang="en-US" dirty="0"/>
              <a:t>Taha</a:t>
            </a:r>
          </a:p>
        </p:txBody>
      </p:sp>
    </p:spTree>
    <p:extLst>
      <p:ext uri="{BB962C8B-B14F-4D97-AF65-F5344CB8AC3E}">
        <p14:creationId xmlns:p14="http://schemas.microsoft.com/office/powerpoint/2010/main" val="2989726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E3F3A-8D8B-4DC6-8FE8-D6C1E9C4AD18}"/>
              </a:ext>
            </a:extLst>
          </p:cNvPr>
          <p:cNvSpPr>
            <a:spLocks noGrp="1"/>
          </p:cNvSpPr>
          <p:nvPr>
            <p:ph type="title"/>
          </p:nvPr>
        </p:nvSpPr>
        <p:spPr>
          <a:xfrm>
            <a:off x="407504" y="321160"/>
            <a:ext cx="10058400" cy="642867"/>
          </a:xfrm>
        </p:spPr>
        <p:txBody>
          <a:bodyPr>
            <a:normAutofit/>
          </a:bodyPr>
          <a:lstStyle/>
          <a:p>
            <a:r>
              <a:rPr lang="en-US" sz="1800" dirty="0"/>
              <a:t>How does the fraud detection work</a:t>
            </a:r>
            <a:br>
              <a:rPr lang="en-US" sz="1800" dirty="0"/>
            </a:br>
            <a:r>
              <a:rPr lang="en-US" sz="1800" dirty="0"/>
              <a:t>Step 4:</a:t>
            </a:r>
          </a:p>
        </p:txBody>
      </p:sp>
      <p:sp>
        <p:nvSpPr>
          <p:cNvPr id="3" name="Content Placeholder 2">
            <a:extLst>
              <a:ext uri="{FF2B5EF4-FFF2-40B4-BE49-F238E27FC236}">
                <a16:creationId xmlns:a16="http://schemas.microsoft.com/office/drawing/2014/main" id="{BA2ACEBE-5073-4603-AD9B-D3F5043E9EA7}"/>
              </a:ext>
            </a:extLst>
          </p:cNvPr>
          <p:cNvSpPr>
            <a:spLocks noGrp="1"/>
          </p:cNvSpPr>
          <p:nvPr>
            <p:ph idx="1"/>
          </p:nvPr>
        </p:nvSpPr>
        <p:spPr>
          <a:xfrm>
            <a:off x="369404" y="964027"/>
            <a:ext cx="6110909" cy="5572813"/>
          </a:xfrm>
        </p:spPr>
        <p:txBody>
          <a:bodyPr>
            <a:noAutofit/>
          </a:bodyPr>
          <a:lstStyle/>
          <a:p>
            <a:pPr marL="0" indent="0">
              <a:buNone/>
            </a:pPr>
            <a:r>
              <a:rPr lang="en-US" sz="1200" dirty="0"/>
              <a:t>Once the data in its homogenous form has been successfully collected then we will use a combination of tools to analyze if the data in the form is fraudulent or not. These tools are:</a:t>
            </a:r>
          </a:p>
          <a:p>
            <a:pPr marL="0" indent="0">
              <a:buNone/>
            </a:pPr>
            <a:endParaRPr lang="en-US" sz="1200" dirty="0"/>
          </a:p>
          <a:p>
            <a:pPr marL="342900" indent="-342900">
              <a:buAutoNum type="arabicParenR"/>
            </a:pPr>
            <a:r>
              <a:rPr lang="en-US" sz="1200" b="1" dirty="0">
                <a:latin typeface="-apple-system"/>
              </a:rPr>
              <a:t>Benfords Law</a:t>
            </a:r>
            <a:endParaRPr lang="en-US" sz="1200" dirty="0">
              <a:solidFill>
                <a:srgbClr val="F49100"/>
              </a:solidFill>
              <a:hlinkClick r:id="rId2">
                <a:extLst>
                  <a:ext uri="{A12FA001-AC4F-418D-AE19-62706E023703}">
                    <ahyp:hlinkClr xmlns:ahyp="http://schemas.microsoft.com/office/drawing/2018/hyperlinkcolor" val="tx"/>
                  </a:ext>
                </a:extLst>
              </a:hlinkClick>
            </a:endParaRPr>
          </a:p>
          <a:p>
            <a:pPr marL="0" indent="0">
              <a:buNone/>
            </a:pPr>
            <a:r>
              <a:rPr lang="en-US" sz="1200" dirty="0">
                <a:hlinkClick r:id="rId2">
                  <a:extLst>
                    <a:ext uri="{A12FA001-AC4F-418D-AE19-62706E023703}">
                      <ahyp:hlinkClr xmlns:ahyp="http://schemas.microsoft.com/office/drawing/2018/hyperlinkcolor" val="tx"/>
                    </a:ext>
                  </a:extLst>
                </a:hlinkClick>
              </a:rPr>
              <a:t>Benford-s-</a:t>
            </a:r>
            <a:r>
              <a:rPr lang="en-US" sz="1200" dirty="0" err="1">
                <a:hlinkClick r:id="rId2">
                  <a:extLst>
                    <a:ext uri="{A12FA001-AC4F-418D-AE19-62706E023703}">
                      <ahyp:hlinkClr xmlns:ahyp="http://schemas.microsoft.com/office/drawing/2018/hyperlinkcolor" val="tx"/>
                    </a:ext>
                  </a:extLst>
                </a:hlinkClick>
              </a:rPr>
              <a:t>Law_python_code</a:t>
            </a:r>
            <a:r>
              <a:rPr lang="en-US" sz="1200" dirty="0">
                <a:hlinkClick r:id="rId2">
                  <a:extLst>
                    <a:ext uri="{A12FA001-AC4F-418D-AE19-62706E023703}">
                      <ahyp:hlinkClr xmlns:ahyp="http://schemas.microsoft.com/office/drawing/2018/hyperlinkcolor" val="tx"/>
                    </a:ext>
                  </a:extLst>
                </a:hlinkClick>
              </a:rPr>
              <a:t>/code at master · eleprocha/Benford-s-</a:t>
            </a:r>
            <a:r>
              <a:rPr lang="en-US" sz="1200" dirty="0" err="1">
                <a:hlinkClick r:id="rId2">
                  <a:extLst>
                    <a:ext uri="{A12FA001-AC4F-418D-AE19-62706E023703}">
                      <ahyp:hlinkClr xmlns:ahyp="http://schemas.microsoft.com/office/drawing/2018/hyperlinkcolor" val="tx"/>
                    </a:ext>
                  </a:extLst>
                </a:hlinkClick>
              </a:rPr>
              <a:t>Law_python_code</a:t>
            </a:r>
            <a:r>
              <a:rPr lang="en-US" sz="1200" dirty="0">
                <a:hlinkClick r:id="rId2">
                  <a:extLst>
                    <a:ext uri="{A12FA001-AC4F-418D-AE19-62706E023703}">
                      <ahyp:hlinkClr xmlns:ahyp="http://schemas.microsoft.com/office/drawing/2018/hyperlinkcolor" val="tx"/>
                    </a:ext>
                  </a:extLst>
                </a:hlinkClick>
              </a:rPr>
              <a:t> (github.com)</a:t>
            </a:r>
            <a:endParaRPr lang="en-US" sz="1200" dirty="0"/>
          </a:p>
          <a:p>
            <a:pPr marL="0" indent="0">
              <a:buNone/>
            </a:pPr>
            <a:r>
              <a:rPr lang="en-US" sz="1200" dirty="0" err="1">
                <a:hlinkClick r:id="rId3">
                  <a:extLst>
                    <a:ext uri="{A12FA001-AC4F-418D-AE19-62706E023703}">
                      <ahyp:hlinkClr xmlns:ahyp="http://schemas.microsoft.com/office/drawing/2018/hyperlinkcolor" val="tx"/>
                    </a:ext>
                  </a:extLst>
                </a:hlinkClick>
              </a:rPr>
              <a:t>CodeDrome</a:t>
            </a:r>
            <a:r>
              <a:rPr lang="en-US" sz="1200" dirty="0">
                <a:hlinkClick r:id="rId3">
                  <a:extLst>
                    <a:ext uri="{A12FA001-AC4F-418D-AE19-62706E023703}">
                      <ahyp:hlinkClr xmlns:ahyp="http://schemas.microsoft.com/office/drawing/2018/hyperlinkcolor" val="tx"/>
                    </a:ext>
                  </a:extLst>
                </a:hlinkClick>
              </a:rPr>
              <a:t>/</a:t>
            </a:r>
            <a:r>
              <a:rPr lang="en-US" sz="1200" dirty="0" err="1">
                <a:hlinkClick r:id="rId3">
                  <a:extLst>
                    <a:ext uri="{A12FA001-AC4F-418D-AE19-62706E023703}">
                      <ahyp:hlinkClr xmlns:ahyp="http://schemas.microsoft.com/office/drawing/2018/hyperlinkcolor" val="tx"/>
                    </a:ext>
                  </a:extLst>
                </a:hlinkClick>
              </a:rPr>
              <a:t>benfords</a:t>
            </a:r>
            <a:r>
              <a:rPr lang="en-US" sz="1200" dirty="0">
                <a:hlinkClick r:id="rId3">
                  <a:extLst>
                    <a:ext uri="{A12FA001-AC4F-418D-AE19-62706E023703}">
                      <ahyp:hlinkClr xmlns:ahyp="http://schemas.microsoft.com/office/drawing/2018/hyperlinkcolor" val="tx"/>
                    </a:ext>
                  </a:extLst>
                </a:hlinkClick>
              </a:rPr>
              <a:t>-law-python (github.com)</a:t>
            </a:r>
            <a:endParaRPr lang="en-US" sz="1200" dirty="0"/>
          </a:p>
          <a:p>
            <a:pPr marL="0" indent="0">
              <a:buNone/>
            </a:pPr>
            <a:endParaRPr lang="en-US" sz="1200" dirty="0"/>
          </a:p>
          <a:p>
            <a:pPr marL="0" indent="0">
              <a:buNone/>
            </a:pPr>
            <a:r>
              <a:rPr lang="en-US" sz="1200" dirty="0"/>
              <a:t>2) </a:t>
            </a:r>
            <a:r>
              <a:rPr lang="en-US" sz="1200" b="1" dirty="0"/>
              <a:t>Logistic/ Lowess regression analysis</a:t>
            </a:r>
          </a:p>
          <a:p>
            <a:pPr marL="0" indent="0">
              <a:buNone/>
            </a:pPr>
            <a:r>
              <a:rPr lang="en-US" sz="1200" dirty="0">
                <a:hlinkClick r:id="rId4">
                  <a:extLst>
                    <a:ext uri="{A12FA001-AC4F-418D-AE19-62706E023703}">
                      <ahyp:hlinkClr xmlns:ahyp="http://schemas.microsoft.com/office/drawing/2018/hyperlinkcolor" val="tx"/>
                    </a:ext>
                  </a:extLst>
                </a:hlinkClick>
              </a:rPr>
              <a:t>https://www.kaggle.com/gauravduttakiit/creditcard-fraud-detection-by-logistic-regression</a:t>
            </a:r>
            <a:endParaRPr lang="en-US" sz="1200" dirty="0"/>
          </a:p>
          <a:p>
            <a:pPr marL="0" indent="0">
              <a:buNone/>
            </a:pPr>
            <a:endParaRPr lang="en-US" sz="1200" dirty="0"/>
          </a:p>
          <a:p>
            <a:pPr marL="0" indent="0">
              <a:buNone/>
            </a:pPr>
            <a:r>
              <a:rPr lang="en-US" sz="1200" dirty="0"/>
              <a:t>3) </a:t>
            </a:r>
            <a:r>
              <a:rPr lang="en-US" sz="1200" b="1" dirty="0" err="1"/>
              <a:t>Apriori</a:t>
            </a:r>
            <a:r>
              <a:rPr lang="en-US" sz="1200" b="1" dirty="0"/>
              <a:t> Algorithm</a:t>
            </a:r>
          </a:p>
          <a:p>
            <a:pPr marL="0" indent="0">
              <a:buNone/>
            </a:pPr>
            <a:r>
              <a:rPr lang="en-US" sz="1200" dirty="0">
                <a:hlinkClick r:id="rId5">
                  <a:extLst>
                    <a:ext uri="{A12FA001-AC4F-418D-AE19-62706E023703}">
                      <ahyp:hlinkClr xmlns:ahyp="http://schemas.microsoft.com/office/drawing/2018/hyperlinkcolor" val="tx"/>
                    </a:ext>
                  </a:extLst>
                </a:hlinkClick>
              </a:rPr>
              <a:t>https://www.researchgate.net/publication/223022503_Association_rules_applied_to_credit_card_fraud_detection</a:t>
            </a:r>
            <a:endParaRPr lang="en-US" sz="1200" dirty="0"/>
          </a:p>
          <a:p>
            <a:pPr marL="0" indent="0">
              <a:buNone/>
            </a:pPr>
            <a:endParaRPr lang="en-US" sz="1200" dirty="0"/>
          </a:p>
          <a:p>
            <a:pPr marL="0" indent="0">
              <a:buNone/>
            </a:pPr>
            <a:r>
              <a:rPr lang="en-US" sz="1200" dirty="0"/>
              <a:t>A combination of these 3 tools will help us analyze the level of fraudulence of the data, if the data is below lets say 50%, then the application will immediately raise an alert to the respective authorities in a bank and the transaction will be halted, However if the data is not 100% fraudulent free and above 50%, then the transaction will not be halted but still sent to authorities for additional verification. If the data is at 100% then the transaction will be successful</a:t>
            </a:r>
          </a:p>
          <a:p>
            <a:pPr marL="0" indent="0">
              <a:buNone/>
            </a:pPr>
            <a:endParaRPr lang="en-US" sz="1200" dirty="0"/>
          </a:p>
          <a:p>
            <a:pPr marL="342900" indent="-342900">
              <a:buAutoNum type="arabicParenR"/>
            </a:pPr>
            <a:endParaRPr lang="en-US" sz="1200" dirty="0"/>
          </a:p>
          <a:p>
            <a:pPr marL="0" indent="0">
              <a:buNone/>
            </a:pPr>
            <a:endParaRPr lang="en-US" sz="1200" dirty="0"/>
          </a:p>
          <a:p>
            <a:pPr marL="342900" indent="-342900">
              <a:buAutoNum type="arabicParenR"/>
            </a:pPr>
            <a:endParaRPr lang="en-US" sz="1200" dirty="0"/>
          </a:p>
          <a:p>
            <a:pPr marL="342900" indent="-342900">
              <a:buAutoNum type="arabicParenR"/>
            </a:pPr>
            <a:endParaRPr lang="en-US" sz="1200" dirty="0"/>
          </a:p>
          <a:p>
            <a:pPr marL="0" indent="0">
              <a:buNone/>
            </a:pPr>
            <a:endParaRPr lang="en-US" sz="1200" dirty="0"/>
          </a:p>
          <a:p>
            <a:pPr marL="0" indent="0">
              <a:buNone/>
            </a:pPr>
            <a:endParaRPr lang="en-US" sz="1200" dirty="0"/>
          </a:p>
          <a:p>
            <a:endParaRPr lang="en-US" sz="1200" dirty="0"/>
          </a:p>
        </p:txBody>
      </p:sp>
      <p:pic>
        <p:nvPicPr>
          <p:cNvPr id="9" name="Picture 2" descr="Benford&amp;#39;s law and financial analysis - Invesco">
            <a:extLst>
              <a:ext uri="{FF2B5EF4-FFF2-40B4-BE49-F238E27FC236}">
                <a16:creationId xmlns:a16="http://schemas.microsoft.com/office/drawing/2014/main" id="{647D9FCD-A132-475F-88D3-1F1274248BF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91637" y="225189"/>
            <a:ext cx="3148536" cy="19480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Credit Card Fraud Detection. Staying Vigilant in the Virtual World | by  Randy Macaraeg | Towards Data Science">
            <a:extLst>
              <a:ext uri="{FF2B5EF4-FFF2-40B4-BE49-F238E27FC236}">
                <a16:creationId xmlns:a16="http://schemas.microsoft.com/office/drawing/2014/main" id="{63523468-DB1E-4B52-8156-8066472CF60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891636" y="2037484"/>
            <a:ext cx="3148536" cy="251480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GitHub - projjal1/Recommender-System-using-Apriori-Algorithm: Creating a  Deep Net Model for Recommendation System using Apriori Algorithm in Python.">
            <a:extLst>
              <a:ext uri="{FF2B5EF4-FFF2-40B4-BE49-F238E27FC236}">
                <a16:creationId xmlns:a16="http://schemas.microsoft.com/office/drawing/2014/main" id="{01B9D2AE-BF9B-4BF6-902E-9437B6838CB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919010" y="4382254"/>
            <a:ext cx="3148536" cy="21545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0706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FFC4D-11A4-418F-87F6-230620DCFE6B}"/>
              </a:ext>
            </a:extLst>
          </p:cNvPr>
          <p:cNvSpPr>
            <a:spLocks noGrp="1"/>
          </p:cNvSpPr>
          <p:nvPr>
            <p:ph type="title"/>
          </p:nvPr>
        </p:nvSpPr>
        <p:spPr/>
        <p:txBody>
          <a:bodyPr/>
          <a:lstStyle/>
          <a:p>
            <a:r>
              <a:rPr lang="en-US" dirty="0"/>
              <a:t>Content</a:t>
            </a:r>
          </a:p>
        </p:txBody>
      </p:sp>
      <p:sp>
        <p:nvSpPr>
          <p:cNvPr id="3" name="Content Placeholder 2">
            <a:extLst>
              <a:ext uri="{FF2B5EF4-FFF2-40B4-BE49-F238E27FC236}">
                <a16:creationId xmlns:a16="http://schemas.microsoft.com/office/drawing/2014/main" id="{253A6E8C-6F31-4BED-ADA7-B9ADF7B0C1DB}"/>
              </a:ext>
            </a:extLst>
          </p:cNvPr>
          <p:cNvSpPr>
            <a:spLocks noGrp="1"/>
          </p:cNvSpPr>
          <p:nvPr>
            <p:ph idx="1"/>
          </p:nvPr>
        </p:nvSpPr>
        <p:spPr/>
        <p:txBody>
          <a:bodyPr/>
          <a:lstStyle/>
          <a:p>
            <a:pPr marL="342900" indent="-342900">
              <a:buFont typeface="+mj-lt"/>
              <a:buAutoNum type="arabicPeriod"/>
            </a:pPr>
            <a:r>
              <a:rPr lang="en-US" dirty="0"/>
              <a:t>Problem</a:t>
            </a:r>
          </a:p>
          <a:p>
            <a:pPr marL="342900" indent="-342900">
              <a:buFont typeface="+mj-lt"/>
              <a:buAutoNum type="arabicPeriod"/>
            </a:pPr>
            <a:r>
              <a:rPr lang="en-US" dirty="0"/>
              <a:t>Proposed solution</a:t>
            </a:r>
          </a:p>
          <a:p>
            <a:pPr marL="342900" indent="-342900">
              <a:buFont typeface="+mj-lt"/>
              <a:buAutoNum type="arabicPeriod"/>
            </a:pPr>
            <a:r>
              <a:rPr lang="en-US" dirty="0" err="1"/>
              <a:t>Ui:client</a:t>
            </a:r>
            <a:endParaRPr lang="en-US" dirty="0"/>
          </a:p>
          <a:p>
            <a:pPr marL="342900" indent="-342900">
              <a:buFont typeface="+mj-lt"/>
              <a:buAutoNum type="arabicPeriod"/>
            </a:pPr>
            <a:r>
              <a:rPr lang="en-US" dirty="0"/>
              <a:t>Data Warehouse</a:t>
            </a:r>
          </a:p>
          <a:p>
            <a:pPr marL="342900" indent="-342900">
              <a:buFont typeface="+mj-lt"/>
              <a:buAutoNum type="arabicPeriod"/>
            </a:pPr>
            <a:r>
              <a:rPr lang="en-US" dirty="0"/>
              <a:t>Benford Law</a:t>
            </a:r>
          </a:p>
          <a:p>
            <a:pPr marL="342900" indent="-342900">
              <a:buFont typeface="+mj-lt"/>
              <a:buAutoNum type="arabicPeriod"/>
            </a:pPr>
            <a:r>
              <a:rPr lang="en-US" dirty="0"/>
              <a:t>Lowess Regression</a:t>
            </a:r>
          </a:p>
          <a:p>
            <a:pPr marL="342900" indent="-342900">
              <a:buFont typeface="+mj-lt"/>
              <a:buAutoNum type="arabicPeriod"/>
            </a:pPr>
            <a:r>
              <a:rPr lang="en-US" dirty="0" err="1"/>
              <a:t>Apriori</a:t>
            </a:r>
            <a:r>
              <a:rPr lang="en-US" dirty="0"/>
              <a:t> Algorithm</a:t>
            </a:r>
          </a:p>
          <a:p>
            <a:pPr marL="342900" indent="-342900">
              <a:buFont typeface="+mj-lt"/>
              <a:buAutoNum type="arabicPeriod"/>
            </a:pPr>
            <a:endParaRPr lang="en-US" dirty="0"/>
          </a:p>
          <a:p>
            <a:pPr marL="342900" indent="-342900">
              <a:buFont typeface="+mj-lt"/>
              <a:buAutoNum type="arabicPeriod"/>
            </a:pPr>
            <a:endParaRPr lang="en-US" dirty="0"/>
          </a:p>
        </p:txBody>
      </p:sp>
    </p:spTree>
    <p:extLst>
      <p:ext uri="{BB962C8B-B14F-4D97-AF65-F5344CB8AC3E}">
        <p14:creationId xmlns:p14="http://schemas.microsoft.com/office/powerpoint/2010/main" val="698860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86081-6825-4E57-9AE9-AEC48535BEA2}"/>
              </a:ext>
            </a:extLst>
          </p:cNvPr>
          <p:cNvSpPr>
            <a:spLocks noGrp="1"/>
          </p:cNvSpPr>
          <p:nvPr>
            <p:ph type="title"/>
          </p:nvPr>
        </p:nvSpPr>
        <p:spPr/>
        <p:txBody>
          <a:bodyPr/>
          <a:lstStyle/>
          <a:p>
            <a:r>
              <a:rPr lang="en-US" dirty="0"/>
              <a:t>Problem </a:t>
            </a:r>
          </a:p>
        </p:txBody>
      </p:sp>
      <p:sp>
        <p:nvSpPr>
          <p:cNvPr id="3" name="Content Placeholder 2">
            <a:extLst>
              <a:ext uri="{FF2B5EF4-FFF2-40B4-BE49-F238E27FC236}">
                <a16:creationId xmlns:a16="http://schemas.microsoft.com/office/drawing/2014/main" id="{7ADC7765-7FCE-4F87-8FC1-C9E7F261C361}"/>
              </a:ext>
            </a:extLst>
          </p:cNvPr>
          <p:cNvSpPr>
            <a:spLocks noGrp="1"/>
          </p:cNvSpPr>
          <p:nvPr>
            <p:ph idx="1"/>
          </p:nvPr>
        </p:nvSpPr>
        <p:spPr/>
        <p:txBody>
          <a:bodyPr/>
          <a:lstStyle/>
          <a:p>
            <a:r>
              <a:rPr lang="en-US" dirty="0"/>
              <a:t>With the evolution of technology, there have been increasing number of instances where many have been victims of fraudulent transactions around the globe.</a:t>
            </a:r>
          </a:p>
          <a:p>
            <a:r>
              <a:rPr lang="en-US" dirty="0"/>
              <a:t>With the monolithic/legacy system implemented in majority of the financial institutions (especially nationalized banks)and black hat hackers developing various techniques to infiltrate the system, fraudulent transactions have been taking not only in the front end but even from the backend .</a:t>
            </a:r>
          </a:p>
          <a:p>
            <a:r>
              <a:rPr lang="en-US" dirty="0"/>
              <a:t>Moreover, recently many Indian banks have faced mergers where 2 or 3 banks merged together in the name of compliance and capital adequacy. This has resulted in various heterogenous data being amalgamated into one single monolithic/unified system which may have been an issue. </a:t>
            </a:r>
          </a:p>
        </p:txBody>
      </p:sp>
    </p:spTree>
    <p:extLst>
      <p:ext uri="{BB962C8B-B14F-4D97-AF65-F5344CB8AC3E}">
        <p14:creationId xmlns:p14="http://schemas.microsoft.com/office/powerpoint/2010/main" val="756357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202C1-8D78-4FEA-868B-6BFBB853199F}"/>
              </a:ext>
            </a:extLst>
          </p:cNvPr>
          <p:cNvSpPr>
            <a:spLocks noGrp="1"/>
          </p:cNvSpPr>
          <p:nvPr>
            <p:ph type="title"/>
          </p:nvPr>
        </p:nvSpPr>
        <p:spPr/>
        <p:txBody>
          <a:bodyPr/>
          <a:lstStyle/>
          <a:p>
            <a:r>
              <a:rPr lang="en-US" dirty="0"/>
              <a:t>Proposed Solution</a:t>
            </a:r>
          </a:p>
        </p:txBody>
      </p:sp>
      <p:sp>
        <p:nvSpPr>
          <p:cNvPr id="3" name="Content Placeholder 2">
            <a:extLst>
              <a:ext uri="{FF2B5EF4-FFF2-40B4-BE49-F238E27FC236}">
                <a16:creationId xmlns:a16="http://schemas.microsoft.com/office/drawing/2014/main" id="{A386155C-3673-4E06-ABF7-7CEDE2A28ACA}"/>
              </a:ext>
            </a:extLst>
          </p:cNvPr>
          <p:cNvSpPr>
            <a:spLocks noGrp="1"/>
          </p:cNvSpPr>
          <p:nvPr>
            <p:ph idx="1"/>
          </p:nvPr>
        </p:nvSpPr>
        <p:spPr/>
        <p:txBody>
          <a:bodyPr/>
          <a:lstStyle/>
          <a:p>
            <a:r>
              <a:rPr lang="en-US" dirty="0"/>
              <a:t>For the integration of the data we decided to develop a prototype data warehouse in order to amalgamate the desired data in a designated area. The </a:t>
            </a:r>
            <a:r>
              <a:rPr lang="en-US" dirty="0" err="1"/>
              <a:t>dwh</a:t>
            </a:r>
            <a:r>
              <a:rPr lang="en-US" dirty="0"/>
              <a:t> will provide relevant information to relevant department with the help of ETL process queries which will be quite efficient in organizing the data.</a:t>
            </a:r>
          </a:p>
          <a:p>
            <a:r>
              <a:rPr lang="en-US" dirty="0"/>
              <a:t>In order to solve the financial transaction, we could use mining algorithm collected using the </a:t>
            </a:r>
            <a:r>
              <a:rPr lang="en-US" dirty="0" err="1"/>
              <a:t>dwh</a:t>
            </a:r>
            <a:r>
              <a:rPr lang="en-US" dirty="0"/>
              <a:t> that has been made. The mining algorithms which could be implemented could be regression analysis as well as we could use the classification algorithm and with the aid of Benford law and/or the </a:t>
            </a:r>
            <a:r>
              <a:rPr lang="en-US" dirty="0" err="1"/>
              <a:t>Apriori</a:t>
            </a:r>
            <a:r>
              <a:rPr lang="en-US" dirty="0"/>
              <a:t> algorithm to aid us in identifying the fraudulent transactions</a:t>
            </a:r>
          </a:p>
          <a:p>
            <a:r>
              <a:rPr lang="en-US" dirty="0"/>
              <a:t>Thus the final product would be a GUI where we can see the organized frequent itemset as well as to display the fraudulent activity we will be displaying the transaction as well as the probability of suspicion simultaneously and the transaction could be listed as per priority based</a:t>
            </a:r>
          </a:p>
        </p:txBody>
      </p:sp>
    </p:spTree>
    <p:extLst>
      <p:ext uri="{BB962C8B-B14F-4D97-AF65-F5344CB8AC3E}">
        <p14:creationId xmlns:p14="http://schemas.microsoft.com/office/powerpoint/2010/main" val="1094533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53737BD6-B1CF-4A6D-A254-D89617859334}"/>
              </a:ext>
            </a:extLst>
          </p:cNvPr>
          <p:cNvPicPr>
            <a:picLocks noGrp="1" noChangeAspect="1"/>
          </p:cNvPicPr>
          <p:nvPr>
            <p:ph idx="1"/>
          </p:nvPr>
        </p:nvPicPr>
        <p:blipFill>
          <a:blip r:embed="rId2"/>
          <a:stretch>
            <a:fillRect/>
          </a:stretch>
        </p:blipFill>
        <p:spPr>
          <a:xfrm>
            <a:off x="2249286" y="371475"/>
            <a:ext cx="7772802" cy="6215063"/>
          </a:xfrm>
        </p:spPr>
      </p:pic>
    </p:spTree>
    <p:extLst>
      <p:ext uri="{BB962C8B-B14F-4D97-AF65-F5344CB8AC3E}">
        <p14:creationId xmlns:p14="http://schemas.microsoft.com/office/powerpoint/2010/main" val="310297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12A0B52E-2166-4980-B200-EA1A9489E9EE}"/>
              </a:ext>
            </a:extLst>
          </p:cNvPr>
          <p:cNvPicPr>
            <a:picLocks noGrp="1" noChangeAspect="1"/>
          </p:cNvPicPr>
          <p:nvPr>
            <p:ph idx="1"/>
          </p:nvPr>
        </p:nvPicPr>
        <p:blipFill>
          <a:blip r:embed="rId2"/>
          <a:stretch>
            <a:fillRect/>
          </a:stretch>
        </p:blipFill>
        <p:spPr>
          <a:xfrm>
            <a:off x="249355" y="1080287"/>
            <a:ext cx="11693290" cy="4392860"/>
          </a:xfrm>
        </p:spPr>
      </p:pic>
    </p:spTree>
    <p:extLst>
      <p:ext uri="{BB962C8B-B14F-4D97-AF65-F5344CB8AC3E}">
        <p14:creationId xmlns:p14="http://schemas.microsoft.com/office/powerpoint/2010/main" val="1808951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E3F3A-8D8B-4DC6-8FE8-D6C1E9C4AD18}"/>
              </a:ext>
            </a:extLst>
          </p:cNvPr>
          <p:cNvSpPr>
            <a:spLocks noGrp="1"/>
          </p:cNvSpPr>
          <p:nvPr>
            <p:ph type="title"/>
          </p:nvPr>
        </p:nvSpPr>
        <p:spPr>
          <a:xfrm>
            <a:off x="1066800" y="642594"/>
            <a:ext cx="10058400" cy="642867"/>
          </a:xfrm>
        </p:spPr>
        <p:txBody>
          <a:bodyPr>
            <a:normAutofit/>
          </a:bodyPr>
          <a:lstStyle/>
          <a:p>
            <a:r>
              <a:rPr lang="en-US" sz="1800" dirty="0"/>
              <a:t>How does the fraud detection work</a:t>
            </a:r>
            <a:br>
              <a:rPr lang="en-US" sz="1800" dirty="0"/>
            </a:br>
            <a:r>
              <a:rPr lang="en-US" sz="1800" dirty="0"/>
              <a:t>Step 1:</a:t>
            </a:r>
          </a:p>
        </p:txBody>
      </p:sp>
      <p:sp>
        <p:nvSpPr>
          <p:cNvPr id="3" name="Content Placeholder 2">
            <a:extLst>
              <a:ext uri="{FF2B5EF4-FFF2-40B4-BE49-F238E27FC236}">
                <a16:creationId xmlns:a16="http://schemas.microsoft.com/office/drawing/2014/main" id="{BA2ACEBE-5073-4603-AD9B-D3F5043E9EA7}"/>
              </a:ext>
            </a:extLst>
          </p:cNvPr>
          <p:cNvSpPr>
            <a:spLocks noGrp="1"/>
          </p:cNvSpPr>
          <p:nvPr>
            <p:ph idx="1"/>
          </p:nvPr>
        </p:nvSpPr>
        <p:spPr>
          <a:xfrm>
            <a:off x="1066800" y="1590261"/>
            <a:ext cx="10058400" cy="3931920"/>
          </a:xfrm>
        </p:spPr>
        <p:txBody>
          <a:bodyPr/>
          <a:lstStyle/>
          <a:p>
            <a:r>
              <a:rPr lang="en-US" dirty="0"/>
              <a:t>Before we can begin any fraud detection, the customer needs to have an existing account in our application, once he has successfully registered and submitted his credentials to us. He can then avail the feature of Cheque Transfer</a:t>
            </a:r>
          </a:p>
          <a:p>
            <a:endParaRPr lang="en-US" dirty="0"/>
          </a:p>
          <a:p>
            <a:endParaRPr lang="en-US" dirty="0"/>
          </a:p>
        </p:txBody>
      </p:sp>
    </p:spTree>
    <p:extLst>
      <p:ext uri="{BB962C8B-B14F-4D97-AF65-F5344CB8AC3E}">
        <p14:creationId xmlns:p14="http://schemas.microsoft.com/office/powerpoint/2010/main" val="4263195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E3F3A-8D8B-4DC6-8FE8-D6C1E9C4AD18}"/>
              </a:ext>
            </a:extLst>
          </p:cNvPr>
          <p:cNvSpPr>
            <a:spLocks noGrp="1"/>
          </p:cNvSpPr>
          <p:nvPr>
            <p:ph type="title"/>
          </p:nvPr>
        </p:nvSpPr>
        <p:spPr>
          <a:xfrm>
            <a:off x="1066800" y="642594"/>
            <a:ext cx="10058400" cy="642867"/>
          </a:xfrm>
        </p:spPr>
        <p:txBody>
          <a:bodyPr>
            <a:normAutofit/>
          </a:bodyPr>
          <a:lstStyle/>
          <a:p>
            <a:r>
              <a:rPr lang="en-US" sz="1800" dirty="0"/>
              <a:t>How does the fraud detection work</a:t>
            </a:r>
            <a:br>
              <a:rPr lang="en-US" sz="1800" dirty="0"/>
            </a:br>
            <a:r>
              <a:rPr lang="en-US" sz="1800" dirty="0"/>
              <a:t>Step 2:</a:t>
            </a:r>
          </a:p>
        </p:txBody>
      </p:sp>
      <p:sp>
        <p:nvSpPr>
          <p:cNvPr id="3" name="Content Placeholder 2">
            <a:extLst>
              <a:ext uri="{FF2B5EF4-FFF2-40B4-BE49-F238E27FC236}">
                <a16:creationId xmlns:a16="http://schemas.microsoft.com/office/drawing/2014/main" id="{BA2ACEBE-5073-4603-AD9B-D3F5043E9EA7}"/>
              </a:ext>
            </a:extLst>
          </p:cNvPr>
          <p:cNvSpPr>
            <a:spLocks noGrp="1"/>
          </p:cNvSpPr>
          <p:nvPr>
            <p:ph idx="1"/>
          </p:nvPr>
        </p:nvSpPr>
        <p:spPr>
          <a:xfrm>
            <a:off x="1066800" y="1590261"/>
            <a:ext cx="10058400" cy="3931920"/>
          </a:xfrm>
        </p:spPr>
        <p:txBody>
          <a:bodyPr/>
          <a:lstStyle/>
          <a:p>
            <a:pPr marL="0" indent="0">
              <a:buNone/>
            </a:pPr>
            <a:r>
              <a:rPr lang="en-US" dirty="0"/>
              <a:t>Once the user clicks on the cheque transfer button, the application takes him to the Scanner where we use Natural Language Processing (NLP ) and Optical Character Recognition (OCR) to collect all the details from the cheque</a:t>
            </a:r>
          </a:p>
          <a:p>
            <a:pPr marL="0" indent="0">
              <a:buNone/>
            </a:pPr>
            <a:endParaRPr lang="en-US" dirty="0"/>
          </a:p>
          <a:p>
            <a:pPr marL="0" indent="0">
              <a:buNone/>
            </a:pPr>
            <a:r>
              <a:rPr lang="en-US" dirty="0"/>
              <a:t>The code we plan to use for this technology is available here:</a:t>
            </a:r>
          </a:p>
          <a:p>
            <a:pPr marL="0" indent="0">
              <a:buNone/>
            </a:pPr>
            <a:endParaRPr lang="en-US" dirty="0"/>
          </a:p>
          <a:p>
            <a:pPr marL="0" indent="0">
              <a:buNone/>
            </a:pPr>
            <a:r>
              <a:rPr lang="en-US" dirty="0"/>
              <a:t>Bank-check-OCR</a:t>
            </a:r>
          </a:p>
          <a:p>
            <a:pPr marL="0" indent="0">
              <a:buNone/>
            </a:pPr>
            <a:r>
              <a:rPr lang="en-GB" dirty="0"/>
              <a:t>A python program to extract details from bank check using optical character recognition using python and </a:t>
            </a:r>
            <a:r>
              <a:rPr lang="en-GB" dirty="0" err="1"/>
              <a:t>openCV</a:t>
            </a:r>
            <a:endParaRPr lang="en-US" dirty="0"/>
          </a:p>
          <a:p>
            <a:pPr marL="0" indent="0">
              <a:buNone/>
            </a:pPr>
            <a:r>
              <a:rPr lang="en-US" dirty="0">
                <a:hlinkClick r:id="rId2"/>
              </a:rPr>
              <a:t>pmathur5k10/bank-check-</a:t>
            </a:r>
            <a:r>
              <a:rPr lang="en-US" dirty="0" err="1">
                <a:hlinkClick r:id="rId2"/>
              </a:rPr>
              <a:t>ocr</a:t>
            </a:r>
            <a:r>
              <a:rPr lang="en-US" dirty="0">
                <a:hlinkClick r:id="rId2"/>
              </a:rPr>
              <a:t> (github.com)</a:t>
            </a:r>
            <a:r>
              <a:rPr lang="en-US" dirty="0"/>
              <a:t> </a:t>
            </a:r>
          </a:p>
          <a:p>
            <a:endParaRPr lang="en-US" dirty="0"/>
          </a:p>
          <a:p>
            <a:endParaRPr lang="en-US" dirty="0"/>
          </a:p>
        </p:txBody>
      </p:sp>
    </p:spTree>
    <p:extLst>
      <p:ext uri="{BB962C8B-B14F-4D97-AF65-F5344CB8AC3E}">
        <p14:creationId xmlns:p14="http://schemas.microsoft.com/office/powerpoint/2010/main" val="1243854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E3F3A-8D8B-4DC6-8FE8-D6C1E9C4AD18}"/>
              </a:ext>
            </a:extLst>
          </p:cNvPr>
          <p:cNvSpPr>
            <a:spLocks noGrp="1"/>
          </p:cNvSpPr>
          <p:nvPr>
            <p:ph type="title"/>
          </p:nvPr>
        </p:nvSpPr>
        <p:spPr>
          <a:xfrm>
            <a:off x="1066800" y="642594"/>
            <a:ext cx="10058400" cy="642867"/>
          </a:xfrm>
        </p:spPr>
        <p:txBody>
          <a:bodyPr>
            <a:normAutofit/>
          </a:bodyPr>
          <a:lstStyle/>
          <a:p>
            <a:r>
              <a:rPr lang="en-US" sz="1800" dirty="0"/>
              <a:t>How does the fraud detection work</a:t>
            </a:r>
            <a:br>
              <a:rPr lang="en-US" sz="1800" dirty="0"/>
            </a:br>
            <a:r>
              <a:rPr lang="en-US" sz="1800" dirty="0"/>
              <a:t>Step 3:</a:t>
            </a:r>
          </a:p>
        </p:txBody>
      </p:sp>
      <p:sp>
        <p:nvSpPr>
          <p:cNvPr id="3" name="Content Placeholder 2">
            <a:extLst>
              <a:ext uri="{FF2B5EF4-FFF2-40B4-BE49-F238E27FC236}">
                <a16:creationId xmlns:a16="http://schemas.microsoft.com/office/drawing/2014/main" id="{BA2ACEBE-5073-4603-AD9B-D3F5043E9EA7}"/>
              </a:ext>
            </a:extLst>
          </p:cNvPr>
          <p:cNvSpPr>
            <a:spLocks noGrp="1"/>
          </p:cNvSpPr>
          <p:nvPr>
            <p:ph idx="1"/>
          </p:nvPr>
        </p:nvSpPr>
        <p:spPr>
          <a:xfrm>
            <a:off x="1066800" y="1590261"/>
            <a:ext cx="10058400" cy="1682796"/>
          </a:xfrm>
        </p:spPr>
        <p:txBody>
          <a:bodyPr/>
          <a:lstStyle/>
          <a:p>
            <a:pPr marL="0" indent="0">
              <a:buNone/>
            </a:pPr>
            <a:r>
              <a:rPr lang="en-US" dirty="0"/>
              <a:t>Now all banks use a different format for a cheque, the data is heterogeneous. This is why we need to create a data warehouse to collect all the information from the cheque and then use it to create a homogenous solution</a:t>
            </a:r>
          </a:p>
          <a:p>
            <a:pPr marL="0" indent="0">
              <a:buNone/>
            </a:pPr>
            <a:r>
              <a:rPr lang="en-US" dirty="0"/>
              <a:t>The diagrams below illustrate what this data warehouse could be like for a banking system</a:t>
            </a:r>
          </a:p>
          <a:p>
            <a:pPr marL="0" indent="0">
              <a:buNone/>
            </a:pPr>
            <a:endParaRPr lang="en-US" dirty="0"/>
          </a:p>
          <a:p>
            <a:endParaRPr lang="en-US" dirty="0"/>
          </a:p>
        </p:txBody>
      </p:sp>
      <p:pic>
        <p:nvPicPr>
          <p:cNvPr id="5" name="Picture 4">
            <a:extLst>
              <a:ext uri="{FF2B5EF4-FFF2-40B4-BE49-F238E27FC236}">
                <a16:creationId xmlns:a16="http://schemas.microsoft.com/office/drawing/2014/main" id="{FD4EE3D4-9488-4DCD-AB3A-F38A61A75DD6}"/>
              </a:ext>
            </a:extLst>
          </p:cNvPr>
          <p:cNvPicPr>
            <a:picLocks noChangeAspect="1"/>
          </p:cNvPicPr>
          <p:nvPr/>
        </p:nvPicPr>
        <p:blipFill>
          <a:blip r:embed="rId2"/>
          <a:stretch>
            <a:fillRect/>
          </a:stretch>
        </p:blipFill>
        <p:spPr>
          <a:xfrm>
            <a:off x="4855682" y="3584944"/>
            <a:ext cx="4012587" cy="3120901"/>
          </a:xfrm>
          <a:prstGeom prst="rect">
            <a:avLst/>
          </a:prstGeom>
        </p:spPr>
      </p:pic>
      <p:pic>
        <p:nvPicPr>
          <p:cNvPr id="7" name="Content Placeholder 3">
            <a:extLst>
              <a:ext uri="{FF2B5EF4-FFF2-40B4-BE49-F238E27FC236}">
                <a16:creationId xmlns:a16="http://schemas.microsoft.com/office/drawing/2014/main" id="{2577F423-D656-4B61-96F1-C9A30422A760}"/>
              </a:ext>
            </a:extLst>
          </p:cNvPr>
          <p:cNvPicPr>
            <a:picLocks noChangeAspect="1"/>
          </p:cNvPicPr>
          <p:nvPr/>
        </p:nvPicPr>
        <p:blipFill>
          <a:blip r:embed="rId3"/>
          <a:stretch>
            <a:fillRect/>
          </a:stretch>
        </p:blipFill>
        <p:spPr>
          <a:xfrm>
            <a:off x="8872986" y="4094923"/>
            <a:ext cx="3095622" cy="2517682"/>
          </a:xfrm>
          <a:prstGeom prst="rect">
            <a:avLst/>
          </a:prstGeom>
        </p:spPr>
      </p:pic>
      <p:pic>
        <p:nvPicPr>
          <p:cNvPr id="8" name="Picture 7">
            <a:extLst>
              <a:ext uri="{FF2B5EF4-FFF2-40B4-BE49-F238E27FC236}">
                <a16:creationId xmlns:a16="http://schemas.microsoft.com/office/drawing/2014/main" id="{2E6F2648-1777-4179-8C39-5CB3FCB037CF}"/>
              </a:ext>
            </a:extLst>
          </p:cNvPr>
          <p:cNvPicPr>
            <a:picLocks noChangeAspect="1"/>
          </p:cNvPicPr>
          <p:nvPr/>
        </p:nvPicPr>
        <p:blipFill>
          <a:blip r:embed="rId4"/>
          <a:stretch>
            <a:fillRect/>
          </a:stretch>
        </p:blipFill>
        <p:spPr>
          <a:xfrm>
            <a:off x="223392" y="3273058"/>
            <a:ext cx="4632290" cy="3339547"/>
          </a:xfrm>
          <a:prstGeom prst="rect">
            <a:avLst/>
          </a:prstGeom>
        </p:spPr>
      </p:pic>
    </p:spTree>
    <p:extLst>
      <p:ext uri="{BB962C8B-B14F-4D97-AF65-F5344CB8AC3E}">
        <p14:creationId xmlns:p14="http://schemas.microsoft.com/office/powerpoint/2010/main" val="736129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139</TotalTime>
  <Words>746</Words>
  <Application>Microsoft Office PowerPoint</Application>
  <PresentationFormat>Widescreen</PresentationFormat>
  <Paragraphs>51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-apple-system</vt:lpstr>
      <vt:lpstr>Century Gothic</vt:lpstr>
      <vt:lpstr>Garamond</vt:lpstr>
      <vt:lpstr>Savon</vt:lpstr>
      <vt:lpstr>FinTech PPT</vt:lpstr>
      <vt:lpstr>Content</vt:lpstr>
      <vt:lpstr>Problem </vt:lpstr>
      <vt:lpstr>Proposed Solution</vt:lpstr>
      <vt:lpstr>PowerPoint Presentation</vt:lpstr>
      <vt:lpstr>PowerPoint Presentation</vt:lpstr>
      <vt:lpstr>How does the fraud detection work Step 1:</vt:lpstr>
      <vt:lpstr>How does the fraud detection work Step 2:</vt:lpstr>
      <vt:lpstr>How does the fraud detection work Step 3:</vt:lpstr>
      <vt:lpstr>How does the fraud detection work Step 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FinTech PPT</dc:title>
  <dc:creator>Glennmark Rodrigues</dc:creator>
  <cp:lastModifiedBy>Mohammed Taha</cp:lastModifiedBy>
  <cp:revision>16</cp:revision>
  <dcterms:created xsi:type="dcterms:W3CDTF">2021-06-03T08:04:39Z</dcterms:created>
  <dcterms:modified xsi:type="dcterms:W3CDTF">2021-06-04T05:30:36Z</dcterms:modified>
</cp:coreProperties>
</file>