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4" r:id="rId6"/>
    <p:sldId id="268" r:id="rId7"/>
    <p:sldId id="260" r:id="rId8"/>
    <p:sldId id="261"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6/3/2021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6/3/2021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6/3/2021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6/3/2021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6/3/2021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C54E-A909-4438-86C8-ABE3103BF179}"/>
              </a:ext>
            </a:extLst>
          </p:cNvPr>
          <p:cNvSpPr>
            <a:spLocks noGrp="1"/>
          </p:cNvSpPr>
          <p:nvPr>
            <p:ph type="ctrTitle"/>
          </p:nvPr>
        </p:nvSpPr>
        <p:spPr/>
        <p:txBody>
          <a:bodyPr/>
          <a:lstStyle/>
          <a:p>
            <a:r>
              <a:rPr lang="en-US" dirty="0"/>
              <a:t>FinTech PPT</a:t>
            </a:r>
          </a:p>
        </p:txBody>
      </p:sp>
      <p:sp>
        <p:nvSpPr>
          <p:cNvPr id="3" name="Subtitle 2">
            <a:extLst>
              <a:ext uri="{FF2B5EF4-FFF2-40B4-BE49-F238E27FC236}">
                <a16:creationId xmlns:a16="http://schemas.microsoft.com/office/drawing/2014/main" id="{948EE779-7DA5-48DF-B45F-279874ED96F9}"/>
              </a:ext>
            </a:extLst>
          </p:cNvPr>
          <p:cNvSpPr>
            <a:spLocks noGrp="1"/>
          </p:cNvSpPr>
          <p:nvPr>
            <p:ph type="subTitle" idx="1"/>
          </p:nvPr>
        </p:nvSpPr>
        <p:spPr/>
        <p:txBody>
          <a:bodyPr/>
          <a:lstStyle/>
          <a:p>
            <a:r>
              <a:rPr lang="en-US" dirty="0"/>
              <a:t>By team </a:t>
            </a:r>
            <a:r>
              <a:rPr lang="en-US" dirty="0" err="1"/>
              <a:t>Afr</a:t>
            </a:r>
            <a:r>
              <a:rPr lang="en-US" dirty="0"/>
              <a:t>-Asia: Chinmay B., </a:t>
            </a:r>
            <a:r>
              <a:rPr lang="en-US" dirty="0" err="1"/>
              <a:t>Glennmark</a:t>
            </a:r>
            <a:r>
              <a:rPr lang="en-US" dirty="0"/>
              <a:t> R.,</a:t>
            </a:r>
            <a:r>
              <a:rPr lang="en-US" dirty="0" err="1"/>
              <a:t>Megh</a:t>
            </a:r>
            <a:r>
              <a:rPr lang="en-US" dirty="0"/>
              <a:t> S</a:t>
            </a:r>
            <a:r>
              <a:rPr lang="en-US"/>
              <a:t>., Mohammed </a:t>
            </a:r>
            <a:r>
              <a:rPr lang="en-US" dirty="0"/>
              <a:t>Taha</a:t>
            </a:r>
          </a:p>
        </p:txBody>
      </p:sp>
    </p:spTree>
    <p:extLst>
      <p:ext uri="{BB962C8B-B14F-4D97-AF65-F5344CB8AC3E}">
        <p14:creationId xmlns:p14="http://schemas.microsoft.com/office/powerpoint/2010/main" val="29897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ADA1-A9ED-4225-B403-CDDA627134CE}"/>
              </a:ext>
            </a:extLst>
          </p:cNvPr>
          <p:cNvSpPr>
            <a:spLocks noGrp="1"/>
          </p:cNvSpPr>
          <p:nvPr>
            <p:ph type="title"/>
          </p:nvPr>
        </p:nvSpPr>
        <p:spPr/>
        <p:txBody>
          <a:bodyPr/>
          <a:lstStyle/>
          <a:p>
            <a:r>
              <a:rPr lang="en-US" dirty="0" err="1"/>
              <a:t>Apriori</a:t>
            </a:r>
            <a:r>
              <a:rPr lang="en-US" dirty="0"/>
              <a:t> algorithm</a:t>
            </a:r>
          </a:p>
        </p:txBody>
      </p:sp>
      <p:pic>
        <p:nvPicPr>
          <p:cNvPr id="3074" name="Picture 2" descr="GitHub - projjal1/Recommender-System-using-Apriori-Algorithm: Creating a  Deep Net Model for Recommendation System using Apriori Algorithm in Python.">
            <a:extLst>
              <a:ext uri="{FF2B5EF4-FFF2-40B4-BE49-F238E27FC236}">
                <a16:creationId xmlns:a16="http://schemas.microsoft.com/office/drawing/2014/main" id="{D02CDC22-9930-4E30-B90D-188A88822A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7125" y="2407444"/>
            <a:ext cx="485775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3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3F3A-8D8B-4DC6-8FE8-D6C1E9C4AD18}"/>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BA2ACEBE-5073-4603-AD9B-D3F5043E9E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319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FC4D-11A4-418F-87F6-230620DCFE6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253A6E8C-6F31-4BED-ADA7-B9ADF7B0C1DB}"/>
              </a:ext>
            </a:extLst>
          </p:cNvPr>
          <p:cNvSpPr>
            <a:spLocks noGrp="1"/>
          </p:cNvSpPr>
          <p:nvPr>
            <p:ph idx="1"/>
          </p:nvPr>
        </p:nvSpPr>
        <p:spPr/>
        <p:txBody>
          <a:bodyPr/>
          <a:lstStyle/>
          <a:p>
            <a:pPr marL="342900" indent="-342900">
              <a:buFont typeface="+mj-lt"/>
              <a:buAutoNum type="arabicPeriod"/>
            </a:pPr>
            <a:r>
              <a:rPr lang="en-US" dirty="0"/>
              <a:t>Problem</a:t>
            </a:r>
          </a:p>
          <a:p>
            <a:pPr marL="342900" indent="-342900">
              <a:buFont typeface="+mj-lt"/>
              <a:buAutoNum type="arabicPeriod"/>
            </a:pPr>
            <a:r>
              <a:rPr lang="en-US" dirty="0"/>
              <a:t>Proposed solution</a:t>
            </a:r>
          </a:p>
          <a:p>
            <a:pPr marL="342900" indent="-342900">
              <a:buFont typeface="+mj-lt"/>
              <a:buAutoNum type="arabicPeriod"/>
            </a:pPr>
            <a:r>
              <a:rPr lang="en-US" dirty="0" err="1"/>
              <a:t>Ui:client</a:t>
            </a:r>
            <a:endParaRPr lang="en-US" dirty="0"/>
          </a:p>
          <a:p>
            <a:pPr marL="342900" indent="-342900">
              <a:buFont typeface="+mj-lt"/>
              <a:buAutoNum type="arabicPeriod"/>
            </a:pPr>
            <a:r>
              <a:rPr lang="en-US" dirty="0"/>
              <a:t>Data Warehouse</a:t>
            </a:r>
          </a:p>
          <a:p>
            <a:pPr marL="342900" indent="-342900">
              <a:buFont typeface="+mj-lt"/>
              <a:buAutoNum type="arabicPeriod"/>
            </a:pPr>
            <a:r>
              <a:rPr lang="en-US" dirty="0" err="1"/>
              <a:t>Benford</a:t>
            </a:r>
            <a:r>
              <a:rPr lang="en-US" dirty="0"/>
              <a:t> Law</a:t>
            </a:r>
          </a:p>
          <a:p>
            <a:pPr marL="342900" indent="-342900">
              <a:buFont typeface="+mj-lt"/>
              <a:buAutoNum type="arabicPeriod"/>
            </a:pPr>
            <a:r>
              <a:rPr lang="en-US" dirty="0" err="1"/>
              <a:t>Lowess</a:t>
            </a:r>
            <a:r>
              <a:rPr lang="en-US" dirty="0"/>
              <a:t> Regression</a:t>
            </a:r>
          </a:p>
          <a:p>
            <a:pPr marL="342900" indent="-342900">
              <a:buFont typeface="+mj-lt"/>
              <a:buAutoNum type="arabicPeriod"/>
            </a:pPr>
            <a:r>
              <a:rPr lang="en-US" dirty="0" err="1"/>
              <a:t>Apriori</a:t>
            </a:r>
            <a:r>
              <a:rPr lang="en-US" dirty="0"/>
              <a:t> Algorithm</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69886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6081-6825-4E57-9AE9-AEC48535BEA2}"/>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7ADC7765-7FCE-4F87-8FC1-C9E7F261C361}"/>
              </a:ext>
            </a:extLst>
          </p:cNvPr>
          <p:cNvSpPr>
            <a:spLocks noGrp="1"/>
          </p:cNvSpPr>
          <p:nvPr>
            <p:ph idx="1"/>
          </p:nvPr>
        </p:nvSpPr>
        <p:spPr/>
        <p:txBody>
          <a:bodyPr/>
          <a:lstStyle/>
          <a:p>
            <a:r>
              <a:rPr lang="en-US" dirty="0"/>
              <a:t>With the evolution of technology, there have been increasing number of instances where many have been victims of fraudulent transactions around the globe.</a:t>
            </a:r>
          </a:p>
          <a:p>
            <a:r>
              <a:rPr lang="en-US" dirty="0"/>
              <a:t>With the monolithic/legacy system implemented in majority of the financial institutions (especially nationalized banks)and black hat hackers developing various techniques to infiltrate the system, fraudulent transactions have been taking not only in the front end but even from the backend .</a:t>
            </a:r>
          </a:p>
          <a:p>
            <a:r>
              <a:rPr lang="en-US" dirty="0"/>
              <a:t>Moreover, recently many Indian banks have faced mergers where 2 or 3 banks merged together in the name of compliance and capital adequacy. This has resulted in various heterogenous data being amalgamated into one single monolithic/unified system which may have been an issue. </a:t>
            </a:r>
          </a:p>
        </p:txBody>
      </p:sp>
    </p:spTree>
    <p:extLst>
      <p:ext uri="{BB962C8B-B14F-4D97-AF65-F5344CB8AC3E}">
        <p14:creationId xmlns:p14="http://schemas.microsoft.com/office/powerpoint/2010/main" val="75635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02C1-8D78-4FEA-868B-6BFBB853199F}"/>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A386155C-3673-4E06-ABF7-7CEDE2A28ACA}"/>
              </a:ext>
            </a:extLst>
          </p:cNvPr>
          <p:cNvSpPr>
            <a:spLocks noGrp="1"/>
          </p:cNvSpPr>
          <p:nvPr>
            <p:ph idx="1"/>
          </p:nvPr>
        </p:nvSpPr>
        <p:spPr/>
        <p:txBody>
          <a:bodyPr/>
          <a:lstStyle/>
          <a:p>
            <a:r>
              <a:rPr lang="en-US" dirty="0"/>
              <a:t>For the integration of the data we decided to develop a prototype data warehouse in order to amalgamate the desired data in a designated area. The </a:t>
            </a:r>
            <a:r>
              <a:rPr lang="en-US" dirty="0" err="1"/>
              <a:t>dwh</a:t>
            </a:r>
            <a:r>
              <a:rPr lang="en-US" dirty="0"/>
              <a:t> will provide relevant information to relevant department with the help of ETL process queries which will be quite efficient in organizing the data.</a:t>
            </a:r>
          </a:p>
          <a:p>
            <a:r>
              <a:rPr lang="en-US" dirty="0"/>
              <a:t>In order to solve the financial transaction, we could use mining algorithm collected using the </a:t>
            </a:r>
            <a:r>
              <a:rPr lang="en-US" dirty="0" err="1"/>
              <a:t>dwh</a:t>
            </a:r>
            <a:r>
              <a:rPr lang="en-US" dirty="0"/>
              <a:t> that has been made. The mining algorithms which could be implemented could be regression analysis as well as we could use the classification algorithm and with the aid of </a:t>
            </a:r>
            <a:r>
              <a:rPr lang="en-US" dirty="0" err="1"/>
              <a:t>Benford</a:t>
            </a:r>
            <a:r>
              <a:rPr lang="en-US" dirty="0"/>
              <a:t> law and/or the </a:t>
            </a:r>
            <a:r>
              <a:rPr lang="en-US" dirty="0" err="1"/>
              <a:t>Apriori</a:t>
            </a:r>
            <a:r>
              <a:rPr lang="en-US" dirty="0"/>
              <a:t> algorithm to aid us in identifying the fraudulent transactions</a:t>
            </a:r>
          </a:p>
          <a:p>
            <a:r>
              <a:rPr lang="en-US" dirty="0"/>
              <a:t>Thus the final product would be a GUI where we can see the organized frequent itemset as well as to display the fraudulent activity we will be displaying the transaction as well as the probability of suspicion simultaneously and the transaction could be listed as per priority based</a:t>
            </a:r>
          </a:p>
        </p:txBody>
      </p:sp>
    </p:spTree>
    <p:extLst>
      <p:ext uri="{BB962C8B-B14F-4D97-AF65-F5344CB8AC3E}">
        <p14:creationId xmlns:p14="http://schemas.microsoft.com/office/powerpoint/2010/main" val="109453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3737BD6-B1CF-4A6D-A254-D89617859334}"/>
              </a:ext>
            </a:extLst>
          </p:cNvPr>
          <p:cNvPicPr>
            <a:picLocks noGrp="1" noChangeAspect="1"/>
          </p:cNvPicPr>
          <p:nvPr>
            <p:ph idx="1"/>
          </p:nvPr>
        </p:nvPicPr>
        <p:blipFill>
          <a:blip r:embed="rId2"/>
          <a:stretch>
            <a:fillRect/>
          </a:stretch>
        </p:blipFill>
        <p:spPr>
          <a:xfrm>
            <a:off x="2249286" y="371475"/>
            <a:ext cx="7772802" cy="6215063"/>
          </a:xfrm>
        </p:spPr>
      </p:pic>
    </p:spTree>
    <p:extLst>
      <p:ext uri="{BB962C8B-B14F-4D97-AF65-F5344CB8AC3E}">
        <p14:creationId xmlns:p14="http://schemas.microsoft.com/office/powerpoint/2010/main" val="31029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2A0B52E-2166-4980-B200-EA1A9489E9EE}"/>
              </a:ext>
            </a:extLst>
          </p:cNvPr>
          <p:cNvPicPr>
            <a:picLocks noGrp="1" noChangeAspect="1"/>
          </p:cNvPicPr>
          <p:nvPr>
            <p:ph idx="1"/>
          </p:nvPr>
        </p:nvPicPr>
        <p:blipFill>
          <a:blip r:embed="rId2"/>
          <a:stretch>
            <a:fillRect/>
          </a:stretch>
        </p:blipFill>
        <p:spPr>
          <a:xfrm>
            <a:off x="249355" y="1080287"/>
            <a:ext cx="11693290" cy="4392860"/>
          </a:xfrm>
        </p:spPr>
      </p:pic>
    </p:spTree>
    <p:extLst>
      <p:ext uri="{BB962C8B-B14F-4D97-AF65-F5344CB8AC3E}">
        <p14:creationId xmlns:p14="http://schemas.microsoft.com/office/powerpoint/2010/main" val="180895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9845-9749-4D7B-BE3F-7EBC70AC43DE}"/>
              </a:ext>
            </a:extLst>
          </p:cNvPr>
          <p:cNvSpPr>
            <a:spLocks noGrp="1"/>
          </p:cNvSpPr>
          <p:nvPr>
            <p:ph type="title"/>
          </p:nvPr>
        </p:nvSpPr>
        <p:spPr/>
        <p:txBody>
          <a:bodyPr>
            <a:normAutofit/>
          </a:bodyPr>
          <a:lstStyle/>
          <a:p>
            <a:r>
              <a:rPr lang="en-US" dirty="0"/>
              <a:t>Data Warehouse</a:t>
            </a:r>
          </a:p>
        </p:txBody>
      </p:sp>
      <p:pic>
        <p:nvPicPr>
          <p:cNvPr id="4" name="Content Placeholder 3">
            <a:extLst>
              <a:ext uri="{FF2B5EF4-FFF2-40B4-BE49-F238E27FC236}">
                <a16:creationId xmlns:a16="http://schemas.microsoft.com/office/drawing/2014/main" id="{E21FF4CE-8871-441B-9EE4-F6281C811E1F}"/>
              </a:ext>
            </a:extLst>
          </p:cNvPr>
          <p:cNvPicPr>
            <a:picLocks noGrp="1" noChangeAspect="1"/>
          </p:cNvPicPr>
          <p:nvPr>
            <p:ph idx="1"/>
          </p:nvPr>
        </p:nvPicPr>
        <p:blipFill>
          <a:blip r:embed="rId2"/>
          <a:stretch>
            <a:fillRect/>
          </a:stretch>
        </p:blipFill>
        <p:spPr>
          <a:xfrm>
            <a:off x="1373403" y="2014194"/>
            <a:ext cx="4834892" cy="3932237"/>
          </a:xfrm>
          <a:prstGeom prst="rect">
            <a:avLst/>
          </a:prstGeom>
        </p:spPr>
      </p:pic>
      <p:pic>
        <p:nvPicPr>
          <p:cNvPr id="5" name="Picture 4">
            <a:extLst>
              <a:ext uri="{FF2B5EF4-FFF2-40B4-BE49-F238E27FC236}">
                <a16:creationId xmlns:a16="http://schemas.microsoft.com/office/drawing/2014/main" id="{E37DDFDD-958B-4944-8AC9-6179051ABE0F}"/>
              </a:ext>
            </a:extLst>
          </p:cNvPr>
          <p:cNvPicPr>
            <a:picLocks noChangeAspect="1"/>
          </p:cNvPicPr>
          <p:nvPr/>
        </p:nvPicPr>
        <p:blipFill>
          <a:blip r:embed="rId3"/>
          <a:stretch>
            <a:fillRect/>
          </a:stretch>
        </p:blipFill>
        <p:spPr>
          <a:xfrm>
            <a:off x="6514898" y="1909919"/>
            <a:ext cx="5094454" cy="3672734"/>
          </a:xfrm>
          <a:prstGeom prst="rect">
            <a:avLst/>
          </a:prstGeom>
        </p:spPr>
      </p:pic>
    </p:spTree>
    <p:extLst>
      <p:ext uri="{BB962C8B-B14F-4D97-AF65-F5344CB8AC3E}">
        <p14:creationId xmlns:p14="http://schemas.microsoft.com/office/powerpoint/2010/main" val="404796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608C-B092-4A9C-8165-05FB939FF7C7}"/>
              </a:ext>
            </a:extLst>
          </p:cNvPr>
          <p:cNvSpPr>
            <a:spLocks noGrp="1"/>
          </p:cNvSpPr>
          <p:nvPr>
            <p:ph type="title"/>
          </p:nvPr>
        </p:nvSpPr>
        <p:spPr/>
        <p:txBody>
          <a:bodyPr/>
          <a:lstStyle/>
          <a:p>
            <a:r>
              <a:rPr lang="en-US" dirty="0"/>
              <a:t>Mining techniques: </a:t>
            </a:r>
            <a:r>
              <a:rPr lang="en-US" dirty="0" err="1"/>
              <a:t>Benford</a:t>
            </a:r>
            <a:r>
              <a:rPr lang="en-US" dirty="0"/>
              <a:t> law</a:t>
            </a:r>
          </a:p>
        </p:txBody>
      </p:sp>
      <p:pic>
        <p:nvPicPr>
          <p:cNvPr id="1026" name="Picture 2" descr="Benford&amp;#39;s law and financial analysis - Invesco">
            <a:extLst>
              <a:ext uri="{FF2B5EF4-FFF2-40B4-BE49-F238E27FC236}">
                <a16:creationId xmlns:a16="http://schemas.microsoft.com/office/drawing/2014/main" id="{B9AFDCA9-E669-4AC3-B6D7-DEBF711A23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4250" y="2188369"/>
            <a:ext cx="51435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9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C39C-C461-4399-A087-E727B0BC65F6}"/>
              </a:ext>
            </a:extLst>
          </p:cNvPr>
          <p:cNvSpPr>
            <a:spLocks noGrp="1"/>
          </p:cNvSpPr>
          <p:nvPr>
            <p:ph type="title"/>
          </p:nvPr>
        </p:nvSpPr>
        <p:spPr/>
        <p:txBody>
          <a:bodyPr/>
          <a:lstStyle/>
          <a:p>
            <a:r>
              <a:rPr lang="en-US" dirty="0" err="1"/>
              <a:t>Lowess</a:t>
            </a:r>
            <a:r>
              <a:rPr lang="en-US" dirty="0"/>
              <a:t> regression analysis</a:t>
            </a:r>
          </a:p>
        </p:txBody>
      </p:sp>
      <p:pic>
        <p:nvPicPr>
          <p:cNvPr id="2050" name="Picture 2" descr="Credit Card Fraud Detection. Staying Vigilant in the Virtual World | by  Randy Macaraeg | Towards Data Science">
            <a:extLst>
              <a:ext uri="{FF2B5EF4-FFF2-40B4-BE49-F238E27FC236}">
                <a16:creationId xmlns:a16="http://schemas.microsoft.com/office/drawing/2014/main" id="{915863BF-BC91-4D5C-A413-DF9BC45A15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5241" y="2154832"/>
            <a:ext cx="4923160"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82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98</TotalTime>
  <Words>332</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Garamond</vt:lpstr>
      <vt:lpstr>Savon</vt:lpstr>
      <vt:lpstr>FinTech PPT</vt:lpstr>
      <vt:lpstr>Content</vt:lpstr>
      <vt:lpstr>Problem </vt:lpstr>
      <vt:lpstr>Proposed Solution</vt:lpstr>
      <vt:lpstr>PowerPoint Presentation</vt:lpstr>
      <vt:lpstr>PowerPoint Presentation</vt:lpstr>
      <vt:lpstr>Data Warehouse</vt:lpstr>
      <vt:lpstr>Mining techniques: Benford law</vt:lpstr>
      <vt:lpstr>Lowess regression analysis</vt:lpstr>
      <vt:lpstr>Apriori algorithm</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 PPT</dc:title>
  <dc:creator>Glennmark Rodrigues</dc:creator>
  <cp:lastModifiedBy>Mohammed Taha</cp:lastModifiedBy>
  <cp:revision>11</cp:revision>
  <dcterms:created xsi:type="dcterms:W3CDTF">2021-06-03T08:04:39Z</dcterms:created>
  <dcterms:modified xsi:type="dcterms:W3CDTF">2021-06-03T11:27:41Z</dcterms:modified>
</cp:coreProperties>
</file>