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72" r:id="rId4"/>
    <p:sldId id="258" r:id="rId5"/>
    <p:sldId id="259" r:id="rId6"/>
    <p:sldId id="260" r:id="rId7"/>
    <p:sldId id="261" r:id="rId8"/>
    <p:sldId id="263" r:id="rId9"/>
    <p:sldId id="262" r:id="rId10"/>
    <p:sldId id="264" r:id="rId11"/>
    <p:sldId id="270" r:id="rId12"/>
    <p:sldId id="271"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1987FA-75D4-4CBE-8C7A-AADADB97FB9F}" v="5" dt="2025-06-08T11:47:10.883"/>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ołaj Wieczór" userId="41d389bf-8df0-465f-add7-2f0798b14d81" providerId="ADAL" clId="{291987FA-75D4-4CBE-8C7A-AADADB97FB9F}"/>
    <pc:docChg chg="undo custSel addSld modSld">
      <pc:chgData name="Mikołaj Wieczór" userId="41d389bf-8df0-465f-add7-2f0798b14d81" providerId="ADAL" clId="{291987FA-75D4-4CBE-8C7A-AADADB97FB9F}" dt="2025-06-08T11:47:49.795" v="36" actId="1076"/>
      <pc:docMkLst>
        <pc:docMk/>
      </pc:docMkLst>
      <pc:sldChg chg="modSp mod">
        <pc:chgData name="Mikołaj Wieczór" userId="41d389bf-8df0-465f-add7-2f0798b14d81" providerId="ADAL" clId="{291987FA-75D4-4CBE-8C7A-AADADB97FB9F}" dt="2025-06-08T11:44:46.328" v="15" actId="1076"/>
        <pc:sldMkLst>
          <pc:docMk/>
          <pc:sldMk cId="0" sldId="258"/>
        </pc:sldMkLst>
        <pc:spChg chg="mod">
          <ac:chgData name="Mikołaj Wieczór" userId="41d389bf-8df0-465f-add7-2f0798b14d81" providerId="ADAL" clId="{291987FA-75D4-4CBE-8C7A-AADADB97FB9F}" dt="2025-06-08T11:44:46.328" v="15" actId="1076"/>
          <ac:spMkLst>
            <pc:docMk/>
            <pc:sldMk cId="0" sldId="258"/>
            <ac:spMk id="4" creationId="{00000000-0000-0000-0000-000000000000}"/>
          </ac:spMkLst>
        </pc:spChg>
      </pc:sldChg>
      <pc:sldChg chg="addSp delSp modSp mod">
        <pc:chgData name="Mikołaj Wieczór" userId="41d389bf-8df0-465f-add7-2f0798b14d81" providerId="ADAL" clId="{291987FA-75D4-4CBE-8C7A-AADADB97FB9F}" dt="2025-06-08T11:45:57.197" v="18" actId="1076"/>
        <pc:sldMkLst>
          <pc:docMk/>
          <pc:sldMk cId="0" sldId="259"/>
        </pc:sldMkLst>
        <pc:spChg chg="mod">
          <ac:chgData name="Mikołaj Wieczór" userId="41d389bf-8df0-465f-add7-2f0798b14d81" providerId="ADAL" clId="{291987FA-75D4-4CBE-8C7A-AADADB97FB9F}" dt="2025-06-08T11:43:54.578" v="9" actId="1076"/>
          <ac:spMkLst>
            <pc:docMk/>
            <pc:sldMk cId="0" sldId="259"/>
            <ac:spMk id="4" creationId="{00000000-0000-0000-0000-000000000000}"/>
          </ac:spMkLst>
        </pc:spChg>
        <pc:graphicFrameChg chg="mod modGraphic">
          <ac:chgData name="Mikołaj Wieczór" userId="41d389bf-8df0-465f-add7-2f0798b14d81" providerId="ADAL" clId="{291987FA-75D4-4CBE-8C7A-AADADB97FB9F}" dt="2025-06-08T11:45:57.197" v="18" actId="1076"/>
          <ac:graphicFrameMkLst>
            <pc:docMk/>
            <pc:sldMk cId="0" sldId="259"/>
            <ac:graphicFrameMk id="3" creationId="{00000000-0000-0000-0000-000000000000}"/>
          </ac:graphicFrameMkLst>
        </pc:graphicFrameChg>
        <pc:picChg chg="mod">
          <ac:chgData name="Mikołaj Wieczór" userId="41d389bf-8df0-465f-add7-2f0798b14d81" providerId="ADAL" clId="{291987FA-75D4-4CBE-8C7A-AADADB97FB9F}" dt="2025-06-08T11:45:57.197" v="18" actId="1076"/>
          <ac:picMkLst>
            <pc:docMk/>
            <pc:sldMk cId="0" sldId="259"/>
            <ac:picMk id="6" creationId="{504A5EEF-C8A6-03A7-6D8E-C7EAD5CA0308}"/>
          </ac:picMkLst>
        </pc:picChg>
        <pc:picChg chg="add del mod">
          <ac:chgData name="Mikołaj Wieczór" userId="41d389bf-8df0-465f-add7-2f0798b14d81" providerId="ADAL" clId="{291987FA-75D4-4CBE-8C7A-AADADB97FB9F}" dt="2025-06-08T11:45:51.170" v="17" actId="478"/>
          <ac:picMkLst>
            <pc:docMk/>
            <pc:sldMk cId="0" sldId="259"/>
            <ac:picMk id="7" creationId="{B3BFB6E6-D712-420F-B661-3875A0340691}"/>
          </ac:picMkLst>
        </pc:picChg>
        <pc:picChg chg="mod">
          <ac:chgData name="Mikołaj Wieczór" userId="41d389bf-8df0-465f-add7-2f0798b14d81" providerId="ADAL" clId="{291987FA-75D4-4CBE-8C7A-AADADB97FB9F}" dt="2025-06-08T11:45:57.197" v="18" actId="1076"/>
          <ac:picMkLst>
            <pc:docMk/>
            <pc:sldMk cId="0" sldId="259"/>
            <ac:picMk id="8" creationId="{EE6DA1A1-37AC-F596-F07F-9FFD186EBD06}"/>
          </ac:picMkLst>
        </pc:picChg>
        <pc:picChg chg="mod">
          <ac:chgData name="Mikołaj Wieczór" userId="41d389bf-8df0-465f-add7-2f0798b14d81" providerId="ADAL" clId="{291987FA-75D4-4CBE-8C7A-AADADB97FB9F}" dt="2025-06-08T11:45:57.197" v="18" actId="1076"/>
          <ac:picMkLst>
            <pc:docMk/>
            <pc:sldMk cId="0" sldId="259"/>
            <ac:picMk id="10" creationId="{8A62FBE5-1DC5-7640-D23F-2127954AA5EB}"/>
          </ac:picMkLst>
        </pc:picChg>
        <pc:picChg chg="mod">
          <ac:chgData name="Mikołaj Wieczór" userId="41d389bf-8df0-465f-add7-2f0798b14d81" providerId="ADAL" clId="{291987FA-75D4-4CBE-8C7A-AADADB97FB9F}" dt="2025-06-08T11:45:57.197" v="18" actId="1076"/>
          <ac:picMkLst>
            <pc:docMk/>
            <pc:sldMk cId="0" sldId="259"/>
            <ac:picMk id="11" creationId="{93E74ABE-DB65-4350-0FE7-FD17A5A7B2D5}"/>
          </ac:picMkLst>
        </pc:picChg>
      </pc:sldChg>
      <pc:sldChg chg="addSp delSp modSp new mod">
        <pc:chgData name="Mikołaj Wieczór" userId="41d389bf-8df0-465f-add7-2f0798b14d81" providerId="ADAL" clId="{291987FA-75D4-4CBE-8C7A-AADADB97FB9F}" dt="2025-06-08T11:47:49.795" v="36" actId="1076"/>
        <pc:sldMkLst>
          <pc:docMk/>
          <pc:sldMk cId="1254853123" sldId="272"/>
        </pc:sldMkLst>
        <pc:spChg chg="del">
          <ac:chgData name="Mikołaj Wieczór" userId="41d389bf-8df0-465f-add7-2f0798b14d81" providerId="ADAL" clId="{291987FA-75D4-4CBE-8C7A-AADADB97FB9F}" dt="2025-06-08T11:46:10.772" v="20" actId="478"/>
          <ac:spMkLst>
            <pc:docMk/>
            <pc:sldMk cId="1254853123" sldId="272"/>
            <ac:spMk id="2" creationId="{CA1DE79B-20BA-C2E7-F864-3C4485E6D137}"/>
          </ac:spMkLst>
        </pc:spChg>
        <pc:spChg chg="add mod">
          <ac:chgData name="Mikołaj Wieczór" userId="41d389bf-8df0-465f-add7-2f0798b14d81" providerId="ADAL" clId="{291987FA-75D4-4CBE-8C7A-AADADB97FB9F}" dt="2025-06-08T11:47:49.795" v="36" actId="1076"/>
          <ac:spMkLst>
            <pc:docMk/>
            <pc:sldMk cId="1254853123" sldId="272"/>
            <ac:spMk id="5" creationId="{8E5ACCEA-58D0-2CA5-D3E7-5B4D4A022AB4}"/>
          </ac:spMkLst>
        </pc:spChg>
        <pc:picChg chg="add mod">
          <ac:chgData name="Mikołaj Wieczór" userId="41d389bf-8df0-465f-add7-2f0798b14d81" providerId="ADAL" clId="{291987FA-75D4-4CBE-8C7A-AADADB97FB9F}" dt="2025-06-08T11:46:24.189" v="26" actId="14100"/>
          <ac:picMkLst>
            <pc:docMk/>
            <pc:sldMk cId="1254853123" sldId="272"/>
            <ac:picMk id="4" creationId="{3BE2B9D0-1713-CCBA-292E-096737045BB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GB"/>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BCAD085-E8A6-8845-BD4E-CB4CCA059FC4}" type="datetimeFigureOut">
              <a:rPr lang="en-US" smtClean="0"/>
              <a:t>6/8/2025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1FF6DA9-008F-8B48-92A6-B652298478B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01563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580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660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89237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GB"/>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507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0933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GB"/>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2855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7554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0433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6579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7518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BCAD085-E8A6-8845-BD4E-CB4CCA059FC4}" type="datetimeFigureOut">
              <a:rPr lang="en-US" smtClean="0"/>
              <a:t>6/8/2025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01202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02282" y="3484880"/>
            <a:ext cx="10134678" cy="1635760"/>
          </a:xfrm>
        </p:spPr>
        <p:txBody>
          <a:bodyPr>
            <a:normAutofit/>
          </a:bodyPr>
          <a:lstStyle/>
          <a:p>
            <a:r>
              <a:rPr lang="en-GB" sz="5800" dirty="0"/>
              <a:t>SDT in Diagnosis and Testing</a:t>
            </a:r>
          </a:p>
        </p:txBody>
      </p:sp>
      <p:sp>
        <p:nvSpPr>
          <p:cNvPr id="3" name="Subtitle 2"/>
          <p:cNvSpPr>
            <a:spLocks noGrp="1"/>
          </p:cNvSpPr>
          <p:nvPr>
            <p:ph type="subTitle" idx="1"/>
          </p:nvPr>
        </p:nvSpPr>
        <p:spPr>
          <a:xfrm>
            <a:off x="1102282" y="5120640"/>
            <a:ext cx="9641840" cy="787399"/>
          </a:xfrm>
        </p:spPr>
        <p:txBody>
          <a:bodyPr>
            <a:normAutofit/>
          </a:bodyPr>
          <a:lstStyle/>
          <a:p>
            <a:r>
              <a:rPr dirty="0"/>
              <a:t>Why, When, and How We Look for Signal (Day 2)</a:t>
            </a:r>
            <a:endParaRPr lang="en-GB" dirty="0"/>
          </a:p>
        </p:txBody>
      </p:sp>
      <p:pic>
        <p:nvPicPr>
          <p:cNvPr id="7" name="Graphic 6" descr="Diagnostic">
            <a:extLst>
              <a:ext uri="{FF2B5EF4-FFF2-40B4-BE49-F238E27FC236}">
                <a16:creationId xmlns:a16="http://schemas.microsoft.com/office/drawing/2014/main" id="{7271CF18-92DC-FC5A-BD47-B177186ED8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155" y="344084"/>
            <a:ext cx="2841413" cy="2841413"/>
          </a:xfrm>
          <a:prstGeom prst="rect">
            <a:avLst/>
          </a:prstGeom>
        </p:spPr>
      </p:pic>
      <p:pic>
        <p:nvPicPr>
          <p:cNvPr id="4" name="Picture 2" descr="SICSS-AMU/Law">
            <a:extLst>
              <a:ext uri="{FF2B5EF4-FFF2-40B4-BE49-F238E27FC236}">
                <a16:creationId xmlns:a16="http://schemas.microsoft.com/office/drawing/2014/main" id="{44993763-8E1D-9C47-9794-29AD8F0FDE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000" t="15430" r="19429" b="19731"/>
          <a:stretch>
            <a:fillRect/>
          </a:stretch>
        </p:blipFill>
        <p:spPr bwMode="auto">
          <a:xfrm>
            <a:off x="10268607" y="4926634"/>
            <a:ext cx="1923393" cy="1931366"/>
          </a:xfrm>
          <a:prstGeom prst="rect">
            <a:avLst/>
          </a:prstGeom>
          <a:noFill/>
          <a:extLst>
            <a:ext uri="{909E8E84-426E-40DD-AFC4-6F175D3DCCD1}">
              <a14:hiddenFill xmlns:a14="http://schemas.microsoft.com/office/drawing/2010/main">
                <a:solidFill>
                  <a:srgbClr val="FFFFFF"/>
                </a:solidFill>
              </a14:hiddenFill>
            </a:ext>
          </a:extLst>
        </p:spPr>
      </p:pic>
      <p:sp>
        <p:nvSpPr>
          <p:cNvPr id="5" name="Podtytuł 6">
            <a:extLst>
              <a:ext uri="{FF2B5EF4-FFF2-40B4-BE49-F238E27FC236}">
                <a16:creationId xmlns:a16="http://schemas.microsoft.com/office/drawing/2014/main" id="{19779FC3-6A92-A777-9B2D-6172CA37EDAC}"/>
              </a:ext>
            </a:extLst>
          </p:cNvPr>
          <p:cNvSpPr txBox="1">
            <a:spLocks/>
          </p:cNvSpPr>
          <p:nvPr/>
        </p:nvSpPr>
        <p:spPr>
          <a:xfrm>
            <a:off x="1102282" y="6126828"/>
            <a:ext cx="9418637" cy="73117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0"/>
              </a:spcBef>
              <a:spcAft>
                <a:spcPts val="200"/>
              </a:spcAft>
              <a:buClr>
                <a:schemeClr val="accent1"/>
              </a:buClr>
              <a:buSzPct val="80000"/>
              <a:buFont typeface="Wingdings" panose="05000000000000000000" pitchFamily="2" charset="2"/>
              <a:buNone/>
              <a:defRPr sz="1800" kern="1200" spc="10" baseline="0">
                <a:solidFill>
                  <a:schemeClr val="tx1"/>
                </a:solidFill>
                <a:latin typeface="+mn-lt"/>
                <a:ea typeface="+mn-ea"/>
                <a:cs typeface="+mn-cs"/>
              </a:defRPr>
            </a:lvl1pPr>
            <a:lvl2pPr marL="457200" indent="0" algn="ctr" defTabSz="914400" rtl="0" eaLnBrk="1" latinLnBrk="0" hangingPunct="1">
              <a:lnSpc>
                <a:spcPct val="90000"/>
              </a:lnSpc>
              <a:spcBef>
                <a:spcPts val="600"/>
              </a:spcBef>
              <a:spcAft>
                <a:spcPts val="300"/>
              </a:spcAft>
              <a:buClr>
                <a:schemeClr val="accent1"/>
              </a:buClr>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spcAft>
                <a:spcPts val="300"/>
              </a:spcAft>
              <a:buClr>
                <a:schemeClr val="accent1"/>
              </a:buClr>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spcAft>
                <a:spcPts val="300"/>
              </a:spcAft>
              <a:buClr>
                <a:schemeClr val="accent1"/>
              </a:buClr>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spcAft>
                <a:spcPts val="300"/>
              </a:spcAft>
              <a:buClr>
                <a:schemeClr val="accent1"/>
              </a:buClr>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spcAft>
                <a:spcPts val="300"/>
              </a:spcAft>
              <a:buClr>
                <a:schemeClr val="accent1"/>
              </a:buClr>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spcAft>
                <a:spcPts val="300"/>
              </a:spcAft>
              <a:buClr>
                <a:schemeClr val="accent1"/>
              </a:buClr>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spcAft>
                <a:spcPts val="300"/>
              </a:spcAft>
              <a:buClr>
                <a:schemeClr val="accent1"/>
              </a:buClr>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spcAft>
                <a:spcPts val="300"/>
              </a:spcAft>
              <a:buClr>
                <a:schemeClr val="accent1"/>
              </a:buClr>
              <a:buFont typeface="Wingdings" panose="05000000000000000000" pitchFamily="2" charset="2"/>
              <a:buNone/>
              <a:defRPr sz="1600" kern="1200">
                <a:solidFill>
                  <a:schemeClr val="tx1"/>
                </a:solidFill>
                <a:latin typeface="+mn-lt"/>
                <a:ea typeface="+mn-ea"/>
                <a:cs typeface="+mn-cs"/>
              </a:defRPr>
            </a:lvl9pPr>
          </a:lstStyle>
          <a:p>
            <a:pPr>
              <a:spcAft>
                <a:spcPts val="600"/>
              </a:spcAft>
            </a:pPr>
            <a:r>
              <a:rPr lang="en-GB">
                <a:solidFill>
                  <a:srgbClr val="FFFFF3"/>
                </a:solidFill>
              </a:rPr>
              <a:t>Miko</a:t>
            </a:r>
            <a:r>
              <a:rPr lang="pl-PL">
                <a:solidFill>
                  <a:srgbClr val="FFFFF3"/>
                </a:solidFill>
              </a:rPr>
              <a:t>łaj Wieczór, M.A.</a:t>
            </a:r>
          </a:p>
          <a:p>
            <a:pPr>
              <a:spcAft>
                <a:spcPts val="600"/>
              </a:spcAft>
            </a:pPr>
            <a:r>
              <a:rPr lang="pl-PL">
                <a:solidFill>
                  <a:srgbClr val="FFFFF3"/>
                </a:solidFill>
              </a:rPr>
              <a:t>Faculty of Psychology and Cognitive Science, AMU Poznan</a:t>
            </a:r>
            <a:endParaRPr lang="en-GB" dirty="0">
              <a:solidFill>
                <a:srgbClr val="FFFF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15082"/>
            <a:ext cx="9692640" cy="1325562"/>
          </a:xfrm>
        </p:spPr>
        <p:txBody>
          <a:bodyPr/>
          <a:lstStyle/>
          <a:p>
            <a:r>
              <a:rPr lang="en-GB" dirty="0"/>
              <a:t>Linda &amp; Bob problems</a:t>
            </a:r>
            <a:endParaRPr dirty="0"/>
          </a:p>
        </p:txBody>
      </p:sp>
      <p:sp>
        <p:nvSpPr>
          <p:cNvPr id="3" name="Content Placeholder 2"/>
          <p:cNvSpPr>
            <a:spLocks noGrp="1"/>
          </p:cNvSpPr>
          <p:nvPr>
            <p:ph idx="1"/>
          </p:nvPr>
        </p:nvSpPr>
        <p:spPr>
          <a:xfrm>
            <a:off x="1360195" y="1686558"/>
            <a:ext cx="8595360" cy="2428243"/>
          </a:xfrm>
        </p:spPr>
        <p:txBody>
          <a:bodyPr>
            <a:normAutofit fontScale="40000" lnSpcReduction="20000"/>
          </a:bodyPr>
          <a:lstStyle/>
          <a:p>
            <a:pPr marL="0" indent="0">
              <a:lnSpc>
                <a:spcPct val="120000"/>
              </a:lnSpc>
              <a:buNone/>
            </a:pPr>
            <a:r>
              <a:rPr lang="en-GB" sz="4500" dirty="0"/>
              <a:t>Linda is 31 years old, single, outspoken, and very bright. She majored in philosophy. As a student she was deeply concerned with issues of discrimination and social justice and also participated in anti-nuclear demonstrations. She lives in a cooperative house called Women's Space. </a:t>
            </a:r>
            <a:br>
              <a:rPr lang="en-GB" sz="4500" dirty="0"/>
            </a:br>
            <a:r>
              <a:rPr lang="en-GB" sz="4500" dirty="0"/>
              <a:t>Which is more likely?</a:t>
            </a:r>
          </a:p>
          <a:p>
            <a:r>
              <a:rPr lang="en-GB" sz="4300" dirty="0"/>
              <a:t>a) Linda is a bank teller.</a:t>
            </a:r>
          </a:p>
          <a:p>
            <a:r>
              <a:rPr lang="en-GB" sz="4300" dirty="0"/>
              <a:t>b) Linda is a bank teller and a feminist.</a:t>
            </a:r>
          </a:p>
          <a:p>
            <a:pPr marL="0" indent="0">
              <a:buNone/>
            </a:pPr>
            <a:endParaRPr dirty="0"/>
          </a:p>
        </p:txBody>
      </p:sp>
      <p:sp>
        <p:nvSpPr>
          <p:cNvPr id="4" name="TextBox 3"/>
          <p:cNvSpPr txBox="1"/>
          <p:nvPr/>
        </p:nvSpPr>
        <p:spPr>
          <a:xfrm>
            <a:off x="1360195" y="4114801"/>
            <a:ext cx="7876031" cy="2332946"/>
          </a:xfrm>
          <a:prstGeom prst="rect">
            <a:avLst/>
          </a:prstGeom>
          <a:noFill/>
        </p:spPr>
        <p:txBody>
          <a:bodyPr wrap="square">
            <a:spAutoFit/>
          </a:bodyPr>
          <a:lstStyle/>
          <a:p>
            <a:endParaRPr dirty="0"/>
          </a:p>
          <a:p>
            <a:r>
              <a:rPr lang="en-GB" dirty="0"/>
              <a:t>At Central High School 10% of the seniors go on to college. Bob is a senior at Central High. He gets mostly As and Bs in school and is well liked by his teachers.</a:t>
            </a:r>
          </a:p>
          <a:p>
            <a:r>
              <a:rPr dirty="0"/>
              <a:t>Which is more likely?</a:t>
            </a:r>
          </a:p>
          <a:p>
            <a:pPr marL="182880" indent="-182880" defTabSz="914400">
              <a:lnSpc>
                <a:spcPct val="85000"/>
              </a:lnSpc>
              <a:spcBef>
                <a:spcPts val="1400"/>
              </a:spcBef>
              <a:spcAft>
                <a:spcPts val="200"/>
              </a:spcAft>
              <a:buClr>
                <a:schemeClr val="accent1"/>
              </a:buClr>
              <a:buSzPct val="80000"/>
              <a:buFont typeface="Arial" pitchFamily="34" charset="0"/>
              <a:buChar char="•"/>
            </a:pPr>
            <a:r>
              <a:rPr sz="1700" spc="10" dirty="0"/>
              <a:t>a) Bob will go to college.</a:t>
            </a:r>
          </a:p>
          <a:p>
            <a:pPr marL="182880" indent="-182880" defTabSz="914400">
              <a:lnSpc>
                <a:spcPct val="85000"/>
              </a:lnSpc>
              <a:spcBef>
                <a:spcPts val="1400"/>
              </a:spcBef>
              <a:spcAft>
                <a:spcPts val="200"/>
              </a:spcAft>
              <a:buClr>
                <a:schemeClr val="accent1"/>
              </a:buClr>
              <a:buSzPct val="80000"/>
              <a:buFont typeface="Arial" pitchFamily="34" charset="0"/>
              <a:buChar char="•"/>
            </a:pPr>
            <a:r>
              <a:rPr sz="1700" spc="10" dirty="0"/>
              <a:t>b) Bob will not go to college.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7033D-5EF7-42D1-C269-C52D4151EC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545A92-56C6-C888-79EB-2C4F9CA0279F}"/>
              </a:ext>
            </a:extLst>
          </p:cNvPr>
          <p:cNvSpPr>
            <a:spLocks noGrp="1"/>
          </p:cNvSpPr>
          <p:nvPr>
            <p:ph type="title"/>
          </p:nvPr>
        </p:nvSpPr>
        <p:spPr/>
        <p:txBody>
          <a:bodyPr/>
          <a:lstStyle/>
          <a:p>
            <a:r>
              <a:t>Base Rates and Base‑Rate Neglect</a:t>
            </a:r>
          </a:p>
        </p:txBody>
      </p:sp>
      <p:sp>
        <p:nvSpPr>
          <p:cNvPr id="3" name="Content Placeholder 2">
            <a:extLst>
              <a:ext uri="{FF2B5EF4-FFF2-40B4-BE49-F238E27FC236}">
                <a16:creationId xmlns:a16="http://schemas.microsoft.com/office/drawing/2014/main" id="{1259E489-7344-BD7F-8E37-85C28ECB45B5}"/>
              </a:ext>
            </a:extLst>
          </p:cNvPr>
          <p:cNvSpPr>
            <a:spLocks noGrp="1"/>
          </p:cNvSpPr>
          <p:nvPr>
            <p:ph idx="1"/>
          </p:nvPr>
        </p:nvSpPr>
        <p:spPr>
          <a:xfrm>
            <a:off x="1113300" y="1869372"/>
            <a:ext cx="5984502" cy="4351337"/>
          </a:xfrm>
        </p:spPr>
        <p:txBody>
          <a:bodyPr/>
          <a:lstStyle/>
          <a:p>
            <a:endParaRPr dirty="0"/>
          </a:p>
          <a:p>
            <a:pPr>
              <a:defRPr sz="1800"/>
            </a:pPr>
            <a:r>
              <a:rPr b="1" dirty="0"/>
              <a:t>Base Rate (Prevalence)</a:t>
            </a:r>
            <a:r>
              <a:rPr dirty="0"/>
              <a:t>: proportion of trials where signal/disease is present</a:t>
            </a:r>
            <a:r>
              <a:rPr lang="en-GB" dirty="0"/>
              <a:t> (in population or in a sample)</a:t>
            </a:r>
            <a:r>
              <a:rPr dirty="0"/>
              <a:t>.</a:t>
            </a:r>
          </a:p>
          <a:p>
            <a:pPr>
              <a:defRPr sz="1800"/>
            </a:pPr>
            <a:r>
              <a:rPr b="1" dirty="0"/>
              <a:t>Base‑Rate Neglect</a:t>
            </a:r>
            <a:r>
              <a:rPr dirty="0"/>
              <a:t>: ignoring prevalence when evaluating probability.</a:t>
            </a:r>
            <a:endParaRPr lang="en-GB" dirty="0"/>
          </a:p>
          <a:p>
            <a:pPr>
              <a:defRPr sz="1800"/>
            </a:pPr>
            <a:r>
              <a:rPr lang="en-GB" dirty="0"/>
              <a:t>If we know that the signal we’re looking for is rare, we should be cautious in claiming that there was indeed signal.</a:t>
            </a:r>
            <a:endParaRPr dirty="0"/>
          </a:p>
          <a:p>
            <a:pPr>
              <a:defRPr sz="1800"/>
            </a:pPr>
            <a:r>
              <a:rPr dirty="0"/>
              <a:t>A</a:t>
            </a:r>
            <a:r>
              <a:rPr lang="en-GB" dirty="0"/>
              <a:t> low prevalence can challenge even</a:t>
            </a:r>
            <a:r>
              <a:rPr dirty="0"/>
              <a:t> highly accurate test</a:t>
            </a:r>
            <a:r>
              <a:rPr lang="en-GB" dirty="0"/>
              <a:t> in detecting a signal</a:t>
            </a:r>
            <a:r>
              <a:rPr dirty="0"/>
              <a:t>.</a:t>
            </a:r>
          </a:p>
        </p:txBody>
      </p:sp>
      <p:sp>
        <p:nvSpPr>
          <p:cNvPr id="33" name="Oval 32">
            <a:extLst>
              <a:ext uri="{FF2B5EF4-FFF2-40B4-BE49-F238E27FC236}">
                <a16:creationId xmlns:a16="http://schemas.microsoft.com/office/drawing/2014/main" id="{0F64EB85-8414-D098-5ED9-0489A8CFA8F1}"/>
              </a:ext>
            </a:extLst>
          </p:cNvPr>
          <p:cNvSpPr/>
          <p:nvPr/>
        </p:nvSpPr>
        <p:spPr>
          <a:xfrm>
            <a:off x="9512541" y="2629943"/>
            <a:ext cx="1613573" cy="209153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Oval 31">
            <a:extLst>
              <a:ext uri="{FF2B5EF4-FFF2-40B4-BE49-F238E27FC236}">
                <a16:creationId xmlns:a16="http://schemas.microsoft.com/office/drawing/2014/main" id="{AF8F0358-FE72-B503-FF77-51BB8D26D835}"/>
              </a:ext>
            </a:extLst>
          </p:cNvPr>
          <p:cNvSpPr/>
          <p:nvPr/>
        </p:nvSpPr>
        <p:spPr>
          <a:xfrm>
            <a:off x="7240149" y="2574341"/>
            <a:ext cx="1613573" cy="2091532"/>
          </a:xfrm>
          <a:prstGeom prst="ellipse">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5B6AE57B-353A-1051-408D-AC414780C65A}"/>
              </a:ext>
            </a:extLst>
          </p:cNvPr>
          <p:cNvSpPr txBox="1"/>
          <p:nvPr/>
        </p:nvSpPr>
        <p:spPr>
          <a:xfrm>
            <a:off x="7579074" y="3250775"/>
            <a:ext cx="324128" cy="369332"/>
          </a:xfrm>
          <a:prstGeom prst="rect">
            <a:avLst/>
          </a:prstGeom>
          <a:noFill/>
        </p:spPr>
        <p:txBody>
          <a:bodyPr wrap="none">
            <a:spAutoFit/>
          </a:bodyPr>
          <a:lstStyle/>
          <a:p>
            <a:r>
              <a:rPr lang="en-GB" b="1" dirty="0"/>
              <a:t>+</a:t>
            </a:r>
          </a:p>
        </p:txBody>
      </p:sp>
      <p:sp>
        <p:nvSpPr>
          <p:cNvPr id="7" name="TextBox 6">
            <a:extLst>
              <a:ext uri="{FF2B5EF4-FFF2-40B4-BE49-F238E27FC236}">
                <a16:creationId xmlns:a16="http://schemas.microsoft.com/office/drawing/2014/main" id="{0CA5E9B6-BF45-A457-6E29-DBD565942FE9}"/>
              </a:ext>
            </a:extLst>
          </p:cNvPr>
          <p:cNvSpPr txBox="1"/>
          <p:nvPr/>
        </p:nvSpPr>
        <p:spPr>
          <a:xfrm>
            <a:off x="7731474" y="3403175"/>
            <a:ext cx="324128" cy="369332"/>
          </a:xfrm>
          <a:prstGeom prst="rect">
            <a:avLst/>
          </a:prstGeom>
          <a:noFill/>
        </p:spPr>
        <p:txBody>
          <a:bodyPr wrap="none">
            <a:spAutoFit/>
          </a:bodyPr>
          <a:lstStyle/>
          <a:p>
            <a:r>
              <a:rPr lang="en-GB" b="1" dirty="0"/>
              <a:t>+</a:t>
            </a:r>
          </a:p>
        </p:txBody>
      </p:sp>
      <p:sp>
        <p:nvSpPr>
          <p:cNvPr id="8" name="TextBox 7">
            <a:extLst>
              <a:ext uri="{FF2B5EF4-FFF2-40B4-BE49-F238E27FC236}">
                <a16:creationId xmlns:a16="http://schemas.microsoft.com/office/drawing/2014/main" id="{B693DB86-CF9F-72D9-A784-F3051EC00F25}"/>
              </a:ext>
            </a:extLst>
          </p:cNvPr>
          <p:cNvSpPr txBox="1"/>
          <p:nvPr/>
        </p:nvSpPr>
        <p:spPr>
          <a:xfrm>
            <a:off x="7883874" y="3555575"/>
            <a:ext cx="324128" cy="369332"/>
          </a:xfrm>
          <a:prstGeom prst="rect">
            <a:avLst/>
          </a:prstGeom>
          <a:noFill/>
        </p:spPr>
        <p:txBody>
          <a:bodyPr wrap="none">
            <a:spAutoFit/>
          </a:bodyPr>
          <a:lstStyle/>
          <a:p>
            <a:r>
              <a:rPr lang="en-GB" b="1" dirty="0"/>
              <a:t>+</a:t>
            </a:r>
          </a:p>
        </p:txBody>
      </p:sp>
      <p:sp>
        <p:nvSpPr>
          <p:cNvPr id="9" name="TextBox 8">
            <a:extLst>
              <a:ext uri="{FF2B5EF4-FFF2-40B4-BE49-F238E27FC236}">
                <a16:creationId xmlns:a16="http://schemas.microsoft.com/office/drawing/2014/main" id="{64ECB77D-47D0-431C-CBA4-24E0D8108C78}"/>
              </a:ext>
            </a:extLst>
          </p:cNvPr>
          <p:cNvSpPr txBox="1"/>
          <p:nvPr/>
        </p:nvSpPr>
        <p:spPr>
          <a:xfrm>
            <a:off x="8206236" y="3491043"/>
            <a:ext cx="324128" cy="369332"/>
          </a:xfrm>
          <a:prstGeom prst="rect">
            <a:avLst/>
          </a:prstGeom>
          <a:noFill/>
        </p:spPr>
        <p:txBody>
          <a:bodyPr wrap="none">
            <a:spAutoFit/>
          </a:bodyPr>
          <a:lstStyle/>
          <a:p>
            <a:r>
              <a:rPr lang="en-GB" b="1" dirty="0"/>
              <a:t>+</a:t>
            </a:r>
          </a:p>
        </p:txBody>
      </p:sp>
      <p:sp>
        <p:nvSpPr>
          <p:cNvPr id="10" name="TextBox 9">
            <a:extLst>
              <a:ext uri="{FF2B5EF4-FFF2-40B4-BE49-F238E27FC236}">
                <a16:creationId xmlns:a16="http://schemas.microsoft.com/office/drawing/2014/main" id="{DE38A9E2-21E4-8CFC-1AEA-C5B0DF706E30}"/>
              </a:ext>
            </a:extLst>
          </p:cNvPr>
          <p:cNvSpPr txBox="1"/>
          <p:nvPr/>
        </p:nvSpPr>
        <p:spPr>
          <a:xfrm>
            <a:off x="8188674" y="3860375"/>
            <a:ext cx="324128" cy="369332"/>
          </a:xfrm>
          <a:prstGeom prst="rect">
            <a:avLst/>
          </a:prstGeom>
          <a:noFill/>
        </p:spPr>
        <p:txBody>
          <a:bodyPr wrap="none">
            <a:spAutoFit/>
          </a:bodyPr>
          <a:lstStyle/>
          <a:p>
            <a:r>
              <a:rPr lang="en-GB" b="1" dirty="0"/>
              <a:t>+</a:t>
            </a:r>
          </a:p>
        </p:txBody>
      </p:sp>
      <p:sp>
        <p:nvSpPr>
          <p:cNvPr id="11" name="TextBox 10">
            <a:extLst>
              <a:ext uri="{FF2B5EF4-FFF2-40B4-BE49-F238E27FC236}">
                <a16:creationId xmlns:a16="http://schemas.microsoft.com/office/drawing/2014/main" id="{6B027A66-7E95-1610-9EE2-C01D4B5D1D1C}"/>
              </a:ext>
            </a:extLst>
          </p:cNvPr>
          <p:cNvSpPr txBox="1"/>
          <p:nvPr/>
        </p:nvSpPr>
        <p:spPr>
          <a:xfrm>
            <a:off x="7798010" y="3957173"/>
            <a:ext cx="324128" cy="369332"/>
          </a:xfrm>
          <a:prstGeom prst="rect">
            <a:avLst/>
          </a:prstGeom>
          <a:noFill/>
        </p:spPr>
        <p:txBody>
          <a:bodyPr wrap="none">
            <a:spAutoFit/>
          </a:bodyPr>
          <a:lstStyle/>
          <a:p>
            <a:r>
              <a:rPr lang="en-GB" b="1" dirty="0"/>
              <a:t>+</a:t>
            </a:r>
          </a:p>
        </p:txBody>
      </p:sp>
      <p:sp>
        <p:nvSpPr>
          <p:cNvPr id="12" name="TextBox 11">
            <a:extLst>
              <a:ext uri="{FF2B5EF4-FFF2-40B4-BE49-F238E27FC236}">
                <a16:creationId xmlns:a16="http://schemas.microsoft.com/office/drawing/2014/main" id="{6E83774E-3890-A4C5-5F4C-4C4D5FD12A51}"/>
              </a:ext>
            </a:extLst>
          </p:cNvPr>
          <p:cNvSpPr txBox="1"/>
          <p:nvPr/>
        </p:nvSpPr>
        <p:spPr>
          <a:xfrm>
            <a:off x="7498145" y="3772507"/>
            <a:ext cx="324128" cy="369332"/>
          </a:xfrm>
          <a:prstGeom prst="rect">
            <a:avLst/>
          </a:prstGeom>
          <a:noFill/>
        </p:spPr>
        <p:txBody>
          <a:bodyPr wrap="none">
            <a:spAutoFit/>
          </a:bodyPr>
          <a:lstStyle/>
          <a:p>
            <a:r>
              <a:rPr lang="en-GB" b="1" dirty="0"/>
              <a:t>+</a:t>
            </a:r>
          </a:p>
        </p:txBody>
      </p:sp>
      <p:sp>
        <p:nvSpPr>
          <p:cNvPr id="13" name="TextBox 12">
            <a:extLst>
              <a:ext uri="{FF2B5EF4-FFF2-40B4-BE49-F238E27FC236}">
                <a16:creationId xmlns:a16="http://schemas.microsoft.com/office/drawing/2014/main" id="{BF2790B5-50AF-8594-8EA8-66184D641F1F}"/>
              </a:ext>
            </a:extLst>
          </p:cNvPr>
          <p:cNvSpPr txBox="1"/>
          <p:nvPr/>
        </p:nvSpPr>
        <p:spPr>
          <a:xfrm>
            <a:off x="8073687" y="3033843"/>
            <a:ext cx="324128" cy="369332"/>
          </a:xfrm>
          <a:prstGeom prst="rect">
            <a:avLst/>
          </a:prstGeom>
          <a:noFill/>
        </p:spPr>
        <p:txBody>
          <a:bodyPr wrap="none">
            <a:spAutoFit/>
          </a:bodyPr>
          <a:lstStyle/>
          <a:p>
            <a:r>
              <a:rPr lang="en-GB" b="1" dirty="0"/>
              <a:t>+</a:t>
            </a:r>
          </a:p>
        </p:txBody>
      </p:sp>
      <p:sp>
        <p:nvSpPr>
          <p:cNvPr id="14" name="TextBox 13">
            <a:extLst>
              <a:ext uri="{FF2B5EF4-FFF2-40B4-BE49-F238E27FC236}">
                <a16:creationId xmlns:a16="http://schemas.microsoft.com/office/drawing/2014/main" id="{6CF7F5FF-6BF6-BDAA-CE16-DA18ADE713FD}"/>
              </a:ext>
            </a:extLst>
          </p:cNvPr>
          <p:cNvSpPr txBox="1"/>
          <p:nvPr/>
        </p:nvSpPr>
        <p:spPr>
          <a:xfrm>
            <a:off x="9718300" y="3283041"/>
            <a:ext cx="261610" cy="369332"/>
          </a:xfrm>
          <a:prstGeom prst="rect">
            <a:avLst/>
          </a:prstGeom>
          <a:noFill/>
        </p:spPr>
        <p:txBody>
          <a:bodyPr wrap="none">
            <a:spAutoFit/>
          </a:bodyPr>
          <a:lstStyle/>
          <a:p>
            <a:r>
              <a:rPr lang="en-GB" b="1" dirty="0"/>
              <a:t>-</a:t>
            </a:r>
          </a:p>
        </p:txBody>
      </p:sp>
      <p:sp>
        <p:nvSpPr>
          <p:cNvPr id="15" name="TextBox 14">
            <a:extLst>
              <a:ext uri="{FF2B5EF4-FFF2-40B4-BE49-F238E27FC236}">
                <a16:creationId xmlns:a16="http://schemas.microsoft.com/office/drawing/2014/main" id="{0467AD17-9AF9-5359-ED61-98C4AA6E776B}"/>
              </a:ext>
            </a:extLst>
          </p:cNvPr>
          <p:cNvSpPr txBox="1"/>
          <p:nvPr/>
        </p:nvSpPr>
        <p:spPr>
          <a:xfrm>
            <a:off x="9870700" y="3435441"/>
            <a:ext cx="324128" cy="369332"/>
          </a:xfrm>
          <a:prstGeom prst="rect">
            <a:avLst/>
          </a:prstGeom>
          <a:noFill/>
        </p:spPr>
        <p:txBody>
          <a:bodyPr wrap="none">
            <a:spAutoFit/>
          </a:bodyPr>
          <a:lstStyle/>
          <a:p>
            <a:r>
              <a:rPr lang="en-GB" b="1" dirty="0"/>
              <a:t>+</a:t>
            </a:r>
          </a:p>
        </p:txBody>
      </p:sp>
      <p:sp>
        <p:nvSpPr>
          <p:cNvPr id="16" name="TextBox 15">
            <a:extLst>
              <a:ext uri="{FF2B5EF4-FFF2-40B4-BE49-F238E27FC236}">
                <a16:creationId xmlns:a16="http://schemas.microsoft.com/office/drawing/2014/main" id="{6CCA7935-2CBD-EC5E-BA02-E95BFCFB35F0}"/>
              </a:ext>
            </a:extLst>
          </p:cNvPr>
          <p:cNvSpPr txBox="1"/>
          <p:nvPr/>
        </p:nvSpPr>
        <p:spPr>
          <a:xfrm>
            <a:off x="10023100" y="3587841"/>
            <a:ext cx="324128" cy="369332"/>
          </a:xfrm>
          <a:prstGeom prst="rect">
            <a:avLst/>
          </a:prstGeom>
          <a:noFill/>
        </p:spPr>
        <p:txBody>
          <a:bodyPr wrap="none">
            <a:spAutoFit/>
          </a:bodyPr>
          <a:lstStyle/>
          <a:p>
            <a:r>
              <a:rPr lang="en-GB" b="1" dirty="0"/>
              <a:t>+</a:t>
            </a:r>
          </a:p>
        </p:txBody>
      </p:sp>
      <p:sp>
        <p:nvSpPr>
          <p:cNvPr id="17" name="TextBox 16">
            <a:extLst>
              <a:ext uri="{FF2B5EF4-FFF2-40B4-BE49-F238E27FC236}">
                <a16:creationId xmlns:a16="http://schemas.microsoft.com/office/drawing/2014/main" id="{F86DB56B-5758-08E0-BC50-3A10074AEEE1}"/>
              </a:ext>
            </a:extLst>
          </p:cNvPr>
          <p:cNvSpPr txBox="1"/>
          <p:nvPr/>
        </p:nvSpPr>
        <p:spPr>
          <a:xfrm>
            <a:off x="10345462" y="3523309"/>
            <a:ext cx="261610" cy="369332"/>
          </a:xfrm>
          <a:prstGeom prst="rect">
            <a:avLst/>
          </a:prstGeom>
          <a:noFill/>
        </p:spPr>
        <p:txBody>
          <a:bodyPr wrap="none">
            <a:spAutoFit/>
          </a:bodyPr>
          <a:lstStyle/>
          <a:p>
            <a:r>
              <a:rPr lang="en-GB" b="1" dirty="0"/>
              <a:t>-</a:t>
            </a:r>
          </a:p>
        </p:txBody>
      </p:sp>
      <p:sp>
        <p:nvSpPr>
          <p:cNvPr id="18" name="TextBox 17">
            <a:extLst>
              <a:ext uri="{FF2B5EF4-FFF2-40B4-BE49-F238E27FC236}">
                <a16:creationId xmlns:a16="http://schemas.microsoft.com/office/drawing/2014/main" id="{0777E119-06D5-E0AE-03CB-2EDB31CDE461}"/>
              </a:ext>
            </a:extLst>
          </p:cNvPr>
          <p:cNvSpPr txBox="1"/>
          <p:nvPr/>
        </p:nvSpPr>
        <p:spPr>
          <a:xfrm>
            <a:off x="10327900" y="3892641"/>
            <a:ext cx="261610" cy="369332"/>
          </a:xfrm>
          <a:prstGeom prst="rect">
            <a:avLst/>
          </a:prstGeom>
          <a:noFill/>
        </p:spPr>
        <p:txBody>
          <a:bodyPr wrap="none">
            <a:spAutoFit/>
          </a:bodyPr>
          <a:lstStyle/>
          <a:p>
            <a:r>
              <a:rPr lang="en-GB" b="1" dirty="0"/>
              <a:t>-</a:t>
            </a:r>
          </a:p>
        </p:txBody>
      </p:sp>
      <p:sp>
        <p:nvSpPr>
          <p:cNvPr id="19" name="TextBox 18">
            <a:extLst>
              <a:ext uri="{FF2B5EF4-FFF2-40B4-BE49-F238E27FC236}">
                <a16:creationId xmlns:a16="http://schemas.microsoft.com/office/drawing/2014/main" id="{5EBDEF59-7448-66BD-CB12-26C674743B7C}"/>
              </a:ext>
            </a:extLst>
          </p:cNvPr>
          <p:cNvSpPr txBox="1"/>
          <p:nvPr/>
        </p:nvSpPr>
        <p:spPr>
          <a:xfrm>
            <a:off x="9937236" y="3989439"/>
            <a:ext cx="324128" cy="369332"/>
          </a:xfrm>
          <a:prstGeom prst="rect">
            <a:avLst/>
          </a:prstGeom>
          <a:noFill/>
        </p:spPr>
        <p:txBody>
          <a:bodyPr wrap="none">
            <a:spAutoFit/>
          </a:bodyPr>
          <a:lstStyle/>
          <a:p>
            <a:r>
              <a:rPr lang="en-GB" b="1" dirty="0"/>
              <a:t>+</a:t>
            </a:r>
          </a:p>
        </p:txBody>
      </p:sp>
      <p:sp>
        <p:nvSpPr>
          <p:cNvPr id="20" name="TextBox 19">
            <a:extLst>
              <a:ext uri="{FF2B5EF4-FFF2-40B4-BE49-F238E27FC236}">
                <a16:creationId xmlns:a16="http://schemas.microsoft.com/office/drawing/2014/main" id="{FF5B00AF-EADC-2763-7B95-88DCF663B2EC}"/>
              </a:ext>
            </a:extLst>
          </p:cNvPr>
          <p:cNvSpPr txBox="1"/>
          <p:nvPr/>
        </p:nvSpPr>
        <p:spPr>
          <a:xfrm>
            <a:off x="9637371" y="3804773"/>
            <a:ext cx="261610" cy="369332"/>
          </a:xfrm>
          <a:prstGeom prst="rect">
            <a:avLst/>
          </a:prstGeom>
          <a:noFill/>
        </p:spPr>
        <p:txBody>
          <a:bodyPr wrap="none">
            <a:spAutoFit/>
          </a:bodyPr>
          <a:lstStyle/>
          <a:p>
            <a:r>
              <a:rPr lang="en-GB" b="1" dirty="0"/>
              <a:t>-</a:t>
            </a:r>
          </a:p>
        </p:txBody>
      </p:sp>
      <p:sp>
        <p:nvSpPr>
          <p:cNvPr id="21" name="TextBox 20">
            <a:extLst>
              <a:ext uri="{FF2B5EF4-FFF2-40B4-BE49-F238E27FC236}">
                <a16:creationId xmlns:a16="http://schemas.microsoft.com/office/drawing/2014/main" id="{65524D32-4C74-9B90-C7C9-270C78DF4478}"/>
              </a:ext>
            </a:extLst>
          </p:cNvPr>
          <p:cNvSpPr txBox="1"/>
          <p:nvPr/>
        </p:nvSpPr>
        <p:spPr>
          <a:xfrm>
            <a:off x="10212913" y="3066109"/>
            <a:ext cx="324128" cy="369332"/>
          </a:xfrm>
          <a:prstGeom prst="rect">
            <a:avLst/>
          </a:prstGeom>
          <a:noFill/>
        </p:spPr>
        <p:txBody>
          <a:bodyPr wrap="none">
            <a:spAutoFit/>
          </a:bodyPr>
          <a:lstStyle/>
          <a:p>
            <a:r>
              <a:rPr lang="en-GB" b="1" dirty="0"/>
              <a:t>+</a:t>
            </a:r>
          </a:p>
        </p:txBody>
      </p:sp>
      <p:sp>
        <p:nvSpPr>
          <p:cNvPr id="22" name="TextBox 21">
            <a:extLst>
              <a:ext uri="{FF2B5EF4-FFF2-40B4-BE49-F238E27FC236}">
                <a16:creationId xmlns:a16="http://schemas.microsoft.com/office/drawing/2014/main" id="{8DD2A905-77AD-25BF-BBCA-4C3230CBE025}"/>
              </a:ext>
            </a:extLst>
          </p:cNvPr>
          <p:cNvSpPr txBox="1"/>
          <p:nvPr/>
        </p:nvSpPr>
        <p:spPr>
          <a:xfrm>
            <a:off x="10497862" y="3675709"/>
            <a:ext cx="261610" cy="369332"/>
          </a:xfrm>
          <a:prstGeom prst="rect">
            <a:avLst/>
          </a:prstGeom>
          <a:noFill/>
        </p:spPr>
        <p:txBody>
          <a:bodyPr wrap="none">
            <a:spAutoFit/>
          </a:bodyPr>
          <a:lstStyle/>
          <a:p>
            <a:r>
              <a:rPr lang="en-GB" b="1" dirty="0"/>
              <a:t>-</a:t>
            </a:r>
          </a:p>
        </p:txBody>
      </p:sp>
      <p:sp>
        <p:nvSpPr>
          <p:cNvPr id="23" name="TextBox 22">
            <a:extLst>
              <a:ext uri="{FF2B5EF4-FFF2-40B4-BE49-F238E27FC236}">
                <a16:creationId xmlns:a16="http://schemas.microsoft.com/office/drawing/2014/main" id="{55CCC7B0-345B-9010-BE10-5D3DCC9EF18E}"/>
              </a:ext>
            </a:extLst>
          </p:cNvPr>
          <p:cNvSpPr txBox="1"/>
          <p:nvPr/>
        </p:nvSpPr>
        <p:spPr>
          <a:xfrm>
            <a:off x="10442840" y="3218509"/>
            <a:ext cx="261610" cy="369332"/>
          </a:xfrm>
          <a:prstGeom prst="rect">
            <a:avLst/>
          </a:prstGeom>
          <a:noFill/>
        </p:spPr>
        <p:txBody>
          <a:bodyPr wrap="none">
            <a:spAutoFit/>
          </a:bodyPr>
          <a:lstStyle/>
          <a:p>
            <a:r>
              <a:rPr lang="en-GB" b="1" dirty="0"/>
              <a:t>-</a:t>
            </a:r>
          </a:p>
        </p:txBody>
      </p:sp>
      <p:sp>
        <p:nvSpPr>
          <p:cNvPr id="24" name="TextBox 23">
            <a:extLst>
              <a:ext uri="{FF2B5EF4-FFF2-40B4-BE49-F238E27FC236}">
                <a16:creationId xmlns:a16="http://schemas.microsoft.com/office/drawing/2014/main" id="{8088FEE0-DE2F-18F7-930A-CDECD7571CAD}"/>
              </a:ext>
            </a:extLst>
          </p:cNvPr>
          <p:cNvSpPr txBox="1"/>
          <p:nvPr/>
        </p:nvSpPr>
        <p:spPr>
          <a:xfrm>
            <a:off x="10650262" y="3828109"/>
            <a:ext cx="261610" cy="369332"/>
          </a:xfrm>
          <a:prstGeom prst="rect">
            <a:avLst/>
          </a:prstGeom>
          <a:noFill/>
        </p:spPr>
        <p:txBody>
          <a:bodyPr wrap="none">
            <a:spAutoFit/>
          </a:bodyPr>
          <a:lstStyle/>
          <a:p>
            <a:r>
              <a:rPr lang="en-GB" b="1" dirty="0"/>
              <a:t>-</a:t>
            </a:r>
          </a:p>
        </p:txBody>
      </p:sp>
      <p:sp>
        <p:nvSpPr>
          <p:cNvPr id="25" name="TextBox 24">
            <a:extLst>
              <a:ext uri="{FF2B5EF4-FFF2-40B4-BE49-F238E27FC236}">
                <a16:creationId xmlns:a16="http://schemas.microsoft.com/office/drawing/2014/main" id="{6704C0B6-CA83-3AE7-6FCA-C0659F780B42}"/>
              </a:ext>
            </a:extLst>
          </p:cNvPr>
          <p:cNvSpPr txBox="1"/>
          <p:nvPr/>
        </p:nvSpPr>
        <p:spPr>
          <a:xfrm>
            <a:off x="7298261" y="3664041"/>
            <a:ext cx="261610" cy="369332"/>
          </a:xfrm>
          <a:prstGeom prst="rect">
            <a:avLst/>
          </a:prstGeom>
          <a:noFill/>
        </p:spPr>
        <p:txBody>
          <a:bodyPr wrap="none">
            <a:spAutoFit/>
          </a:bodyPr>
          <a:lstStyle/>
          <a:p>
            <a:r>
              <a:rPr lang="en-GB" b="1" dirty="0"/>
              <a:t>-</a:t>
            </a:r>
          </a:p>
        </p:txBody>
      </p:sp>
      <p:sp>
        <p:nvSpPr>
          <p:cNvPr id="26" name="TextBox 25">
            <a:extLst>
              <a:ext uri="{FF2B5EF4-FFF2-40B4-BE49-F238E27FC236}">
                <a16:creationId xmlns:a16="http://schemas.microsoft.com/office/drawing/2014/main" id="{B77E1B74-DFC5-955A-394A-7151D99618B2}"/>
              </a:ext>
            </a:extLst>
          </p:cNvPr>
          <p:cNvSpPr txBox="1"/>
          <p:nvPr/>
        </p:nvSpPr>
        <p:spPr>
          <a:xfrm>
            <a:off x="7468223" y="3447109"/>
            <a:ext cx="261610" cy="369332"/>
          </a:xfrm>
          <a:prstGeom prst="rect">
            <a:avLst/>
          </a:prstGeom>
          <a:noFill/>
        </p:spPr>
        <p:txBody>
          <a:bodyPr wrap="none">
            <a:spAutoFit/>
          </a:bodyPr>
          <a:lstStyle/>
          <a:p>
            <a:r>
              <a:rPr lang="en-GB" b="1" dirty="0"/>
              <a:t>-</a:t>
            </a:r>
          </a:p>
        </p:txBody>
      </p:sp>
      <p:sp>
        <p:nvSpPr>
          <p:cNvPr id="27" name="TextBox 26">
            <a:extLst>
              <a:ext uri="{FF2B5EF4-FFF2-40B4-BE49-F238E27FC236}">
                <a16:creationId xmlns:a16="http://schemas.microsoft.com/office/drawing/2014/main" id="{A199D718-B5BA-87AF-6E40-B64D673A6518}"/>
              </a:ext>
            </a:extLst>
          </p:cNvPr>
          <p:cNvSpPr txBox="1"/>
          <p:nvPr/>
        </p:nvSpPr>
        <p:spPr>
          <a:xfrm>
            <a:off x="8399559" y="2799567"/>
            <a:ext cx="261610" cy="369332"/>
          </a:xfrm>
          <a:prstGeom prst="rect">
            <a:avLst/>
          </a:prstGeom>
          <a:noFill/>
        </p:spPr>
        <p:txBody>
          <a:bodyPr wrap="none">
            <a:spAutoFit/>
          </a:bodyPr>
          <a:lstStyle/>
          <a:p>
            <a:r>
              <a:rPr lang="en-GB" b="1" dirty="0"/>
              <a:t>-</a:t>
            </a:r>
          </a:p>
        </p:txBody>
      </p:sp>
      <p:sp>
        <p:nvSpPr>
          <p:cNvPr id="28" name="TextBox 27">
            <a:extLst>
              <a:ext uri="{FF2B5EF4-FFF2-40B4-BE49-F238E27FC236}">
                <a16:creationId xmlns:a16="http://schemas.microsoft.com/office/drawing/2014/main" id="{A17E474F-EBAB-DEAD-C43D-6F79B7D29A53}"/>
              </a:ext>
            </a:extLst>
          </p:cNvPr>
          <p:cNvSpPr txBox="1"/>
          <p:nvPr/>
        </p:nvSpPr>
        <p:spPr>
          <a:xfrm>
            <a:off x="8381997" y="3168899"/>
            <a:ext cx="261610" cy="369332"/>
          </a:xfrm>
          <a:prstGeom prst="rect">
            <a:avLst/>
          </a:prstGeom>
          <a:noFill/>
        </p:spPr>
        <p:txBody>
          <a:bodyPr wrap="none">
            <a:spAutoFit/>
          </a:bodyPr>
          <a:lstStyle/>
          <a:p>
            <a:r>
              <a:rPr lang="en-GB" b="1" dirty="0"/>
              <a:t>-</a:t>
            </a:r>
          </a:p>
        </p:txBody>
      </p:sp>
      <p:sp>
        <p:nvSpPr>
          <p:cNvPr id="29" name="TextBox 28">
            <a:extLst>
              <a:ext uri="{FF2B5EF4-FFF2-40B4-BE49-F238E27FC236}">
                <a16:creationId xmlns:a16="http://schemas.microsoft.com/office/drawing/2014/main" id="{5B3C072C-06B7-34CA-E88F-CE8B309EE8B9}"/>
              </a:ext>
            </a:extLst>
          </p:cNvPr>
          <p:cNvSpPr txBox="1"/>
          <p:nvPr/>
        </p:nvSpPr>
        <p:spPr>
          <a:xfrm>
            <a:off x="10650262" y="3828109"/>
            <a:ext cx="261610" cy="369332"/>
          </a:xfrm>
          <a:prstGeom prst="rect">
            <a:avLst/>
          </a:prstGeom>
          <a:noFill/>
        </p:spPr>
        <p:txBody>
          <a:bodyPr wrap="none">
            <a:spAutoFit/>
          </a:bodyPr>
          <a:lstStyle/>
          <a:p>
            <a:r>
              <a:rPr lang="en-GB" b="1" dirty="0"/>
              <a:t>-</a:t>
            </a:r>
          </a:p>
        </p:txBody>
      </p:sp>
      <p:sp>
        <p:nvSpPr>
          <p:cNvPr id="30" name="TextBox 29">
            <a:extLst>
              <a:ext uri="{FF2B5EF4-FFF2-40B4-BE49-F238E27FC236}">
                <a16:creationId xmlns:a16="http://schemas.microsoft.com/office/drawing/2014/main" id="{83E1D044-A505-905C-78D4-211A86330FFB}"/>
              </a:ext>
            </a:extLst>
          </p:cNvPr>
          <p:cNvSpPr txBox="1"/>
          <p:nvPr/>
        </p:nvSpPr>
        <p:spPr>
          <a:xfrm>
            <a:off x="9914699" y="2957643"/>
            <a:ext cx="261610" cy="369332"/>
          </a:xfrm>
          <a:prstGeom prst="rect">
            <a:avLst/>
          </a:prstGeom>
          <a:noFill/>
        </p:spPr>
        <p:txBody>
          <a:bodyPr wrap="none">
            <a:spAutoFit/>
          </a:bodyPr>
          <a:lstStyle/>
          <a:p>
            <a:r>
              <a:rPr lang="en-GB" b="1" dirty="0"/>
              <a:t>-</a:t>
            </a:r>
          </a:p>
        </p:txBody>
      </p:sp>
      <p:sp>
        <p:nvSpPr>
          <p:cNvPr id="31" name="TextBox 30">
            <a:extLst>
              <a:ext uri="{FF2B5EF4-FFF2-40B4-BE49-F238E27FC236}">
                <a16:creationId xmlns:a16="http://schemas.microsoft.com/office/drawing/2014/main" id="{8D77733D-7994-9EB3-7F2D-F5E0DB7F2F89}"/>
              </a:ext>
            </a:extLst>
          </p:cNvPr>
          <p:cNvSpPr txBox="1"/>
          <p:nvPr/>
        </p:nvSpPr>
        <p:spPr>
          <a:xfrm>
            <a:off x="7773597" y="2979610"/>
            <a:ext cx="324128" cy="369332"/>
          </a:xfrm>
          <a:prstGeom prst="rect">
            <a:avLst/>
          </a:prstGeom>
          <a:noFill/>
        </p:spPr>
        <p:txBody>
          <a:bodyPr wrap="none">
            <a:spAutoFit/>
          </a:bodyPr>
          <a:lstStyle/>
          <a:p>
            <a:r>
              <a:rPr lang="en-GB" b="1" dirty="0"/>
              <a:t>+</a:t>
            </a:r>
          </a:p>
        </p:txBody>
      </p:sp>
      <p:sp>
        <p:nvSpPr>
          <p:cNvPr id="34" name="TextBox 33">
            <a:extLst>
              <a:ext uri="{FF2B5EF4-FFF2-40B4-BE49-F238E27FC236}">
                <a16:creationId xmlns:a16="http://schemas.microsoft.com/office/drawing/2014/main" id="{D09671E2-51AC-0162-5752-F2DBB8BF3948}"/>
              </a:ext>
            </a:extLst>
          </p:cNvPr>
          <p:cNvSpPr txBox="1"/>
          <p:nvPr/>
        </p:nvSpPr>
        <p:spPr>
          <a:xfrm>
            <a:off x="7286000" y="4891099"/>
            <a:ext cx="1539204" cy="369332"/>
          </a:xfrm>
          <a:prstGeom prst="rect">
            <a:avLst/>
          </a:prstGeom>
          <a:noFill/>
        </p:spPr>
        <p:txBody>
          <a:bodyPr wrap="none">
            <a:spAutoFit/>
          </a:bodyPr>
          <a:lstStyle/>
          <a:p>
            <a:r>
              <a:rPr lang="en-GB" dirty="0"/>
              <a:t>Population 1</a:t>
            </a:r>
          </a:p>
        </p:txBody>
      </p:sp>
      <p:sp>
        <p:nvSpPr>
          <p:cNvPr id="35" name="TextBox 34">
            <a:extLst>
              <a:ext uri="{FF2B5EF4-FFF2-40B4-BE49-F238E27FC236}">
                <a16:creationId xmlns:a16="http://schemas.microsoft.com/office/drawing/2014/main" id="{8A9459F4-B1C3-D2C6-CC4B-5DBB23B4D91C}"/>
              </a:ext>
            </a:extLst>
          </p:cNvPr>
          <p:cNvSpPr txBox="1"/>
          <p:nvPr/>
        </p:nvSpPr>
        <p:spPr>
          <a:xfrm>
            <a:off x="9605375" y="4871295"/>
            <a:ext cx="1539204" cy="369332"/>
          </a:xfrm>
          <a:prstGeom prst="rect">
            <a:avLst/>
          </a:prstGeom>
          <a:noFill/>
        </p:spPr>
        <p:txBody>
          <a:bodyPr wrap="none">
            <a:spAutoFit/>
          </a:bodyPr>
          <a:lstStyle/>
          <a:p>
            <a:r>
              <a:rPr lang="en-GB" dirty="0"/>
              <a:t>Population 2</a:t>
            </a:r>
          </a:p>
        </p:txBody>
      </p:sp>
      <p:sp>
        <p:nvSpPr>
          <p:cNvPr id="36" name="TextBox 35">
            <a:extLst>
              <a:ext uri="{FF2B5EF4-FFF2-40B4-BE49-F238E27FC236}">
                <a16:creationId xmlns:a16="http://schemas.microsoft.com/office/drawing/2014/main" id="{75D8B1F3-3775-9174-A0D9-1ACE1EEF4200}"/>
              </a:ext>
            </a:extLst>
          </p:cNvPr>
          <p:cNvSpPr txBox="1"/>
          <p:nvPr/>
        </p:nvSpPr>
        <p:spPr>
          <a:xfrm>
            <a:off x="7569935" y="2846875"/>
            <a:ext cx="324128" cy="369332"/>
          </a:xfrm>
          <a:prstGeom prst="rect">
            <a:avLst/>
          </a:prstGeom>
          <a:noFill/>
        </p:spPr>
        <p:txBody>
          <a:bodyPr wrap="none">
            <a:spAutoFit/>
          </a:bodyPr>
          <a:lstStyle/>
          <a:p>
            <a:r>
              <a:rPr lang="en-GB" b="1" dirty="0"/>
              <a:t>+</a:t>
            </a:r>
          </a:p>
        </p:txBody>
      </p:sp>
      <p:sp>
        <p:nvSpPr>
          <p:cNvPr id="37" name="TextBox 36">
            <a:extLst>
              <a:ext uri="{FF2B5EF4-FFF2-40B4-BE49-F238E27FC236}">
                <a16:creationId xmlns:a16="http://schemas.microsoft.com/office/drawing/2014/main" id="{4DF825D2-0424-9EA6-D72C-42653CFD426A}"/>
              </a:ext>
            </a:extLst>
          </p:cNvPr>
          <p:cNvSpPr txBox="1"/>
          <p:nvPr/>
        </p:nvSpPr>
        <p:spPr>
          <a:xfrm>
            <a:off x="10595240" y="3370909"/>
            <a:ext cx="261610" cy="369332"/>
          </a:xfrm>
          <a:prstGeom prst="rect">
            <a:avLst/>
          </a:prstGeom>
          <a:noFill/>
        </p:spPr>
        <p:txBody>
          <a:bodyPr wrap="none">
            <a:spAutoFit/>
          </a:bodyPr>
          <a:lstStyle/>
          <a:p>
            <a:r>
              <a:rPr lang="en-GB" b="1" dirty="0"/>
              <a:t>-</a:t>
            </a:r>
          </a:p>
        </p:txBody>
      </p:sp>
      <p:sp>
        <p:nvSpPr>
          <p:cNvPr id="38" name="TextBox 37">
            <a:extLst>
              <a:ext uri="{FF2B5EF4-FFF2-40B4-BE49-F238E27FC236}">
                <a16:creationId xmlns:a16="http://schemas.microsoft.com/office/drawing/2014/main" id="{98D8E68C-0E84-6767-C803-D739EB9A9565}"/>
              </a:ext>
            </a:extLst>
          </p:cNvPr>
          <p:cNvSpPr txBox="1"/>
          <p:nvPr/>
        </p:nvSpPr>
        <p:spPr>
          <a:xfrm>
            <a:off x="10747640" y="3523309"/>
            <a:ext cx="261610" cy="369332"/>
          </a:xfrm>
          <a:prstGeom prst="rect">
            <a:avLst/>
          </a:prstGeom>
          <a:noFill/>
        </p:spPr>
        <p:txBody>
          <a:bodyPr wrap="none">
            <a:spAutoFit/>
          </a:bodyPr>
          <a:lstStyle/>
          <a:p>
            <a:r>
              <a:rPr lang="en-GB" b="1" dirty="0"/>
              <a:t>-</a:t>
            </a:r>
          </a:p>
        </p:txBody>
      </p:sp>
    </p:spTree>
    <p:extLst>
      <p:ext uri="{BB962C8B-B14F-4D97-AF65-F5344CB8AC3E}">
        <p14:creationId xmlns:p14="http://schemas.microsoft.com/office/powerpoint/2010/main" val="983941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C491B-BCCA-B3AD-F347-9EA5BE6BEF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3FE8F0-144A-B6F4-EBDE-DEAF65BB8B62}"/>
              </a:ext>
            </a:extLst>
          </p:cNvPr>
          <p:cNvSpPr>
            <a:spLocks noGrp="1"/>
          </p:cNvSpPr>
          <p:nvPr>
            <p:ph type="title"/>
          </p:nvPr>
        </p:nvSpPr>
        <p:spPr>
          <a:xfrm>
            <a:off x="1144912" y="71469"/>
            <a:ext cx="9692640" cy="1325562"/>
          </a:xfrm>
        </p:spPr>
        <p:txBody>
          <a:bodyPr/>
          <a:lstStyle/>
          <a:p>
            <a:r>
              <a:rPr dirty="0"/>
              <a:t>Base Rates and Base‑Rate Neglect</a:t>
            </a:r>
          </a:p>
        </p:txBody>
      </p:sp>
      <p:sp>
        <p:nvSpPr>
          <p:cNvPr id="33" name="Oval 32">
            <a:extLst>
              <a:ext uri="{FF2B5EF4-FFF2-40B4-BE49-F238E27FC236}">
                <a16:creationId xmlns:a16="http://schemas.microsoft.com/office/drawing/2014/main" id="{704B8E24-9D94-5BC7-C3F1-4F95A3299728}"/>
              </a:ext>
            </a:extLst>
          </p:cNvPr>
          <p:cNvSpPr/>
          <p:nvPr/>
        </p:nvSpPr>
        <p:spPr>
          <a:xfrm>
            <a:off x="7130234" y="1929005"/>
            <a:ext cx="1613573" cy="209153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32" name="Oval 31">
            <a:extLst>
              <a:ext uri="{FF2B5EF4-FFF2-40B4-BE49-F238E27FC236}">
                <a16:creationId xmlns:a16="http://schemas.microsoft.com/office/drawing/2014/main" id="{E8AA6639-A4AB-5987-65F2-F676FF8EC85B}"/>
              </a:ext>
            </a:extLst>
          </p:cNvPr>
          <p:cNvSpPr/>
          <p:nvPr/>
        </p:nvSpPr>
        <p:spPr>
          <a:xfrm>
            <a:off x="4857842" y="1873403"/>
            <a:ext cx="1613573" cy="2091532"/>
          </a:xfrm>
          <a:prstGeom prst="ellipse">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6" name="TextBox 5">
            <a:extLst>
              <a:ext uri="{FF2B5EF4-FFF2-40B4-BE49-F238E27FC236}">
                <a16:creationId xmlns:a16="http://schemas.microsoft.com/office/drawing/2014/main" id="{DEFAFE11-F5C5-8164-3D23-4D098D7EA6B5}"/>
              </a:ext>
            </a:extLst>
          </p:cNvPr>
          <p:cNvSpPr txBox="1"/>
          <p:nvPr/>
        </p:nvSpPr>
        <p:spPr>
          <a:xfrm>
            <a:off x="5196767" y="2549837"/>
            <a:ext cx="324128" cy="369332"/>
          </a:xfrm>
          <a:prstGeom prst="rect">
            <a:avLst/>
          </a:prstGeom>
          <a:noFill/>
        </p:spPr>
        <p:txBody>
          <a:bodyPr wrap="none">
            <a:spAutoFit/>
          </a:bodyPr>
          <a:lstStyle/>
          <a:p>
            <a:r>
              <a:rPr lang="en-GB" b="1" dirty="0"/>
              <a:t>+</a:t>
            </a:r>
          </a:p>
        </p:txBody>
      </p:sp>
      <p:sp>
        <p:nvSpPr>
          <p:cNvPr id="7" name="TextBox 6">
            <a:extLst>
              <a:ext uri="{FF2B5EF4-FFF2-40B4-BE49-F238E27FC236}">
                <a16:creationId xmlns:a16="http://schemas.microsoft.com/office/drawing/2014/main" id="{57D85F0C-6081-6003-EC57-6887EBD9BDAC}"/>
              </a:ext>
            </a:extLst>
          </p:cNvPr>
          <p:cNvSpPr txBox="1"/>
          <p:nvPr/>
        </p:nvSpPr>
        <p:spPr>
          <a:xfrm>
            <a:off x="5349167" y="2702237"/>
            <a:ext cx="324128" cy="369332"/>
          </a:xfrm>
          <a:prstGeom prst="rect">
            <a:avLst/>
          </a:prstGeom>
          <a:noFill/>
        </p:spPr>
        <p:txBody>
          <a:bodyPr wrap="none">
            <a:spAutoFit/>
          </a:bodyPr>
          <a:lstStyle/>
          <a:p>
            <a:r>
              <a:rPr lang="en-GB" b="1" dirty="0"/>
              <a:t>+</a:t>
            </a:r>
          </a:p>
        </p:txBody>
      </p:sp>
      <p:sp>
        <p:nvSpPr>
          <p:cNvPr id="8" name="TextBox 7">
            <a:extLst>
              <a:ext uri="{FF2B5EF4-FFF2-40B4-BE49-F238E27FC236}">
                <a16:creationId xmlns:a16="http://schemas.microsoft.com/office/drawing/2014/main" id="{0EE1862D-A9A9-5C9B-3822-5B79F46554DE}"/>
              </a:ext>
            </a:extLst>
          </p:cNvPr>
          <p:cNvSpPr txBox="1"/>
          <p:nvPr/>
        </p:nvSpPr>
        <p:spPr>
          <a:xfrm>
            <a:off x="5501567" y="2854637"/>
            <a:ext cx="324128" cy="369332"/>
          </a:xfrm>
          <a:prstGeom prst="rect">
            <a:avLst/>
          </a:prstGeom>
          <a:noFill/>
        </p:spPr>
        <p:txBody>
          <a:bodyPr wrap="none">
            <a:spAutoFit/>
          </a:bodyPr>
          <a:lstStyle/>
          <a:p>
            <a:r>
              <a:rPr lang="en-GB" b="1" dirty="0"/>
              <a:t>+</a:t>
            </a:r>
          </a:p>
        </p:txBody>
      </p:sp>
      <p:sp>
        <p:nvSpPr>
          <p:cNvPr id="9" name="TextBox 8">
            <a:extLst>
              <a:ext uri="{FF2B5EF4-FFF2-40B4-BE49-F238E27FC236}">
                <a16:creationId xmlns:a16="http://schemas.microsoft.com/office/drawing/2014/main" id="{FF12AD7D-1E9A-D47D-9204-D821EB0BB7E2}"/>
              </a:ext>
            </a:extLst>
          </p:cNvPr>
          <p:cNvSpPr txBox="1"/>
          <p:nvPr/>
        </p:nvSpPr>
        <p:spPr>
          <a:xfrm>
            <a:off x="5823929" y="2790105"/>
            <a:ext cx="324128" cy="369332"/>
          </a:xfrm>
          <a:prstGeom prst="rect">
            <a:avLst/>
          </a:prstGeom>
          <a:noFill/>
        </p:spPr>
        <p:txBody>
          <a:bodyPr wrap="none">
            <a:spAutoFit/>
          </a:bodyPr>
          <a:lstStyle/>
          <a:p>
            <a:r>
              <a:rPr lang="en-GB" b="1" dirty="0"/>
              <a:t>+</a:t>
            </a:r>
          </a:p>
        </p:txBody>
      </p:sp>
      <p:sp>
        <p:nvSpPr>
          <p:cNvPr id="10" name="TextBox 9">
            <a:extLst>
              <a:ext uri="{FF2B5EF4-FFF2-40B4-BE49-F238E27FC236}">
                <a16:creationId xmlns:a16="http://schemas.microsoft.com/office/drawing/2014/main" id="{93231930-6F46-7F8C-20CC-18278837A707}"/>
              </a:ext>
            </a:extLst>
          </p:cNvPr>
          <p:cNvSpPr txBox="1"/>
          <p:nvPr/>
        </p:nvSpPr>
        <p:spPr>
          <a:xfrm>
            <a:off x="5806367" y="3159437"/>
            <a:ext cx="324128" cy="369332"/>
          </a:xfrm>
          <a:prstGeom prst="rect">
            <a:avLst/>
          </a:prstGeom>
          <a:noFill/>
        </p:spPr>
        <p:txBody>
          <a:bodyPr wrap="none">
            <a:spAutoFit/>
          </a:bodyPr>
          <a:lstStyle/>
          <a:p>
            <a:r>
              <a:rPr lang="en-GB" b="1" dirty="0"/>
              <a:t>+</a:t>
            </a:r>
          </a:p>
        </p:txBody>
      </p:sp>
      <p:sp>
        <p:nvSpPr>
          <p:cNvPr id="11" name="TextBox 10">
            <a:extLst>
              <a:ext uri="{FF2B5EF4-FFF2-40B4-BE49-F238E27FC236}">
                <a16:creationId xmlns:a16="http://schemas.microsoft.com/office/drawing/2014/main" id="{8C90EB07-A47D-FB84-5E34-3603B76F4E4E}"/>
              </a:ext>
            </a:extLst>
          </p:cNvPr>
          <p:cNvSpPr txBox="1"/>
          <p:nvPr/>
        </p:nvSpPr>
        <p:spPr>
          <a:xfrm>
            <a:off x="5415703" y="3256235"/>
            <a:ext cx="324128" cy="369332"/>
          </a:xfrm>
          <a:prstGeom prst="rect">
            <a:avLst/>
          </a:prstGeom>
          <a:noFill/>
        </p:spPr>
        <p:txBody>
          <a:bodyPr wrap="none">
            <a:spAutoFit/>
          </a:bodyPr>
          <a:lstStyle/>
          <a:p>
            <a:r>
              <a:rPr lang="en-GB" b="1" dirty="0"/>
              <a:t>+</a:t>
            </a:r>
          </a:p>
        </p:txBody>
      </p:sp>
      <p:sp>
        <p:nvSpPr>
          <p:cNvPr id="12" name="TextBox 11">
            <a:extLst>
              <a:ext uri="{FF2B5EF4-FFF2-40B4-BE49-F238E27FC236}">
                <a16:creationId xmlns:a16="http://schemas.microsoft.com/office/drawing/2014/main" id="{6FB1E2AD-4D81-B0BC-1C27-D2E77A76CDF9}"/>
              </a:ext>
            </a:extLst>
          </p:cNvPr>
          <p:cNvSpPr txBox="1"/>
          <p:nvPr/>
        </p:nvSpPr>
        <p:spPr>
          <a:xfrm>
            <a:off x="5115838" y="3071569"/>
            <a:ext cx="324128" cy="369332"/>
          </a:xfrm>
          <a:prstGeom prst="rect">
            <a:avLst/>
          </a:prstGeom>
          <a:noFill/>
        </p:spPr>
        <p:txBody>
          <a:bodyPr wrap="none">
            <a:spAutoFit/>
          </a:bodyPr>
          <a:lstStyle/>
          <a:p>
            <a:r>
              <a:rPr lang="en-GB" b="1" dirty="0"/>
              <a:t>+</a:t>
            </a:r>
          </a:p>
        </p:txBody>
      </p:sp>
      <p:sp>
        <p:nvSpPr>
          <p:cNvPr id="13" name="TextBox 12">
            <a:extLst>
              <a:ext uri="{FF2B5EF4-FFF2-40B4-BE49-F238E27FC236}">
                <a16:creationId xmlns:a16="http://schemas.microsoft.com/office/drawing/2014/main" id="{F9C8BC22-1D75-77D1-888E-7422A35A452B}"/>
              </a:ext>
            </a:extLst>
          </p:cNvPr>
          <p:cNvSpPr txBox="1"/>
          <p:nvPr/>
        </p:nvSpPr>
        <p:spPr>
          <a:xfrm>
            <a:off x="5691380" y="2332905"/>
            <a:ext cx="324128" cy="369332"/>
          </a:xfrm>
          <a:prstGeom prst="rect">
            <a:avLst/>
          </a:prstGeom>
          <a:noFill/>
        </p:spPr>
        <p:txBody>
          <a:bodyPr wrap="none">
            <a:spAutoFit/>
          </a:bodyPr>
          <a:lstStyle/>
          <a:p>
            <a:r>
              <a:rPr lang="en-GB" b="1" dirty="0"/>
              <a:t>+</a:t>
            </a:r>
          </a:p>
        </p:txBody>
      </p:sp>
      <p:sp>
        <p:nvSpPr>
          <p:cNvPr id="14" name="TextBox 13">
            <a:extLst>
              <a:ext uri="{FF2B5EF4-FFF2-40B4-BE49-F238E27FC236}">
                <a16:creationId xmlns:a16="http://schemas.microsoft.com/office/drawing/2014/main" id="{F1343FF6-1ACA-6BD6-A47A-478EFCE23964}"/>
              </a:ext>
            </a:extLst>
          </p:cNvPr>
          <p:cNvSpPr txBox="1"/>
          <p:nvPr/>
        </p:nvSpPr>
        <p:spPr>
          <a:xfrm>
            <a:off x="7335993" y="2582103"/>
            <a:ext cx="261610" cy="369332"/>
          </a:xfrm>
          <a:prstGeom prst="rect">
            <a:avLst/>
          </a:prstGeom>
          <a:noFill/>
        </p:spPr>
        <p:txBody>
          <a:bodyPr wrap="none">
            <a:spAutoFit/>
          </a:bodyPr>
          <a:lstStyle/>
          <a:p>
            <a:r>
              <a:rPr lang="en-GB" b="1" dirty="0"/>
              <a:t>-</a:t>
            </a:r>
          </a:p>
        </p:txBody>
      </p:sp>
      <p:sp>
        <p:nvSpPr>
          <p:cNvPr id="15" name="TextBox 14">
            <a:extLst>
              <a:ext uri="{FF2B5EF4-FFF2-40B4-BE49-F238E27FC236}">
                <a16:creationId xmlns:a16="http://schemas.microsoft.com/office/drawing/2014/main" id="{66F0F65F-FBE7-A4A6-7473-EFC94A8DDDCA}"/>
              </a:ext>
            </a:extLst>
          </p:cNvPr>
          <p:cNvSpPr txBox="1"/>
          <p:nvPr/>
        </p:nvSpPr>
        <p:spPr>
          <a:xfrm>
            <a:off x="7488393" y="2734503"/>
            <a:ext cx="324128" cy="369332"/>
          </a:xfrm>
          <a:prstGeom prst="rect">
            <a:avLst/>
          </a:prstGeom>
          <a:noFill/>
        </p:spPr>
        <p:txBody>
          <a:bodyPr wrap="none">
            <a:spAutoFit/>
          </a:bodyPr>
          <a:lstStyle/>
          <a:p>
            <a:r>
              <a:rPr lang="en-GB" b="1" dirty="0"/>
              <a:t>+</a:t>
            </a:r>
          </a:p>
        </p:txBody>
      </p:sp>
      <p:sp>
        <p:nvSpPr>
          <p:cNvPr id="16" name="TextBox 15">
            <a:extLst>
              <a:ext uri="{FF2B5EF4-FFF2-40B4-BE49-F238E27FC236}">
                <a16:creationId xmlns:a16="http://schemas.microsoft.com/office/drawing/2014/main" id="{03522A0B-18E6-3333-D5AC-6235FAAB5DBE}"/>
              </a:ext>
            </a:extLst>
          </p:cNvPr>
          <p:cNvSpPr txBox="1"/>
          <p:nvPr/>
        </p:nvSpPr>
        <p:spPr>
          <a:xfrm>
            <a:off x="7640793" y="2886903"/>
            <a:ext cx="324128" cy="369332"/>
          </a:xfrm>
          <a:prstGeom prst="rect">
            <a:avLst/>
          </a:prstGeom>
          <a:noFill/>
        </p:spPr>
        <p:txBody>
          <a:bodyPr wrap="none">
            <a:spAutoFit/>
          </a:bodyPr>
          <a:lstStyle/>
          <a:p>
            <a:r>
              <a:rPr lang="en-GB" b="1" dirty="0"/>
              <a:t>+</a:t>
            </a:r>
          </a:p>
        </p:txBody>
      </p:sp>
      <p:sp>
        <p:nvSpPr>
          <p:cNvPr id="17" name="TextBox 16">
            <a:extLst>
              <a:ext uri="{FF2B5EF4-FFF2-40B4-BE49-F238E27FC236}">
                <a16:creationId xmlns:a16="http://schemas.microsoft.com/office/drawing/2014/main" id="{7E8882C2-0198-202B-D52E-3C1F3C1C83FC}"/>
              </a:ext>
            </a:extLst>
          </p:cNvPr>
          <p:cNvSpPr txBox="1"/>
          <p:nvPr/>
        </p:nvSpPr>
        <p:spPr>
          <a:xfrm>
            <a:off x="7963155" y="2822371"/>
            <a:ext cx="261610" cy="369332"/>
          </a:xfrm>
          <a:prstGeom prst="rect">
            <a:avLst/>
          </a:prstGeom>
          <a:noFill/>
        </p:spPr>
        <p:txBody>
          <a:bodyPr wrap="none">
            <a:spAutoFit/>
          </a:bodyPr>
          <a:lstStyle/>
          <a:p>
            <a:r>
              <a:rPr lang="en-GB" b="1" dirty="0"/>
              <a:t>-</a:t>
            </a:r>
          </a:p>
        </p:txBody>
      </p:sp>
      <p:sp>
        <p:nvSpPr>
          <p:cNvPr id="18" name="TextBox 17">
            <a:extLst>
              <a:ext uri="{FF2B5EF4-FFF2-40B4-BE49-F238E27FC236}">
                <a16:creationId xmlns:a16="http://schemas.microsoft.com/office/drawing/2014/main" id="{90BF2181-5DAF-65AD-2857-A0E651314A43}"/>
              </a:ext>
            </a:extLst>
          </p:cNvPr>
          <p:cNvSpPr txBox="1"/>
          <p:nvPr/>
        </p:nvSpPr>
        <p:spPr>
          <a:xfrm>
            <a:off x="7945593" y="3191703"/>
            <a:ext cx="261610" cy="369332"/>
          </a:xfrm>
          <a:prstGeom prst="rect">
            <a:avLst/>
          </a:prstGeom>
          <a:noFill/>
        </p:spPr>
        <p:txBody>
          <a:bodyPr wrap="none">
            <a:spAutoFit/>
          </a:bodyPr>
          <a:lstStyle/>
          <a:p>
            <a:r>
              <a:rPr lang="en-GB" b="1" dirty="0"/>
              <a:t>-</a:t>
            </a:r>
          </a:p>
        </p:txBody>
      </p:sp>
      <p:sp>
        <p:nvSpPr>
          <p:cNvPr id="19" name="TextBox 18">
            <a:extLst>
              <a:ext uri="{FF2B5EF4-FFF2-40B4-BE49-F238E27FC236}">
                <a16:creationId xmlns:a16="http://schemas.microsoft.com/office/drawing/2014/main" id="{28B271B3-B130-F293-CE16-FF80A14BCF07}"/>
              </a:ext>
            </a:extLst>
          </p:cNvPr>
          <p:cNvSpPr txBox="1"/>
          <p:nvPr/>
        </p:nvSpPr>
        <p:spPr>
          <a:xfrm>
            <a:off x="7554929" y="3288501"/>
            <a:ext cx="324128" cy="369332"/>
          </a:xfrm>
          <a:prstGeom prst="rect">
            <a:avLst/>
          </a:prstGeom>
          <a:noFill/>
        </p:spPr>
        <p:txBody>
          <a:bodyPr wrap="none">
            <a:spAutoFit/>
          </a:bodyPr>
          <a:lstStyle/>
          <a:p>
            <a:r>
              <a:rPr lang="en-GB" b="1" dirty="0"/>
              <a:t>+</a:t>
            </a:r>
          </a:p>
        </p:txBody>
      </p:sp>
      <p:sp>
        <p:nvSpPr>
          <p:cNvPr id="20" name="TextBox 19">
            <a:extLst>
              <a:ext uri="{FF2B5EF4-FFF2-40B4-BE49-F238E27FC236}">
                <a16:creationId xmlns:a16="http://schemas.microsoft.com/office/drawing/2014/main" id="{AD60813A-3B6F-113B-7F61-76ED35443110}"/>
              </a:ext>
            </a:extLst>
          </p:cNvPr>
          <p:cNvSpPr txBox="1"/>
          <p:nvPr/>
        </p:nvSpPr>
        <p:spPr>
          <a:xfrm>
            <a:off x="7255064" y="3103835"/>
            <a:ext cx="261610" cy="369332"/>
          </a:xfrm>
          <a:prstGeom prst="rect">
            <a:avLst/>
          </a:prstGeom>
          <a:noFill/>
        </p:spPr>
        <p:txBody>
          <a:bodyPr wrap="none">
            <a:spAutoFit/>
          </a:bodyPr>
          <a:lstStyle/>
          <a:p>
            <a:r>
              <a:rPr lang="en-GB" b="1" dirty="0"/>
              <a:t>-</a:t>
            </a:r>
          </a:p>
        </p:txBody>
      </p:sp>
      <p:sp>
        <p:nvSpPr>
          <p:cNvPr id="21" name="TextBox 20">
            <a:extLst>
              <a:ext uri="{FF2B5EF4-FFF2-40B4-BE49-F238E27FC236}">
                <a16:creationId xmlns:a16="http://schemas.microsoft.com/office/drawing/2014/main" id="{1284C291-FD55-D0B4-9175-5DEEEB4EEB76}"/>
              </a:ext>
            </a:extLst>
          </p:cNvPr>
          <p:cNvSpPr txBox="1"/>
          <p:nvPr/>
        </p:nvSpPr>
        <p:spPr>
          <a:xfrm>
            <a:off x="7830606" y="2365171"/>
            <a:ext cx="324128" cy="369332"/>
          </a:xfrm>
          <a:prstGeom prst="rect">
            <a:avLst/>
          </a:prstGeom>
          <a:noFill/>
        </p:spPr>
        <p:txBody>
          <a:bodyPr wrap="none">
            <a:spAutoFit/>
          </a:bodyPr>
          <a:lstStyle/>
          <a:p>
            <a:r>
              <a:rPr lang="en-GB" b="1" dirty="0"/>
              <a:t>+</a:t>
            </a:r>
          </a:p>
        </p:txBody>
      </p:sp>
      <p:sp>
        <p:nvSpPr>
          <p:cNvPr id="22" name="TextBox 21">
            <a:extLst>
              <a:ext uri="{FF2B5EF4-FFF2-40B4-BE49-F238E27FC236}">
                <a16:creationId xmlns:a16="http://schemas.microsoft.com/office/drawing/2014/main" id="{E460F166-30D9-E69A-CB49-2AE4D1073629}"/>
              </a:ext>
            </a:extLst>
          </p:cNvPr>
          <p:cNvSpPr txBox="1"/>
          <p:nvPr/>
        </p:nvSpPr>
        <p:spPr>
          <a:xfrm>
            <a:off x="8115555" y="2974771"/>
            <a:ext cx="261610" cy="369332"/>
          </a:xfrm>
          <a:prstGeom prst="rect">
            <a:avLst/>
          </a:prstGeom>
          <a:noFill/>
        </p:spPr>
        <p:txBody>
          <a:bodyPr wrap="none">
            <a:spAutoFit/>
          </a:bodyPr>
          <a:lstStyle/>
          <a:p>
            <a:r>
              <a:rPr lang="en-GB" b="1" dirty="0"/>
              <a:t>-</a:t>
            </a:r>
          </a:p>
        </p:txBody>
      </p:sp>
      <p:sp>
        <p:nvSpPr>
          <p:cNvPr id="23" name="TextBox 22">
            <a:extLst>
              <a:ext uri="{FF2B5EF4-FFF2-40B4-BE49-F238E27FC236}">
                <a16:creationId xmlns:a16="http://schemas.microsoft.com/office/drawing/2014/main" id="{8D23202D-833F-5D78-3928-90FFA6472F35}"/>
              </a:ext>
            </a:extLst>
          </p:cNvPr>
          <p:cNvSpPr txBox="1"/>
          <p:nvPr/>
        </p:nvSpPr>
        <p:spPr>
          <a:xfrm>
            <a:off x="8060533" y="2517571"/>
            <a:ext cx="261610" cy="369332"/>
          </a:xfrm>
          <a:prstGeom prst="rect">
            <a:avLst/>
          </a:prstGeom>
          <a:noFill/>
        </p:spPr>
        <p:txBody>
          <a:bodyPr wrap="none">
            <a:spAutoFit/>
          </a:bodyPr>
          <a:lstStyle/>
          <a:p>
            <a:r>
              <a:rPr lang="en-GB" b="1" dirty="0"/>
              <a:t>-</a:t>
            </a:r>
          </a:p>
        </p:txBody>
      </p:sp>
      <p:sp>
        <p:nvSpPr>
          <p:cNvPr id="24" name="TextBox 23">
            <a:extLst>
              <a:ext uri="{FF2B5EF4-FFF2-40B4-BE49-F238E27FC236}">
                <a16:creationId xmlns:a16="http://schemas.microsoft.com/office/drawing/2014/main" id="{853AE359-E901-4CC1-2486-18F2606A23C0}"/>
              </a:ext>
            </a:extLst>
          </p:cNvPr>
          <p:cNvSpPr txBox="1"/>
          <p:nvPr/>
        </p:nvSpPr>
        <p:spPr>
          <a:xfrm>
            <a:off x="8267955" y="3127171"/>
            <a:ext cx="261610" cy="369332"/>
          </a:xfrm>
          <a:prstGeom prst="rect">
            <a:avLst/>
          </a:prstGeom>
          <a:noFill/>
        </p:spPr>
        <p:txBody>
          <a:bodyPr wrap="none">
            <a:spAutoFit/>
          </a:bodyPr>
          <a:lstStyle/>
          <a:p>
            <a:r>
              <a:rPr lang="en-GB" b="1" dirty="0"/>
              <a:t>-</a:t>
            </a:r>
          </a:p>
        </p:txBody>
      </p:sp>
      <p:sp>
        <p:nvSpPr>
          <p:cNvPr id="25" name="TextBox 24">
            <a:extLst>
              <a:ext uri="{FF2B5EF4-FFF2-40B4-BE49-F238E27FC236}">
                <a16:creationId xmlns:a16="http://schemas.microsoft.com/office/drawing/2014/main" id="{92B0AD26-4827-07DC-7E34-45D243839676}"/>
              </a:ext>
            </a:extLst>
          </p:cNvPr>
          <p:cNvSpPr txBox="1"/>
          <p:nvPr/>
        </p:nvSpPr>
        <p:spPr>
          <a:xfrm>
            <a:off x="4915954" y="2963103"/>
            <a:ext cx="261610" cy="369332"/>
          </a:xfrm>
          <a:prstGeom prst="rect">
            <a:avLst/>
          </a:prstGeom>
          <a:noFill/>
        </p:spPr>
        <p:txBody>
          <a:bodyPr wrap="none">
            <a:spAutoFit/>
          </a:bodyPr>
          <a:lstStyle/>
          <a:p>
            <a:r>
              <a:rPr lang="en-GB" b="1" dirty="0"/>
              <a:t>-</a:t>
            </a:r>
          </a:p>
        </p:txBody>
      </p:sp>
      <p:sp>
        <p:nvSpPr>
          <p:cNvPr id="26" name="TextBox 25">
            <a:extLst>
              <a:ext uri="{FF2B5EF4-FFF2-40B4-BE49-F238E27FC236}">
                <a16:creationId xmlns:a16="http://schemas.microsoft.com/office/drawing/2014/main" id="{C30F40A8-F099-DE18-3813-70F051AC280D}"/>
              </a:ext>
            </a:extLst>
          </p:cNvPr>
          <p:cNvSpPr txBox="1"/>
          <p:nvPr/>
        </p:nvSpPr>
        <p:spPr>
          <a:xfrm>
            <a:off x="5085916" y="2746171"/>
            <a:ext cx="261610" cy="369332"/>
          </a:xfrm>
          <a:prstGeom prst="rect">
            <a:avLst/>
          </a:prstGeom>
          <a:noFill/>
        </p:spPr>
        <p:txBody>
          <a:bodyPr wrap="none">
            <a:spAutoFit/>
          </a:bodyPr>
          <a:lstStyle/>
          <a:p>
            <a:r>
              <a:rPr lang="en-GB" b="1" dirty="0"/>
              <a:t>-</a:t>
            </a:r>
          </a:p>
        </p:txBody>
      </p:sp>
      <p:sp>
        <p:nvSpPr>
          <p:cNvPr id="27" name="TextBox 26">
            <a:extLst>
              <a:ext uri="{FF2B5EF4-FFF2-40B4-BE49-F238E27FC236}">
                <a16:creationId xmlns:a16="http://schemas.microsoft.com/office/drawing/2014/main" id="{5223CBED-1652-536C-7924-1862E0A30A77}"/>
              </a:ext>
            </a:extLst>
          </p:cNvPr>
          <p:cNvSpPr txBox="1"/>
          <p:nvPr/>
        </p:nvSpPr>
        <p:spPr>
          <a:xfrm>
            <a:off x="6017252" y="2098629"/>
            <a:ext cx="261610" cy="369332"/>
          </a:xfrm>
          <a:prstGeom prst="rect">
            <a:avLst/>
          </a:prstGeom>
          <a:noFill/>
        </p:spPr>
        <p:txBody>
          <a:bodyPr wrap="none">
            <a:spAutoFit/>
          </a:bodyPr>
          <a:lstStyle/>
          <a:p>
            <a:r>
              <a:rPr lang="en-GB" b="1" dirty="0"/>
              <a:t>-</a:t>
            </a:r>
          </a:p>
        </p:txBody>
      </p:sp>
      <p:sp>
        <p:nvSpPr>
          <p:cNvPr id="28" name="TextBox 27">
            <a:extLst>
              <a:ext uri="{FF2B5EF4-FFF2-40B4-BE49-F238E27FC236}">
                <a16:creationId xmlns:a16="http://schemas.microsoft.com/office/drawing/2014/main" id="{738155D8-BDA0-B063-8C79-CA64E434ABFA}"/>
              </a:ext>
            </a:extLst>
          </p:cNvPr>
          <p:cNvSpPr txBox="1"/>
          <p:nvPr/>
        </p:nvSpPr>
        <p:spPr>
          <a:xfrm>
            <a:off x="5999690" y="2467961"/>
            <a:ext cx="261610" cy="369332"/>
          </a:xfrm>
          <a:prstGeom prst="rect">
            <a:avLst/>
          </a:prstGeom>
          <a:noFill/>
        </p:spPr>
        <p:txBody>
          <a:bodyPr wrap="none">
            <a:spAutoFit/>
          </a:bodyPr>
          <a:lstStyle/>
          <a:p>
            <a:r>
              <a:rPr lang="en-GB" b="1" dirty="0"/>
              <a:t>-</a:t>
            </a:r>
          </a:p>
        </p:txBody>
      </p:sp>
      <p:sp>
        <p:nvSpPr>
          <p:cNvPr id="29" name="TextBox 28">
            <a:extLst>
              <a:ext uri="{FF2B5EF4-FFF2-40B4-BE49-F238E27FC236}">
                <a16:creationId xmlns:a16="http://schemas.microsoft.com/office/drawing/2014/main" id="{D6EBDA1F-CE98-2875-2703-304196B4AB38}"/>
              </a:ext>
            </a:extLst>
          </p:cNvPr>
          <p:cNvSpPr txBox="1"/>
          <p:nvPr/>
        </p:nvSpPr>
        <p:spPr>
          <a:xfrm>
            <a:off x="8267955" y="3127171"/>
            <a:ext cx="261610" cy="369332"/>
          </a:xfrm>
          <a:prstGeom prst="rect">
            <a:avLst/>
          </a:prstGeom>
          <a:noFill/>
        </p:spPr>
        <p:txBody>
          <a:bodyPr wrap="none">
            <a:spAutoFit/>
          </a:bodyPr>
          <a:lstStyle/>
          <a:p>
            <a:r>
              <a:rPr lang="en-GB" b="1" dirty="0"/>
              <a:t>-</a:t>
            </a:r>
          </a:p>
        </p:txBody>
      </p:sp>
      <p:sp>
        <p:nvSpPr>
          <p:cNvPr id="30" name="TextBox 29">
            <a:extLst>
              <a:ext uri="{FF2B5EF4-FFF2-40B4-BE49-F238E27FC236}">
                <a16:creationId xmlns:a16="http://schemas.microsoft.com/office/drawing/2014/main" id="{0BC3D095-F046-1D95-10F2-04D5D9B5733A}"/>
              </a:ext>
            </a:extLst>
          </p:cNvPr>
          <p:cNvSpPr txBox="1"/>
          <p:nvPr/>
        </p:nvSpPr>
        <p:spPr>
          <a:xfrm>
            <a:off x="7532392" y="2256705"/>
            <a:ext cx="261610" cy="369332"/>
          </a:xfrm>
          <a:prstGeom prst="rect">
            <a:avLst/>
          </a:prstGeom>
          <a:noFill/>
        </p:spPr>
        <p:txBody>
          <a:bodyPr wrap="none">
            <a:spAutoFit/>
          </a:bodyPr>
          <a:lstStyle/>
          <a:p>
            <a:r>
              <a:rPr lang="en-GB" b="1" dirty="0"/>
              <a:t>-</a:t>
            </a:r>
          </a:p>
        </p:txBody>
      </p:sp>
      <p:sp>
        <p:nvSpPr>
          <p:cNvPr id="31" name="TextBox 30">
            <a:extLst>
              <a:ext uri="{FF2B5EF4-FFF2-40B4-BE49-F238E27FC236}">
                <a16:creationId xmlns:a16="http://schemas.microsoft.com/office/drawing/2014/main" id="{F67A2CC1-6A78-EE2F-29E7-17F5A60D6EA3}"/>
              </a:ext>
            </a:extLst>
          </p:cNvPr>
          <p:cNvSpPr txBox="1"/>
          <p:nvPr/>
        </p:nvSpPr>
        <p:spPr>
          <a:xfrm>
            <a:off x="5391290" y="2278672"/>
            <a:ext cx="324128" cy="369332"/>
          </a:xfrm>
          <a:prstGeom prst="rect">
            <a:avLst/>
          </a:prstGeom>
          <a:noFill/>
        </p:spPr>
        <p:txBody>
          <a:bodyPr wrap="none">
            <a:spAutoFit/>
          </a:bodyPr>
          <a:lstStyle/>
          <a:p>
            <a:r>
              <a:rPr lang="en-GB" b="1" dirty="0"/>
              <a:t>+</a:t>
            </a:r>
          </a:p>
        </p:txBody>
      </p:sp>
      <p:sp>
        <p:nvSpPr>
          <p:cNvPr id="34" name="TextBox 33">
            <a:extLst>
              <a:ext uri="{FF2B5EF4-FFF2-40B4-BE49-F238E27FC236}">
                <a16:creationId xmlns:a16="http://schemas.microsoft.com/office/drawing/2014/main" id="{4B305E2B-BF98-98CE-E2D6-58D1B236FA92}"/>
              </a:ext>
            </a:extLst>
          </p:cNvPr>
          <p:cNvSpPr txBox="1"/>
          <p:nvPr/>
        </p:nvSpPr>
        <p:spPr>
          <a:xfrm>
            <a:off x="4780659" y="4200691"/>
            <a:ext cx="1665841" cy="2031325"/>
          </a:xfrm>
          <a:prstGeom prst="rect">
            <a:avLst/>
          </a:prstGeom>
          <a:noFill/>
        </p:spPr>
        <p:txBody>
          <a:bodyPr wrap="none">
            <a:spAutoFit/>
          </a:bodyPr>
          <a:lstStyle/>
          <a:p>
            <a:pPr algn="ctr"/>
            <a:r>
              <a:rPr lang="en-GB" dirty="0"/>
              <a:t>Population 1</a:t>
            </a:r>
          </a:p>
          <a:p>
            <a:pPr algn="ctr"/>
            <a:r>
              <a:rPr lang="en-GB" dirty="0"/>
              <a:t>Positives = 10</a:t>
            </a:r>
          </a:p>
          <a:p>
            <a:pPr algn="ctr"/>
            <a:r>
              <a:rPr lang="en-GB" dirty="0"/>
              <a:t>Negatives = 4</a:t>
            </a:r>
          </a:p>
          <a:p>
            <a:pPr algn="ctr"/>
            <a:r>
              <a:rPr lang="en-GB" dirty="0"/>
              <a:t>TP = 8</a:t>
            </a:r>
          </a:p>
          <a:p>
            <a:pPr algn="ctr"/>
            <a:r>
              <a:rPr lang="en-GB" dirty="0"/>
              <a:t>FN = 2</a:t>
            </a:r>
          </a:p>
          <a:p>
            <a:pPr algn="ctr"/>
            <a:r>
              <a:rPr lang="en-GB" dirty="0"/>
              <a:t>TN = 2</a:t>
            </a:r>
          </a:p>
          <a:p>
            <a:pPr algn="ctr"/>
            <a:r>
              <a:rPr lang="en-GB" dirty="0"/>
              <a:t>FP = 2</a:t>
            </a:r>
          </a:p>
        </p:txBody>
      </p:sp>
      <p:sp>
        <p:nvSpPr>
          <p:cNvPr id="35" name="TextBox 34">
            <a:extLst>
              <a:ext uri="{FF2B5EF4-FFF2-40B4-BE49-F238E27FC236}">
                <a16:creationId xmlns:a16="http://schemas.microsoft.com/office/drawing/2014/main" id="{3CC34D9A-3D81-C664-C586-75A81DBE44EA}"/>
              </a:ext>
            </a:extLst>
          </p:cNvPr>
          <p:cNvSpPr txBox="1"/>
          <p:nvPr/>
        </p:nvSpPr>
        <p:spPr>
          <a:xfrm>
            <a:off x="7077335" y="4214133"/>
            <a:ext cx="1771639" cy="2031325"/>
          </a:xfrm>
          <a:prstGeom prst="rect">
            <a:avLst/>
          </a:prstGeom>
          <a:noFill/>
        </p:spPr>
        <p:txBody>
          <a:bodyPr wrap="none">
            <a:spAutoFit/>
          </a:bodyPr>
          <a:lstStyle/>
          <a:p>
            <a:pPr algn="ctr"/>
            <a:r>
              <a:rPr lang="en-GB" dirty="0"/>
              <a:t>Population 2</a:t>
            </a:r>
          </a:p>
          <a:p>
            <a:pPr algn="ctr"/>
            <a:r>
              <a:rPr lang="en-GB" dirty="0"/>
              <a:t>Positives = 4</a:t>
            </a:r>
          </a:p>
          <a:p>
            <a:pPr algn="ctr"/>
            <a:r>
              <a:rPr lang="en-GB" dirty="0"/>
              <a:t>Negatives = 10</a:t>
            </a:r>
          </a:p>
          <a:p>
            <a:pPr algn="ctr"/>
            <a:r>
              <a:rPr lang="en-GB" dirty="0"/>
              <a:t>TP = 3</a:t>
            </a:r>
          </a:p>
          <a:p>
            <a:pPr algn="ctr"/>
            <a:r>
              <a:rPr lang="en-GB" dirty="0"/>
              <a:t>FN = 1</a:t>
            </a:r>
          </a:p>
          <a:p>
            <a:pPr algn="ctr"/>
            <a:r>
              <a:rPr lang="en-GB" dirty="0"/>
              <a:t>TN = 5</a:t>
            </a:r>
          </a:p>
          <a:p>
            <a:pPr algn="ctr"/>
            <a:r>
              <a:rPr lang="en-GB" dirty="0"/>
              <a:t>FP = 5</a:t>
            </a:r>
          </a:p>
        </p:txBody>
      </p:sp>
      <p:sp>
        <p:nvSpPr>
          <p:cNvPr id="36" name="TextBox 35">
            <a:extLst>
              <a:ext uri="{FF2B5EF4-FFF2-40B4-BE49-F238E27FC236}">
                <a16:creationId xmlns:a16="http://schemas.microsoft.com/office/drawing/2014/main" id="{A2199E8B-7392-7FED-50F1-72D507CC0D3C}"/>
              </a:ext>
            </a:extLst>
          </p:cNvPr>
          <p:cNvSpPr txBox="1"/>
          <p:nvPr/>
        </p:nvSpPr>
        <p:spPr>
          <a:xfrm>
            <a:off x="8212933" y="2669971"/>
            <a:ext cx="261610" cy="369332"/>
          </a:xfrm>
          <a:prstGeom prst="rect">
            <a:avLst/>
          </a:prstGeom>
          <a:noFill/>
        </p:spPr>
        <p:txBody>
          <a:bodyPr wrap="none">
            <a:spAutoFit/>
          </a:bodyPr>
          <a:lstStyle/>
          <a:p>
            <a:r>
              <a:rPr lang="en-GB" b="1" dirty="0"/>
              <a:t>-</a:t>
            </a:r>
          </a:p>
        </p:txBody>
      </p:sp>
      <p:sp>
        <p:nvSpPr>
          <p:cNvPr id="37" name="TextBox 36">
            <a:extLst>
              <a:ext uri="{FF2B5EF4-FFF2-40B4-BE49-F238E27FC236}">
                <a16:creationId xmlns:a16="http://schemas.microsoft.com/office/drawing/2014/main" id="{E49A1EFA-2AC0-5ED9-8F26-74F144B205D7}"/>
              </a:ext>
            </a:extLst>
          </p:cNvPr>
          <p:cNvSpPr txBox="1"/>
          <p:nvPr/>
        </p:nvSpPr>
        <p:spPr>
          <a:xfrm>
            <a:off x="5156473" y="2115973"/>
            <a:ext cx="324128" cy="369332"/>
          </a:xfrm>
          <a:prstGeom prst="rect">
            <a:avLst/>
          </a:prstGeom>
          <a:noFill/>
        </p:spPr>
        <p:txBody>
          <a:bodyPr wrap="none">
            <a:spAutoFit/>
          </a:bodyPr>
          <a:lstStyle/>
          <a:p>
            <a:r>
              <a:rPr lang="en-GB" b="1" dirty="0"/>
              <a:t>+</a:t>
            </a:r>
          </a:p>
        </p:txBody>
      </p:sp>
      <p:sp>
        <p:nvSpPr>
          <p:cNvPr id="38" name="TextBox 37">
            <a:extLst>
              <a:ext uri="{FF2B5EF4-FFF2-40B4-BE49-F238E27FC236}">
                <a16:creationId xmlns:a16="http://schemas.microsoft.com/office/drawing/2014/main" id="{555B7BB4-A1F8-01CB-598D-D18CBFB325FE}"/>
              </a:ext>
            </a:extLst>
          </p:cNvPr>
          <p:cNvSpPr txBox="1"/>
          <p:nvPr/>
        </p:nvSpPr>
        <p:spPr>
          <a:xfrm>
            <a:off x="8097993" y="3344103"/>
            <a:ext cx="261610" cy="369332"/>
          </a:xfrm>
          <a:prstGeom prst="rect">
            <a:avLst/>
          </a:prstGeom>
          <a:noFill/>
        </p:spPr>
        <p:txBody>
          <a:bodyPr wrap="none">
            <a:spAutoFit/>
          </a:bodyPr>
          <a:lstStyle/>
          <a:p>
            <a:r>
              <a:rPr lang="en-GB" b="1" dirty="0"/>
              <a:t>-</a:t>
            </a:r>
          </a:p>
        </p:txBody>
      </p:sp>
      <p:sp>
        <p:nvSpPr>
          <p:cNvPr id="39" name="Rectangle: Rounded Corners 38">
            <a:extLst>
              <a:ext uri="{FF2B5EF4-FFF2-40B4-BE49-F238E27FC236}">
                <a16:creationId xmlns:a16="http://schemas.microsoft.com/office/drawing/2014/main" id="{186EEE6F-2C8A-B1AE-C4AF-9F48B2EB1041}"/>
              </a:ext>
            </a:extLst>
          </p:cNvPr>
          <p:cNvSpPr/>
          <p:nvPr/>
        </p:nvSpPr>
        <p:spPr>
          <a:xfrm>
            <a:off x="2023902" y="1929005"/>
            <a:ext cx="2102356" cy="386273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Test with:</a:t>
            </a:r>
          </a:p>
          <a:p>
            <a:pPr algn="ctr"/>
            <a:r>
              <a:rPr lang="en-GB" dirty="0"/>
              <a:t>80% sensitivity</a:t>
            </a:r>
          </a:p>
          <a:p>
            <a:pPr algn="ctr"/>
            <a:r>
              <a:rPr lang="en-GB" dirty="0"/>
              <a:t>50% specificity</a:t>
            </a:r>
          </a:p>
        </p:txBody>
      </p:sp>
    </p:spTree>
    <p:extLst>
      <p:ext uri="{BB962C8B-B14F-4D97-AF65-F5344CB8AC3E}">
        <p14:creationId xmlns:p14="http://schemas.microsoft.com/office/powerpoint/2010/main" val="186038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Adjusting Criterion for Base Rate</a:t>
            </a:r>
          </a:p>
        </p:txBody>
      </p:sp>
      <p:sp>
        <p:nvSpPr>
          <p:cNvPr id="3" name="Content Placeholder 2"/>
          <p:cNvSpPr>
            <a:spLocks noGrp="1"/>
          </p:cNvSpPr>
          <p:nvPr>
            <p:ph idx="1"/>
          </p:nvPr>
        </p:nvSpPr>
        <p:spPr/>
        <p:txBody>
          <a:bodyPr/>
          <a:lstStyle/>
          <a:p>
            <a:endParaRPr dirty="0"/>
          </a:p>
          <a:p>
            <a:pPr>
              <a:defRPr sz="1800"/>
            </a:pPr>
            <a:r>
              <a:rPr dirty="0"/>
              <a:t>If </a:t>
            </a:r>
            <a:r>
              <a:rPr lang="en-GB" dirty="0"/>
              <a:t>something (e.g. </a:t>
            </a:r>
            <a:r>
              <a:rPr dirty="0"/>
              <a:t>disease</a:t>
            </a:r>
            <a:r>
              <a:rPr lang="en-GB" dirty="0"/>
              <a:t>)</a:t>
            </a:r>
            <a:r>
              <a:rPr dirty="0"/>
              <a:t> is rare: set a conservative criterion (higher C) to avoid false alarms.</a:t>
            </a:r>
          </a:p>
          <a:p>
            <a:pPr>
              <a:defRPr sz="1800"/>
            </a:pPr>
            <a:r>
              <a:rPr dirty="0"/>
              <a:t>If </a:t>
            </a:r>
            <a:r>
              <a:rPr lang="en-GB" dirty="0"/>
              <a:t>something (e.g. disease)</a:t>
            </a:r>
            <a:r>
              <a:rPr dirty="0"/>
              <a:t> is common: set a liberal criterion (lower C) to avoid misses.</a:t>
            </a:r>
          </a:p>
        </p:txBody>
      </p:sp>
      <p:sp>
        <p:nvSpPr>
          <p:cNvPr id="5" name="TextBox 4"/>
          <p:cNvSpPr txBox="1"/>
          <p:nvPr/>
        </p:nvSpPr>
        <p:spPr>
          <a:xfrm>
            <a:off x="1261872" y="5691464"/>
            <a:ext cx="8528297" cy="369332"/>
          </a:xfrm>
          <a:prstGeom prst="rect">
            <a:avLst/>
          </a:prstGeom>
          <a:noFill/>
        </p:spPr>
        <p:txBody>
          <a:bodyPr wrap="none">
            <a:spAutoFit/>
          </a:bodyPr>
          <a:lstStyle/>
          <a:p>
            <a:r>
              <a:rPr dirty="0"/>
              <a:t>Where to place threshold if disease affects 0.1% vs 20% of population? Why?</a:t>
            </a:r>
          </a:p>
        </p:txBody>
      </p:sp>
      <p:pic>
        <p:nvPicPr>
          <p:cNvPr id="6" name="Picture 9" descr="Screen Shot 2016-11-22 at 13.51.40.png">
            <a:extLst>
              <a:ext uri="{FF2B5EF4-FFF2-40B4-BE49-F238E27FC236}">
                <a16:creationId xmlns:a16="http://schemas.microsoft.com/office/drawing/2014/main" id="{72E5A788-C1BF-C523-A743-E3FF860D0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955" y="3931087"/>
            <a:ext cx="3468821" cy="1326554"/>
          </a:xfrm>
          <a:prstGeom prst="rect">
            <a:avLst/>
          </a:prstGeom>
        </p:spPr>
      </p:pic>
      <p:cxnSp>
        <p:nvCxnSpPr>
          <p:cNvPr id="7" name="Łącznik prosty 15">
            <a:extLst>
              <a:ext uri="{FF2B5EF4-FFF2-40B4-BE49-F238E27FC236}">
                <a16:creationId xmlns:a16="http://schemas.microsoft.com/office/drawing/2014/main" id="{B4FF5915-2668-2348-BE92-0C495CED01D0}"/>
              </a:ext>
            </a:extLst>
          </p:cNvPr>
          <p:cNvCxnSpPr>
            <a:cxnSpLocks/>
          </p:cNvCxnSpPr>
          <p:nvPr/>
        </p:nvCxnSpPr>
        <p:spPr>
          <a:xfrm>
            <a:off x="2971682" y="4007869"/>
            <a:ext cx="0" cy="115833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8" name="Picture 9" descr="Screen Shot 2016-11-22 at 13.51.40.png">
            <a:extLst>
              <a:ext uri="{FF2B5EF4-FFF2-40B4-BE49-F238E27FC236}">
                <a16:creationId xmlns:a16="http://schemas.microsoft.com/office/drawing/2014/main" id="{F3A7365F-65E3-45B4-EFA5-B1E9BAFA9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508" y="3931087"/>
            <a:ext cx="3468822" cy="1326554"/>
          </a:xfrm>
          <a:prstGeom prst="rect">
            <a:avLst/>
          </a:prstGeom>
        </p:spPr>
      </p:pic>
      <p:cxnSp>
        <p:nvCxnSpPr>
          <p:cNvPr id="9" name="Łącznik prosty 16">
            <a:extLst>
              <a:ext uri="{FF2B5EF4-FFF2-40B4-BE49-F238E27FC236}">
                <a16:creationId xmlns:a16="http://schemas.microsoft.com/office/drawing/2014/main" id="{9EA53AC1-6B38-7C4F-F8BC-6883F62E8457}"/>
              </a:ext>
            </a:extLst>
          </p:cNvPr>
          <p:cNvCxnSpPr>
            <a:cxnSpLocks/>
          </p:cNvCxnSpPr>
          <p:nvPr/>
        </p:nvCxnSpPr>
        <p:spPr>
          <a:xfrm>
            <a:off x="8787098" y="4007869"/>
            <a:ext cx="0" cy="115833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Positive Predictive Value (PPV) &amp; Negative Predictive Value (NPV)</a:t>
            </a:r>
          </a:p>
        </p:txBody>
      </p:sp>
      <p:sp>
        <p:nvSpPr>
          <p:cNvPr id="3" name="Content Placeholder 2"/>
          <p:cNvSpPr>
            <a:spLocks noGrp="1"/>
          </p:cNvSpPr>
          <p:nvPr>
            <p:ph idx="1"/>
          </p:nvPr>
        </p:nvSpPr>
        <p:spPr/>
        <p:txBody>
          <a:bodyPr/>
          <a:lstStyle/>
          <a:p>
            <a:endParaRPr dirty="0"/>
          </a:p>
          <a:p>
            <a:pPr>
              <a:defRPr sz="1800"/>
            </a:pPr>
            <a:r>
              <a:rPr dirty="0"/>
              <a:t>PPV = TP / (TP + FP): Probability a ‘positive’ is truly positive.</a:t>
            </a:r>
          </a:p>
          <a:p>
            <a:pPr>
              <a:defRPr sz="1800"/>
            </a:pPr>
            <a:r>
              <a:rPr dirty="0"/>
              <a:t>NPV = TN / (TN + FN): Probability a ‘negative’ is truly negative.</a:t>
            </a:r>
          </a:p>
          <a:p>
            <a:pPr>
              <a:defRPr sz="1800"/>
            </a:pPr>
            <a:r>
              <a:rPr dirty="0"/>
              <a:t>PPV and NPV depend on </a:t>
            </a:r>
            <a:r>
              <a:rPr b="1" dirty="0"/>
              <a:t>prevalence</a:t>
            </a:r>
            <a:r>
              <a:rPr lang="en-GB" b="1" dirty="0"/>
              <a:t> </a:t>
            </a:r>
            <a:r>
              <a:rPr lang="en-GB" dirty="0"/>
              <a:t>(base rate of signal to noise)</a:t>
            </a:r>
            <a:r>
              <a:rPr dirty="0"/>
              <a:t>; they change even if sensitivity/specificity are constant.</a:t>
            </a:r>
          </a:p>
        </p:txBody>
      </p:sp>
      <p:sp>
        <p:nvSpPr>
          <p:cNvPr id="4" name="TextBox 3"/>
          <p:cNvSpPr txBox="1"/>
          <p:nvPr/>
        </p:nvSpPr>
        <p:spPr>
          <a:xfrm>
            <a:off x="1261872" y="4694903"/>
            <a:ext cx="4047903" cy="369332"/>
          </a:xfrm>
          <a:prstGeom prst="rect">
            <a:avLst/>
          </a:prstGeom>
          <a:noFill/>
        </p:spPr>
        <p:txBody>
          <a:bodyPr wrap="none">
            <a:spAutoFit/>
          </a:bodyPr>
          <a:lstStyle/>
          <a:p>
            <a:r>
              <a:rPr lang="pl-PL" dirty="0" err="1"/>
              <a:t>Let’s</a:t>
            </a:r>
            <a:r>
              <a:rPr lang="pl-PL" dirty="0"/>
              <a:t> </a:t>
            </a:r>
            <a:r>
              <a:rPr lang="pl-PL" dirty="0" err="1"/>
              <a:t>check</a:t>
            </a:r>
            <a:r>
              <a:rPr lang="pl-PL" dirty="0"/>
              <a:t> </a:t>
            </a:r>
            <a:r>
              <a:rPr lang="en-GB" dirty="0"/>
              <a:t>this out in worksheet →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290" y="365760"/>
            <a:ext cx="5997678" cy="1325562"/>
          </a:xfrm>
        </p:spPr>
        <p:txBody>
          <a:bodyPr>
            <a:normAutofit/>
          </a:bodyPr>
          <a:lstStyle/>
          <a:p>
            <a:r>
              <a:rPr lang="en-GB" sz="4100"/>
              <a:t>Why Not Test Everyone for Everything?</a:t>
            </a:r>
          </a:p>
        </p:txBody>
      </p:sp>
      <p:pic>
        <p:nvPicPr>
          <p:cNvPr id="5" name="Picture 4" descr="Red toy person in front of two lines of white figures">
            <a:extLst>
              <a:ext uri="{FF2B5EF4-FFF2-40B4-BE49-F238E27FC236}">
                <a16:creationId xmlns:a16="http://schemas.microsoft.com/office/drawing/2014/main" id="{7B871235-E504-7100-1CB7-DB846FC73845}"/>
              </a:ext>
            </a:extLst>
          </p:cNvPr>
          <p:cNvPicPr>
            <a:picLocks noChangeAspect="1"/>
          </p:cNvPicPr>
          <p:nvPr/>
        </p:nvPicPr>
        <p:blipFill>
          <a:blip r:embed="rId2"/>
          <a:srcRect l="29621" r="25766"/>
          <a:stretch>
            <a:fillRect/>
          </a:stretch>
        </p:blipFill>
        <p:spPr>
          <a:xfrm>
            <a:off x="20" y="10"/>
            <a:ext cx="4653291" cy="6857990"/>
          </a:xfrm>
          <a:prstGeom prst="rect">
            <a:avLst/>
          </a:prstGeom>
        </p:spPr>
      </p:pic>
      <p:sp>
        <p:nvSpPr>
          <p:cNvPr id="3" name="Content Placeholder 2"/>
          <p:cNvSpPr>
            <a:spLocks noGrp="1"/>
          </p:cNvSpPr>
          <p:nvPr>
            <p:ph idx="1"/>
          </p:nvPr>
        </p:nvSpPr>
        <p:spPr>
          <a:xfrm>
            <a:off x="4965290" y="2005739"/>
            <a:ext cx="6015571" cy="4174398"/>
          </a:xfrm>
        </p:spPr>
        <p:txBody>
          <a:bodyPr>
            <a:normAutofit/>
          </a:bodyPr>
          <a:lstStyle/>
          <a:p>
            <a:endParaRPr/>
          </a:p>
          <a:p>
            <a:pPr>
              <a:defRPr sz="1800"/>
            </a:pPr>
            <a:r>
              <a:t>Resource Constraints: Time, money, and personnel limit mass testing, especially at low prevalence.</a:t>
            </a:r>
          </a:p>
          <a:p>
            <a:pPr>
              <a:defRPr sz="1800"/>
            </a:pPr>
            <a:r>
              <a:t>False Positive Burden: Low prevalence + high specificity still yields many FPs → unnecessary follow-ups.</a:t>
            </a:r>
          </a:p>
          <a:p>
            <a:pPr>
              <a:defRPr sz="1800"/>
            </a:pPr>
            <a:r>
              <a:t>Psychological &amp; Ethical Costs: Anxiety, invasive procedures, overdiagnosis.</a:t>
            </a:r>
          </a:p>
          <a:p>
            <a:pPr>
              <a:defRPr sz="1800"/>
            </a:pPr>
            <a:r>
              <a:t>Targeted Screening: Use risk factors, symptoms, or preliminary tests to decide who to test.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Wrap-Up &amp; Key Takeaways</a:t>
            </a:r>
          </a:p>
        </p:txBody>
      </p:sp>
      <p:sp>
        <p:nvSpPr>
          <p:cNvPr id="3" name="Content Placeholder 2"/>
          <p:cNvSpPr>
            <a:spLocks noGrp="1"/>
          </p:cNvSpPr>
          <p:nvPr>
            <p:ph idx="1"/>
          </p:nvPr>
        </p:nvSpPr>
        <p:spPr/>
        <p:txBody>
          <a:bodyPr/>
          <a:lstStyle/>
          <a:p>
            <a:endParaRPr/>
          </a:p>
          <a:p>
            <a:pPr>
              <a:defRPr sz="1800"/>
            </a:pPr>
            <a:r>
              <a:t>SDT in Medicine: Maps onto diagnostic decisions (TP, FP, TN, FN).</a:t>
            </a:r>
          </a:p>
          <a:p>
            <a:pPr>
              <a:defRPr sz="1800"/>
            </a:pPr>
            <a:r>
              <a:t>Prevalence Matters: Base rate influences criterion placement; ignoring it causes errors.</a:t>
            </a:r>
          </a:p>
          <a:p>
            <a:pPr>
              <a:defRPr sz="1800"/>
            </a:pPr>
            <a:r>
              <a:t>Beyond Sensitivity/Specificity: PPV and NPV show real-world predictive accuracy.</a:t>
            </a:r>
          </a:p>
          <a:p>
            <a:pPr>
              <a:defRPr sz="1800"/>
            </a:pPr>
            <a:r>
              <a:t>Practical Implications: Screening must balance resources and patient impact.</a:t>
            </a:r>
          </a:p>
          <a:p>
            <a:pPr>
              <a:defRPr sz="1800"/>
            </a:pPr>
            <a:r>
              <a:t>Next Steps: Tomorrow we explore SDT in legal/eyewitness contexts.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 &amp; Questions</a:t>
            </a:r>
          </a:p>
        </p:txBody>
      </p:sp>
      <p:sp>
        <p:nvSpPr>
          <p:cNvPr id="3" name="Content Placeholder 2"/>
          <p:cNvSpPr>
            <a:spLocks noGrp="1"/>
          </p:cNvSpPr>
          <p:nvPr>
            <p:ph idx="1"/>
          </p:nvPr>
        </p:nvSpPr>
        <p:spPr/>
        <p:txBody>
          <a:bodyPr/>
          <a:lstStyle/>
          <a:p>
            <a:endParaRPr/>
          </a:p>
          <a:p>
            <a:pPr>
              <a:defRPr sz="1800"/>
            </a:pPr>
            <a:r>
              <a:t>Which metric (sensitivity, specificity, PPV, NPV) resonated most with your field?</a:t>
            </a:r>
          </a:p>
          <a:p>
            <a:pPr>
              <a:defRPr sz="1800"/>
            </a:pPr>
            <a:r>
              <a:t>How might you adjust criterion in your own research context?</a:t>
            </a:r>
          </a:p>
          <a:p>
            <a:pPr>
              <a:defRPr sz="1800"/>
            </a:pPr>
            <a:r>
              <a:t>Any lingering questions on base-rate effects or diagnostic metrics?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637" y="118235"/>
            <a:ext cx="9692640" cy="1325562"/>
          </a:xfrm>
        </p:spPr>
        <p:txBody>
          <a:bodyPr/>
          <a:lstStyle/>
          <a:p>
            <a:r>
              <a:rPr dirty="0"/>
              <a:t>Story Time –</a:t>
            </a:r>
            <a:r>
              <a:rPr lang="pl-PL" dirty="0"/>
              <a:t> </a:t>
            </a:r>
            <a:r>
              <a:rPr dirty="0"/>
              <a:t>Dr. Jones, Radiologist</a:t>
            </a:r>
          </a:p>
        </p:txBody>
      </p:sp>
      <p:sp>
        <p:nvSpPr>
          <p:cNvPr id="3" name="TextBox 2"/>
          <p:cNvSpPr txBox="1"/>
          <p:nvPr/>
        </p:nvSpPr>
        <p:spPr>
          <a:xfrm>
            <a:off x="647637" y="2311829"/>
            <a:ext cx="6523048" cy="2031325"/>
          </a:xfrm>
          <a:prstGeom prst="rect">
            <a:avLst/>
          </a:prstGeom>
          <a:noFill/>
        </p:spPr>
        <p:txBody>
          <a:bodyPr wrap="square">
            <a:spAutoFit/>
          </a:bodyPr>
          <a:lstStyle/>
          <a:p>
            <a:r>
              <a:rPr dirty="0"/>
              <a:t>“Meet Dr. Jones, a radiologist with </a:t>
            </a:r>
            <a:r>
              <a:rPr lang="en-GB" dirty="0"/>
              <a:t>over </a:t>
            </a:r>
            <a:r>
              <a:rPr dirty="0"/>
              <a:t>1</a:t>
            </a:r>
            <a:r>
              <a:rPr lang="en-GB" dirty="0"/>
              <a:t>5</a:t>
            </a:r>
            <a:r>
              <a:rPr dirty="0"/>
              <a:t> years of experience. Every day she reviews CT scans for signs of abnormalities in tissues and organs. She knows that not every variation from textbook ‘normal’ is harmful—some deviations are benign, unique to each patient. Others can signal serious disease requiring immediate surgery or medication.”</a:t>
            </a:r>
          </a:p>
        </p:txBody>
      </p:sp>
      <p:sp>
        <p:nvSpPr>
          <p:cNvPr id="4" name="TextBox 3"/>
          <p:cNvSpPr txBox="1"/>
          <p:nvPr/>
        </p:nvSpPr>
        <p:spPr>
          <a:xfrm>
            <a:off x="647637" y="4716098"/>
            <a:ext cx="6436486" cy="1200329"/>
          </a:xfrm>
          <a:prstGeom prst="rect">
            <a:avLst/>
          </a:prstGeom>
          <a:noFill/>
        </p:spPr>
        <p:txBody>
          <a:bodyPr wrap="square">
            <a:spAutoFit/>
          </a:bodyPr>
          <a:lstStyle/>
          <a:p>
            <a:r>
              <a:rPr dirty="0"/>
              <a:t>Key Questions:</a:t>
            </a:r>
          </a:p>
          <a:p>
            <a:pPr lvl="1"/>
            <a:r>
              <a:rPr dirty="0"/>
              <a:t>How can Dr. Jones’s work be framed in SDT terms?</a:t>
            </a:r>
          </a:p>
          <a:p>
            <a:pPr lvl="1"/>
            <a:r>
              <a:rPr dirty="0"/>
              <a:t>What factors influence her decision on each scan?</a:t>
            </a:r>
          </a:p>
          <a:p>
            <a:pPr lvl="1"/>
            <a:r>
              <a:rPr dirty="0"/>
              <a:t>Where would we assign metrics like d′ and C?</a:t>
            </a:r>
          </a:p>
        </p:txBody>
      </p:sp>
      <p:pic>
        <p:nvPicPr>
          <p:cNvPr id="7" name="Picture 6" descr="A person looking at x-ray images&#10;&#10;AI-generated content may be incorrect.">
            <a:extLst>
              <a:ext uri="{FF2B5EF4-FFF2-40B4-BE49-F238E27FC236}">
                <a16:creationId xmlns:a16="http://schemas.microsoft.com/office/drawing/2014/main" id="{C2CC3A1E-462F-6F5F-92B3-199CF4BD23EA}"/>
              </a:ext>
            </a:extLst>
          </p:cNvPr>
          <p:cNvPicPr>
            <a:picLocks noChangeAspect="1"/>
          </p:cNvPicPr>
          <p:nvPr/>
        </p:nvPicPr>
        <p:blipFill>
          <a:blip r:embed="rId2"/>
          <a:stretch>
            <a:fillRect/>
          </a:stretch>
        </p:blipFill>
        <p:spPr>
          <a:xfrm>
            <a:off x="7701281" y="1816741"/>
            <a:ext cx="4099686" cy="40996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llage of different cells&#10;&#10;AI-generated content may be incorrect.">
            <a:extLst>
              <a:ext uri="{FF2B5EF4-FFF2-40B4-BE49-F238E27FC236}">
                <a16:creationId xmlns:a16="http://schemas.microsoft.com/office/drawing/2014/main" id="{3BE2B9D0-1713-CCBA-292E-096737045BBF}"/>
              </a:ext>
            </a:extLst>
          </p:cNvPr>
          <p:cNvPicPr>
            <a:picLocks noChangeAspect="1"/>
          </p:cNvPicPr>
          <p:nvPr/>
        </p:nvPicPr>
        <p:blipFill>
          <a:blip r:embed="rId2"/>
          <a:stretch>
            <a:fillRect/>
          </a:stretch>
        </p:blipFill>
        <p:spPr>
          <a:xfrm>
            <a:off x="1376680" y="302659"/>
            <a:ext cx="8265160" cy="4970575"/>
          </a:xfrm>
          <a:prstGeom prst="rect">
            <a:avLst/>
          </a:prstGeom>
        </p:spPr>
      </p:pic>
      <p:sp>
        <p:nvSpPr>
          <p:cNvPr id="5" name="TextBox 4">
            <a:extLst>
              <a:ext uri="{FF2B5EF4-FFF2-40B4-BE49-F238E27FC236}">
                <a16:creationId xmlns:a16="http://schemas.microsoft.com/office/drawing/2014/main" id="{8E5ACCEA-58D0-2CA5-D3E7-5B4D4A022AB4}"/>
              </a:ext>
            </a:extLst>
          </p:cNvPr>
          <p:cNvSpPr txBox="1"/>
          <p:nvPr/>
        </p:nvSpPr>
        <p:spPr>
          <a:xfrm>
            <a:off x="1656080" y="5241283"/>
            <a:ext cx="7721600" cy="1169551"/>
          </a:xfrm>
          <a:prstGeom prst="rect">
            <a:avLst/>
          </a:prstGeom>
          <a:noFill/>
        </p:spPr>
        <p:txBody>
          <a:bodyPr wrap="square" rtlCol="0">
            <a:spAutoFit/>
          </a:bodyPr>
          <a:lstStyle/>
          <a:p>
            <a:r>
              <a:rPr lang="en-GB" sz="1400" dirty="0">
                <a:latin typeface="Aptos" panose="020B0004020202020204" pitchFamily="34" charset="0"/>
              </a:rPr>
              <a:t>Organoids cultured from </a:t>
            </a:r>
            <a:r>
              <a:rPr lang="en-GB" sz="1400" dirty="0" err="1">
                <a:latin typeface="Aptos" panose="020B0004020202020204" pitchFamily="34" charset="0"/>
              </a:rPr>
              <a:t>tumor</a:t>
            </a:r>
            <a:r>
              <a:rPr lang="en-GB" sz="1400" dirty="0">
                <a:latin typeface="Aptos" panose="020B0004020202020204" pitchFamily="34" charset="0"/>
              </a:rPr>
              <a:t> and healthy tissue of a patient with head and neck cancer. Both the original tissue and the organoids are stained with </a:t>
            </a:r>
            <a:r>
              <a:rPr lang="en-GB" sz="1400" dirty="0" err="1">
                <a:latin typeface="Aptos" panose="020B0004020202020204" pitchFamily="34" charset="0"/>
              </a:rPr>
              <a:t>hematoxylin</a:t>
            </a:r>
            <a:r>
              <a:rPr lang="en-GB" sz="1400" dirty="0">
                <a:latin typeface="Aptos" panose="020B0004020202020204" pitchFamily="34" charset="0"/>
              </a:rPr>
              <a:t> (purple) and eosin (pink), a standard staining used in diagnostics. </a:t>
            </a:r>
            <a:r>
              <a:rPr lang="en-GB" sz="1400" dirty="0" err="1">
                <a:latin typeface="Aptos" panose="020B0004020202020204" pitchFamily="34" charset="0"/>
              </a:rPr>
              <a:t>Tumor</a:t>
            </a:r>
            <a:r>
              <a:rPr lang="en-GB" sz="1400" dirty="0">
                <a:latin typeface="Aptos" panose="020B0004020202020204" pitchFamily="34" charset="0"/>
              </a:rPr>
              <a:t> organoids look different than organoids cultured from healthy tissue and additionally retain characteristics of the original </a:t>
            </a:r>
            <a:r>
              <a:rPr lang="en-GB" sz="1400" dirty="0" err="1">
                <a:latin typeface="Aptos" panose="020B0004020202020204" pitchFamily="34" charset="0"/>
              </a:rPr>
              <a:t>tumor</a:t>
            </a:r>
            <a:r>
              <a:rPr lang="en-GB" sz="1400" dirty="0">
                <a:latin typeface="Aptos" panose="020B0004020202020204" pitchFamily="34" charset="0"/>
              </a:rPr>
              <a:t> tissue.</a:t>
            </a:r>
            <a:endParaRPr lang="pl-PL" sz="1400" dirty="0">
              <a:latin typeface="Aptos" panose="020B0004020202020204" pitchFamily="34" charset="0"/>
            </a:endParaRPr>
          </a:p>
          <a:p>
            <a:r>
              <a:rPr lang="en-GB" sz="1400" dirty="0">
                <a:latin typeface="Aptos" panose="020B0004020202020204" pitchFamily="34" charset="0"/>
              </a:rPr>
              <a:t>Else </a:t>
            </a:r>
            <a:r>
              <a:rPr lang="en-GB" sz="1400" dirty="0" err="1">
                <a:latin typeface="Aptos" panose="020B0004020202020204" pitchFamily="34" charset="0"/>
              </a:rPr>
              <a:t>Driehuis</a:t>
            </a:r>
            <a:r>
              <a:rPr lang="en-GB" sz="1400" dirty="0">
                <a:latin typeface="Aptos" panose="020B0004020202020204" pitchFamily="34" charset="0"/>
              </a:rPr>
              <a:t>, © Hubrecht Institute</a:t>
            </a:r>
            <a:endParaRPr lang="en-GB" sz="1100" dirty="0">
              <a:latin typeface="Aptos" panose="020B0004020202020204" pitchFamily="34" charset="0"/>
            </a:endParaRPr>
          </a:p>
        </p:txBody>
      </p:sp>
    </p:spTree>
    <p:extLst>
      <p:ext uri="{BB962C8B-B14F-4D97-AF65-F5344CB8AC3E}">
        <p14:creationId xmlns:p14="http://schemas.microsoft.com/office/powerpoint/2010/main" val="125485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p:cNvSpPr>
            <a:spLocks noGrp="1"/>
          </p:cNvSpPr>
          <p:nvPr>
            <p:ph type="title"/>
          </p:nvPr>
        </p:nvSpPr>
        <p:spPr>
          <a:xfrm>
            <a:off x="794867" y="0"/>
            <a:ext cx="10156435" cy="1152524"/>
          </a:xfrm>
        </p:spPr>
        <p:txBody>
          <a:bodyPr vert="horz" lIns="91440" tIns="45720" rIns="91440" bIns="45720" rtlCol="0" anchor="b">
            <a:normAutofit/>
          </a:bodyPr>
          <a:lstStyle/>
          <a:p>
            <a:pPr>
              <a:lnSpc>
                <a:spcPct val="85000"/>
              </a:lnSpc>
            </a:pPr>
            <a:r>
              <a:rPr lang="en-US" sz="4200" dirty="0"/>
              <a:t>Mapping Dr. Jones’s Decisions to SDT</a:t>
            </a:r>
          </a:p>
        </p:txBody>
      </p:sp>
      <p:sp>
        <p:nvSpPr>
          <p:cNvPr id="4" name="TextBox 3"/>
          <p:cNvSpPr txBox="1"/>
          <p:nvPr/>
        </p:nvSpPr>
        <p:spPr>
          <a:xfrm>
            <a:off x="794867" y="6077658"/>
            <a:ext cx="9747821" cy="594360"/>
          </a:xfrm>
          <a:prstGeom prst="rect">
            <a:avLst/>
          </a:prstGeom>
        </p:spPr>
        <p:txBody>
          <a:bodyPr vert="horz" lIns="91440" tIns="45720" rIns="91440" bIns="45720" rtlCol="0">
            <a:normAutofit/>
          </a:bodyPr>
          <a:lstStyle/>
          <a:p>
            <a:pPr defTabSz="914400">
              <a:lnSpc>
                <a:spcPct val="95000"/>
              </a:lnSpc>
              <a:spcBef>
                <a:spcPts val="1400"/>
              </a:spcBef>
              <a:spcAft>
                <a:spcPts val="200"/>
              </a:spcAft>
              <a:buClr>
                <a:schemeClr val="accent1"/>
              </a:buClr>
              <a:buSzPct val="80000"/>
            </a:pPr>
            <a:r>
              <a:rPr lang="en-US" spc="10" dirty="0">
                <a:solidFill>
                  <a:schemeClr val="tx1">
                    <a:lumMod val="75000"/>
                  </a:schemeClr>
                </a:solidFill>
              </a:rPr>
              <a:t>Question: What might push Dr. Jones to shift her criterion conservatively or liberally?</a:t>
            </a:r>
          </a:p>
        </p:txBody>
      </p:sp>
      <p:graphicFrame>
        <p:nvGraphicFramePr>
          <p:cNvPr id="3" name="Table 2"/>
          <p:cNvGraphicFramePr>
            <a:graphicFrameLocks noGrp="1"/>
          </p:cNvGraphicFramePr>
          <p:nvPr>
            <p:extLst>
              <p:ext uri="{D42A27DB-BD31-4B8C-83A1-F6EECF244321}">
                <p14:modId xmlns:p14="http://schemas.microsoft.com/office/powerpoint/2010/main" val="4131013193"/>
              </p:ext>
            </p:extLst>
          </p:nvPr>
        </p:nvGraphicFramePr>
        <p:xfrm>
          <a:off x="794867" y="1501351"/>
          <a:ext cx="9897136" cy="4383740"/>
        </p:xfrm>
        <a:graphic>
          <a:graphicData uri="http://schemas.openxmlformats.org/drawingml/2006/table">
            <a:tbl>
              <a:tblPr firstRow="1" bandRow="1">
                <a:tableStyleId>{5C22544A-7EE6-4342-B048-85BDC9FD1C3A}</a:tableStyleId>
              </a:tblPr>
              <a:tblGrid>
                <a:gridCol w="4867540">
                  <a:extLst>
                    <a:ext uri="{9D8B030D-6E8A-4147-A177-3AD203B41FA5}">
                      <a16:colId xmlns:a16="http://schemas.microsoft.com/office/drawing/2014/main" val="20000"/>
                    </a:ext>
                  </a:extLst>
                </a:gridCol>
                <a:gridCol w="5029596">
                  <a:extLst>
                    <a:ext uri="{9D8B030D-6E8A-4147-A177-3AD203B41FA5}">
                      <a16:colId xmlns:a16="http://schemas.microsoft.com/office/drawing/2014/main" val="20001"/>
                    </a:ext>
                  </a:extLst>
                </a:gridCol>
              </a:tblGrid>
              <a:tr h="500058">
                <a:tc>
                  <a:txBody>
                    <a:bodyPr/>
                    <a:lstStyle/>
                    <a:p>
                      <a:r>
                        <a:rPr lang="en-GB" sz="2000" dirty="0"/>
                        <a:t>SDT Concept</a:t>
                      </a:r>
                    </a:p>
                  </a:txBody>
                  <a:tcPr marL="116483" marR="116483" marT="58241" marB="58241"/>
                </a:tc>
                <a:tc>
                  <a:txBody>
                    <a:bodyPr/>
                    <a:lstStyle/>
                    <a:p>
                      <a:r>
                        <a:rPr lang="en-GB" sz="2000"/>
                        <a:t>Radiologist Example</a:t>
                      </a:r>
                    </a:p>
                  </a:txBody>
                  <a:tcPr marL="116483" marR="116483" marT="58241" marB="58241"/>
                </a:tc>
                <a:extLst>
                  <a:ext uri="{0D108BD9-81ED-4DB2-BD59-A6C34878D82A}">
                    <a16:rowId xmlns:a16="http://schemas.microsoft.com/office/drawing/2014/main" val="10000"/>
                  </a:ext>
                </a:extLst>
              </a:tr>
              <a:tr h="845906">
                <a:tc>
                  <a:txBody>
                    <a:bodyPr/>
                    <a:lstStyle/>
                    <a:p>
                      <a:r>
                        <a:rPr lang="en-GB" sz="2000"/>
                        <a:t>Signal = genuine pathology</a:t>
                      </a:r>
                    </a:p>
                  </a:txBody>
                  <a:tcPr marL="116483" marR="116483" marT="58241" marB="58241"/>
                </a:tc>
                <a:tc>
                  <a:txBody>
                    <a:bodyPr/>
                    <a:lstStyle/>
                    <a:p>
                      <a:r>
                        <a:rPr lang="en-GB" sz="2000"/>
                        <a:t>True disease present on scan (tumor)</a:t>
                      </a:r>
                    </a:p>
                  </a:txBody>
                  <a:tcPr marL="116483" marR="116483" marT="58241" marB="58241"/>
                </a:tc>
                <a:extLst>
                  <a:ext uri="{0D108BD9-81ED-4DB2-BD59-A6C34878D82A}">
                    <a16:rowId xmlns:a16="http://schemas.microsoft.com/office/drawing/2014/main" val="10001"/>
                  </a:ext>
                </a:extLst>
              </a:tr>
              <a:tr h="500058">
                <a:tc>
                  <a:txBody>
                    <a:bodyPr/>
                    <a:lstStyle/>
                    <a:p>
                      <a:r>
                        <a:rPr lang="en-GB" sz="2000"/>
                        <a:t>Noise = </a:t>
                      </a:r>
                      <a:r>
                        <a:rPr lang="pl-PL" sz="2000"/>
                        <a:t>non-pathology</a:t>
                      </a:r>
                      <a:endParaRPr lang="en-GB" sz="2000"/>
                    </a:p>
                  </a:txBody>
                  <a:tcPr marL="116483" marR="116483" marT="58241" marB="58241"/>
                </a:tc>
                <a:tc>
                  <a:txBody>
                    <a:bodyPr/>
                    <a:lstStyle/>
                    <a:p>
                      <a:r>
                        <a:rPr lang="en-GB" sz="2000"/>
                        <a:t>Benign variation or artifact (shadow)</a:t>
                      </a:r>
                    </a:p>
                  </a:txBody>
                  <a:tcPr marL="116483" marR="116483" marT="58241" marB="58241"/>
                </a:tc>
                <a:extLst>
                  <a:ext uri="{0D108BD9-81ED-4DB2-BD59-A6C34878D82A}">
                    <a16:rowId xmlns:a16="http://schemas.microsoft.com/office/drawing/2014/main" val="10002"/>
                  </a:ext>
                </a:extLst>
              </a:tr>
              <a:tr h="845906">
                <a:tc>
                  <a:txBody>
                    <a:bodyPr/>
                    <a:lstStyle/>
                    <a:p>
                      <a:r>
                        <a:rPr lang="en-GB" sz="2000"/>
                        <a:t>Internal response = </a:t>
                      </a:r>
                      <a:r>
                        <a:rPr lang="pl-PL" sz="2000"/>
                        <a:t>amount of „abnormality” </a:t>
                      </a:r>
                      <a:r>
                        <a:rPr lang="en-GB" sz="2000"/>
                        <a:t>observed</a:t>
                      </a:r>
                    </a:p>
                  </a:txBody>
                  <a:tcPr marL="116483" marR="116483" marT="58241" marB="58241"/>
                </a:tc>
                <a:tc>
                  <a:txBody>
                    <a:bodyPr/>
                    <a:lstStyle/>
                    <a:p>
                      <a:r>
                        <a:rPr lang="en-GB" sz="2000"/>
                        <a:t>How suspicious a lesion looks (e.g. rated 1-5)</a:t>
                      </a:r>
                    </a:p>
                  </a:txBody>
                  <a:tcPr marL="116483" marR="116483" marT="58241" marB="58241"/>
                </a:tc>
                <a:extLst>
                  <a:ext uri="{0D108BD9-81ED-4DB2-BD59-A6C34878D82A}">
                    <a16:rowId xmlns:a16="http://schemas.microsoft.com/office/drawing/2014/main" val="10003"/>
                  </a:ext>
                </a:extLst>
              </a:tr>
              <a:tr h="845906">
                <a:tc>
                  <a:txBody>
                    <a:bodyPr/>
                    <a:lstStyle/>
                    <a:p>
                      <a:r>
                        <a:rPr lang="en-GB" sz="2000" dirty="0"/>
                        <a:t>Criterion (C) = threshold to call ‘abnormal’</a:t>
                      </a:r>
                    </a:p>
                  </a:txBody>
                  <a:tcPr marL="116483" marR="116483" marT="58241" marB="58241"/>
                </a:tc>
                <a:tc>
                  <a:txBody>
                    <a:bodyPr/>
                    <a:lstStyle/>
                    <a:p>
                      <a:r>
                        <a:rPr lang="en-GB" sz="2000" dirty="0"/>
                        <a:t>Cut-off: Only call abnormal if rating ≥ 4</a:t>
                      </a:r>
                    </a:p>
                  </a:txBody>
                  <a:tcPr marL="116483" marR="116483" marT="58241" marB="58241"/>
                </a:tc>
                <a:extLst>
                  <a:ext uri="{0D108BD9-81ED-4DB2-BD59-A6C34878D82A}">
                    <a16:rowId xmlns:a16="http://schemas.microsoft.com/office/drawing/2014/main" val="10004"/>
                  </a:ext>
                </a:extLst>
              </a:tr>
              <a:tr h="845906">
                <a:tc>
                  <a:txBody>
                    <a:bodyPr/>
                    <a:lstStyle/>
                    <a:p>
                      <a:r>
                        <a:rPr lang="en-GB" sz="2000" dirty="0"/>
                        <a:t>Discriminability (d’) = ability to tell pathology from non-pathology</a:t>
                      </a:r>
                    </a:p>
                  </a:txBody>
                  <a:tcPr marL="116483" marR="116483" marT="58241" marB="58241"/>
                </a:tc>
                <a:tc>
                  <a:txBody>
                    <a:bodyPr/>
                    <a:lstStyle/>
                    <a:p>
                      <a:r>
                        <a:rPr lang="en-GB" sz="2000" dirty="0"/>
                        <a:t>Professional training, years of experience, good vision</a:t>
                      </a:r>
                    </a:p>
                  </a:txBody>
                  <a:tcPr marL="116483" marR="116483" marT="58241" marB="58241"/>
                </a:tc>
                <a:extLst>
                  <a:ext uri="{0D108BD9-81ED-4DB2-BD59-A6C34878D82A}">
                    <a16:rowId xmlns:a16="http://schemas.microsoft.com/office/drawing/2014/main" val="384277385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p:cNvSpPr>
            <a:spLocks noGrp="1"/>
          </p:cNvSpPr>
          <p:nvPr>
            <p:ph type="title"/>
          </p:nvPr>
        </p:nvSpPr>
        <p:spPr>
          <a:xfrm>
            <a:off x="718874" y="677863"/>
            <a:ext cx="4534047" cy="1325562"/>
          </a:xfrm>
        </p:spPr>
        <p:txBody>
          <a:bodyPr vert="horz" lIns="91440" tIns="45720" rIns="91440" bIns="45720" rtlCol="0" anchor="b">
            <a:normAutofit/>
          </a:bodyPr>
          <a:lstStyle/>
          <a:p>
            <a:r>
              <a:rPr lang="en-US" sz="4100"/>
              <a:t>SDT Outcomes in Medical Terms</a:t>
            </a:r>
          </a:p>
        </p:txBody>
      </p:sp>
      <p:sp>
        <p:nvSpPr>
          <p:cNvPr id="4" name="TextBox 3"/>
          <p:cNvSpPr txBox="1"/>
          <p:nvPr/>
        </p:nvSpPr>
        <p:spPr>
          <a:xfrm>
            <a:off x="718874" y="2325158"/>
            <a:ext cx="4534048" cy="3854979"/>
          </a:xfrm>
          <a:prstGeom prst="rect">
            <a:avLst/>
          </a:prstGeom>
        </p:spPr>
        <p:txBody>
          <a:bodyPr vert="horz" lIns="91440" tIns="45720" rIns="91440" bIns="45720" rtlCol="0">
            <a:normAutofit/>
          </a:bodyPr>
          <a:lstStyle/>
          <a:p>
            <a:pPr indent="-182880" defTabSz="914400">
              <a:spcAft>
                <a:spcPts val="600"/>
              </a:spcAft>
              <a:buClr>
                <a:schemeClr val="accent1"/>
              </a:buClr>
            </a:pPr>
            <a:r>
              <a:rPr lang="en-US" dirty="0"/>
              <a:t>• TP = correct identification of true disease</a:t>
            </a:r>
          </a:p>
          <a:p>
            <a:pPr indent="-182880" defTabSz="914400">
              <a:spcAft>
                <a:spcPts val="600"/>
              </a:spcAft>
              <a:buClr>
                <a:schemeClr val="accent1"/>
              </a:buClr>
            </a:pPr>
            <a:r>
              <a:rPr lang="en-US" dirty="0"/>
              <a:t>• FN = missed real pathology (dangerous)</a:t>
            </a:r>
          </a:p>
          <a:p>
            <a:pPr indent="-182880" defTabSz="914400">
              <a:spcAft>
                <a:spcPts val="600"/>
              </a:spcAft>
              <a:buClr>
                <a:schemeClr val="accent1"/>
              </a:buClr>
            </a:pPr>
            <a:r>
              <a:rPr lang="en-US" dirty="0"/>
              <a:t>• FP = benign</a:t>
            </a:r>
            <a:r>
              <a:rPr lang="pl-PL" dirty="0"/>
              <a:t> </a:t>
            </a:r>
            <a:r>
              <a:rPr lang="pl-PL" dirty="0" err="1"/>
              <a:t>change</a:t>
            </a:r>
            <a:r>
              <a:rPr lang="en-US" dirty="0"/>
              <a:t> called ‘disease’ (unnecessary follow-up)</a:t>
            </a:r>
          </a:p>
          <a:p>
            <a:pPr indent="-182880" defTabSz="914400">
              <a:spcAft>
                <a:spcPts val="600"/>
              </a:spcAft>
              <a:buClr>
                <a:schemeClr val="accent1"/>
              </a:buClr>
            </a:pPr>
            <a:r>
              <a:rPr lang="en-US" dirty="0"/>
              <a:t>• TN = correctly identifies normal scan</a:t>
            </a:r>
          </a:p>
        </p:txBody>
      </p:sp>
      <p:graphicFrame>
        <p:nvGraphicFramePr>
          <p:cNvPr id="3" name="Table 2"/>
          <p:cNvGraphicFramePr>
            <a:graphicFrameLocks noGrp="1"/>
          </p:cNvGraphicFramePr>
          <p:nvPr>
            <p:extLst>
              <p:ext uri="{D42A27DB-BD31-4B8C-83A1-F6EECF244321}">
                <p14:modId xmlns:p14="http://schemas.microsoft.com/office/powerpoint/2010/main" val="3448275870"/>
              </p:ext>
            </p:extLst>
          </p:nvPr>
        </p:nvGraphicFramePr>
        <p:xfrm>
          <a:off x="5633883" y="2187673"/>
          <a:ext cx="4905695" cy="3166715"/>
        </p:xfrm>
        <a:graphic>
          <a:graphicData uri="http://schemas.openxmlformats.org/drawingml/2006/table">
            <a:tbl>
              <a:tblPr firstRow="1" bandRow="1">
                <a:tableStyleId>{5C22544A-7EE6-4342-B048-85BDC9FD1C3A}</a:tableStyleId>
              </a:tblPr>
              <a:tblGrid>
                <a:gridCol w="1706053">
                  <a:extLst>
                    <a:ext uri="{9D8B030D-6E8A-4147-A177-3AD203B41FA5}">
                      <a16:colId xmlns:a16="http://schemas.microsoft.com/office/drawing/2014/main" val="20000"/>
                    </a:ext>
                  </a:extLst>
                </a:gridCol>
                <a:gridCol w="1668916">
                  <a:extLst>
                    <a:ext uri="{9D8B030D-6E8A-4147-A177-3AD203B41FA5}">
                      <a16:colId xmlns:a16="http://schemas.microsoft.com/office/drawing/2014/main" val="20001"/>
                    </a:ext>
                  </a:extLst>
                </a:gridCol>
                <a:gridCol w="1530726">
                  <a:extLst>
                    <a:ext uri="{9D8B030D-6E8A-4147-A177-3AD203B41FA5}">
                      <a16:colId xmlns:a16="http://schemas.microsoft.com/office/drawing/2014/main" val="20002"/>
                    </a:ext>
                  </a:extLst>
                </a:gridCol>
              </a:tblGrid>
              <a:tr h="830983">
                <a:tc>
                  <a:txBody>
                    <a:bodyPr/>
                    <a:lstStyle/>
                    <a:p>
                      <a:endParaRPr lang="en-GB" sz="2000" dirty="0"/>
                    </a:p>
                  </a:txBody>
                  <a:tcPr marL="124459" marR="124459" marT="62229" marB="62229"/>
                </a:tc>
                <a:tc>
                  <a:txBody>
                    <a:bodyPr/>
                    <a:lstStyle/>
                    <a:p>
                      <a:r>
                        <a:rPr lang="en-GB" sz="2000" dirty="0"/>
                        <a:t>Disease Present</a:t>
                      </a:r>
                    </a:p>
                  </a:txBody>
                  <a:tcPr marL="124459" marR="124459" marT="62229" marB="62229"/>
                </a:tc>
                <a:tc>
                  <a:txBody>
                    <a:bodyPr/>
                    <a:lstStyle/>
                    <a:p>
                      <a:r>
                        <a:rPr lang="en-GB" sz="2000"/>
                        <a:t>Disease Absent</a:t>
                      </a:r>
                    </a:p>
                  </a:txBody>
                  <a:tcPr marL="124459" marR="124459" marT="62229" marB="62229"/>
                </a:tc>
                <a:extLst>
                  <a:ext uri="{0D108BD9-81ED-4DB2-BD59-A6C34878D82A}">
                    <a16:rowId xmlns:a16="http://schemas.microsoft.com/office/drawing/2014/main" val="10000"/>
                  </a:ext>
                </a:extLst>
              </a:tr>
              <a:tr h="1167866">
                <a:tc>
                  <a:txBody>
                    <a:bodyPr/>
                    <a:lstStyle/>
                    <a:p>
                      <a:r>
                        <a:rPr lang="en-GB" sz="2000"/>
                        <a:t>Called ‘Abnormal’</a:t>
                      </a:r>
                    </a:p>
                  </a:txBody>
                  <a:tcPr marL="124459" marR="124459" marT="62229" marB="62229"/>
                </a:tc>
                <a:tc>
                  <a:txBody>
                    <a:bodyPr/>
                    <a:lstStyle/>
                    <a:p>
                      <a:r>
                        <a:rPr lang="en-GB" sz="2000" dirty="0"/>
                        <a:t>True Positive (TP)</a:t>
                      </a:r>
                      <a:r>
                        <a:rPr lang="pl-PL" sz="2000" dirty="0"/>
                        <a:t> </a:t>
                      </a:r>
                      <a:endParaRPr lang="en-GB" sz="2000" dirty="0"/>
                    </a:p>
                  </a:txBody>
                  <a:tcPr marL="124459" marR="124459" marT="62229" marB="62229"/>
                </a:tc>
                <a:tc>
                  <a:txBody>
                    <a:bodyPr/>
                    <a:lstStyle/>
                    <a:p>
                      <a:r>
                        <a:rPr lang="en-GB" sz="2000"/>
                        <a:t>False Positive (FP)</a:t>
                      </a:r>
                    </a:p>
                  </a:txBody>
                  <a:tcPr marL="124459" marR="124459" marT="62229" marB="62229"/>
                </a:tc>
                <a:extLst>
                  <a:ext uri="{0D108BD9-81ED-4DB2-BD59-A6C34878D82A}">
                    <a16:rowId xmlns:a16="http://schemas.microsoft.com/office/drawing/2014/main" val="10001"/>
                  </a:ext>
                </a:extLst>
              </a:tr>
              <a:tr h="1167866">
                <a:tc>
                  <a:txBody>
                    <a:bodyPr/>
                    <a:lstStyle/>
                    <a:p>
                      <a:r>
                        <a:rPr lang="en-GB" sz="2000" dirty="0"/>
                        <a:t>Called ‘Normal’</a:t>
                      </a:r>
                    </a:p>
                  </a:txBody>
                  <a:tcPr marL="124459" marR="124459" marT="62229" marB="62229"/>
                </a:tc>
                <a:tc>
                  <a:txBody>
                    <a:bodyPr/>
                    <a:lstStyle/>
                    <a:p>
                      <a:r>
                        <a:rPr lang="en-GB" sz="2000"/>
                        <a:t>False Negative (FN)</a:t>
                      </a:r>
                    </a:p>
                  </a:txBody>
                  <a:tcPr marL="124459" marR="124459" marT="62229" marB="62229"/>
                </a:tc>
                <a:tc>
                  <a:txBody>
                    <a:bodyPr/>
                    <a:lstStyle/>
                    <a:p>
                      <a:r>
                        <a:rPr lang="en-GB" sz="2000" dirty="0"/>
                        <a:t>True Negative (TN)</a:t>
                      </a:r>
                    </a:p>
                  </a:txBody>
                  <a:tcPr marL="124459" marR="124459" marT="62229" marB="62229"/>
                </a:tc>
                <a:extLst>
                  <a:ext uri="{0D108BD9-81ED-4DB2-BD59-A6C34878D82A}">
                    <a16:rowId xmlns:a16="http://schemas.microsoft.com/office/drawing/2014/main" val="10002"/>
                  </a:ext>
                </a:extLst>
              </a:tr>
            </a:tbl>
          </a:graphicData>
        </a:graphic>
      </p:graphicFrame>
      <p:pic>
        <p:nvPicPr>
          <p:cNvPr id="6" name="Graphic 5" descr="Tick with solid fill">
            <a:extLst>
              <a:ext uri="{FF2B5EF4-FFF2-40B4-BE49-F238E27FC236}">
                <a16:creationId xmlns:a16="http://schemas.microsoft.com/office/drawing/2014/main" id="{504A5EEF-C8A6-03A7-6D8E-C7EAD5CA03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9131" y="3607489"/>
            <a:ext cx="603145" cy="603145"/>
          </a:xfrm>
          <a:prstGeom prst="rect">
            <a:avLst/>
          </a:prstGeom>
        </p:spPr>
      </p:pic>
      <p:pic>
        <p:nvPicPr>
          <p:cNvPr id="8" name="Graphic 7" descr="Close with solid fill">
            <a:extLst>
              <a:ext uri="{FF2B5EF4-FFF2-40B4-BE49-F238E27FC236}">
                <a16:creationId xmlns:a16="http://schemas.microsoft.com/office/drawing/2014/main" id="{EE6DA1A1-37AC-F596-F07F-9FFD186EBD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6434" y="3622679"/>
            <a:ext cx="603145" cy="603145"/>
          </a:xfrm>
          <a:prstGeom prst="rect">
            <a:avLst/>
          </a:prstGeom>
        </p:spPr>
      </p:pic>
      <p:pic>
        <p:nvPicPr>
          <p:cNvPr id="10" name="Graphic 9" descr="Tick with solid fill">
            <a:extLst>
              <a:ext uri="{FF2B5EF4-FFF2-40B4-BE49-F238E27FC236}">
                <a16:creationId xmlns:a16="http://schemas.microsoft.com/office/drawing/2014/main" id="{8A62FBE5-1DC5-7640-D23F-2127954AA5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36434" y="4927091"/>
            <a:ext cx="603145" cy="603145"/>
          </a:xfrm>
          <a:prstGeom prst="rect">
            <a:avLst/>
          </a:prstGeom>
        </p:spPr>
      </p:pic>
      <p:pic>
        <p:nvPicPr>
          <p:cNvPr id="11" name="Graphic 10" descr="Close with solid fill">
            <a:extLst>
              <a:ext uri="{FF2B5EF4-FFF2-40B4-BE49-F238E27FC236}">
                <a16:creationId xmlns:a16="http://schemas.microsoft.com/office/drawing/2014/main" id="{93E74ABE-DB65-4350-0FE7-FD17A5A7B2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12618" y="4970200"/>
            <a:ext cx="603145" cy="6031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Diagnostic Classification Systems (ICD, DSM) as SDT</a:t>
            </a:r>
          </a:p>
        </p:txBody>
      </p:sp>
      <p:sp>
        <p:nvSpPr>
          <p:cNvPr id="3" name="Content Placeholder 2"/>
          <p:cNvSpPr>
            <a:spLocks noGrp="1"/>
          </p:cNvSpPr>
          <p:nvPr>
            <p:ph idx="1"/>
          </p:nvPr>
        </p:nvSpPr>
        <p:spPr/>
        <p:txBody>
          <a:bodyPr/>
          <a:lstStyle/>
          <a:p>
            <a:endParaRPr dirty="0"/>
          </a:p>
          <a:p>
            <a:pPr>
              <a:defRPr sz="1800"/>
            </a:pPr>
            <a:r>
              <a:rPr dirty="0"/>
              <a:t>ICD/DSM define thresholds for diagnostic categories (e.g., depression, PTSD).</a:t>
            </a:r>
          </a:p>
          <a:p>
            <a:pPr>
              <a:defRPr sz="1800"/>
            </a:pPr>
            <a:r>
              <a:rPr dirty="0"/>
              <a:t>Each criterion set serves as a decision boundary (“Does patient have disorder X?”).</a:t>
            </a:r>
          </a:p>
          <a:p>
            <a:pPr>
              <a:defRPr sz="1800"/>
            </a:pPr>
            <a:r>
              <a:rPr dirty="0"/>
              <a:t>‘Signal’ = patient truly has disorder; ‘Noise’ = normal variations in mood/behavior.</a:t>
            </a:r>
          </a:p>
          <a:p>
            <a:pPr>
              <a:defRPr sz="1800"/>
            </a:pPr>
            <a:r>
              <a:rPr dirty="0"/>
              <a:t>Any classification system has inherent </a:t>
            </a:r>
            <a:r>
              <a:rPr lang="en-GB" dirty="0"/>
              <a:t>discriminability</a:t>
            </a:r>
            <a:r>
              <a:rPr dirty="0"/>
              <a:t> (d′) and bias (criterion).</a:t>
            </a:r>
          </a:p>
        </p:txBody>
      </p:sp>
      <p:sp>
        <p:nvSpPr>
          <p:cNvPr id="4" name="TextBox 3"/>
          <p:cNvSpPr txBox="1"/>
          <p:nvPr/>
        </p:nvSpPr>
        <p:spPr>
          <a:xfrm>
            <a:off x="1261872" y="5275044"/>
            <a:ext cx="8595360"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b="1" dirty="0"/>
              <a:t>Example</a:t>
            </a:r>
            <a:r>
              <a:rPr dirty="0"/>
              <a:t>: </a:t>
            </a:r>
            <a:endParaRPr lang="en-GB" dirty="0"/>
          </a:p>
          <a:p>
            <a:r>
              <a:rPr dirty="0"/>
              <a:t>DSM</a:t>
            </a:r>
            <a:r>
              <a:rPr lang="en-GB" dirty="0"/>
              <a:t>-5</a:t>
            </a:r>
            <a:r>
              <a:rPr dirty="0"/>
              <a:t> criteria for Major Depression require ≥ 5 of 9 symptoms. Some clinicians might use ≥ 6 symptoms to reduce false positives.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Sensitivity, Specificity, and Accuracy – Definitions</a:t>
            </a:r>
          </a:p>
        </p:txBody>
      </p:sp>
      <p:sp>
        <p:nvSpPr>
          <p:cNvPr id="3" name="Content Placeholder 2"/>
          <p:cNvSpPr>
            <a:spLocks noGrp="1"/>
          </p:cNvSpPr>
          <p:nvPr>
            <p:ph idx="1"/>
          </p:nvPr>
        </p:nvSpPr>
        <p:spPr/>
        <p:txBody>
          <a:bodyPr/>
          <a:lstStyle/>
          <a:p>
            <a:endParaRPr dirty="0"/>
          </a:p>
          <a:p>
            <a:pPr>
              <a:defRPr sz="1800"/>
            </a:pPr>
            <a:r>
              <a:rPr b="1" dirty="0"/>
              <a:t>Sensitivity</a:t>
            </a:r>
            <a:r>
              <a:rPr dirty="0"/>
              <a:t> (True Positive Rate) = TP / (TP + FN): Proportion of actual disease correctly detected.</a:t>
            </a:r>
          </a:p>
          <a:p>
            <a:pPr>
              <a:defRPr sz="1800"/>
            </a:pPr>
            <a:r>
              <a:rPr b="1" dirty="0"/>
              <a:t>Specificity</a:t>
            </a:r>
            <a:r>
              <a:rPr dirty="0"/>
              <a:t> (True Negative Rate) = TN / (TN + FP): Proportion of healthy cases correctly identified.</a:t>
            </a:r>
          </a:p>
          <a:p>
            <a:pPr>
              <a:defRPr sz="1800"/>
            </a:pPr>
            <a:r>
              <a:rPr b="1" dirty="0"/>
              <a:t>Accuracy</a:t>
            </a:r>
            <a:r>
              <a:rPr dirty="0"/>
              <a:t> = (TP + TN) / Total trials: Overall correctness, but dependent on prevalence.</a:t>
            </a:r>
          </a:p>
        </p:txBody>
      </p:sp>
      <p:sp>
        <p:nvSpPr>
          <p:cNvPr id="4" name="TextBox 3"/>
          <p:cNvSpPr txBox="1"/>
          <p:nvPr/>
        </p:nvSpPr>
        <p:spPr>
          <a:xfrm>
            <a:off x="2894026" y="4822722"/>
            <a:ext cx="5551520" cy="1200329"/>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b="1" dirty="0"/>
              <a:t>Example</a:t>
            </a:r>
            <a:r>
              <a:rPr dirty="0"/>
              <a:t>:</a:t>
            </a:r>
            <a:endParaRPr lang="en-GB" dirty="0"/>
          </a:p>
          <a:p>
            <a:r>
              <a:rPr dirty="0"/>
              <a:t>100 diseased → 90 TP, 10 FN → Sensitivity = 0.90</a:t>
            </a:r>
          </a:p>
          <a:p>
            <a:r>
              <a:rPr dirty="0"/>
              <a:t>200 healthy → 180 TN, 20 FP → Specificity = 0.90</a:t>
            </a:r>
          </a:p>
          <a:p>
            <a:r>
              <a:rPr dirty="0"/>
              <a:t>Total correct = 270/300 = 0.90.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95" y="234568"/>
            <a:ext cx="9692640" cy="1325562"/>
          </a:xfrm>
        </p:spPr>
        <p:txBody>
          <a:bodyPr/>
          <a:lstStyle/>
          <a:p>
            <a:r>
              <a:rPr dirty="0"/>
              <a:t>COVID‑19 Self‑Test</a:t>
            </a:r>
          </a:p>
        </p:txBody>
      </p:sp>
      <p:sp>
        <p:nvSpPr>
          <p:cNvPr id="3" name="Content Placeholder 2"/>
          <p:cNvSpPr>
            <a:spLocks noGrp="1"/>
          </p:cNvSpPr>
          <p:nvPr>
            <p:ph idx="1"/>
          </p:nvPr>
        </p:nvSpPr>
        <p:spPr>
          <a:xfrm>
            <a:off x="1261872" y="1644134"/>
            <a:ext cx="5306076" cy="4351337"/>
          </a:xfrm>
        </p:spPr>
        <p:txBody>
          <a:bodyPr/>
          <a:lstStyle/>
          <a:p>
            <a:endParaRPr dirty="0"/>
          </a:p>
          <a:p>
            <a:pPr>
              <a:defRPr sz="1800"/>
            </a:pPr>
            <a:r>
              <a:rPr dirty="0"/>
              <a:t>Claimed Sensitivity: 9</a:t>
            </a:r>
            <a:r>
              <a:rPr lang="en-GB" dirty="0"/>
              <a:t>3,2</a:t>
            </a:r>
            <a:r>
              <a:rPr dirty="0"/>
              <a:t>% (detects 9</a:t>
            </a:r>
            <a:r>
              <a:rPr lang="en-GB" dirty="0"/>
              <a:t>3,2</a:t>
            </a:r>
            <a:r>
              <a:rPr dirty="0"/>
              <a:t>% of infected).</a:t>
            </a:r>
          </a:p>
          <a:p>
            <a:pPr>
              <a:defRPr sz="1800"/>
            </a:pPr>
            <a:r>
              <a:rPr dirty="0"/>
              <a:t>Claimed Specificity: 9</a:t>
            </a:r>
            <a:r>
              <a:rPr lang="en-GB" dirty="0"/>
              <a:t>9,2</a:t>
            </a:r>
            <a:r>
              <a:rPr dirty="0"/>
              <a:t>% (identifies 9</a:t>
            </a:r>
            <a:r>
              <a:rPr lang="en-GB" dirty="0"/>
              <a:t>9,2</a:t>
            </a:r>
            <a:r>
              <a:rPr dirty="0"/>
              <a:t>% of uninfected).</a:t>
            </a:r>
          </a:p>
          <a:p>
            <a:pPr>
              <a:defRPr sz="1800"/>
            </a:pPr>
            <a:r>
              <a:rPr dirty="0"/>
              <a:t>Scenario: </a:t>
            </a:r>
            <a:r>
              <a:rPr lang="en-GB" dirty="0"/>
              <a:t>353</a:t>
            </a:r>
            <a:r>
              <a:rPr dirty="0"/>
              <a:t> people</a:t>
            </a:r>
            <a:r>
              <a:rPr lang="en-GB" dirty="0"/>
              <a:t> </a:t>
            </a:r>
            <a:r>
              <a:rPr dirty="0"/>
              <a:t>→ 10</a:t>
            </a:r>
            <a:r>
              <a:rPr lang="en-GB" dirty="0"/>
              <a:t>3</a:t>
            </a:r>
            <a:r>
              <a:rPr dirty="0"/>
              <a:t> infected, </a:t>
            </a:r>
            <a:r>
              <a:rPr lang="en-GB" dirty="0"/>
              <a:t>250</a:t>
            </a:r>
            <a:r>
              <a:rPr dirty="0"/>
              <a:t> healthy: </a:t>
            </a:r>
            <a:endParaRPr lang="en-GB" dirty="0"/>
          </a:p>
          <a:p>
            <a:pPr lvl="1">
              <a:defRPr sz="1800"/>
            </a:pPr>
            <a:r>
              <a:rPr dirty="0"/>
              <a:t>TP=9</a:t>
            </a:r>
            <a:r>
              <a:rPr lang="en-GB" dirty="0"/>
              <a:t>6</a:t>
            </a:r>
            <a:r>
              <a:rPr dirty="0"/>
              <a:t>, </a:t>
            </a:r>
            <a:endParaRPr lang="en-GB" dirty="0"/>
          </a:p>
          <a:p>
            <a:pPr lvl="1">
              <a:defRPr sz="1800"/>
            </a:pPr>
            <a:r>
              <a:rPr dirty="0"/>
              <a:t>FN=</a:t>
            </a:r>
            <a:r>
              <a:rPr lang="en-GB" dirty="0"/>
              <a:t>7</a:t>
            </a:r>
            <a:r>
              <a:rPr dirty="0"/>
              <a:t>; </a:t>
            </a:r>
            <a:endParaRPr lang="en-GB" dirty="0"/>
          </a:p>
          <a:p>
            <a:pPr lvl="1">
              <a:defRPr sz="1800"/>
            </a:pPr>
            <a:r>
              <a:rPr dirty="0"/>
              <a:t>TN=</a:t>
            </a:r>
            <a:r>
              <a:rPr lang="en-GB" dirty="0"/>
              <a:t>248</a:t>
            </a:r>
            <a:r>
              <a:rPr dirty="0"/>
              <a:t>, </a:t>
            </a:r>
            <a:endParaRPr lang="en-GB" dirty="0"/>
          </a:p>
          <a:p>
            <a:pPr lvl="1">
              <a:defRPr sz="1800"/>
            </a:pPr>
            <a:r>
              <a:rPr dirty="0"/>
              <a:t>FP=</a:t>
            </a:r>
            <a:r>
              <a:rPr lang="en-GB" dirty="0"/>
              <a:t>2</a:t>
            </a:r>
            <a:r>
              <a:rPr dirty="0"/>
              <a:t>; </a:t>
            </a:r>
            <a:endParaRPr lang="en-GB" dirty="0"/>
          </a:p>
          <a:p>
            <a:pPr lvl="1">
              <a:defRPr sz="1800"/>
            </a:pPr>
            <a:r>
              <a:rPr dirty="0"/>
              <a:t>Accuracy=97</a:t>
            </a:r>
            <a:r>
              <a:rPr lang="en-GB" dirty="0"/>
              <a:t>,5</a:t>
            </a:r>
            <a:r>
              <a:rPr dirty="0"/>
              <a:t>%.</a:t>
            </a:r>
          </a:p>
        </p:txBody>
      </p:sp>
      <p:sp>
        <p:nvSpPr>
          <p:cNvPr id="4" name="TextBox 3"/>
          <p:cNvSpPr txBox="1"/>
          <p:nvPr/>
        </p:nvSpPr>
        <p:spPr>
          <a:xfrm>
            <a:off x="1261872" y="6079475"/>
            <a:ext cx="9543780" cy="369332"/>
          </a:xfrm>
          <a:prstGeom prst="rect">
            <a:avLst/>
          </a:prstGeom>
          <a:noFill/>
        </p:spPr>
        <p:txBody>
          <a:bodyPr wrap="square">
            <a:spAutoFit/>
          </a:bodyPr>
          <a:lstStyle/>
          <a:p>
            <a:r>
              <a:rPr lang="en-GB" dirty="0"/>
              <a:t>Count it yourself in worksheet →</a:t>
            </a:r>
            <a:endParaRPr dirty="0"/>
          </a:p>
        </p:txBody>
      </p:sp>
      <p:pic>
        <p:nvPicPr>
          <p:cNvPr id="6" name="Picture 5">
            <a:extLst>
              <a:ext uri="{FF2B5EF4-FFF2-40B4-BE49-F238E27FC236}">
                <a16:creationId xmlns:a16="http://schemas.microsoft.com/office/drawing/2014/main" id="{F2D75008-741B-3CEF-A391-9955D7A4A774}"/>
              </a:ext>
            </a:extLst>
          </p:cNvPr>
          <p:cNvPicPr>
            <a:picLocks noChangeAspect="1"/>
          </p:cNvPicPr>
          <p:nvPr/>
        </p:nvPicPr>
        <p:blipFill>
          <a:blip r:embed="rId2"/>
          <a:stretch>
            <a:fillRect/>
          </a:stretch>
        </p:blipFill>
        <p:spPr>
          <a:xfrm>
            <a:off x="6858926" y="1560130"/>
            <a:ext cx="5161629" cy="3985190"/>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446" y="365760"/>
            <a:ext cx="9692640" cy="1325562"/>
          </a:xfrm>
        </p:spPr>
        <p:txBody>
          <a:bodyPr/>
          <a:lstStyle/>
          <a:p>
            <a:r>
              <a:rPr dirty="0"/>
              <a:t>ADAM Questionnaire Validation</a:t>
            </a:r>
            <a:r>
              <a:rPr lang="en-GB" dirty="0"/>
              <a:t> (Morley et al, 2000)</a:t>
            </a:r>
            <a:endParaRPr dirty="0"/>
          </a:p>
        </p:txBody>
      </p:sp>
      <p:sp>
        <p:nvSpPr>
          <p:cNvPr id="3" name="Content Placeholder 2"/>
          <p:cNvSpPr>
            <a:spLocks noGrp="1"/>
          </p:cNvSpPr>
          <p:nvPr>
            <p:ph idx="1"/>
          </p:nvPr>
        </p:nvSpPr>
        <p:spPr>
          <a:xfrm>
            <a:off x="750595" y="1828801"/>
            <a:ext cx="6102489" cy="3903406"/>
          </a:xfrm>
        </p:spPr>
        <p:txBody>
          <a:bodyPr>
            <a:normAutofit/>
          </a:bodyPr>
          <a:lstStyle/>
          <a:p>
            <a:endParaRPr dirty="0"/>
          </a:p>
          <a:p>
            <a:pPr>
              <a:defRPr sz="1800"/>
            </a:pPr>
            <a:r>
              <a:rPr dirty="0"/>
              <a:t>Study Context: ADAM is a screening tool </a:t>
            </a:r>
            <a:r>
              <a:rPr lang="en-GB" dirty="0"/>
              <a:t>for Androgen Deficiency in Aging Males (Morley et al, 2000)</a:t>
            </a:r>
            <a:r>
              <a:rPr dirty="0"/>
              <a:t>.</a:t>
            </a:r>
          </a:p>
          <a:p>
            <a:pPr>
              <a:defRPr sz="1800"/>
            </a:pPr>
            <a:r>
              <a:rPr dirty="0"/>
              <a:t>Validation Study: 3</a:t>
            </a:r>
            <a:r>
              <a:rPr lang="en-GB" dirty="0"/>
              <a:t>16</a:t>
            </a:r>
            <a:r>
              <a:rPr dirty="0"/>
              <a:t> </a:t>
            </a:r>
            <a:r>
              <a:rPr lang="en-GB" dirty="0"/>
              <a:t>men </a:t>
            </a:r>
            <a:r>
              <a:rPr dirty="0"/>
              <a:t>completed ADAM; </a:t>
            </a:r>
            <a:r>
              <a:rPr lang="en-GB" dirty="0"/>
              <a:t>all of them provided blood samples for testosterone measurement</a:t>
            </a:r>
            <a:r>
              <a:rPr dirty="0"/>
              <a:t> (gold standard).</a:t>
            </a:r>
          </a:p>
          <a:p>
            <a:pPr>
              <a:defRPr sz="1800"/>
            </a:pPr>
            <a:r>
              <a:rPr dirty="0"/>
              <a:t>Results: </a:t>
            </a:r>
            <a:r>
              <a:rPr lang="en-GB" dirty="0"/>
              <a:t>25% of all subjects had low testosterone. The criteria for a positive questionnaire result identified 88% of men with low testosterone (sensitivity) with a specificity of 60%. </a:t>
            </a:r>
            <a:endParaRPr dirty="0"/>
          </a:p>
        </p:txBody>
      </p:sp>
      <p:sp>
        <p:nvSpPr>
          <p:cNvPr id="4" name="TextBox 3"/>
          <p:cNvSpPr txBox="1"/>
          <p:nvPr/>
        </p:nvSpPr>
        <p:spPr>
          <a:xfrm>
            <a:off x="913523" y="6167542"/>
            <a:ext cx="6224697" cy="369332"/>
          </a:xfrm>
          <a:prstGeom prst="rect">
            <a:avLst/>
          </a:prstGeom>
          <a:noFill/>
        </p:spPr>
        <p:txBody>
          <a:bodyPr wrap="square">
            <a:spAutoFit/>
          </a:bodyPr>
          <a:lstStyle/>
          <a:p>
            <a:r>
              <a:rPr lang="en-GB" dirty="0"/>
              <a:t>What about counting it other way around? → worksheet</a:t>
            </a:r>
            <a:endParaRPr dirty="0"/>
          </a:p>
        </p:txBody>
      </p:sp>
      <p:pic>
        <p:nvPicPr>
          <p:cNvPr id="6" name="Picture 5">
            <a:extLst>
              <a:ext uri="{FF2B5EF4-FFF2-40B4-BE49-F238E27FC236}">
                <a16:creationId xmlns:a16="http://schemas.microsoft.com/office/drawing/2014/main" id="{2894B3CC-D89C-8FCB-C096-6F2084709EB5}"/>
              </a:ext>
            </a:extLst>
          </p:cNvPr>
          <p:cNvPicPr>
            <a:picLocks noChangeAspect="1"/>
          </p:cNvPicPr>
          <p:nvPr/>
        </p:nvPicPr>
        <p:blipFill>
          <a:blip r:embed="rId2"/>
          <a:stretch>
            <a:fillRect/>
          </a:stretch>
        </p:blipFill>
        <p:spPr>
          <a:xfrm>
            <a:off x="7034346" y="2182761"/>
            <a:ext cx="4774925" cy="3427768"/>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1406</TotalTime>
  <Words>1449</Words>
  <Application>Microsoft Office PowerPoint</Application>
  <PresentationFormat>Widescreen</PresentationFormat>
  <Paragraphs>195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Century Schoolbook</vt:lpstr>
      <vt:lpstr>Wingdings 2</vt:lpstr>
      <vt:lpstr>View</vt:lpstr>
      <vt:lpstr>SDT in Diagnosis and Testing</vt:lpstr>
      <vt:lpstr>Story Time – Dr. Jones, Radiologist</vt:lpstr>
      <vt:lpstr>PowerPoint Presentation</vt:lpstr>
      <vt:lpstr>Mapping Dr. Jones’s Decisions to SDT</vt:lpstr>
      <vt:lpstr>SDT Outcomes in Medical Terms</vt:lpstr>
      <vt:lpstr>Diagnostic Classification Systems (ICD, DSM) as SDT</vt:lpstr>
      <vt:lpstr>Sensitivity, Specificity, and Accuracy – Definitions</vt:lpstr>
      <vt:lpstr>COVID‑19 Self‑Test</vt:lpstr>
      <vt:lpstr>ADAM Questionnaire Validation (Morley et al, 2000)</vt:lpstr>
      <vt:lpstr>Linda &amp; Bob problems</vt:lpstr>
      <vt:lpstr>Base Rates and Base‑Rate Neglect</vt:lpstr>
      <vt:lpstr>Base Rates and Base‑Rate Neglect</vt:lpstr>
      <vt:lpstr>Adjusting Criterion for Base Rate</vt:lpstr>
      <vt:lpstr>Positive Predictive Value (PPV) &amp; Negative Predictive Value (NPV)</vt:lpstr>
      <vt:lpstr>Why Not Test Everyone for Everything?</vt:lpstr>
      <vt:lpstr>Wrap-Up &amp; Key Takeaways</vt:lpstr>
      <vt:lpstr>Discussion &amp; 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cp:lastModifiedBy>Mikołaj Wieczór</cp:lastModifiedBy>
  <cp:revision>5</cp:revision>
  <dcterms:created xsi:type="dcterms:W3CDTF">2013-01-27T09:14:16Z</dcterms:created>
  <dcterms:modified xsi:type="dcterms:W3CDTF">2025-06-08T11:47:55Z</dcterms:modified>
  <cp:category/>
</cp:coreProperties>
</file>