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1" r:id="rId5"/>
    <p:sldId id="269" r:id="rId6"/>
    <p:sldId id="279" r:id="rId7"/>
    <p:sldId id="270" r:id="rId8"/>
    <p:sldId id="280" r:id="rId9"/>
    <p:sldId id="272" r:id="rId10"/>
    <p:sldId id="274" r:id="rId11"/>
    <p:sldId id="275" r:id="rId12"/>
    <p:sldId id="273" r:id="rId13"/>
    <p:sldId id="276" r:id="rId14"/>
    <p:sldId id="277" r:id="rId15"/>
    <p:sldId id="278" r:id="rId16"/>
    <p:sldId id="281" r:id="rId17"/>
    <p:sldId id="282" r:id="rId18"/>
    <p:sldId id="283"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8AAAD-3DB0-4B3E-8826-D74828D7E198}" v="292" dt="2025-06-09T16:41:47.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ołaj Wieczór" userId="41d389bf-8df0-465f-add7-2f0798b14d81" providerId="ADAL" clId="{1078AAAD-3DB0-4B3E-8826-D74828D7E198}"/>
    <pc:docChg chg="undo custSel addSld delSld modSld">
      <pc:chgData name="Mikołaj Wieczór" userId="41d389bf-8df0-465f-add7-2f0798b14d81" providerId="ADAL" clId="{1078AAAD-3DB0-4B3E-8826-D74828D7E198}" dt="2025-06-09T16:51:02.263" v="3232" actId="20577"/>
      <pc:docMkLst>
        <pc:docMk/>
      </pc:docMkLst>
      <pc:sldChg chg="modSp modAnim">
        <pc:chgData name="Mikołaj Wieczór" userId="41d389bf-8df0-465f-add7-2f0798b14d81" providerId="ADAL" clId="{1078AAAD-3DB0-4B3E-8826-D74828D7E198}" dt="2025-06-09T16:41:29.636" v="3189" actId="20577"/>
        <pc:sldMkLst>
          <pc:docMk/>
          <pc:sldMk cId="3261652148" sldId="269"/>
        </pc:sldMkLst>
        <pc:spChg chg="mod">
          <ac:chgData name="Mikołaj Wieczór" userId="41d389bf-8df0-465f-add7-2f0798b14d81" providerId="ADAL" clId="{1078AAAD-3DB0-4B3E-8826-D74828D7E198}" dt="2025-06-09T16:41:29.636" v="3189" actId="20577"/>
          <ac:spMkLst>
            <pc:docMk/>
            <pc:sldMk cId="3261652148" sldId="269"/>
            <ac:spMk id="7" creationId="{74C9B273-D269-4190-ACB4-6FBC5C1BF3A2}"/>
          </ac:spMkLst>
        </pc:spChg>
      </pc:sldChg>
      <pc:sldChg chg="modSp mod">
        <pc:chgData name="Mikołaj Wieczór" userId="41d389bf-8df0-465f-add7-2f0798b14d81" providerId="ADAL" clId="{1078AAAD-3DB0-4B3E-8826-D74828D7E198}" dt="2025-06-09T16:45:10.623" v="3207" actId="20577"/>
        <pc:sldMkLst>
          <pc:docMk/>
          <pc:sldMk cId="2377236673" sldId="272"/>
        </pc:sldMkLst>
        <pc:spChg chg="mod">
          <ac:chgData name="Mikołaj Wieczór" userId="41d389bf-8df0-465f-add7-2f0798b14d81" providerId="ADAL" clId="{1078AAAD-3DB0-4B3E-8826-D74828D7E198}" dt="2025-06-09T16:45:10.623" v="3207" actId="20577"/>
          <ac:spMkLst>
            <pc:docMk/>
            <pc:sldMk cId="2377236673" sldId="272"/>
            <ac:spMk id="19" creationId="{19B1A35E-AD3C-0A0C-B21D-8BC314F6FEDC}"/>
          </ac:spMkLst>
        </pc:spChg>
      </pc:sldChg>
      <pc:sldChg chg="modSp mod">
        <pc:chgData name="Mikołaj Wieczór" userId="41d389bf-8df0-465f-add7-2f0798b14d81" providerId="ADAL" clId="{1078AAAD-3DB0-4B3E-8826-D74828D7E198}" dt="2025-06-09T16:49:16.265" v="3224" actId="20577"/>
        <pc:sldMkLst>
          <pc:docMk/>
          <pc:sldMk cId="2408519904" sldId="273"/>
        </pc:sldMkLst>
        <pc:spChg chg="mod">
          <ac:chgData name="Mikołaj Wieczór" userId="41d389bf-8df0-465f-add7-2f0798b14d81" providerId="ADAL" clId="{1078AAAD-3DB0-4B3E-8826-D74828D7E198}" dt="2025-06-09T16:49:16.265" v="3224" actId="20577"/>
          <ac:spMkLst>
            <pc:docMk/>
            <pc:sldMk cId="2408519904" sldId="273"/>
            <ac:spMk id="16" creationId="{20424DED-87FD-ACE5-7951-DA1DF3651E1C}"/>
          </ac:spMkLst>
        </pc:spChg>
      </pc:sldChg>
      <pc:sldChg chg="modSp mod">
        <pc:chgData name="Mikołaj Wieczór" userId="41d389bf-8df0-465f-add7-2f0798b14d81" providerId="ADAL" clId="{1078AAAD-3DB0-4B3E-8826-D74828D7E198}" dt="2025-06-09T16:46:12.464" v="3211" actId="20577"/>
        <pc:sldMkLst>
          <pc:docMk/>
          <pc:sldMk cId="2558462849" sldId="274"/>
        </pc:sldMkLst>
        <pc:spChg chg="mod">
          <ac:chgData name="Mikołaj Wieczór" userId="41d389bf-8df0-465f-add7-2f0798b14d81" providerId="ADAL" clId="{1078AAAD-3DB0-4B3E-8826-D74828D7E198}" dt="2025-06-09T08:37:41.425" v="734" actId="1076"/>
          <ac:spMkLst>
            <pc:docMk/>
            <pc:sldMk cId="2558462849" sldId="274"/>
            <ac:spMk id="2" creationId="{F8946619-0FB2-6CAE-C6AD-553D672D1FBE}"/>
          </ac:spMkLst>
        </pc:spChg>
        <pc:spChg chg="mod">
          <ac:chgData name="Mikołaj Wieczór" userId="41d389bf-8df0-465f-add7-2f0798b14d81" providerId="ADAL" clId="{1078AAAD-3DB0-4B3E-8826-D74828D7E198}" dt="2025-06-09T16:46:12.464" v="3211" actId="20577"/>
          <ac:spMkLst>
            <pc:docMk/>
            <pc:sldMk cId="2558462849" sldId="274"/>
            <ac:spMk id="3" creationId="{6AB3AC58-F68A-DF22-A116-273154110FC2}"/>
          </ac:spMkLst>
        </pc:spChg>
      </pc:sldChg>
      <pc:sldChg chg="modSp mod">
        <pc:chgData name="Mikołaj Wieczór" userId="41d389bf-8df0-465f-add7-2f0798b14d81" providerId="ADAL" clId="{1078AAAD-3DB0-4B3E-8826-D74828D7E198}" dt="2025-06-09T16:48:29.240" v="3219" actId="20577"/>
        <pc:sldMkLst>
          <pc:docMk/>
          <pc:sldMk cId="3301634471" sldId="275"/>
        </pc:sldMkLst>
        <pc:spChg chg="mod">
          <ac:chgData name="Mikołaj Wieczór" userId="41d389bf-8df0-465f-add7-2f0798b14d81" providerId="ADAL" clId="{1078AAAD-3DB0-4B3E-8826-D74828D7E198}" dt="2025-06-09T08:38:49.615" v="815" actId="1076"/>
          <ac:spMkLst>
            <pc:docMk/>
            <pc:sldMk cId="3301634471" sldId="275"/>
            <ac:spMk id="2" creationId="{7F3368E3-C70E-8DF6-5246-21C827F5CB4F}"/>
          </ac:spMkLst>
        </pc:spChg>
        <pc:spChg chg="mod">
          <ac:chgData name="Mikołaj Wieczór" userId="41d389bf-8df0-465f-add7-2f0798b14d81" providerId="ADAL" clId="{1078AAAD-3DB0-4B3E-8826-D74828D7E198}" dt="2025-06-09T16:48:29.240" v="3219" actId="20577"/>
          <ac:spMkLst>
            <pc:docMk/>
            <pc:sldMk cId="3301634471" sldId="275"/>
            <ac:spMk id="3" creationId="{01D10416-98AC-48EF-18E1-14626FB140D9}"/>
          </ac:spMkLst>
        </pc:spChg>
      </pc:sldChg>
      <pc:sldChg chg="addSp modSp mod modAnim">
        <pc:chgData name="Mikołaj Wieczór" userId="41d389bf-8df0-465f-add7-2f0798b14d81" providerId="ADAL" clId="{1078AAAD-3DB0-4B3E-8826-D74828D7E198}" dt="2025-06-09T16:51:02.263" v="3232" actId="20577"/>
        <pc:sldMkLst>
          <pc:docMk/>
          <pc:sldMk cId="3095798773" sldId="278"/>
        </pc:sldMkLst>
        <pc:spChg chg="mod">
          <ac:chgData name="Mikołaj Wieczór" userId="41d389bf-8df0-465f-add7-2f0798b14d81" providerId="ADAL" clId="{1078AAAD-3DB0-4B3E-8826-D74828D7E198}" dt="2025-06-09T16:51:02.263" v="3232" actId="20577"/>
          <ac:spMkLst>
            <pc:docMk/>
            <pc:sldMk cId="3095798773" sldId="278"/>
            <ac:spMk id="3" creationId="{1C157B6D-1774-6A1A-893E-2293F0C78202}"/>
          </ac:spMkLst>
        </pc:spChg>
        <pc:spChg chg="add mod">
          <ac:chgData name="Mikołaj Wieczór" userId="41d389bf-8df0-465f-add7-2f0798b14d81" providerId="ADAL" clId="{1078AAAD-3DB0-4B3E-8826-D74828D7E198}" dt="2025-06-09T08:40:48.974" v="827" actId="571"/>
          <ac:spMkLst>
            <pc:docMk/>
            <pc:sldMk cId="3095798773" sldId="278"/>
            <ac:spMk id="10" creationId="{DA4B649B-6ABD-7981-AAB1-1FEC19072952}"/>
          </ac:spMkLst>
        </pc:spChg>
        <pc:spChg chg="add mod">
          <ac:chgData name="Mikołaj Wieczór" userId="41d389bf-8df0-465f-add7-2f0798b14d81" providerId="ADAL" clId="{1078AAAD-3DB0-4B3E-8826-D74828D7E198}" dt="2025-06-09T08:40:48.974" v="827" actId="571"/>
          <ac:spMkLst>
            <pc:docMk/>
            <pc:sldMk cId="3095798773" sldId="278"/>
            <ac:spMk id="11" creationId="{D0E1954A-A66A-1CAD-B693-232948B8A24C}"/>
          </ac:spMkLst>
        </pc:spChg>
        <pc:picChg chg="add mod ord">
          <ac:chgData name="Mikołaj Wieczór" userId="41d389bf-8df0-465f-add7-2f0798b14d81" providerId="ADAL" clId="{1078AAAD-3DB0-4B3E-8826-D74828D7E198}" dt="2025-06-09T08:40:48.974" v="827" actId="571"/>
          <ac:picMkLst>
            <pc:docMk/>
            <pc:sldMk cId="3095798773" sldId="278"/>
            <ac:picMk id="9" creationId="{07259278-5232-3D1B-2B2E-C281C2D18D09}"/>
          </ac:picMkLst>
        </pc:picChg>
      </pc:sldChg>
      <pc:sldChg chg="addSp delSp modSp add mod delAnim modAnim">
        <pc:chgData name="Mikołaj Wieczór" userId="41d389bf-8df0-465f-add7-2f0798b14d81" providerId="ADAL" clId="{1078AAAD-3DB0-4B3E-8826-D74828D7E198}" dt="2025-06-09T16:41:47.676" v="3190" actId="20577"/>
        <pc:sldMkLst>
          <pc:docMk/>
          <pc:sldMk cId="714989394" sldId="279"/>
        </pc:sldMkLst>
        <pc:spChg chg="mod">
          <ac:chgData name="Mikołaj Wieczór" userId="41d389bf-8df0-465f-add7-2f0798b14d81" providerId="ADAL" clId="{1078AAAD-3DB0-4B3E-8826-D74828D7E198}" dt="2025-06-09T07:50:01.937" v="18" actId="20577"/>
          <ac:spMkLst>
            <pc:docMk/>
            <pc:sldMk cId="714989394" sldId="279"/>
            <ac:spMk id="2" creationId="{3A8035DF-976E-6EBA-255D-6DB0630D4973}"/>
          </ac:spMkLst>
        </pc:spChg>
        <pc:spChg chg="mod">
          <ac:chgData name="Mikołaj Wieczór" userId="41d389bf-8df0-465f-add7-2f0798b14d81" providerId="ADAL" clId="{1078AAAD-3DB0-4B3E-8826-D74828D7E198}" dt="2025-06-09T16:41:47.676" v="3190" actId="20577"/>
          <ac:spMkLst>
            <pc:docMk/>
            <pc:sldMk cId="714989394" sldId="279"/>
            <ac:spMk id="7" creationId="{408E16B1-8C4D-FD5C-06F6-0DE6753741F5}"/>
          </ac:spMkLst>
        </pc:spChg>
        <pc:spChg chg="mod">
          <ac:chgData name="Mikołaj Wieczór" userId="41d389bf-8df0-465f-add7-2f0798b14d81" providerId="ADAL" clId="{1078AAAD-3DB0-4B3E-8826-D74828D7E198}" dt="2025-06-09T07:54:45.872" v="233" actId="1076"/>
          <ac:spMkLst>
            <pc:docMk/>
            <pc:sldMk cId="714989394" sldId="279"/>
            <ac:spMk id="8" creationId="{D548C680-CF80-0885-E0CC-84F9E00CD9EE}"/>
          </ac:spMkLst>
        </pc:spChg>
        <pc:spChg chg="mod">
          <ac:chgData name="Mikołaj Wieczór" userId="41d389bf-8df0-465f-add7-2f0798b14d81" providerId="ADAL" clId="{1078AAAD-3DB0-4B3E-8826-D74828D7E198}" dt="2025-06-09T07:55:08.561" v="256" actId="1076"/>
          <ac:spMkLst>
            <pc:docMk/>
            <pc:sldMk cId="714989394" sldId="279"/>
            <ac:spMk id="12" creationId="{757E6B4E-FECB-FC2B-D4A2-1194C41F1820}"/>
          </ac:spMkLst>
        </pc:spChg>
        <pc:grpChg chg="del">
          <ac:chgData name="Mikołaj Wieczór" userId="41d389bf-8df0-465f-add7-2f0798b14d81" providerId="ADAL" clId="{1078AAAD-3DB0-4B3E-8826-D74828D7E198}" dt="2025-06-09T07:52:16.421" v="208" actId="478"/>
          <ac:grpSpMkLst>
            <pc:docMk/>
            <pc:sldMk cId="714989394" sldId="279"/>
            <ac:grpSpMk id="9" creationId="{53BDD414-6284-2D77-0127-7B009EB3FB59}"/>
          </ac:grpSpMkLst>
        </pc:grpChg>
        <pc:picChg chg="add mod">
          <ac:chgData name="Mikołaj Wieczór" userId="41d389bf-8df0-465f-add7-2f0798b14d81" providerId="ADAL" clId="{1078AAAD-3DB0-4B3E-8826-D74828D7E198}" dt="2025-06-09T07:55:50.041" v="258" actId="1076"/>
          <ac:picMkLst>
            <pc:docMk/>
            <pc:sldMk cId="714989394" sldId="279"/>
            <ac:picMk id="4" creationId="{C4A7E603-5300-B481-4611-95EA138CF072}"/>
          </ac:picMkLst>
        </pc:picChg>
        <pc:picChg chg="del">
          <ac:chgData name="Mikołaj Wieczór" userId="41d389bf-8df0-465f-add7-2f0798b14d81" providerId="ADAL" clId="{1078AAAD-3DB0-4B3E-8826-D74828D7E198}" dt="2025-06-09T07:52:16.421" v="208" actId="478"/>
          <ac:picMkLst>
            <pc:docMk/>
            <pc:sldMk cId="714989394" sldId="279"/>
            <ac:picMk id="15" creationId="{1EF12802-AD16-2B29-EB18-AE41D643D26F}"/>
          </ac:picMkLst>
        </pc:picChg>
        <pc:picChg chg="add mod">
          <ac:chgData name="Mikołaj Wieczór" userId="41d389bf-8df0-465f-add7-2f0798b14d81" providerId="ADAL" clId="{1078AAAD-3DB0-4B3E-8826-D74828D7E198}" dt="2025-06-09T07:52:49.448" v="212" actId="1076"/>
          <ac:picMkLst>
            <pc:docMk/>
            <pc:sldMk cId="714989394" sldId="279"/>
            <ac:picMk id="2050" creationId="{66B365F6-DF3D-5A2A-52D9-4E81970489BD}"/>
          </ac:picMkLst>
        </pc:picChg>
      </pc:sldChg>
      <pc:sldChg chg="addSp delSp modSp add mod">
        <pc:chgData name="Mikołaj Wieczór" userId="41d389bf-8df0-465f-add7-2f0798b14d81" providerId="ADAL" clId="{1078AAAD-3DB0-4B3E-8826-D74828D7E198}" dt="2025-06-09T16:44:18.033" v="3198" actId="20577"/>
        <pc:sldMkLst>
          <pc:docMk/>
          <pc:sldMk cId="1544570040" sldId="280"/>
        </pc:sldMkLst>
        <pc:spChg chg="mod">
          <ac:chgData name="Mikołaj Wieczór" userId="41d389bf-8df0-465f-add7-2f0798b14d81" providerId="ADAL" clId="{1078AAAD-3DB0-4B3E-8826-D74828D7E198}" dt="2025-06-09T08:13:34.612" v="472" actId="1076"/>
          <ac:spMkLst>
            <pc:docMk/>
            <pc:sldMk cId="1544570040" sldId="280"/>
            <ac:spMk id="2" creationId="{1D0293F9-5092-0319-ECD8-843A16523BE0}"/>
          </ac:spMkLst>
        </pc:spChg>
        <pc:spChg chg="mod">
          <ac:chgData name="Mikołaj Wieczór" userId="41d389bf-8df0-465f-add7-2f0798b14d81" providerId="ADAL" clId="{1078AAAD-3DB0-4B3E-8826-D74828D7E198}" dt="2025-06-09T16:44:18.033" v="3198" actId="20577"/>
          <ac:spMkLst>
            <pc:docMk/>
            <pc:sldMk cId="1544570040" sldId="280"/>
            <ac:spMk id="5" creationId="{C8D145AF-BFCB-0D0A-0FA4-0CB419BF3F22}"/>
          </ac:spMkLst>
        </pc:spChg>
        <pc:spChg chg="add del mod">
          <ac:chgData name="Mikołaj Wieczór" userId="41d389bf-8df0-465f-add7-2f0798b14d81" providerId="ADAL" clId="{1078AAAD-3DB0-4B3E-8826-D74828D7E198}" dt="2025-06-09T08:13:38.222" v="473" actId="478"/>
          <ac:spMkLst>
            <pc:docMk/>
            <pc:sldMk cId="1544570040" sldId="280"/>
            <ac:spMk id="6" creationId="{7CA201EE-AAA8-7B9D-9E3E-B3CB3A08734C}"/>
          </ac:spMkLst>
        </pc:spChg>
        <pc:graphicFrameChg chg="del">
          <ac:chgData name="Mikołaj Wieczór" userId="41d389bf-8df0-465f-add7-2f0798b14d81" providerId="ADAL" clId="{1078AAAD-3DB0-4B3E-8826-D74828D7E198}" dt="2025-06-09T08:13:24.872" v="470" actId="478"/>
          <ac:graphicFrameMkLst>
            <pc:docMk/>
            <pc:sldMk cId="1544570040" sldId="280"/>
            <ac:graphicFrameMk id="4" creationId="{AB3057F0-72A9-4C3C-DF85-9C608D2522E5}"/>
          </ac:graphicFrameMkLst>
        </pc:graphicFrameChg>
      </pc:sldChg>
      <pc:sldChg chg="addSp delSp modSp new mod">
        <pc:chgData name="Mikołaj Wieczór" userId="41d389bf-8df0-465f-add7-2f0798b14d81" providerId="ADAL" clId="{1078AAAD-3DB0-4B3E-8826-D74828D7E198}" dt="2025-06-09T08:46:08.820" v="909" actId="20577"/>
        <pc:sldMkLst>
          <pc:docMk/>
          <pc:sldMk cId="2911009136" sldId="281"/>
        </pc:sldMkLst>
        <pc:spChg chg="mod">
          <ac:chgData name="Mikołaj Wieczór" userId="41d389bf-8df0-465f-add7-2f0798b14d81" providerId="ADAL" clId="{1078AAAD-3DB0-4B3E-8826-D74828D7E198}" dt="2025-06-09T08:46:08.820" v="909" actId="20577"/>
          <ac:spMkLst>
            <pc:docMk/>
            <pc:sldMk cId="2911009136" sldId="281"/>
            <ac:spMk id="2" creationId="{C029B572-5442-9E8D-5A5A-DC85B97A6D74}"/>
          </ac:spMkLst>
        </pc:spChg>
        <pc:spChg chg="del">
          <ac:chgData name="Mikołaj Wieczór" userId="41d389bf-8df0-465f-add7-2f0798b14d81" providerId="ADAL" clId="{1078AAAD-3DB0-4B3E-8826-D74828D7E198}" dt="2025-06-09T08:44:17.968" v="863"/>
          <ac:spMkLst>
            <pc:docMk/>
            <pc:sldMk cId="2911009136" sldId="281"/>
            <ac:spMk id="3" creationId="{4A5B45FA-288E-7CEA-1C3D-CD5B415DFAC3}"/>
          </ac:spMkLst>
        </pc:spChg>
        <pc:spChg chg="add del mod">
          <ac:chgData name="Mikołaj Wieczór" userId="41d389bf-8df0-465f-add7-2f0798b14d81" providerId="ADAL" clId="{1078AAAD-3DB0-4B3E-8826-D74828D7E198}" dt="2025-06-09T08:45:29.124" v="870" actId="931"/>
          <ac:spMkLst>
            <pc:docMk/>
            <pc:sldMk cId="2911009136" sldId="281"/>
            <ac:spMk id="6" creationId="{1DEBC2CA-DF6B-006C-451F-CCF4687CD0CD}"/>
          </ac:spMkLst>
        </pc:spChg>
        <pc:spChg chg="add del mod">
          <ac:chgData name="Mikołaj Wieczór" userId="41d389bf-8df0-465f-add7-2f0798b14d81" providerId="ADAL" clId="{1078AAAD-3DB0-4B3E-8826-D74828D7E198}" dt="2025-06-09T08:44:26.666" v="866" actId="478"/>
          <ac:spMkLst>
            <pc:docMk/>
            <pc:sldMk cId="2911009136" sldId="281"/>
            <ac:spMk id="7" creationId="{0AC03916-DFAD-33CB-7B5F-2E920823C154}"/>
          </ac:spMkLst>
        </pc:spChg>
        <pc:spChg chg="add del mod">
          <ac:chgData name="Mikołaj Wieczór" userId="41d389bf-8df0-465f-add7-2f0798b14d81" providerId="ADAL" clId="{1078AAAD-3DB0-4B3E-8826-D74828D7E198}" dt="2025-06-09T08:44:51.465" v="869" actId="478"/>
          <ac:spMkLst>
            <pc:docMk/>
            <pc:sldMk cId="2911009136" sldId="281"/>
            <ac:spMk id="8" creationId="{E9029A33-1E00-93DC-3D07-308DCC62DEE9}"/>
          </ac:spMkLst>
        </pc:spChg>
        <pc:picChg chg="add mod">
          <ac:chgData name="Mikołaj Wieczór" userId="41d389bf-8df0-465f-add7-2f0798b14d81" providerId="ADAL" clId="{1078AAAD-3DB0-4B3E-8826-D74828D7E198}" dt="2025-06-09T08:43:28.815" v="862" actId="1076"/>
          <ac:picMkLst>
            <pc:docMk/>
            <pc:sldMk cId="2911009136" sldId="281"/>
            <ac:picMk id="5" creationId="{4B0908FF-49D9-A1AA-A237-0A3526C63F55}"/>
          </ac:picMkLst>
        </pc:picChg>
        <pc:picChg chg="add mod">
          <ac:chgData name="Mikołaj Wieczór" userId="41d389bf-8df0-465f-add7-2f0798b14d81" providerId="ADAL" clId="{1078AAAD-3DB0-4B3E-8826-D74828D7E198}" dt="2025-06-09T08:45:51.821" v="875" actId="14100"/>
          <ac:picMkLst>
            <pc:docMk/>
            <pc:sldMk cId="2911009136" sldId="281"/>
            <ac:picMk id="10" creationId="{A3782F26-A351-C5EE-1253-D07C32885BC2}"/>
          </ac:picMkLst>
        </pc:picChg>
      </pc:sldChg>
      <pc:sldChg chg="addSp delSp modSp add mod">
        <pc:chgData name="Mikołaj Wieczór" userId="41d389bf-8df0-465f-add7-2f0798b14d81" providerId="ADAL" clId="{1078AAAD-3DB0-4B3E-8826-D74828D7E198}" dt="2025-06-09T08:52:16.262" v="1129" actId="1076"/>
        <pc:sldMkLst>
          <pc:docMk/>
          <pc:sldMk cId="3256977942" sldId="282"/>
        </pc:sldMkLst>
        <pc:spChg chg="mod">
          <ac:chgData name="Mikołaj Wieczór" userId="41d389bf-8df0-465f-add7-2f0798b14d81" providerId="ADAL" clId="{1078AAAD-3DB0-4B3E-8826-D74828D7E198}" dt="2025-06-09T08:52:16.262" v="1129" actId="1076"/>
          <ac:spMkLst>
            <pc:docMk/>
            <pc:sldMk cId="3256977942" sldId="282"/>
            <ac:spMk id="2" creationId="{3679B90B-4FB1-D6D6-86B3-26C587C72625}"/>
          </ac:spMkLst>
        </pc:spChg>
        <pc:spChg chg="add del mod">
          <ac:chgData name="Mikołaj Wieczór" userId="41d389bf-8df0-465f-add7-2f0798b14d81" providerId="ADAL" clId="{1078AAAD-3DB0-4B3E-8826-D74828D7E198}" dt="2025-06-09T08:49:09.468" v="933" actId="22"/>
          <ac:spMkLst>
            <pc:docMk/>
            <pc:sldMk cId="3256977942" sldId="282"/>
            <ac:spMk id="3" creationId="{7F8A5F77-7A36-2EA9-B44A-BEFD7498BE88}"/>
          </ac:spMkLst>
        </pc:spChg>
        <pc:spChg chg="add mod">
          <ac:chgData name="Mikołaj Wieczór" userId="41d389bf-8df0-465f-add7-2f0798b14d81" providerId="ADAL" clId="{1078AAAD-3DB0-4B3E-8826-D74828D7E198}" dt="2025-06-09T08:52:08.563" v="1128" actId="20577"/>
          <ac:spMkLst>
            <pc:docMk/>
            <pc:sldMk cId="3256977942" sldId="282"/>
            <ac:spMk id="7" creationId="{137A0B95-C0EE-8BB3-27E8-D3D7F75D0025}"/>
          </ac:spMkLst>
        </pc:spChg>
        <pc:picChg chg="del">
          <ac:chgData name="Mikołaj Wieczór" userId="41d389bf-8df0-465f-add7-2f0798b14d81" providerId="ADAL" clId="{1078AAAD-3DB0-4B3E-8826-D74828D7E198}" dt="2025-06-09T08:49:06.382" v="931" actId="478"/>
          <ac:picMkLst>
            <pc:docMk/>
            <pc:sldMk cId="3256977942" sldId="282"/>
            <ac:picMk id="5" creationId="{17231D51-4021-DBF4-CE89-9A03A660FC09}"/>
          </ac:picMkLst>
        </pc:picChg>
        <pc:picChg chg="add mod ord">
          <ac:chgData name="Mikołaj Wieczór" userId="41d389bf-8df0-465f-add7-2f0798b14d81" providerId="ADAL" clId="{1078AAAD-3DB0-4B3E-8826-D74828D7E198}" dt="2025-06-09T08:49:21.935" v="935" actId="1076"/>
          <ac:picMkLst>
            <pc:docMk/>
            <pc:sldMk cId="3256977942" sldId="282"/>
            <ac:picMk id="6" creationId="{C67267FF-9101-E78C-8D9C-8FF23E28E4AE}"/>
          </ac:picMkLst>
        </pc:picChg>
        <pc:picChg chg="del">
          <ac:chgData name="Mikołaj Wieczór" userId="41d389bf-8df0-465f-add7-2f0798b14d81" providerId="ADAL" clId="{1078AAAD-3DB0-4B3E-8826-D74828D7E198}" dt="2025-06-09T08:49:07.714" v="932" actId="478"/>
          <ac:picMkLst>
            <pc:docMk/>
            <pc:sldMk cId="3256977942" sldId="282"/>
            <ac:picMk id="10" creationId="{52065902-B38B-B34B-2DF2-FC16CF49EFB6}"/>
          </ac:picMkLst>
        </pc:picChg>
      </pc:sldChg>
      <pc:sldChg chg="addSp modSp new mod">
        <pc:chgData name="Mikołaj Wieczór" userId="41d389bf-8df0-465f-add7-2f0798b14d81" providerId="ADAL" clId="{1078AAAD-3DB0-4B3E-8826-D74828D7E198}" dt="2025-06-09T14:08:37.148" v="2630" actId="20577"/>
        <pc:sldMkLst>
          <pc:docMk/>
          <pc:sldMk cId="2974156811" sldId="283"/>
        </pc:sldMkLst>
        <pc:spChg chg="mod">
          <ac:chgData name="Mikołaj Wieczór" userId="41d389bf-8df0-465f-add7-2f0798b14d81" providerId="ADAL" clId="{1078AAAD-3DB0-4B3E-8826-D74828D7E198}" dt="2025-06-09T08:54:00.865" v="1160" actId="20577"/>
          <ac:spMkLst>
            <pc:docMk/>
            <pc:sldMk cId="2974156811" sldId="283"/>
            <ac:spMk id="2" creationId="{2D1E5197-4AE3-F227-ADB2-478BAB97C32B}"/>
          </ac:spMkLst>
        </pc:spChg>
        <pc:spChg chg="mod">
          <ac:chgData name="Mikołaj Wieczór" userId="41d389bf-8df0-465f-add7-2f0798b14d81" providerId="ADAL" clId="{1078AAAD-3DB0-4B3E-8826-D74828D7E198}" dt="2025-06-09T14:08:37.148" v="2630" actId="20577"/>
          <ac:spMkLst>
            <pc:docMk/>
            <pc:sldMk cId="2974156811" sldId="283"/>
            <ac:spMk id="3" creationId="{68273AB3-42D2-B63B-7422-15E7C32B74D5}"/>
          </ac:spMkLst>
        </pc:spChg>
        <pc:graphicFrameChg chg="add mod modGraphic">
          <ac:chgData name="Mikołaj Wieczór" userId="41d389bf-8df0-465f-add7-2f0798b14d81" providerId="ADAL" clId="{1078AAAD-3DB0-4B3E-8826-D74828D7E198}" dt="2025-06-09T14:04:20.896" v="2532" actId="1076"/>
          <ac:graphicFrameMkLst>
            <pc:docMk/>
            <pc:sldMk cId="2974156811" sldId="283"/>
            <ac:graphicFrameMk id="4" creationId="{2F9AA805-AA25-FC80-A8BF-3C4FACD32B7F}"/>
          </ac:graphicFrameMkLst>
        </pc:graphicFrameChg>
      </pc:sldChg>
      <pc:sldChg chg="modSp new mod">
        <pc:chgData name="Mikołaj Wieczór" userId="41d389bf-8df0-465f-add7-2f0798b14d81" providerId="ADAL" clId="{1078AAAD-3DB0-4B3E-8826-D74828D7E198}" dt="2025-06-09T10:07:45.819" v="2382" actId="20577"/>
        <pc:sldMkLst>
          <pc:docMk/>
          <pc:sldMk cId="2819016282" sldId="284"/>
        </pc:sldMkLst>
        <pc:spChg chg="mod">
          <ac:chgData name="Mikołaj Wieczór" userId="41d389bf-8df0-465f-add7-2f0798b14d81" providerId="ADAL" clId="{1078AAAD-3DB0-4B3E-8826-D74828D7E198}" dt="2025-06-09T09:57:52" v="1652" actId="20577"/>
          <ac:spMkLst>
            <pc:docMk/>
            <pc:sldMk cId="2819016282" sldId="284"/>
            <ac:spMk id="2" creationId="{14075B33-DFC5-E4FE-EC77-221BA162D11C}"/>
          </ac:spMkLst>
        </pc:spChg>
        <pc:spChg chg="mod">
          <ac:chgData name="Mikołaj Wieczór" userId="41d389bf-8df0-465f-add7-2f0798b14d81" providerId="ADAL" clId="{1078AAAD-3DB0-4B3E-8826-D74828D7E198}" dt="2025-06-09T10:07:45.819" v="2382" actId="20577"/>
          <ac:spMkLst>
            <pc:docMk/>
            <pc:sldMk cId="2819016282" sldId="284"/>
            <ac:spMk id="3" creationId="{967B3067-5985-7086-D6A8-36263A9C19F6}"/>
          </ac:spMkLst>
        </pc:spChg>
      </pc:sldChg>
      <pc:sldChg chg="modSp new del mod">
        <pc:chgData name="Mikołaj Wieczór" userId="41d389bf-8df0-465f-add7-2f0798b14d81" providerId="ADAL" clId="{1078AAAD-3DB0-4B3E-8826-D74828D7E198}" dt="2025-06-09T16:39:21.440" v="3151" actId="2696"/>
        <pc:sldMkLst>
          <pc:docMk/>
          <pc:sldMk cId="628883454" sldId="285"/>
        </pc:sldMkLst>
        <pc:spChg chg="mod">
          <ac:chgData name="Mikołaj Wieczór" userId="41d389bf-8df0-465f-add7-2f0798b14d81" providerId="ADAL" clId="{1078AAAD-3DB0-4B3E-8826-D74828D7E198}" dt="2025-06-09T14:44:09.148" v="2678" actId="20577"/>
          <ac:spMkLst>
            <pc:docMk/>
            <pc:sldMk cId="628883454" sldId="285"/>
            <ac:spMk id="2" creationId="{62688786-869A-50E6-C1AA-BD54652B6FC5}"/>
          </ac:spMkLst>
        </pc:spChg>
        <pc:spChg chg="mod">
          <ac:chgData name="Mikołaj Wieczór" userId="41d389bf-8df0-465f-add7-2f0798b14d81" providerId="ADAL" clId="{1078AAAD-3DB0-4B3E-8826-D74828D7E198}" dt="2025-06-09T14:49:37.683" v="3150" actId="20577"/>
          <ac:spMkLst>
            <pc:docMk/>
            <pc:sldMk cId="628883454" sldId="285"/>
            <ac:spMk id="3" creationId="{85D28200-7F6A-3E30-3B71-AE5DD97DFF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GB"/>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27FA528-64CC-420E-A778-42957FAD16DF}" type="datetimeFigureOut">
              <a:rPr lang="en-GB" smtClean="0"/>
              <a:t>08/06/2025</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4744CF6-4F9A-4763-9C08-6A9825CFA59C}"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34317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27FA528-64CC-420E-A778-42957FAD16DF}" type="datetimeFigureOut">
              <a:rPr lang="en-GB" smtClean="0"/>
              <a:t>08/06/2025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744CF6-4F9A-4763-9C08-6A9825CFA59C}" type="slidenum">
              <a:rPr lang="en-GB" smtClean="0"/>
              <a:t>‹#›</a:t>
            </a:fld>
            <a:endParaRPr lang="en-GB"/>
          </a:p>
        </p:txBody>
      </p:sp>
    </p:spTree>
    <p:extLst>
      <p:ext uri="{BB962C8B-B14F-4D97-AF65-F5344CB8AC3E}">
        <p14:creationId xmlns:p14="http://schemas.microsoft.com/office/powerpoint/2010/main" val="241969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27FA528-64CC-420E-A778-42957FAD16DF}" type="datetimeFigureOut">
              <a:rPr lang="en-GB" smtClean="0"/>
              <a:t>08/06/2025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744CF6-4F9A-4763-9C08-6A9825CFA59C}" type="slidenum">
              <a:rPr lang="en-GB" smtClean="0"/>
              <a:t>‹#›</a:t>
            </a:fld>
            <a:endParaRPr lang="en-GB"/>
          </a:p>
        </p:txBody>
      </p:sp>
    </p:spTree>
    <p:extLst>
      <p:ext uri="{BB962C8B-B14F-4D97-AF65-F5344CB8AC3E}">
        <p14:creationId xmlns:p14="http://schemas.microsoft.com/office/powerpoint/2010/main" val="373976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27FA528-64CC-420E-A778-42957FAD16DF}" type="datetimeFigureOut">
              <a:rPr lang="en-GB" smtClean="0"/>
              <a:t>08/06/2025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744CF6-4F9A-4763-9C08-6A9825CFA59C}" type="slidenum">
              <a:rPr lang="en-GB" smtClean="0"/>
              <a:t>‹#›</a:t>
            </a:fld>
            <a:endParaRPr lang="en-GB"/>
          </a:p>
        </p:txBody>
      </p:sp>
    </p:spTree>
    <p:extLst>
      <p:ext uri="{BB962C8B-B14F-4D97-AF65-F5344CB8AC3E}">
        <p14:creationId xmlns:p14="http://schemas.microsoft.com/office/powerpoint/2010/main" val="76959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GB"/>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27FA528-64CC-420E-A778-42957FAD16DF}" type="datetimeFigureOut">
              <a:rPr lang="en-GB" smtClean="0"/>
              <a:t>08/06/2025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744CF6-4F9A-4763-9C08-6A9825CFA59C}"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97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27FA528-64CC-420E-A778-42957FAD16DF}" type="datetimeFigureOut">
              <a:rPr lang="en-GB" smtClean="0"/>
              <a:t>08/06/2025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744CF6-4F9A-4763-9C08-6A9825CFA59C}" type="slidenum">
              <a:rPr lang="en-GB" smtClean="0"/>
              <a:t>‹#›</a:t>
            </a:fld>
            <a:endParaRPr lang="en-GB"/>
          </a:p>
        </p:txBody>
      </p:sp>
    </p:spTree>
    <p:extLst>
      <p:ext uri="{BB962C8B-B14F-4D97-AF65-F5344CB8AC3E}">
        <p14:creationId xmlns:p14="http://schemas.microsoft.com/office/powerpoint/2010/main" val="120193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GB"/>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27FA528-64CC-420E-A778-42957FAD16DF}" type="datetimeFigureOut">
              <a:rPr lang="en-GB" smtClean="0"/>
              <a:t>08/06/2025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744CF6-4F9A-4763-9C08-6A9825CFA59C}" type="slidenum">
              <a:rPr lang="en-GB" smtClean="0"/>
              <a:t>‹#›</a:t>
            </a:fld>
            <a:endParaRPr lang="en-GB"/>
          </a:p>
        </p:txBody>
      </p:sp>
    </p:spTree>
    <p:extLst>
      <p:ext uri="{BB962C8B-B14F-4D97-AF65-F5344CB8AC3E}">
        <p14:creationId xmlns:p14="http://schemas.microsoft.com/office/powerpoint/2010/main" val="61525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27FA528-64CC-420E-A778-42957FAD16DF}" type="datetimeFigureOut">
              <a:rPr lang="en-GB" smtClean="0"/>
              <a:t>08/06/2025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744CF6-4F9A-4763-9C08-6A9825CFA59C}" type="slidenum">
              <a:rPr lang="en-GB" smtClean="0"/>
              <a:t>‹#›</a:t>
            </a:fld>
            <a:endParaRPr lang="en-GB"/>
          </a:p>
        </p:txBody>
      </p:sp>
    </p:spTree>
    <p:extLst>
      <p:ext uri="{BB962C8B-B14F-4D97-AF65-F5344CB8AC3E}">
        <p14:creationId xmlns:p14="http://schemas.microsoft.com/office/powerpoint/2010/main" val="271668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FA528-64CC-420E-A778-42957FAD16DF}" type="datetimeFigureOut">
              <a:rPr lang="en-GB" smtClean="0"/>
              <a:t>08/06/2025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744CF6-4F9A-4763-9C08-6A9825CFA59C}" type="slidenum">
              <a:rPr lang="en-GB" smtClean="0"/>
              <a:t>‹#›</a:t>
            </a:fld>
            <a:endParaRPr lang="en-GB"/>
          </a:p>
        </p:txBody>
      </p:sp>
    </p:spTree>
    <p:extLst>
      <p:ext uri="{BB962C8B-B14F-4D97-AF65-F5344CB8AC3E}">
        <p14:creationId xmlns:p14="http://schemas.microsoft.com/office/powerpoint/2010/main" val="49978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27FA528-64CC-420E-A778-42957FAD16DF}" type="datetimeFigureOut">
              <a:rPr lang="en-GB" smtClean="0"/>
              <a:t>08/06/2025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744CF6-4F9A-4763-9C08-6A9825CFA59C}" type="slidenum">
              <a:rPr lang="en-GB" smtClean="0"/>
              <a:t>‹#›</a:t>
            </a:fld>
            <a:endParaRPr lang="en-GB"/>
          </a:p>
        </p:txBody>
      </p:sp>
    </p:spTree>
    <p:extLst>
      <p:ext uri="{BB962C8B-B14F-4D97-AF65-F5344CB8AC3E}">
        <p14:creationId xmlns:p14="http://schemas.microsoft.com/office/powerpoint/2010/main" val="61267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27FA528-64CC-420E-A778-42957FAD16DF}" type="datetimeFigureOut">
              <a:rPr lang="en-GB" smtClean="0"/>
              <a:t>08/06/2025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744CF6-4F9A-4763-9C08-6A9825CFA59C}" type="slidenum">
              <a:rPr lang="en-GB" smtClean="0"/>
              <a:t>‹#›</a:t>
            </a:fld>
            <a:endParaRPr lang="en-GB"/>
          </a:p>
        </p:txBody>
      </p:sp>
    </p:spTree>
    <p:extLst>
      <p:ext uri="{BB962C8B-B14F-4D97-AF65-F5344CB8AC3E}">
        <p14:creationId xmlns:p14="http://schemas.microsoft.com/office/powerpoint/2010/main" val="416922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27FA528-64CC-420E-A778-42957FAD16DF}" type="datetimeFigureOut">
              <a:rPr lang="en-GB" smtClean="0"/>
              <a:t>08/06/2025</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4744CF6-4F9A-4763-9C08-6A9825CFA59C}" type="slidenum">
              <a:rPr lang="en-GB" smtClean="0"/>
              <a:t>‹#›</a:t>
            </a:fld>
            <a:endParaRPr lang="en-GB"/>
          </a:p>
        </p:txBody>
      </p:sp>
    </p:spTree>
    <p:extLst>
      <p:ext uri="{BB962C8B-B14F-4D97-AF65-F5344CB8AC3E}">
        <p14:creationId xmlns:p14="http://schemas.microsoft.com/office/powerpoint/2010/main" val="2115705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F0F7-C70C-9938-3E25-0E6F86F3DF00}"/>
              </a:ext>
            </a:extLst>
          </p:cNvPr>
          <p:cNvSpPr>
            <a:spLocks noGrp="1"/>
          </p:cNvSpPr>
          <p:nvPr>
            <p:ph type="ctrTitle"/>
          </p:nvPr>
        </p:nvSpPr>
        <p:spPr>
          <a:xfrm>
            <a:off x="1261872" y="393192"/>
            <a:ext cx="9418320" cy="4041648"/>
          </a:xfrm>
        </p:spPr>
        <p:txBody>
          <a:bodyPr/>
          <a:lstStyle/>
          <a:p>
            <a:r>
              <a:rPr lang="en-GB" dirty="0"/>
              <a:t>SDT in justice system</a:t>
            </a:r>
          </a:p>
        </p:txBody>
      </p:sp>
      <p:sp>
        <p:nvSpPr>
          <p:cNvPr id="3" name="Subtitle 2">
            <a:extLst>
              <a:ext uri="{FF2B5EF4-FFF2-40B4-BE49-F238E27FC236}">
                <a16:creationId xmlns:a16="http://schemas.microsoft.com/office/drawing/2014/main" id="{B62847B4-8A8F-AF97-CDC7-499831C7CCCD}"/>
              </a:ext>
            </a:extLst>
          </p:cNvPr>
          <p:cNvSpPr>
            <a:spLocks noGrp="1"/>
          </p:cNvSpPr>
          <p:nvPr>
            <p:ph type="subTitle" idx="1"/>
          </p:nvPr>
        </p:nvSpPr>
        <p:spPr>
          <a:xfrm>
            <a:off x="1261872" y="4435188"/>
            <a:ext cx="9418320" cy="1691640"/>
          </a:xfrm>
        </p:spPr>
        <p:txBody>
          <a:bodyPr/>
          <a:lstStyle/>
          <a:p>
            <a:r>
              <a:rPr lang="en-GB" dirty="0"/>
              <a:t>Line-ups and eyewitness identification</a:t>
            </a:r>
          </a:p>
        </p:txBody>
      </p:sp>
      <p:sp>
        <p:nvSpPr>
          <p:cNvPr id="4" name="Podtytuł 6">
            <a:extLst>
              <a:ext uri="{FF2B5EF4-FFF2-40B4-BE49-F238E27FC236}">
                <a16:creationId xmlns:a16="http://schemas.microsoft.com/office/drawing/2014/main" id="{B184530B-E895-EFAA-7E85-EC62DBA95320}"/>
              </a:ext>
            </a:extLst>
          </p:cNvPr>
          <p:cNvSpPr txBox="1">
            <a:spLocks/>
          </p:cNvSpPr>
          <p:nvPr/>
        </p:nvSpPr>
        <p:spPr>
          <a:xfrm>
            <a:off x="1261872" y="6126828"/>
            <a:ext cx="9418637" cy="73117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0"/>
              </a:spcBef>
              <a:spcAft>
                <a:spcPts val="200"/>
              </a:spcAft>
              <a:buClr>
                <a:schemeClr val="accent1"/>
              </a:buClr>
              <a:buSzPct val="80000"/>
              <a:buFont typeface="Wingdings" panose="05000000000000000000" pitchFamily="2" charset="2"/>
              <a:buNone/>
              <a:defRPr sz="1800" kern="1200" spc="10" baseline="0">
                <a:solidFill>
                  <a:schemeClr val="tx1"/>
                </a:solidFill>
                <a:latin typeface="+mn-lt"/>
                <a:ea typeface="+mn-ea"/>
                <a:cs typeface="+mn-cs"/>
              </a:defRPr>
            </a:lvl1pPr>
            <a:lvl2pPr marL="457200" indent="0" algn="ctr" defTabSz="914400" rtl="0" eaLnBrk="1" latinLnBrk="0" hangingPunct="1">
              <a:lnSpc>
                <a:spcPct val="90000"/>
              </a:lnSpc>
              <a:spcBef>
                <a:spcPts val="600"/>
              </a:spcBef>
              <a:spcAft>
                <a:spcPts val="300"/>
              </a:spcAft>
              <a:buClr>
                <a:schemeClr val="accent1"/>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spcAft>
                <a:spcPts val="300"/>
              </a:spcAft>
              <a:buClr>
                <a:schemeClr val="accent1"/>
              </a:buClr>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6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spcAft>
                <a:spcPts val="300"/>
              </a:spcAft>
              <a:buClr>
                <a:schemeClr val="accent1"/>
              </a:buClr>
              <a:buFont typeface="Wingdings" panose="05000000000000000000" pitchFamily="2" charset="2"/>
              <a:buNone/>
              <a:defRPr sz="1600" kern="1200">
                <a:solidFill>
                  <a:schemeClr val="tx1"/>
                </a:solidFill>
                <a:latin typeface="+mn-lt"/>
                <a:ea typeface="+mn-ea"/>
                <a:cs typeface="+mn-cs"/>
              </a:defRPr>
            </a:lvl9pPr>
          </a:lstStyle>
          <a:p>
            <a:pPr>
              <a:spcAft>
                <a:spcPts val="600"/>
              </a:spcAft>
            </a:pPr>
            <a:r>
              <a:rPr lang="en-GB">
                <a:solidFill>
                  <a:srgbClr val="FFFFF3"/>
                </a:solidFill>
              </a:rPr>
              <a:t>Miko</a:t>
            </a:r>
            <a:r>
              <a:rPr lang="pl-PL">
                <a:solidFill>
                  <a:srgbClr val="FFFFF3"/>
                </a:solidFill>
              </a:rPr>
              <a:t>łaj Wieczór, M.A.</a:t>
            </a:r>
          </a:p>
          <a:p>
            <a:pPr>
              <a:spcAft>
                <a:spcPts val="600"/>
              </a:spcAft>
            </a:pPr>
            <a:r>
              <a:rPr lang="pl-PL">
                <a:solidFill>
                  <a:srgbClr val="FFFFF3"/>
                </a:solidFill>
              </a:rPr>
              <a:t>Faculty of Psychology and Cognitive Science, AMU Poznan</a:t>
            </a:r>
            <a:endParaRPr lang="en-GB" dirty="0">
              <a:solidFill>
                <a:srgbClr val="FFFFF3"/>
              </a:solidFill>
            </a:endParaRPr>
          </a:p>
        </p:txBody>
      </p:sp>
      <p:pic>
        <p:nvPicPr>
          <p:cNvPr id="5" name="Picture 2" descr="SICSS-AMU/Law">
            <a:extLst>
              <a:ext uri="{FF2B5EF4-FFF2-40B4-BE49-F238E27FC236}">
                <a16:creationId xmlns:a16="http://schemas.microsoft.com/office/drawing/2014/main" id="{10EB6839-1D14-555E-AB87-F12891FA87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00" t="15430" r="19429" b="19731"/>
          <a:stretch>
            <a:fillRect/>
          </a:stretch>
        </p:blipFill>
        <p:spPr bwMode="auto">
          <a:xfrm>
            <a:off x="10268607" y="4926634"/>
            <a:ext cx="1923393" cy="193136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DFEEC199-8756-D296-2344-8CBA51F78444}"/>
              </a:ext>
            </a:extLst>
          </p:cNvPr>
          <p:cNvGrpSpPr/>
          <p:nvPr/>
        </p:nvGrpSpPr>
        <p:grpSpPr>
          <a:xfrm>
            <a:off x="3148960" y="1439212"/>
            <a:ext cx="5894080" cy="1115481"/>
            <a:chOff x="1068157" y="4478340"/>
            <a:chExt cx="7081257" cy="1370370"/>
          </a:xfrm>
        </p:grpSpPr>
        <p:pic>
          <p:nvPicPr>
            <p:cNvPr id="10" name="Picture 9" descr="Screen Shot 2016-11-28 at 22.49.06.png">
              <a:extLst>
                <a:ext uri="{FF2B5EF4-FFF2-40B4-BE49-F238E27FC236}">
                  <a16:creationId xmlns:a16="http://schemas.microsoft.com/office/drawing/2014/main" id="{B96FDC28-FC78-DE62-3D7E-B0B57C276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030" y="4478340"/>
              <a:ext cx="3456384" cy="1370370"/>
            </a:xfrm>
            <a:prstGeom prst="rect">
              <a:avLst/>
            </a:prstGeom>
          </p:spPr>
        </p:pic>
        <p:pic>
          <p:nvPicPr>
            <p:cNvPr id="11" name="Picture 10" descr="Screen Shot 2016-11-28 at 22.49.11.png">
              <a:extLst>
                <a:ext uri="{FF2B5EF4-FFF2-40B4-BE49-F238E27FC236}">
                  <a16:creationId xmlns:a16="http://schemas.microsoft.com/office/drawing/2014/main" id="{F1B6E5E4-A057-74E5-43C9-A95F655AB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157" y="4478340"/>
              <a:ext cx="3624873" cy="1370370"/>
            </a:xfrm>
            <a:prstGeom prst="rect">
              <a:avLst/>
            </a:prstGeom>
          </p:spPr>
        </p:pic>
      </p:grpSp>
    </p:spTree>
    <p:extLst>
      <p:ext uri="{BB962C8B-B14F-4D97-AF65-F5344CB8AC3E}">
        <p14:creationId xmlns:p14="http://schemas.microsoft.com/office/powerpoint/2010/main" val="196497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619-0FB2-6CAE-C6AD-553D672D1FBE}"/>
              </a:ext>
            </a:extLst>
          </p:cNvPr>
          <p:cNvSpPr>
            <a:spLocks noGrp="1"/>
          </p:cNvSpPr>
          <p:nvPr>
            <p:ph type="title"/>
          </p:nvPr>
        </p:nvSpPr>
        <p:spPr>
          <a:xfrm>
            <a:off x="1261872" y="70792"/>
            <a:ext cx="9692640" cy="1325562"/>
          </a:xfrm>
        </p:spPr>
        <p:txBody>
          <a:bodyPr/>
          <a:lstStyle/>
          <a:p>
            <a:r>
              <a:rPr lang="en-GB" dirty="0"/>
              <a:t>What affects eyewitness memory?</a:t>
            </a:r>
          </a:p>
        </p:txBody>
      </p:sp>
      <p:sp>
        <p:nvSpPr>
          <p:cNvPr id="3" name="Content Placeholder 2">
            <a:extLst>
              <a:ext uri="{FF2B5EF4-FFF2-40B4-BE49-F238E27FC236}">
                <a16:creationId xmlns:a16="http://schemas.microsoft.com/office/drawing/2014/main" id="{6AB3AC58-F68A-DF22-A116-273154110FC2}"/>
              </a:ext>
            </a:extLst>
          </p:cNvPr>
          <p:cNvSpPr>
            <a:spLocks noGrp="1"/>
          </p:cNvSpPr>
          <p:nvPr>
            <p:ph idx="1"/>
          </p:nvPr>
        </p:nvSpPr>
        <p:spPr>
          <a:xfrm>
            <a:off x="1261872" y="1758008"/>
            <a:ext cx="9406128" cy="5029200"/>
          </a:xfrm>
        </p:spPr>
        <p:txBody>
          <a:bodyPr>
            <a:normAutofit/>
          </a:bodyPr>
          <a:lstStyle/>
          <a:p>
            <a:r>
              <a:rPr lang="en-GB" dirty="0"/>
              <a:t>System variables:</a:t>
            </a:r>
            <a:endParaRPr lang="pl-PL" dirty="0"/>
          </a:p>
          <a:p>
            <a:pPr lvl="1"/>
            <a:r>
              <a:rPr lang="en-GB" dirty="0"/>
              <a:t>Variables under control of the criminal justice system; </a:t>
            </a:r>
            <a:endParaRPr lang="pl-PL" dirty="0"/>
          </a:p>
          <a:p>
            <a:pPr lvl="1"/>
            <a:r>
              <a:rPr lang="en-GB" dirty="0"/>
              <a:t>Typically related to retrieval conditions – there is not much one can do about encoding of a crime;</a:t>
            </a:r>
            <a:endParaRPr lang="pl-PL" dirty="0"/>
          </a:p>
          <a:p>
            <a:pPr lvl="1"/>
            <a:r>
              <a:rPr lang="en-GB" dirty="0"/>
              <a:t>They remain the main subject of experimental work aimed at designing good investigative techniques:</a:t>
            </a:r>
          </a:p>
          <a:p>
            <a:pPr lvl="2"/>
            <a:r>
              <a:rPr lang="en-GB" dirty="0"/>
              <a:t>Wells, G. L., </a:t>
            </a:r>
            <a:r>
              <a:rPr lang="en-GB" dirty="0" err="1"/>
              <a:t>Kovera</a:t>
            </a:r>
            <a:r>
              <a:rPr lang="en-GB" dirty="0"/>
              <a:t>, M. B., Douglass, A. B., Brewer, N., Meissner, C. A., &amp; Wixted, J. T. (2020). </a:t>
            </a:r>
            <a:r>
              <a:rPr lang="en-GB" b="1" dirty="0"/>
              <a:t>Policy and procedure recommendations for the collection and preservation of eyewitness identification evidence</a:t>
            </a:r>
            <a:r>
              <a:rPr lang="en-GB" dirty="0"/>
              <a:t>. </a:t>
            </a:r>
            <a:r>
              <a:rPr lang="en-GB" i="1" dirty="0"/>
              <a:t>Law and Human </a:t>
            </a:r>
            <a:r>
              <a:rPr lang="en-GB" i="1" dirty="0" err="1"/>
              <a:t>Behavior</a:t>
            </a:r>
            <a:r>
              <a:rPr lang="en-GB" dirty="0"/>
              <a:t>, 44, 3-36.</a:t>
            </a:r>
          </a:p>
          <a:p>
            <a:r>
              <a:rPr lang="en-GB" dirty="0"/>
              <a:t>Estimator variables:</a:t>
            </a:r>
            <a:endParaRPr lang="pl-PL" dirty="0"/>
          </a:p>
          <a:p>
            <a:pPr lvl="1"/>
            <a:r>
              <a:rPr lang="en-GB" dirty="0"/>
              <a:t>They affect the reliability of identifications, but we cannot control for them;</a:t>
            </a:r>
            <a:endParaRPr lang="pl-PL" dirty="0"/>
          </a:p>
          <a:p>
            <a:pPr lvl="1"/>
            <a:r>
              <a:rPr lang="en-GB" dirty="0"/>
              <a:t>Encoding conditions:</a:t>
            </a:r>
            <a:endParaRPr lang="pl-PL" dirty="0"/>
          </a:p>
          <a:p>
            <a:pPr lvl="2"/>
            <a:r>
              <a:rPr lang="en-GB" dirty="0"/>
              <a:t>Distance, light, weather, etc. – viewing conditions; the weapon focus effect;</a:t>
            </a:r>
            <a:endParaRPr lang="pl-PL" dirty="0"/>
          </a:p>
          <a:p>
            <a:pPr lvl="2"/>
            <a:r>
              <a:rPr lang="en-GB" dirty="0"/>
              <a:t>Stress, intoxication – witness conditions;</a:t>
            </a:r>
            <a:endParaRPr lang="pl-PL" dirty="0"/>
          </a:p>
          <a:p>
            <a:pPr lvl="2"/>
            <a:r>
              <a:rPr lang="en-GB" dirty="0"/>
              <a:t>Passage of time – more time passed = worse memory</a:t>
            </a:r>
            <a:endParaRPr lang="pl-PL" dirty="0"/>
          </a:p>
          <a:p>
            <a:pPr lvl="2"/>
            <a:r>
              <a:rPr lang="en-GB" dirty="0"/>
              <a:t>Own-race bias – better hit rate when witness and suspect are of the same race/ethnicity.</a:t>
            </a:r>
            <a:endParaRPr lang="pl-PL" dirty="0"/>
          </a:p>
          <a:p>
            <a:pPr lvl="1"/>
            <a:r>
              <a:rPr lang="en-GB" dirty="0"/>
              <a:t>We need to account for them in judging whether a given identification is likely to be correct.</a:t>
            </a:r>
          </a:p>
        </p:txBody>
      </p:sp>
    </p:spTree>
    <p:extLst>
      <p:ext uri="{BB962C8B-B14F-4D97-AF65-F5344CB8AC3E}">
        <p14:creationId xmlns:p14="http://schemas.microsoft.com/office/powerpoint/2010/main" val="255846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68E3-C70E-8DF6-5246-21C827F5CB4F}"/>
              </a:ext>
            </a:extLst>
          </p:cNvPr>
          <p:cNvSpPr>
            <a:spLocks noGrp="1"/>
          </p:cNvSpPr>
          <p:nvPr>
            <p:ph type="title"/>
          </p:nvPr>
        </p:nvSpPr>
        <p:spPr>
          <a:xfrm>
            <a:off x="1249680" y="208444"/>
            <a:ext cx="9692640" cy="1325562"/>
          </a:xfrm>
        </p:spPr>
        <p:txBody>
          <a:bodyPr/>
          <a:lstStyle/>
          <a:p>
            <a:r>
              <a:rPr lang="en-GB" dirty="0"/>
              <a:t>Quantifying eyewitness accuracy</a:t>
            </a:r>
          </a:p>
        </p:txBody>
      </p:sp>
      <p:sp>
        <p:nvSpPr>
          <p:cNvPr id="3" name="Content Placeholder 2">
            <a:extLst>
              <a:ext uri="{FF2B5EF4-FFF2-40B4-BE49-F238E27FC236}">
                <a16:creationId xmlns:a16="http://schemas.microsoft.com/office/drawing/2014/main" id="{01D10416-98AC-48EF-18E1-14626FB140D9}"/>
              </a:ext>
            </a:extLst>
          </p:cNvPr>
          <p:cNvSpPr>
            <a:spLocks noGrp="1"/>
          </p:cNvSpPr>
          <p:nvPr>
            <p:ph idx="1"/>
          </p:nvPr>
        </p:nvSpPr>
        <p:spPr/>
        <p:txBody>
          <a:bodyPr/>
          <a:lstStyle/>
          <a:p>
            <a:r>
              <a:rPr lang="en-GB" dirty="0"/>
              <a:t>Older studies (e.g. Wells &amp; Lindsey, 1980) used </a:t>
            </a:r>
            <a:r>
              <a:rPr lang="en-GB" dirty="0" err="1"/>
              <a:t>diagnosticity</a:t>
            </a:r>
            <a:r>
              <a:rPr lang="en-GB" dirty="0"/>
              <a:t> ratio (D), a simple proportion of HR to FAR. This led them to conclude that sequential line-ups (six photos presented one-by-one) are better than simultaneous line-ups (all six photos showed at once): D = 7,2 vs. 5,8.</a:t>
            </a:r>
          </a:p>
          <a:p>
            <a:r>
              <a:rPr lang="en-GB" dirty="0"/>
              <a:t>But this metric is not independent of bias (criterion placement) and might be different if criterion is switched → so we need a measure that encompass accuracy at different levels of bias.</a:t>
            </a:r>
          </a:p>
          <a:p>
            <a:r>
              <a:rPr lang="en-GB" dirty="0"/>
              <a:t>SDT assumes that different levels of bias can be expressed by different levels of </a:t>
            </a:r>
            <a:r>
              <a:rPr lang="en-GB" b="1" dirty="0"/>
              <a:t>confidence</a:t>
            </a:r>
            <a:r>
              <a:rPr lang="en-GB" dirty="0"/>
              <a:t> in each decision. So, if someone is very confident it usually means that his/her identification decision is correct.</a:t>
            </a:r>
          </a:p>
          <a:p>
            <a:r>
              <a:rPr lang="en-GB" dirty="0"/>
              <a:t>So, a good practice is to collect confidence statement after ID decision.</a:t>
            </a:r>
          </a:p>
          <a:p>
            <a:r>
              <a:rPr lang="en-GB" dirty="0"/>
              <a:t>ROC (Receiver Operating Characteristic) curves can show the proportions of hits to false alarms at different levels of bias.</a:t>
            </a:r>
          </a:p>
        </p:txBody>
      </p:sp>
    </p:spTree>
    <p:extLst>
      <p:ext uri="{BB962C8B-B14F-4D97-AF65-F5344CB8AC3E}">
        <p14:creationId xmlns:p14="http://schemas.microsoft.com/office/powerpoint/2010/main" val="330163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BF3F0-6C9E-A77C-E77F-30E8FDA1DC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221106-C1D6-68A9-B742-D29756CECCE6}"/>
              </a:ext>
            </a:extLst>
          </p:cNvPr>
          <p:cNvSpPr>
            <a:spLocks noGrp="1"/>
          </p:cNvSpPr>
          <p:nvPr>
            <p:ph type="title"/>
          </p:nvPr>
        </p:nvSpPr>
        <p:spPr>
          <a:xfrm>
            <a:off x="789600" y="84406"/>
            <a:ext cx="9692640" cy="1325562"/>
          </a:xfrm>
        </p:spPr>
        <p:txBody>
          <a:bodyPr/>
          <a:lstStyle/>
          <a:p>
            <a:r>
              <a:rPr lang="en-GB" dirty="0"/>
              <a:t>Confidence in eyewitness ID</a:t>
            </a:r>
          </a:p>
        </p:txBody>
      </p:sp>
      <p:pic>
        <p:nvPicPr>
          <p:cNvPr id="3" name="Picture 2">
            <a:extLst>
              <a:ext uri="{FF2B5EF4-FFF2-40B4-BE49-F238E27FC236}">
                <a16:creationId xmlns:a16="http://schemas.microsoft.com/office/drawing/2014/main" id="{8ED94261-D206-FA41-12F2-E66689B73A97}"/>
              </a:ext>
            </a:extLst>
          </p:cNvPr>
          <p:cNvPicPr>
            <a:picLocks noChangeAspect="1"/>
          </p:cNvPicPr>
          <p:nvPr/>
        </p:nvPicPr>
        <p:blipFill>
          <a:blip r:embed="rId2"/>
          <a:stretch>
            <a:fillRect/>
          </a:stretch>
        </p:blipFill>
        <p:spPr>
          <a:xfrm>
            <a:off x="331846" y="2234565"/>
            <a:ext cx="5981700" cy="4257675"/>
          </a:xfrm>
          <a:prstGeom prst="rect">
            <a:avLst/>
          </a:prstGeom>
        </p:spPr>
      </p:pic>
      <p:sp>
        <p:nvSpPr>
          <p:cNvPr id="16" name="TextBox 15">
            <a:extLst>
              <a:ext uri="{FF2B5EF4-FFF2-40B4-BE49-F238E27FC236}">
                <a16:creationId xmlns:a16="http://schemas.microsoft.com/office/drawing/2014/main" id="{20424DED-87FD-ACE5-7951-DA1DF3651E1C}"/>
              </a:ext>
            </a:extLst>
          </p:cNvPr>
          <p:cNvSpPr txBox="1"/>
          <p:nvPr/>
        </p:nvSpPr>
        <p:spPr>
          <a:xfrm>
            <a:off x="6313546" y="2068729"/>
            <a:ext cx="4746945" cy="3970318"/>
          </a:xfrm>
          <a:prstGeom prst="rect">
            <a:avLst/>
          </a:prstGeom>
          <a:noFill/>
        </p:spPr>
        <p:txBody>
          <a:bodyPr wrap="square">
            <a:spAutoFit/>
          </a:bodyPr>
          <a:lstStyle/>
          <a:p>
            <a:r>
              <a:rPr lang="en-GB" dirty="0"/>
              <a:t>• The more conservative </a:t>
            </a:r>
            <a:r>
              <a:rPr lang="pl-PL" dirty="0" err="1"/>
              <a:t>someone</a:t>
            </a:r>
            <a:r>
              <a:rPr lang="pl-PL" dirty="0"/>
              <a:t> </a:t>
            </a:r>
            <a:r>
              <a:rPr lang="pl-PL" dirty="0" err="1"/>
              <a:t>is</a:t>
            </a:r>
            <a:r>
              <a:rPr lang="pl-PL" dirty="0"/>
              <a:t> </a:t>
            </a:r>
            <a:r>
              <a:rPr lang="en-GB" dirty="0"/>
              <a:t>– the more to the right the criterion is placed – the fewer correct and fewer erroneous identifications occur.</a:t>
            </a:r>
          </a:p>
          <a:p>
            <a:r>
              <a:rPr lang="en-GB" dirty="0"/>
              <a:t>• The relative drop in erroneous identifications is faster than the relative drop in correct identifications, because the distribution of the guilty suspects is shifted to the right.</a:t>
            </a:r>
          </a:p>
          <a:p>
            <a:r>
              <a:rPr lang="en-GB" dirty="0"/>
              <a:t>• At the highest levels of confidence almost all identifications are correct – identifying someone with high confidence means that witness has a very high familiarity signal when seeing a suspect.</a:t>
            </a:r>
          </a:p>
        </p:txBody>
      </p:sp>
    </p:spTree>
    <p:extLst>
      <p:ext uri="{BB962C8B-B14F-4D97-AF65-F5344CB8AC3E}">
        <p14:creationId xmlns:p14="http://schemas.microsoft.com/office/powerpoint/2010/main" val="24085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8FB8-AB0E-31CA-3A0F-FBD45ACED7F3}"/>
              </a:ext>
            </a:extLst>
          </p:cNvPr>
          <p:cNvSpPr>
            <a:spLocks noGrp="1"/>
          </p:cNvSpPr>
          <p:nvPr>
            <p:ph type="title"/>
          </p:nvPr>
        </p:nvSpPr>
        <p:spPr>
          <a:xfrm>
            <a:off x="1206109" y="86021"/>
            <a:ext cx="9692640" cy="1325562"/>
          </a:xfrm>
        </p:spPr>
        <p:txBody>
          <a:bodyPr/>
          <a:lstStyle/>
          <a:p>
            <a:r>
              <a:rPr lang="en-GB" dirty="0"/>
              <a:t>ROCs and confidence</a:t>
            </a:r>
          </a:p>
        </p:txBody>
      </p:sp>
      <p:pic>
        <p:nvPicPr>
          <p:cNvPr id="4" name="Content Placeholder 3">
            <a:extLst>
              <a:ext uri="{FF2B5EF4-FFF2-40B4-BE49-F238E27FC236}">
                <a16:creationId xmlns:a16="http://schemas.microsoft.com/office/drawing/2014/main" id="{2863A6D1-C97D-CC25-677F-730FF632F1BF}"/>
              </a:ext>
            </a:extLst>
          </p:cNvPr>
          <p:cNvPicPr>
            <a:picLocks noGrp="1" noChangeAspect="1"/>
          </p:cNvPicPr>
          <p:nvPr>
            <p:ph idx="1"/>
          </p:nvPr>
        </p:nvPicPr>
        <p:blipFill>
          <a:blip r:embed="rId2"/>
          <a:stretch>
            <a:fillRect/>
          </a:stretch>
        </p:blipFill>
        <p:spPr>
          <a:xfrm>
            <a:off x="206219" y="2140902"/>
            <a:ext cx="4417872" cy="4351338"/>
          </a:xfrm>
          <a:prstGeom prst="rect">
            <a:avLst/>
          </a:prstGeom>
        </p:spPr>
      </p:pic>
      <p:pic>
        <p:nvPicPr>
          <p:cNvPr id="5" name="Picture 4">
            <a:extLst>
              <a:ext uri="{FF2B5EF4-FFF2-40B4-BE49-F238E27FC236}">
                <a16:creationId xmlns:a16="http://schemas.microsoft.com/office/drawing/2014/main" id="{065C4525-C3AF-FFAA-B3EB-2E5FA6E14D77}"/>
              </a:ext>
            </a:extLst>
          </p:cNvPr>
          <p:cNvPicPr>
            <a:picLocks noChangeAspect="1"/>
          </p:cNvPicPr>
          <p:nvPr/>
        </p:nvPicPr>
        <p:blipFill>
          <a:blip r:embed="rId3"/>
          <a:stretch>
            <a:fillRect/>
          </a:stretch>
        </p:blipFill>
        <p:spPr>
          <a:xfrm>
            <a:off x="4624091" y="1691322"/>
            <a:ext cx="6591468" cy="4691698"/>
          </a:xfrm>
          <a:prstGeom prst="rect">
            <a:avLst/>
          </a:prstGeom>
        </p:spPr>
      </p:pic>
      <p:sp>
        <p:nvSpPr>
          <p:cNvPr id="6" name="Rectangle 5">
            <a:extLst>
              <a:ext uri="{FF2B5EF4-FFF2-40B4-BE49-F238E27FC236}">
                <a16:creationId xmlns:a16="http://schemas.microsoft.com/office/drawing/2014/main" id="{A252F4BB-5D5D-0240-5328-1AF22F3F2C54}"/>
              </a:ext>
            </a:extLst>
          </p:cNvPr>
          <p:cNvSpPr/>
          <p:nvPr/>
        </p:nvSpPr>
        <p:spPr>
          <a:xfrm>
            <a:off x="999448" y="3701893"/>
            <a:ext cx="413322" cy="33527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C5</a:t>
            </a:r>
          </a:p>
        </p:txBody>
      </p:sp>
      <p:sp>
        <p:nvSpPr>
          <p:cNvPr id="7" name="Rectangle 6">
            <a:extLst>
              <a:ext uri="{FF2B5EF4-FFF2-40B4-BE49-F238E27FC236}">
                <a16:creationId xmlns:a16="http://schemas.microsoft.com/office/drawing/2014/main" id="{5EEF6E62-BF7A-A2C7-54A3-43132CCCFB39}"/>
              </a:ext>
            </a:extLst>
          </p:cNvPr>
          <p:cNvSpPr/>
          <p:nvPr/>
        </p:nvSpPr>
        <p:spPr>
          <a:xfrm>
            <a:off x="1206109" y="3261361"/>
            <a:ext cx="413322" cy="33527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C4</a:t>
            </a:r>
          </a:p>
        </p:txBody>
      </p:sp>
      <p:sp>
        <p:nvSpPr>
          <p:cNvPr id="8" name="Rectangle 7">
            <a:extLst>
              <a:ext uri="{FF2B5EF4-FFF2-40B4-BE49-F238E27FC236}">
                <a16:creationId xmlns:a16="http://schemas.microsoft.com/office/drawing/2014/main" id="{1C693C3A-F707-C2D6-77F8-658399AEC93E}"/>
              </a:ext>
            </a:extLst>
          </p:cNvPr>
          <p:cNvSpPr/>
          <p:nvPr/>
        </p:nvSpPr>
        <p:spPr>
          <a:xfrm>
            <a:off x="1679814" y="2644142"/>
            <a:ext cx="413322" cy="33527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C3</a:t>
            </a:r>
          </a:p>
        </p:txBody>
      </p:sp>
      <p:sp>
        <p:nvSpPr>
          <p:cNvPr id="9" name="Rectangle 8">
            <a:extLst>
              <a:ext uri="{FF2B5EF4-FFF2-40B4-BE49-F238E27FC236}">
                <a16:creationId xmlns:a16="http://schemas.microsoft.com/office/drawing/2014/main" id="{205939A4-229A-771C-2924-1014909606BB}"/>
              </a:ext>
            </a:extLst>
          </p:cNvPr>
          <p:cNvSpPr/>
          <p:nvPr/>
        </p:nvSpPr>
        <p:spPr>
          <a:xfrm>
            <a:off x="2208494" y="2403251"/>
            <a:ext cx="413322" cy="33527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C2</a:t>
            </a:r>
          </a:p>
        </p:txBody>
      </p:sp>
      <p:sp>
        <p:nvSpPr>
          <p:cNvPr id="10" name="Rectangle 9">
            <a:extLst>
              <a:ext uri="{FF2B5EF4-FFF2-40B4-BE49-F238E27FC236}">
                <a16:creationId xmlns:a16="http://schemas.microsoft.com/office/drawing/2014/main" id="{26971336-FA13-5539-6357-2032820D8D1B}"/>
              </a:ext>
            </a:extLst>
          </p:cNvPr>
          <p:cNvSpPr/>
          <p:nvPr/>
        </p:nvSpPr>
        <p:spPr>
          <a:xfrm>
            <a:off x="3019238" y="2183993"/>
            <a:ext cx="413322" cy="33527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C1</a:t>
            </a:r>
          </a:p>
        </p:txBody>
      </p:sp>
      <p:cxnSp>
        <p:nvCxnSpPr>
          <p:cNvPr id="12" name="Straight Arrow Connector 11">
            <a:extLst>
              <a:ext uri="{FF2B5EF4-FFF2-40B4-BE49-F238E27FC236}">
                <a16:creationId xmlns:a16="http://schemas.microsoft.com/office/drawing/2014/main" id="{C53765AC-241A-8948-4B87-63E367384FD4}"/>
              </a:ext>
            </a:extLst>
          </p:cNvPr>
          <p:cNvCxnSpPr/>
          <p:nvPr/>
        </p:nvCxnSpPr>
        <p:spPr>
          <a:xfrm flipH="1">
            <a:off x="3432560" y="2351632"/>
            <a:ext cx="40006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3102BE4F-D036-2F7A-8CCB-9975F555AFF4}"/>
              </a:ext>
            </a:extLst>
          </p:cNvPr>
          <p:cNvCxnSpPr>
            <a:cxnSpLocks/>
            <a:endCxn id="4" idx="0"/>
          </p:cNvCxnSpPr>
          <p:nvPr/>
        </p:nvCxnSpPr>
        <p:spPr>
          <a:xfrm rot="10800000">
            <a:off x="2415155" y="2140902"/>
            <a:ext cx="5244174" cy="43090"/>
          </a:xfrm>
          <a:prstGeom prst="bentConnector4">
            <a:avLst>
              <a:gd name="adj1" fmla="val 28939"/>
              <a:gd name="adj2" fmla="val 63051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49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369C-06FB-897E-5BC0-F0CD641EBB47}"/>
              </a:ext>
            </a:extLst>
          </p:cNvPr>
          <p:cNvSpPr>
            <a:spLocks noGrp="1"/>
          </p:cNvSpPr>
          <p:nvPr>
            <p:ph type="title"/>
          </p:nvPr>
        </p:nvSpPr>
        <p:spPr/>
        <p:txBody>
          <a:bodyPr/>
          <a:lstStyle/>
          <a:p>
            <a:r>
              <a:rPr lang="en-GB" dirty="0"/>
              <a:t>ROCs</a:t>
            </a:r>
          </a:p>
        </p:txBody>
      </p:sp>
      <p:sp>
        <p:nvSpPr>
          <p:cNvPr id="3" name="Content Placeholder 2">
            <a:extLst>
              <a:ext uri="{FF2B5EF4-FFF2-40B4-BE49-F238E27FC236}">
                <a16:creationId xmlns:a16="http://schemas.microsoft.com/office/drawing/2014/main" id="{894BF33F-9FEC-3850-C0CF-AEF6DE7CDEE7}"/>
              </a:ext>
            </a:extLst>
          </p:cNvPr>
          <p:cNvSpPr>
            <a:spLocks noGrp="1"/>
          </p:cNvSpPr>
          <p:nvPr>
            <p:ph idx="1"/>
          </p:nvPr>
        </p:nvSpPr>
        <p:spPr/>
        <p:txBody>
          <a:bodyPr>
            <a:normAutofit/>
          </a:bodyPr>
          <a:lstStyle/>
          <a:p>
            <a:r>
              <a:rPr lang="en-GB" dirty="0"/>
              <a:t>Each point corresponds to a different level of bias;</a:t>
            </a:r>
          </a:p>
          <a:p>
            <a:r>
              <a:rPr lang="en-GB" dirty="0"/>
              <a:t>Bias becomes more liberal as we move along the line to the right;</a:t>
            </a:r>
          </a:p>
          <a:p>
            <a:r>
              <a:rPr lang="en-GB" dirty="0"/>
              <a:t>ROCs are curvilinear according to the SDT – e.g., when you go from extremely confident to highly confident responses (5 to 4), you gain a lot of hits but an increase in false alarms is negligible; by contrast, when you move from low confidence to very low confidence (2 to 1), you increase false alarms substantially, but you do not get many additional hits.</a:t>
            </a:r>
          </a:p>
          <a:p>
            <a:r>
              <a:rPr lang="en-GB" dirty="0"/>
              <a:t>Overall memory (d’) is equal in each level of bias.</a:t>
            </a:r>
          </a:p>
          <a:p>
            <a:r>
              <a:rPr lang="en-GB" dirty="0"/>
              <a:t>We can compare different curves for different conditions, procedures, etc.</a:t>
            </a:r>
          </a:p>
          <a:p>
            <a:endParaRPr lang="en-GB" dirty="0"/>
          </a:p>
        </p:txBody>
      </p:sp>
    </p:spTree>
    <p:extLst>
      <p:ext uri="{BB962C8B-B14F-4D97-AF65-F5344CB8AC3E}">
        <p14:creationId xmlns:p14="http://schemas.microsoft.com/office/powerpoint/2010/main" val="231307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A87BD-C206-4DBB-3CCC-92B6E7E92F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34099E-1C3A-CE42-3CD9-1558F1B1F446}"/>
              </a:ext>
            </a:extLst>
          </p:cNvPr>
          <p:cNvSpPr>
            <a:spLocks noGrp="1"/>
          </p:cNvSpPr>
          <p:nvPr>
            <p:ph type="title"/>
          </p:nvPr>
        </p:nvSpPr>
        <p:spPr/>
        <p:txBody>
          <a:bodyPr/>
          <a:lstStyle/>
          <a:p>
            <a:r>
              <a:rPr lang="en-GB" dirty="0"/>
              <a:t>How to compare ROCs?</a:t>
            </a:r>
          </a:p>
        </p:txBody>
      </p:sp>
      <p:sp>
        <p:nvSpPr>
          <p:cNvPr id="3" name="Content Placeholder 2">
            <a:extLst>
              <a:ext uri="{FF2B5EF4-FFF2-40B4-BE49-F238E27FC236}">
                <a16:creationId xmlns:a16="http://schemas.microsoft.com/office/drawing/2014/main" id="{1C157B6D-1774-6A1A-893E-2293F0C78202}"/>
              </a:ext>
            </a:extLst>
          </p:cNvPr>
          <p:cNvSpPr>
            <a:spLocks noGrp="1"/>
          </p:cNvSpPr>
          <p:nvPr>
            <p:ph idx="1"/>
          </p:nvPr>
        </p:nvSpPr>
        <p:spPr>
          <a:xfrm>
            <a:off x="5747656" y="1828800"/>
            <a:ext cx="4109575" cy="4351337"/>
          </a:xfrm>
        </p:spPr>
        <p:txBody>
          <a:bodyPr>
            <a:normAutofit lnSpcReduction="10000"/>
          </a:bodyPr>
          <a:lstStyle/>
          <a:p>
            <a:r>
              <a:rPr lang="en-GB" dirty="0"/>
              <a:t>The more area under the curve the better! In other words, if ROC is bending more toward the upper-left corner the better.</a:t>
            </a:r>
          </a:p>
          <a:p>
            <a:r>
              <a:rPr lang="en-GB" dirty="0"/>
              <a:t>We can inspect it visually or look at Area Under the Curve (AUC) value for each ROC.</a:t>
            </a:r>
          </a:p>
          <a:p>
            <a:r>
              <a:rPr lang="en-GB" dirty="0"/>
              <a:t>The solid line in the middle symbolizes chance performance – as if decision was made by guessing – if ROC is flat, it means that someone </a:t>
            </a:r>
            <a:r>
              <a:rPr lang="en-GB"/>
              <a:t>can’t really </a:t>
            </a:r>
            <a:r>
              <a:rPr lang="en-GB" dirty="0"/>
              <a:t>tell signal from noise.</a:t>
            </a:r>
          </a:p>
          <a:p>
            <a:r>
              <a:rPr lang="en-GB" dirty="0"/>
              <a:t>Performance is better in ROC 1 compared to ROC 2</a:t>
            </a:r>
          </a:p>
          <a:p>
            <a:endParaRPr lang="en-GB" dirty="0"/>
          </a:p>
        </p:txBody>
      </p:sp>
      <p:pic>
        <p:nvPicPr>
          <p:cNvPr id="4" name="Content Placeholder 3">
            <a:extLst>
              <a:ext uri="{FF2B5EF4-FFF2-40B4-BE49-F238E27FC236}">
                <a16:creationId xmlns:a16="http://schemas.microsoft.com/office/drawing/2014/main" id="{D0EA27D9-55F5-83E4-9710-736E324E375D}"/>
              </a:ext>
            </a:extLst>
          </p:cNvPr>
          <p:cNvPicPr>
            <a:picLocks noChangeAspect="1"/>
          </p:cNvPicPr>
          <p:nvPr/>
        </p:nvPicPr>
        <p:blipFill>
          <a:blip r:embed="rId2"/>
          <a:stretch>
            <a:fillRect/>
          </a:stretch>
        </p:blipFill>
        <p:spPr>
          <a:xfrm>
            <a:off x="326799" y="2506662"/>
            <a:ext cx="4417872" cy="4351338"/>
          </a:xfrm>
          <a:prstGeom prst="rect">
            <a:avLst/>
          </a:prstGeom>
        </p:spPr>
      </p:pic>
      <p:sp>
        <p:nvSpPr>
          <p:cNvPr id="5" name="Arc 4">
            <a:extLst>
              <a:ext uri="{FF2B5EF4-FFF2-40B4-BE49-F238E27FC236}">
                <a16:creationId xmlns:a16="http://schemas.microsoft.com/office/drawing/2014/main" id="{9CBBD6AD-D045-7367-DE2C-3AE5A273929E}"/>
              </a:ext>
            </a:extLst>
          </p:cNvPr>
          <p:cNvSpPr/>
          <p:nvPr/>
        </p:nvSpPr>
        <p:spPr>
          <a:xfrm rot="16200000">
            <a:off x="2900683" y="1268197"/>
            <a:ext cx="5672883" cy="8681881"/>
          </a:xfrm>
          <a:prstGeom prst="arc">
            <a:avLst>
              <a:gd name="adj1" fmla="val 16034449"/>
              <a:gd name="adj2" fmla="val 20088527"/>
            </a:avLst>
          </a:prstGeom>
          <a:noFill/>
          <a:ln w="38100">
            <a:solidFill>
              <a:schemeClr val="accent5">
                <a:lumMod val="7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ectangle 6">
            <a:extLst>
              <a:ext uri="{FF2B5EF4-FFF2-40B4-BE49-F238E27FC236}">
                <a16:creationId xmlns:a16="http://schemas.microsoft.com/office/drawing/2014/main" id="{E683AA47-3B29-6D49-8BB8-52F1A220201D}"/>
              </a:ext>
            </a:extLst>
          </p:cNvPr>
          <p:cNvSpPr/>
          <p:nvPr/>
        </p:nvSpPr>
        <p:spPr>
          <a:xfrm>
            <a:off x="1304247" y="2964474"/>
            <a:ext cx="809688" cy="33527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ROC 1</a:t>
            </a:r>
          </a:p>
        </p:txBody>
      </p:sp>
      <p:sp>
        <p:nvSpPr>
          <p:cNvPr id="8" name="Rectangle 7">
            <a:extLst>
              <a:ext uri="{FF2B5EF4-FFF2-40B4-BE49-F238E27FC236}">
                <a16:creationId xmlns:a16="http://schemas.microsoft.com/office/drawing/2014/main" id="{FF0523E2-029D-29FB-24AD-67732262E7E5}"/>
              </a:ext>
            </a:extLst>
          </p:cNvPr>
          <p:cNvSpPr/>
          <p:nvPr/>
        </p:nvSpPr>
        <p:spPr>
          <a:xfrm>
            <a:off x="2535735" y="3765803"/>
            <a:ext cx="809688" cy="33527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ROC 2</a:t>
            </a:r>
          </a:p>
        </p:txBody>
      </p:sp>
    </p:spTree>
    <p:extLst>
      <p:ext uri="{BB962C8B-B14F-4D97-AF65-F5344CB8AC3E}">
        <p14:creationId xmlns:p14="http://schemas.microsoft.com/office/powerpoint/2010/main" val="309579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9B572-5442-9E8D-5A5A-DC85B97A6D74}"/>
              </a:ext>
            </a:extLst>
          </p:cNvPr>
          <p:cNvSpPr>
            <a:spLocks noGrp="1"/>
          </p:cNvSpPr>
          <p:nvPr>
            <p:ph type="title"/>
          </p:nvPr>
        </p:nvSpPr>
        <p:spPr/>
        <p:txBody>
          <a:bodyPr/>
          <a:lstStyle/>
          <a:p>
            <a:r>
              <a:rPr lang="en-GB" dirty="0"/>
              <a:t>“Real” ROCs – feature addition and removal</a:t>
            </a:r>
          </a:p>
        </p:txBody>
      </p:sp>
      <p:pic>
        <p:nvPicPr>
          <p:cNvPr id="5" name="Picture 4">
            <a:extLst>
              <a:ext uri="{FF2B5EF4-FFF2-40B4-BE49-F238E27FC236}">
                <a16:creationId xmlns:a16="http://schemas.microsoft.com/office/drawing/2014/main" id="{4B0908FF-49D9-A1AA-A237-0A3526C63F55}"/>
              </a:ext>
            </a:extLst>
          </p:cNvPr>
          <p:cNvPicPr>
            <a:picLocks noChangeAspect="1"/>
          </p:cNvPicPr>
          <p:nvPr/>
        </p:nvPicPr>
        <p:blipFill>
          <a:blip r:embed="rId2"/>
          <a:stretch>
            <a:fillRect/>
          </a:stretch>
        </p:blipFill>
        <p:spPr>
          <a:xfrm>
            <a:off x="226595" y="2123414"/>
            <a:ext cx="4725059" cy="4734586"/>
          </a:xfrm>
          <a:prstGeom prst="rect">
            <a:avLst/>
          </a:prstGeom>
        </p:spPr>
      </p:pic>
      <p:pic>
        <p:nvPicPr>
          <p:cNvPr id="10" name="Content Placeholder 9" descr="A collage of a person's face&#10;&#10;AI-generated content may be incorrect.">
            <a:extLst>
              <a:ext uri="{FF2B5EF4-FFF2-40B4-BE49-F238E27FC236}">
                <a16:creationId xmlns:a16="http://schemas.microsoft.com/office/drawing/2014/main" id="{A3782F26-A351-C5EE-1253-D07C32885B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5407741" y="1996554"/>
            <a:ext cx="4725059" cy="414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00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53E10-86CB-FC46-21BF-082BB4F570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79B90B-4FB1-D6D6-86B3-26C587C72625}"/>
              </a:ext>
            </a:extLst>
          </p:cNvPr>
          <p:cNvSpPr>
            <a:spLocks noGrp="1"/>
          </p:cNvSpPr>
          <p:nvPr>
            <p:ph type="title"/>
          </p:nvPr>
        </p:nvSpPr>
        <p:spPr>
          <a:xfrm>
            <a:off x="1261872" y="129981"/>
            <a:ext cx="9692640" cy="1325562"/>
          </a:xfrm>
        </p:spPr>
        <p:txBody>
          <a:bodyPr/>
          <a:lstStyle/>
          <a:p>
            <a:r>
              <a:rPr lang="en-GB" dirty="0"/>
              <a:t>“Real” ROCs – verbal overshadowing</a:t>
            </a:r>
          </a:p>
        </p:txBody>
      </p:sp>
      <p:pic>
        <p:nvPicPr>
          <p:cNvPr id="6" name="Content Placeholder 5">
            <a:extLst>
              <a:ext uri="{FF2B5EF4-FFF2-40B4-BE49-F238E27FC236}">
                <a16:creationId xmlns:a16="http://schemas.microsoft.com/office/drawing/2014/main" id="{C67267FF-9101-E78C-8D9C-8FF23E28E4AE}"/>
              </a:ext>
            </a:extLst>
          </p:cNvPr>
          <p:cNvPicPr>
            <a:picLocks noGrp="1" noChangeAspect="1"/>
          </p:cNvPicPr>
          <p:nvPr>
            <p:ph idx="1"/>
          </p:nvPr>
        </p:nvPicPr>
        <p:blipFill>
          <a:blip r:embed="rId2"/>
          <a:stretch>
            <a:fillRect/>
          </a:stretch>
        </p:blipFill>
        <p:spPr>
          <a:xfrm>
            <a:off x="409584" y="3028102"/>
            <a:ext cx="11372832" cy="3464138"/>
          </a:xfrm>
        </p:spPr>
      </p:pic>
      <p:sp>
        <p:nvSpPr>
          <p:cNvPr id="7" name="TextBox 6">
            <a:extLst>
              <a:ext uri="{FF2B5EF4-FFF2-40B4-BE49-F238E27FC236}">
                <a16:creationId xmlns:a16="http://schemas.microsoft.com/office/drawing/2014/main" id="{137A0B95-C0EE-8BB3-27E8-D3D7F75D0025}"/>
              </a:ext>
            </a:extLst>
          </p:cNvPr>
          <p:cNvSpPr txBox="1"/>
          <p:nvPr/>
        </p:nvSpPr>
        <p:spPr>
          <a:xfrm>
            <a:off x="733530" y="1868993"/>
            <a:ext cx="7918101" cy="923330"/>
          </a:xfrm>
          <a:prstGeom prst="rect">
            <a:avLst/>
          </a:prstGeom>
          <a:noFill/>
        </p:spPr>
        <p:txBody>
          <a:bodyPr wrap="square" rtlCol="0">
            <a:spAutoFit/>
          </a:bodyPr>
          <a:lstStyle/>
          <a:p>
            <a:pPr marL="285750" indent="-285750">
              <a:buFont typeface="Arial" panose="020B0604020202020204" pitchFamily="34" charset="0"/>
              <a:buChar char="•"/>
            </a:pPr>
            <a:r>
              <a:rPr lang="en-GB" dirty="0"/>
              <a:t>An effect where describing a face distorts memory for that face</a:t>
            </a:r>
          </a:p>
          <a:p>
            <a:pPr marL="285750" indent="-285750">
              <a:buFont typeface="Arial" panose="020B0604020202020204" pitchFamily="34" charset="0"/>
              <a:buChar char="•"/>
            </a:pPr>
            <a:r>
              <a:rPr lang="en-GB" dirty="0"/>
              <a:t>But this effect is known to be rather small</a:t>
            </a:r>
          </a:p>
          <a:p>
            <a:pPr marL="285750" indent="-285750">
              <a:buFont typeface="Arial" panose="020B0604020202020204" pitchFamily="34" charset="0"/>
              <a:buChar char="•"/>
            </a:pPr>
            <a:r>
              <a:rPr lang="en-GB" dirty="0"/>
              <a:t>Wilson, Seale-Carlisle, &amp; Mickes (2018) study – results below</a:t>
            </a:r>
          </a:p>
        </p:txBody>
      </p:sp>
    </p:spTree>
    <p:extLst>
      <p:ext uri="{BB962C8B-B14F-4D97-AF65-F5344CB8AC3E}">
        <p14:creationId xmlns:p14="http://schemas.microsoft.com/office/powerpoint/2010/main" val="32569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5197-4AE3-F227-ADB2-478BAB97C32B}"/>
              </a:ext>
            </a:extLst>
          </p:cNvPr>
          <p:cNvSpPr>
            <a:spLocks noGrp="1"/>
          </p:cNvSpPr>
          <p:nvPr>
            <p:ph type="title"/>
          </p:nvPr>
        </p:nvSpPr>
        <p:spPr/>
        <p:txBody>
          <a:bodyPr/>
          <a:lstStyle/>
          <a:p>
            <a:r>
              <a:rPr lang="en-GB" dirty="0"/>
              <a:t>Let’s create our own ROC!</a:t>
            </a:r>
          </a:p>
        </p:txBody>
      </p:sp>
      <p:sp>
        <p:nvSpPr>
          <p:cNvPr id="3" name="Content Placeholder 2">
            <a:extLst>
              <a:ext uri="{FF2B5EF4-FFF2-40B4-BE49-F238E27FC236}">
                <a16:creationId xmlns:a16="http://schemas.microsoft.com/office/drawing/2014/main" id="{68273AB3-42D2-B63B-7422-15E7C32B74D5}"/>
              </a:ext>
            </a:extLst>
          </p:cNvPr>
          <p:cNvSpPr>
            <a:spLocks noGrp="1"/>
          </p:cNvSpPr>
          <p:nvPr>
            <p:ph idx="1"/>
          </p:nvPr>
        </p:nvSpPr>
        <p:spPr/>
        <p:txBody>
          <a:bodyPr/>
          <a:lstStyle/>
          <a:p>
            <a:r>
              <a:rPr lang="en-GB" dirty="0"/>
              <a:t>Online ROC Curve Calculator (Johns Hopkins University)</a:t>
            </a:r>
          </a:p>
          <a:p>
            <a:r>
              <a:rPr lang="en-GB" dirty="0"/>
              <a:t>It is important to get the data formatting right</a:t>
            </a:r>
          </a:p>
          <a:p>
            <a:r>
              <a:rPr lang="en-GB" dirty="0"/>
              <a:t>This calculator provides 5 types of data formats to choose from (we’ll use data type 2)</a:t>
            </a:r>
            <a:endParaRPr lang="pl-PL" dirty="0"/>
          </a:p>
          <a:p>
            <a:r>
              <a:rPr lang="en-GB" dirty="0"/>
              <a:t>Each participant was presented with 1 target-present and 1 target-absent show-up, gave response and indicated confidence (1-3)</a:t>
            </a:r>
          </a:p>
          <a:p>
            <a:endParaRPr lang="en-GB" dirty="0"/>
          </a:p>
        </p:txBody>
      </p:sp>
      <p:graphicFrame>
        <p:nvGraphicFramePr>
          <p:cNvPr id="4" name="Table 3">
            <a:extLst>
              <a:ext uri="{FF2B5EF4-FFF2-40B4-BE49-F238E27FC236}">
                <a16:creationId xmlns:a16="http://schemas.microsoft.com/office/drawing/2014/main" id="{2F9AA805-AA25-FC80-A8BF-3C4FACD32B7F}"/>
              </a:ext>
            </a:extLst>
          </p:cNvPr>
          <p:cNvGraphicFramePr>
            <a:graphicFrameLocks noGrp="1"/>
          </p:cNvGraphicFramePr>
          <p:nvPr>
            <p:extLst>
              <p:ext uri="{D42A27DB-BD31-4B8C-83A1-F6EECF244321}">
                <p14:modId xmlns:p14="http://schemas.microsoft.com/office/powerpoint/2010/main" val="981381495"/>
              </p:ext>
            </p:extLst>
          </p:nvPr>
        </p:nvGraphicFramePr>
        <p:xfrm>
          <a:off x="1261872" y="4387215"/>
          <a:ext cx="8128000" cy="1930400"/>
        </p:xfrm>
        <a:graphic>
          <a:graphicData uri="http://schemas.openxmlformats.org/drawingml/2006/table">
            <a:tbl>
              <a:tblPr firstRow="1" bandRow="1">
                <a:tableStyleId>{5C22544A-7EE6-4342-B048-85BDC9FD1C3A}</a:tableStyleId>
              </a:tblPr>
              <a:tblGrid>
                <a:gridCol w="2107381">
                  <a:extLst>
                    <a:ext uri="{9D8B030D-6E8A-4147-A177-3AD203B41FA5}">
                      <a16:colId xmlns:a16="http://schemas.microsoft.com/office/drawing/2014/main" val="3263942664"/>
                    </a:ext>
                  </a:extLst>
                </a:gridCol>
                <a:gridCol w="1022554">
                  <a:extLst>
                    <a:ext uri="{9D8B030D-6E8A-4147-A177-3AD203B41FA5}">
                      <a16:colId xmlns:a16="http://schemas.microsoft.com/office/drawing/2014/main" val="3254586848"/>
                    </a:ext>
                  </a:extLst>
                </a:gridCol>
                <a:gridCol w="2448233">
                  <a:extLst>
                    <a:ext uri="{9D8B030D-6E8A-4147-A177-3AD203B41FA5}">
                      <a16:colId xmlns:a16="http://schemas.microsoft.com/office/drawing/2014/main" val="774294457"/>
                    </a:ext>
                  </a:extLst>
                </a:gridCol>
                <a:gridCol w="983226">
                  <a:extLst>
                    <a:ext uri="{9D8B030D-6E8A-4147-A177-3AD203B41FA5}">
                      <a16:colId xmlns:a16="http://schemas.microsoft.com/office/drawing/2014/main" val="3654111588"/>
                    </a:ext>
                  </a:extLst>
                </a:gridCol>
                <a:gridCol w="1566606">
                  <a:extLst>
                    <a:ext uri="{9D8B030D-6E8A-4147-A177-3AD203B41FA5}">
                      <a16:colId xmlns:a16="http://schemas.microsoft.com/office/drawing/2014/main" val="3514796980"/>
                    </a:ext>
                  </a:extLst>
                </a:gridCol>
              </a:tblGrid>
              <a:tr h="370840">
                <a:tc>
                  <a:txBody>
                    <a:bodyPr/>
                    <a:lstStyle/>
                    <a:p>
                      <a:r>
                        <a:rPr lang="en-GB" dirty="0"/>
                        <a:t>Target present/absent (1/0)</a:t>
                      </a:r>
                    </a:p>
                  </a:txBody>
                  <a:tcPr/>
                </a:tc>
                <a:tc>
                  <a:txBody>
                    <a:bodyPr/>
                    <a:lstStyle/>
                    <a:p>
                      <a:r>
                        <a:rPr lang="en-GB" dirty="0"/>
                        <a:t>(left blank)</a:t>
                      </a:r>
                    </a:p>
                  </a:txBody>
                  <a:tcPr/>
                </a:tc>
                <a:tc>
                  <a:txBody>
                    <a:bodyPr/>
                    <a:lstStyle/>
                    <a:p>
                      <a:r>
                        <a:rPr lang="en-GB" dirty="0"/>
                        <a:t>Response of participant (target present/absent; 1/0)</a:t>
                      </a:r>
                    </a:p>
                  </a:txBody>
                  <a:tcPr/>
                </a:tc>
                <a:tc>
                  <a:txBody>
                    <a:bodyPr/>
                    <a:lstStyle/>
                    <a:p>
                      <a:r>
                        <a:rPr lang="en-GB" dirty="0"/>
                        <a:t>(left blank)</a:t>
                      </a:r>
                    </a:p>
                  </a:txBody>
                  <a:tcPr/>
                </a:tc>
                <a:tc>
                  <a:txBody>
                    <a:bodyPr/>
                    <a:lstStyle/>
                    <a:p>
                      <a:r>
                        <a:rPr lang="en-GB" dirty="0"/>
                        <a:t>Confidence rating</a:t>
                      </a:r>
                    </a:p>
                  </a:txBody>
                  <a:tcPr/>
                </a:tc>
                <a:extLst>
                  <a:ext uri="{0D108BD9-81ED-4DB2-BD59-A6C34878D82A}">
                    <a16:rowId xmlns:a16="http://schemas.microsoft.com/office/drawing/2014/main" val="1872346021"/>
                  </a:ext>
                </a:extLst>
              </a:tr>
              <a:tr h="370840">
                <a:tc>
                  <a:txBody>
                    <a:bodyPr/>
                    <a:lstStyle/>
                    <a:p>
                      <a:r>
                        <a:rPr lang="en-GB" dirty="0"/>
                        <a:t>1</a:t>
                      </a:r>
                    </a:p>
                  </a:txBody>
                  <a:tcPr/>
                </a:tc>
                <a:tc>
                  <a:txBody>
                    <a:bodyPr/>
                    <a:lstStyle/>
                    <a:p>
                      <a:r>
                        <a:rPr lang="en-GB" dirty="0"/>
                        <a:t>-</a:t>
                      </a:r>
                    </a:p>
                  </a:txBody>
                  <a:tcPr/>
                </a:tc>
                <a:tc>
                  <a:txBody>
                    <a:bodyPr/>
                    <a:lstStyle/>
                    <a:p>
                      <a:r>
                        <a:rPr lang="en-GB" dirty="0"/>
                        <a:t>1</a:t>
                      </a:r>
                    </a:p>
                  </a:txBody>
                  <a:tcPr/>
                </a:tc>
                <a:tc>
                  <a:txBody>
                    <a:bodyPr/>
                    <a:lstStyle/>
                    <a:p>
                      <a:r>
                        <a:rPr lang="en-GB" dirty="0"/>
                        <a:t>-</a:t>
                      </a:r>
                    </a:p>
                  </a:txBody>
                  <a:tcPr/>
                </a:tc>
                <a:tc>
                  <a:txBody>
                    <a:bodyPr/>
                    <a:lstStyle/>
                    <a:p>
                      <a:r>
                        <a:rPr lang="en-GB" dirty="0"/>
                        <a:t>3</a:t>
                      </a:r>
                    </a:p>
                  </a:txBody>
                  <a:tcPr/>
                </a:tc>
                <a:extLst>
                  <a:ext uri="{0D108BD9-81ED-4DB2-BD59-A6C34878D82A}">
                    <a16:rowId xmlns:a16="http://schemas.microsoft.com/office/drawing/2014/main" val="2048081553"/>
                  </a:ext>
                </a:extLst>
              </a:tr>
              <a:tr h="370840">
                <a:tc>
                  <a:txBody>
                    <a:bodyPr/>
                    <a:lstStyle/>
                    <a:p>
                      <a:r>
                        <a:rPr lang="en-GB" dirty="0"/>
                        <a:t>0</a:t>
                      </a:r>
                    </a:p>
                  </a:txBody>
                  <a:tcPr/>
                </a:tc>
                <a:tc>
                  <a:txBody>
                    <a:bodyPr/>
                    <a:lstStyle/>
                    <a:p>
                      <a:r>
                        <a:rPr lang="en-GB" dirty="0"/>
                        <a:t>-</a:t>
                      </a:r>
                    </a:p>
                  </a:txBody>
                  <a:tcPr/>
                </a:tc>
                <a:tc>
                  <a:txBody>
                    <a:bodyPr/>
                    <a:lstStyle/>
                    <a:p>
                      <a:r>
                        <a:rPr lang="en-GB" dirty="0"/>
                        <a:t>0</a:t>
                      </a:r>
                    </a:p>
                  </a:txBody>
                  <a:tcPr/>
                </a:tc>
                <a:tc>
                  <a:txBody>
                    <a:bodyPr/>
                    <a:lstStyle/>
                    <a:p>
                      <a:r>
                        <a:rPr lang="en-GB" dirty="0"/>
                        <a:t>-</a:t>
                      </a:r>
                    </a:p>
                  </a:txBody>
                  <a:tcPr/>
                </a:tc>
                <a:tc>
                  <a:txBody>
                    <a:bodyPr/>
                    <a:lstStyle/>
                    <a:p>
                      <a:r>
                        <a:rPr lang="en-GB" dirty="0"/>
                        <a:t>2</a:t>
                      </a:r>
                    </a:p>
                  </a:txBody>
                  <a:tcPr/>
                </a:tc>
                <a:extLst>
                  <a:ext uri="{0D108BD9-81ED-4DB2-BD59-A6C34878D82A}">
                    <a16:rowId xmlns:a16="http://schemas.microsoft.com/office/drawing/2014/main" val="3816562757"/>
                  </a:ext>
                </a:extLst>
              </a:tr>
            </a:tbl>
          </a:graphicData>
        </a:graphic>
      </p:graphicFrame>
    </p:spTree>
    <p:extLst>
      <p:ext uri="{BB962C8B-B14F-4D97-AF65-F5344CB8AC3E}">
        <p14:creationId xmlns:p14="http://schemas.microsoft.com/office/powerpoint/2010/main" val="297415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75B33-DFC5-E4FE-EC77-221BA162D11C}"/>
              </a:ext>
            </a:extLst>
          </p:cNvPr>
          <p:cNvSpPr>
            <a:spLocks noGrp="1"/>
          </p:cNvSpPr>
          <p:nvPr>
            <p:ph type="title"/>
          </p:nvPr>
        </p:nvSpPr>
        <p:spPr/>
        <p:txBody>
          <a:bodyPr/>
          <a:lstStyle/>
          <a:p>
            <a:r>
              <a:rPr lang="en-GB" dirty="0"/>
              <a:t>How about real experimental data analysis?</a:t>
            </a:r>
          </a:p>
        </p:txBody>
      </p:sp>
      <p:sp>
        <p:nvSpPr>
          <p:cNvPr id="3" name="Content Placeholder 2">
            <a:extLst>
              <a:ext uri="{FF2B5EF4-FFF2-40B4-BE49-F238E27FC236}">
                <a16:creationId xmlns:a16="http://schemas.microsoft.com/office/drawing/2014/main" id="{967B3067-5985-7086-D6A8-36263A9C19F6}"/>
              </a:ext>
            </a:extLst>
          </p:cNvPr>
          <p:cNvSpPr>
            <a:spLocks noGrp="1"/>
          </p:cNvSpPr>
          <p:nvPr>
            <p:ph idx="1"/>
          </p:nvPr>
        </p:nvSpPr>
        <p:spPr/>
        <p:txBody>
          <a:bodyPr/>
          <a:lstStyle/>
          <a:p>
            <a:r>
              <a:rPr lang="en-GB" dirty="0"/>
              <a:t>Experiment checking how similarity of foils to suspect affects discrimination performance</a:t>
            </a:r>
          </a:p>
          <a:p>
            <a:r>
              <a:rPr lang="en-GB" dirty="0"/>
              <a:t>People were shown pictures of “guilty suspect”, after a few minutes were presented with show-up, 2-preson line-up and 6-person line-up (half target present, half target absent)</a:t>
            </a:r>
          </a:p>
          <a:p>
            <a:r>
              <a:rPr lang="en-GB" dirty="0"/>
              <a:t>There were two groups:</a:t>
            </a:r>
          </a:p>
          <a:p>
            <a:pPr lvl="1"/>
            <a:r>
              <a:rPr lang="en-GB" dirty="0"/>
              <a:t>Foils in their ID tasks were very similar to the suspect (higher similarity than usual)</a:t>
            </a:r>
          </a:p>
          <a:p>
            <a:pPr lvl="1"/>
            <a:r>
              <a:rPr lang="en-GB" dirty="0"/>
              <a:t>Foils were about as similar as in standard, fair line-up</a:t>
            </a:r>
          </a:p>
          <a:p>
            <a:r>
              <a:rPr lang="en-GB" dirty="0"/>
              <a:t>For sake of simplicity, we’ll focus on the show-up data</a:t>
            </a:r>
          </a:p>
          <a:p>
            <a:r>
              <a:rPr lang="en-GB" dirty="0"/>
              <a:t>We’ll calculate SDT measures for both groups and then draw ROCs for those</a:t>
            </a:r>
          </a:p>
        </p:txBody>
      </p:sp>
    </p:spTree>
    <p:extLst>
      <p:ext uri="{BB962C8B-B14F-4D97-AF65-F5344CB8AC3E}">
        <p14:creationId xmlns:p14="http://schemas.microsoft.com/office/powerpoint/2010/main" val="281901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CDBA-40BE-BB92-F581-FEC05EB6237B}"/>
              </a:ext>
            </a:extLst>
          </p:cNvPr>
          <p:cNvSpPr>
            <a:spLocks noGrp="1"/>
          </p:cNvSpPr>
          <p:nvPr>
            <p:ph type="title"/>
          </p:nvPr>
        </p:nvSpPr>
        <p:spPr>
          <a:xfrm>
            <a:off x="1229032" y="365760"/>
            <a:ext cx="5997678" cy="1325562"/>
          </a:xfrm>
        </p:spPr>
        <p:txBody>
          <a:bodyPr>
            <a:normAutofit/>
          </a:bodyPr>
          <a:lstStyle/>
          <a:p>
            <a:r>
              <a:rPr lang="en-GB" sz="2800" b="1"/>
              <a:t>Ronald Cotton: Wrongful Conviction by Misidentification</a:t>
            </a:r>
            <a:endParaRPr lang="en-GB" sz="2800"/>
          </a:p>
        </p:txBody>
      </p:sp>
      <p:sp>
        <p:nvSpPr>
          <p:cNvPr id="1031" name="Rectangle 1030">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503AE5EB-ECCD-4810-EC70-1FFEC67B4E29}"/>
              </a:ext>
            </a:extLst>
          </p:cNvPr>
          <p:cNvSpPr>
            <a:spLocks noGrp="1"/>
          </p:cNvSpPr>
          <p:nvPr>
            <p:ph idx="1"/>
          </p:nvPr>
        </p:nvSpPr>
        <p:spPr>
          <a:xfrm>
            <a:off x="1211139" y="2005739"/>
            <a:ext cx="6015571" cy="4174398"/>
          </a:xfrm>
        </p:spPr>
        <p:txBody>
          <a:bodyPr>
            <a:normAutofit/>
          </a:bodyPr>
          <a:lstStyle/>
          <a:p>
            <a:pPr marL="0" indent="0">
              <a:buNone/>
            </a:pPr>
            <a:r>
              <a:rPr lang="en-GB" sz="1500"/>
              <a:t>In 1984, 23‑year‑old Ronald Cotton was arrested and charged with rape in Burlington, North Carolina. Jennifer Thompson–Cannino, the victim, provided a detailed description of her assailant and later identified Cotton in a photo lineup. Confident in her memory, she testified that he was the man who attacked her. Based largely on her testimony and identification, the jury convicted Cotton, and he was sentenced to life plus 54 years in prison.</a:t>
            </a:r>
          </a:p>
          <a:p>
            <a:pPr marL="0" indent="0">
              <a:buNone/>
            </a:pPr>
            <a:r>
              <a:rPr lang="en-GB" sz="1500"/>
              <a:t>Despite his persistent claims of innocence, Cotton spent </a:t>
            </a:r>
            <a:r>
              <a:rPr lang="en-GB" sz="1500" b="1"/>
              <a:t>over 10 years behind bars</a:t>
            </a:r>
            <a:r>
              <a:rPr lang="en-GB" sz="1500"/>
              <a:t>. It wasn’t until 1994, when the Innocence Project took up his case and arranged DNA testing of evidence from the crime scene, that the truth emerged: the DNA excluded Cotton and instead matched another man, Bobby Poole, who confessed to the crime. In 1995, Cotton’s conviction was vacated, and he was finally released.</a:t>
            </a:r>
          </a:p>
          <a:p>
            <a:pPr marL="0" indent="0">
              <a:buNone/>
            </a:pPr>
            <a:endParaRPr lang="en-GB" sz="1500"/>
          </a:p>
        </p:txBody>
      </p:sp>
      <p:pic>
        <p:nvPicPr>
          <p:cNvPr id="1026" name="Picture 2" descr="Ronald Cotton">
            <a:extLst>
              <a:ext uri="{FF2B5EF4-FFF2-40B4-BE49-F238E27FC236}">
                <a16:creationId xmlns:a16="http://schemas.microsoft.com/office/drawing/2014/main" id="{28860AC3-F18B-AF8D-5425-00DEFEAFE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729" r="23979" b="-1"/>
          <a:stretch>
            <a:fillRect/>
          </a:stretch>
        </p:blipFill>
        <p:spPr bwMode="auto">
          <a:xfrm>
            <a:off x="7538689" y="10"/>
            <a:ext cx="4653311"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31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62A-439A-C8AC-73AB-C901D42CDB84}"/>
              </a:ext>
            </a:extLst>
          </p:cNvPr>
          <p:cNvSpPr>
            <a:spLocks noGrp="1"/>
          </p:cNvSpPr>
          <p:nvPr>
            <p:ph type="title"/>
          </p:nvPr>
        </p:nvSpPr>
        <p:spPr>
          <a:xfrm>
            <a:off x="4965290" y="640079"/>
            <a:ext cx="5997678" cy="1363345"/>
          </a:xfrm>
        </p:spPr>
        <p:txBody>
          <a:bodyPr>
            <a:normAutofit/>
          </a:bodyPr>
          <a:lstStyle/>
          <a:p>
            <a:r>
              <a:rPr lang="en-GB" dirty="0"/>
              <a:t>Stakes of eyewitness identification</a:t>
            </a:r>
          </a:p>
        </p:txBody>
      </p:sp>
      <p:pic>
        <p:nvPicPr>
          <p:cNvPr id="7" name="Graphic 6" descr="Fingerprint">
            <a:extLst>
              <a:ext uri="{FF2B5EF4-FFF2-40B4-BE49-F238E27FC236}">
                <a16:creationId xmlns:a16="http://schemas.microsoft.com/office/drawing/2014/main" id="{CD633C97-FCF6-7A1C-173B-AA082BBC43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4474"/>
            <a:ext cx="4019312" cy="4019312"/>
          </a:xfrm>
          <a:prstGeom prst="rect">
            <a:avLst/>
          </a:prstGeom>
        </p:spPr>
      </p:pic>
      <p:sp>
        <p:nvSpPr>
          <p:cNvPr id="3" name="Content Placeholder 2">
            <a:extLst>
              <a:ext uri="{FF2B5EF4-FFF2-40B4-BE49-F238E27FC236}">
                <a16:creationId xmlns:a16="http://schemas.microsoft.com/office/drawing/2014/main" id="{6881CD62-3887-8752-04CA-4165F7B90411}"/>
              </a:ext>
            </a:extLst>
          </p:cNvPr>
          <p:cNvSpPr>
            <a:spLocks noGrp="1"/>
          </p:cNvSpPr>
          <p:nvPr>
            <p:ph idx="1"/>
          </p:nvPr>
        </p:nvSpPr>
        <p:spPr>
          <a:xfrm>
            <a:off x="4965290" y="2325158"/>
            <a:ext cx="6015571" cy="3854979"/>
          </a:xfrm>
        </p:spPr>
        <p:txBody>
          <a:bodyPr>
            <a:normAutofit/>
          </a:bodyPr>
          <a:lstStyle/>
          <a:p>
            <a:r>
              <a:rPr lang="en-GB" sz="1700" b="1"/>
              <a:t>Consequences of a False Alarm:</a:t>
            </a:r>
            <a:r>
              <a:rPr lang="en-GB" sz="1700"/>
              <a:t> A “false positive” in legal contexts can devastate innocent lives. Cotton’s case shows how a single mistaken identification (a false alarm) can override other evidence, leading to a grave miscarriage of justice.</a:t>
            </a:r>
          </a:p>
          <a:p>
            <a:r>
              <a:rPr lang="en-GB" sz="1700"/>
              <a:t>Of course, miss is also to be avoided (guilty person walking free)</a:t>
            </a:r>
          </a:p>
          <a:p>
            <a:r>
              <a:rPr lang="en-GB" sz="1700"/>
              <a:t>Innocence Project: almost 60% of wrongful convictions were based on eyewitness misidentification</a:t>
            </a:r>
          </a:p>
          <a:p>
            <a:r>
              <a:rPr lang="en-GB" sz="1700"/>
              <a:t>From the perspective of justice system, it is important to maximise hits (correct identifications) while keeping false alarms low.</a:t>
            </a:r>
          </a:p>
          <a:p>
            <a:endParaRPr lang="en-GB" sz="1700"/>
          </a:p>
        </p:txBody>
      </p:sp>
    </p:spTree>
    <p:extLst>
      <p:ext uri="{BB962C8B-B14F-4D97-AF65-F5344CB8AC3E}">
        <p14:creationId xmlns:p14="http://schemas.microsoft.com/office/powerpoint/2010/main" val="411982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3388F-0118-1189-4DF7-B8F46735F46E}"/>
              </a:ext>
            </a:extLst>
          </p:cNvPr>
          <p:cNvSpPr>
            <a:spLocks noGrp="1"/>
          </p:cNvSpPr>
          <p:nvPr>
            <p:ph type="title"/>
          </p:nvPr>
        </p:nvSpPr>
        <p:spPr>
          <a:xfrm>
            <a:off x="1261872" y="365760"/>
            <a:ext cx="9692640" cy="1325562"/>
          </a:xfrm>
        </p:spPr>
        <p:txBody>
          <a:bodyPr>
            <a:normAutofit/>
          </a:bodyPr>
          <a:lstStyle/>
          <a:p>
            <a:r>
              <a:rPr lang="en-GB" dirty="0"/>
              <a:t>Perspective of justice system</a:t>
            </a:r>
          </a:p>
        </p:txBody>
      </p:sp>
      <p:sp>
        <p:nvSpPr>
          <p:cNvPr id="3" name="Content Placeholder 2">
            <a:extLst>
              <a:ext uri="{FF2B5EF4-FFF2-40B4-BE49-F238E27FC236}">
                <a16:creationId xmlns:a16="http://schemas.microsoft.com/office/drawing/2014/main" id="{C225012A-2B10-B27C-F82C-475C0A8B5F88}"/>
              </a:ext>
            </a:extLst>
          </p:cNvPr>
          <p:cNvSpPr>
            <a:spLocks noGrp="1"/>
          </p:cNvSpPr>
          <p:nvPr>
            <p:ph idx="1"/>
          </p:nvPr>
        </p:nvSpPr>
        <p:spPr>
          <a:xfrm>
            <a:off x="1261872" y="1933575"/>
            <a:ext cx="5417834" cy="4266258"/>
          </a:xfrm>
        </p:spPr>
        <p:txBody>
          <a:bodyPr>
            <a:normAutofit fontScale="92500" lnSpcReduction="10000"/>
          </a:bodyPr>
          <a:lstStyle/>
          <a:p>
            <a:r>
              <a:rPr lang="en-GB" dirty="0"/>
              <a:t>Good eyewitness identification procedure should:</a:t>
            </a:r>
          </a:p>
          <a:p>
            <a:pPr marL="457200" indent="-457200">
              <a:buFont typeface="+mj-lt"/>
              <a:buAutoNum type="alphaLcParenR"/>
            </a:pPr>
            <a:r>
              <a:rPr lang="en-GB" dirty="0"/>
              <a:t>maximise the number of</a:t>
            </a:r>
          </a:p>
          <a:p>
            <a:pPr marL="342900" indent="-342900">
              <a:buFontTx/>
              <a:buChar char="-"/>
            </a:pPr>
            <a:r>
              <a:rPr lang="en-GB" dirty="0"/>
              <a:t>correct line-up rejections</a:t>
            </a:r>
          </a:p>
          <a:p>
            <a:pPr marL="342900" indent="-342900">
              <a:buFontTx/>
              <a:buChar char="-"/>
            </a:pPr>
            <a:r>
              <a:rPr lang="en-GB" dirty="0"/>
              <a:t>correct identifications</a:t>
            </a:r>
          </a:p>
          <a:p>
            <a:pPr marL="457200" indent="-457200">
              <a:buFont typeface="+mj-lt"/>
              <a:buAutoNum type="alphaLcParenR" startAt="2"/>
            </a:pPr>
            <a:r>
              <a:rPr lang="en-GB" dirty="0"/>
              <a:t>minimise the number of</a:t>
            </a:r>
          </a:p>
          <a:p>
            <a:pPr marL="342900" indent="-342900">
              <a:buFontTx/>
              <a:buChar char="-"/>
            </a:pPr>
            <a:r>
              <a:rPr lang="en-GB" dirty="0"/>
              <a:t>incorrect line-up rejections</a:t>
            </a:r>
          </a:p>
          <a:p>
            <a:pPr marL="342900" indent="-342900">
              <a:buFontTx/>
              <a:buChar char="-"/>
            </a:pPr>
            <a:r>
              <a:rPr lang="en-GB" dirty="0"/>
              <a:t>incorrect identifications of innocent suspects</a:t>
            </a:r>
          </a:p>
          <a:p>
            <a:pPr marL="0" indent="0">
              <a:buNone/>
            </a:pPr>
            <a:endParaRPr lang="en-GB" dirty="0"/>
          </a:p>
          <a:p>
            <a:pPr marL="0" indent="0">
              <a:buNone/>
            </a:pPr>
            <a:r>
              <a:rPr lang="en-GB" dirty="0"/>
              <a:t>In SDT terms: we want to create conditions that increase d’ instead of only affecting criterion placement (which is quite easy to do)</a:t>
            </a:r>
          </a:p>
        </p:txBody>
      </p:sp>
      <p:pic>
        <p:nvPicPr>
          <p:cNvPr id="5" name="Graphic 4" descr="Scales of justice outline">
            <a:extLst>
              <a:ext uri="{FF2B5EF4-FFF2-40B4-BE49-F238E27FC236}">
                <a16:creationId xmlns:a16="http://schemas.microsoft.com/office/drawing/2014/main" id="{6D6DAEAB-ADC9-4123-FB4F-53F9FE35EE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9706" y="1933575"/>
            <a:ext cx="3639872" cy="3639872"/>
          </a:xfrm>
          <a:prstGeom prst="rect">
            <a:avLst/>
          </a:prstGeom>
        </p:spPr>
      </p:pic>
    </p:spTree>
    <p:extLst>
      <p:ext uri="{BB962C8B-B14F-4D97-AF65-F5344CB8AC3E}">
        <p14:creationId xmlns:p14="http://schemas.microsoft.com/office/powerpoint/2010/main" val="165259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2BD3-429C-4A13-87CA-22D3CB278845}"/>
              </a:ext>
            </a:extLst>
          </p:cNvPr>
          <p:cNvSpPr>
            <a:spLocks noGrp="1"/>
          </p:cNvSpPr>
          <p:nvPr>
            <p:ph type="title"/>
          </p:nvPr>
        </p:nvSpPr>
        <p:spPr>
          <a:xfrm>
            <a:off x="1261872" y="365760"/>
            <a:ext cx="9692640" cy="847179"/>
          </a:xfrm>
        </p:spPr>
        <p:txBody>
          <a:bodyPr/>
          <a:lstStyle/>
          <a:p>
            <a:r>
              <a:rPr lang="pl-PL" dirty="0" err="1"/>
              <a:t>Lineups</a:t>
            </a:r>
            <a:endParaRPr lang="en-GB" dirty="0"/>
          </a:p>
        </p:txBody>
      </p:sp>
      <p:sp>
        <p:nvSpPr>
          <p:cNvPr id="7" name="Rectangle 6">
            <a:extLst>
              <a:ext uri="{FF2B5EF4-FFF2-40B4-BE49-F238E27FC236}">
                <a16:creationId xmlns:a16="http://schemas.microsoft.com/office/drawing/2014/main" id="{74C9B273-D269-4190-ACB4-6FBC5C1BF3A2}"/>
              </a:ext>
            </a:extLst>
          </p:cNvPr>
          <p:cNvSpPr/>
          <p:nvPr/>
        </p:nvSpPr>
        <p:spPr>
          <a:xfrm>
            <a:off x="1138176" y="1477644"/>
            <a:ext cx="9664133" cy="1938992"/>
          </a:xfrm>
          <a:prstGeom prst="rect">
            <a:avLst/>
          </a:prstGeom>
        </p:spPr>
        <p:txBody>
          <a:bodyPr wrap="square">
            <a:spAutoFit/>
          </a:bodyPr>
          <a:lstStyle/>
          <a:p>
            <a:pPr marL="285750" indent="-285750">
              <a:buFont typeface="Arial" charset="0"/>
              <a:buChar char="•"/>
            </a:pPr>
            <a:r>
              <a:rPr lang="en-GB" sz="2000" dirty="0"/>
              <a:t>Identifying the suspect from among foils (people known to be innocent)</a:t>
            </a:r>
            <a:r>
              <a:rPr lang="pl-PL" sz="2000" dirty="0"/>
              <a:t> – the suspect can be guilty (a target-present lineup) or innocent (a target-absent lineup);</a:t>
            </a:r>
            <a:endParaRPr lang="en-GB" sz="2000" dirty="0"/>
          </a:p>
          <a:p>
            <a:pPr marL="285750" indent="-285750">
              <a:buFont typeface="Arial" charset="0"/>
              <a:buChar char="•"/>
            </a:pPr>
            <a:r>
              <a:rPr lang="en-GB" sz="2000" dirty="0"/>
              <a:t>Guilty suspect identified is a hit, but an innocent suspect identified is a false alarm;</a:t>
            </a:r>
          </a:p>
          <a:p>
            <a:pPr marL="285750" indent="-285750">
              <a:buFont typeface="Arial" charset="0"/>
              <a:buChar char="•"/>
            </a:pPr>
            <a:r>
              <a:rPr lang="en-GB" sz="2000" dirty="0"/>
              <a:t>Line-ups vs. show-ups (which should be avoided)</a:t>
            </a:r>
          </a:p>
        </p:txBody>
      </p:sp>
      <p:sp>
        <p:nvSpPr>
          <p:cNvPr id="8" name="TextBox 7">
            <a:extLst>
              <a:ext uri="{FF2B5EF4-FFF2-40B4-BE49-F238E27FC236}">
                <a16:creationId xmlns:a16="http://schemas.microsoft.com/office/drawing/2014/main" id="{6AEAF065-A1FD-4103-A9B3-EAC34C8887BF}"/>
              </a:ext>
            </a:extLst>
          </p:cNvPr>
          <p:cNvSpPr txBox="1"/>
          <p:nvPr/>
        </p:nvSpPr>
        <p:spPr>
          <a:xfrm>
            <a:off x="2734047" y="5833464"/>
            <a:ext cx="1368152" cy="369332"/>
          </a:xfrm>
          <a:prstGeom prst="rect">
            <a:avLst/>
          </a:prstGeom>
          <a:noFill/>
        </p:spPr>
        <p:txBody>
          <a:bodyPr wrap="square" rtlCol="0">
            <a:spAutoFit/>
          </a:bodyPr>
          <a:lstStyle/>
          <a:p>
            <a:pPr algn="ctr"/>
            <a:r>
              <a:rPr lang="en-GB" dirty="0">
                <a:solidFill>
                  <a:srgbClr val="D9253E"/>
                </a:solidFill>
              </a:rPr>
              <a:t>Show-up</a:t>
            </a:r>
          </a:p>
        </p:txBody>
      </p:sp>
      <p:grpSp>
        <p:nvGrpSpPr>
          <p:cNvPr id="9" name="Group 8">
            <a:extLst>
              <a:ext uri="{FF2B5EF4-FFF2-40B4-BE49-F238E27FC236}">
                <a16:creationId xmlns:a16="http://schemas.microsoft.com/office/drawing/2014/main" id="{C51A90B1-F745-4006-90A4-0B337AF70EFB}"/>
              </a:ext>
            </a:extLst>
          </p:cNvPr>
          <p:cNvGrpSpPr/>
          <p:nvPr/>
        </p:nvGrpSpPr>
        <p:grpSpPr>
          <a:xfrm>
            <a:off x="6491488" y="3656157"/>
            <a:ext cx="2876919" cy="2177307"/>
            <a:chOff x="5148064" y="3284984"/>
            <a:chExt cx="3456384" cy="2674825"/>
          </a:xfrm>
        </p:grpSpPr>
        <p:pic>
          <p:nvPicPr>
            <p:cNvPr id="10" name="Picture 9" descr="Screen Shot 2016-11-28 at 22.49.06.png">
              <a:extLst>
                <a:ext uri="{FF2B5EF4-FFF2-40B4-BE49-F238E27FC236}">
                  <a16:creationId xmlns:a16="http://schemas.microsoft.com/office/drawing/2014/main" id="{CAD91585-4506-4733-A593-959D8AD8C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3284984"/>
              <a:ext cx="3456384" cy="1370370"/>
            </a:xfrm>
            <a:prstGeom prst="rect">
              <a:avLst/>
            </a:prstGeom>
          </p:spPr>
        </p:pic>
        <p:pic>
          <p:nvPicPr>
            <p:cNvPr id="11" name="Picture 10" descr="Screen Shot 2016-11-28 at 22.49.11.png">
              <a:extLst>
                <a:ext uri="{FF2B5EF4-FFF2-40B4-BE49-F238E27FC236}">
                  <a16:creationId xmlns:a16="http://schemas.microsoft.com/office/drawing/2014/main" id="{D8D82248-EAAC-4A2A-82A5-2812D3D0C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8064" y="4653136"/>
              <a:ext cx="3456384" cy="1306673"/>
            </a:xfrm>
            <a:prstGeom prst="rect">
              <a:avLst/>
            </a:prstGeom>
          </p:spPr>
        </p:pic>
      </p:grpSp>
      <p:sp>
        <p:nvSpPr>
          <p:cNvPr id="12" name="TextBox 11">
            <a:extLst>
              <a:ext uri="{FF2B5EF4-FFF2-40B4-BE49-F238E27FC236}">
                <a16:creationId xmlns:a16="http://schemas.microsoft.com/office/drawing/2014/main" id="{99E28731-9B2B-459E-A4A5-963A92672392}"/>
              </a:ext>
            </a:extLst>
          </p:cNvPr>
          <p:cNvSpPr txBox="1"/>
          <p:nvPr/>
        </p:nvSpPr>
        <p:spPr>
          <a:xfrm>
            <a:off x="7137859" y="6138675"/>
            <a:ext cx="1584176" cy="369332"/>
          </a:xfrm>
          <a:prstGeom prst="rect">
            <a:avLst/>
          </a:prstGeom>
          <a:noFill/>
        </p:spPr>
        <p:txBody>
          <a:bodyPr wrap="square" rtlCol="0">
            <a:spAutoFit/>
          </a:bodyPr>
          <a:lstStyle/>
          <a:p>
            <a:pPr algn="ctr"/>
            <a:r>
              <a:rPr lang="en-GB" dirty="0">
                <a:solidFill>
                  <a:srgbClr val="D9253E"/>
                </a:solidFill>
              </a:rPr>
              <a:t>Line-up</a:t>
            </a:r>
          </a:p>
        </p:txBody>
      </p:sp>
      <p:pic>
        <p:nvPicPr>
          <p:cNvPr id="15" name="Picture 14" descr="Screen Shot 2016-11-28 at 22.49.26.png">
            <a:extLst>
              <a:ext uri="{FF2B5EF4-FFF2-40B4-BE49-F238E27FC236}">
                <a16:creationId xmlns:a16="http://schemas.microsoft.com/office/drawing/2014/main" id="{09A1FFA2-0FF5-42B9-8143-EC4A773DE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671" y="4079373"/>
            <a:ext cx="1010904" cy="1222275"/>
          </a:xfrm>
          <a:prstGeom prst="rect">
            <a:avLst/>
          </a:prstGeom>
        </p:spPr>
      </p:pic>
    </p:spTree>
    <p:extLst>
      <p:ext uri="{BB962C8B-B14F-4D97-AF65-F5344CB8AC3E}">
        <p14:creationId xmlns:p14="http://schemas.microsoft.com/office/powerpoint/2010/main" val="326165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C5DD8-01E0-4E45-1DBD-7CFACC179C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8035DF-976E-6EBA-255D-6DB0630D4973}"/>
              </a:ext>
            </a:extLst>
          </p:cNvPr>
          <p:cNvSpPr>
            <a:spLocks noGrp="1"/>
          </p:cNvSpPr>
          <p:nvPr>
            <p:ph type="title"/>
          </p:nvPr>
        </p:nvSpPr>
        <p:spPr>
          <a:xfrm>
            <a:off x="1261872" y="365760"/>
            <a:ext cx="9692640" cy="847179"/>
          </a:xfrm>
        </p:spPr>
        <p:txBody>
          <a:bodyPr/>
          <a:lstStyle/>
          <a:p>
            <a:r>
              <a:rPr lang="pl-PL" dirty="0"/>
              <a:t>Fair vs. </a:t>
            </a:r>
            <a:r>
              <a:rPr lang="pl-PL" dirty="0" err="1"/>
              <a:t>unfair</a:t>
            </a:r>
            <a:r>
              <a:rPr lang="pl-PL" dirty="0"/>
              <a:t> </a:t>
            </a:r>
            <a:r>
              <a:rPr lang="pl-PL" dirty="0" err="1"/>
              <a:t>lineups</a:t>
            </a:r>
            <a:endParaRPr lang="en-GB" dirty="0"/>
          </a:p>
        </p:txBody>
      </p:sp>
      <p:sp>
        <p:nvSpPr>
          <p:cNvPr id="7" name="Rectangle 6">
            <a:extLst>
              <a:ext uri="{FF2B5EF4-FFF2-40B4-BE49-F238E27FC236}">
                <a16:creationId xmlns:a16="http://schemas.microsoft.com/office/drawing/2014/main" id="{408E16B1-8C4D-FD5C-06F6-0DE6753741F5}"/>
              </a:ext>
            </a:extLst>
          </p:cNvPr>
          <p:cNvSpPr/>
          <p:nvPr/>
        </p:nvSpPr>
        <p:spPr>
          <a:xfrm>
            <a:off x="1138176" y="1477644"/>
            <a:ext cx="9664133" cy="1015663"/>
          </a:xfrm>
          <a:prstGeom prst="rect">
            <a:avLst/>
          </a:prstGeom>
        </p:spPr>
        <p:txBody>
          <a:bodyPr wrap="square">
            <a:spAutoFit/>
          </a:bodyPr>
          <a:lstStyle/>
          <a:p>
            <a:pPr marL="285750" indent="-285750">
              <a:buFont typeface="Arial" charset="0"/>
              <a:buChar char="•"/>
            </a:pPr>
            <a:r>
              <a:rPr lang="pl-PL" sz="2000" dirty="0"/>
              <a:t>A fair </a:t>
            </a:r>
            <a:r>
              <a:rPr lang="pl-PL" sz="2000" dirty="0" err="1"/>
              <a:t>line-up</a:t>
            </a:r>
            <a:r>
              <a:rPr lang="pl-PL" sz="2000" dirty="0"/>
              <a:t> </a:t>
            </a:r>
            <a:r>
              <a:rPr lang="pl-PL" sz="2000" dirty="0" err="1"/>
              <a:t>protects</a:t>
            </a:r>
            <a:r>
              <a:rPr lang="pl-PL" sz="2000" dirty="0"/>
              <a:t> </a:t>
            </a:r>
            <a:r>
              <a:rPr lang="pl-PL" sz="2000" dirty="0" err="1"/>
              <a:t>suspect</a:t>
            </a:r>
            <a:r>
              <a:rPr lang="pl-PL" sz="2000" dirty="0"/>
              <a:t> </a:t>
            </a:r>
            <a:r>
              <a:rPr lang="en-GB" sz="2000" dirty="0"/>
              <a:t>from drawing too much attention.</a:t>
            </a:r>
          </a:p>
          <a:p>
            <a:pPr marL="285750" indent="-285750">
              <a:buFont typeface="Arial" charset="0"/>
              <a:buChar char="•"/>
            </a:pPr>
            <a:r>
              <a:rPr lang="en-GB" sz="2000" dirty="0"/>
              <a:t>In unfair line-up suspect stands out, thus increasing risk of faulty identification.</a:t>
            </a:r>
          </a:p>
        </p:txBody>
      </p:sp>
      <p:sp>
        <p:nvSpPr>
          <p:cNvPr id="8" name="TextBox 7">
            <a:extLst>
              <a:ext uri="{FF2B5EF4-FFF2-40B4-BE49-F238E27FC236}">
                <a16:creationId xmlns:a16="http://schemas.microsoft.com/office/drawing/2014/main" id="{D548C680-CF80-0885-E0CC-84F9E00CD9EE}"/>
              </a:ext>
            </a:extLst>
          </p:cNvPr>
          <p:cNvSpPr txBox="1"/>
          <p:nvPr/>
        </p:nvSpPr>
        <p:spPr>
          <a:xfrm>
            <a:off x="2714360" y="5985028"/>
            <a:ext cx="1584176" cy="369332"/>
          </a:xfrm>
          <a:prstGeom prst="rect">
            <a:avLst/>
          </a:prstGeom>
          <a:noFill/>
        </p:spPr>
        <p:txBody>
          <a:bodyPr wrap="square" rtlCol="0">
            <a:spAutoFit/>
          </a:bodyPr>
          <a:lstStyle/>
          <a:p>
            <a:pPr algn="ctr"/>
            <a:r>
              <a:rPr lang="en-GB" dirty="0">
                <a:solidFill>
                  <a:srgbClr val="D9253E"/>
                </a:solidFill>
              </a:rPr>
              <a:t>Fair line-up</a:t>
            </a:r>
          </a:p>
        </p:txBody>
      </p:sp>
      <p:sp>
        <p:nvSpPr>
          <p:cNvPr id="12" name="TextBox 11">
            <a:extLst>
              <a:ext uri="{FF2B5EF4-FFF2-40B4-BE49-F238E27FC236}">
                <a16:creationId xmlns:a16="http://schemas.microsoft.com/office/drawing/2014/main" id="{757E6B4E-FECB-FC2B-D4A2-1194C41F1820}"/>
              </a:ext>
            </a:extLst>
          </p:cNvPr>
          <p:cNvSpPr txBox="1"/>
          <p:nvPr/>
        </p:nvSpPr>
        <p:spPr>
          <a:xfrm>
            <a:off x="7197033" y="5985028"/>
            <a:ext cx="2773058" cy="369332"/>
          </a:xfrm>
          <a:prstGeom prst="rect">
            <a:avLst/>
          </a:prstGeom>
          <a:noFill/>
        </p:spPr>
        <p:txBody>
          <a:bodyPr wrap="square" rtlCol="0">
            <a:spAutoFit/>
          </a:bodyPr>
          <a:lstStyle/>
          <a:p>
            <a:pPr algn="ctr"/>
            <a:r>
              <a:rPr lang="en-GB" dirty="0">
                <a:solidFill>
                  <a:srgbClr val="D9253E"/>
                </a:solidFill>
              </a:rPr>
              <a:t>Unfair (biased) line-up</a:t>
            </a:r>
          </a:p>
        </p:txBody>
      </p:sp>
      <p:pic>
        <p:nvPicPr>
          <p:cNvPr id="2050" name="Picture 2" descr="Example biased lineup from Experiment 2. The face highlighted in red is...  | Download Scientific Diagram">
            <a:extLst>
              <a:ext uri="{FF2B5EF4-FFF2-40B4-BE49-F238E27FC236}">
                <a16:creationId xmlns:a16="http://schemas.microsoft.com/office/drawing/2014/main" id="{66B365F6-DF3D-5A2A-52D9-4E81970489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5374"/>
          <a:stretch>
            <a:fillRect/>
          </a:stretch>
        </p:blipFill>
        <p:spPr bwMode="auto">
          <a:xfrm>
            <a:off x="6589760" y="2646954"/>
            <a:ext cx="3987604" cy="33380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4A7E603-5300-B481-4611-95EA138CF072}"/>
              </a:ext>
            </a:extLst>
          </p:cNvPr>
          <p:cNvPicPr>
            <a:picLocks noChangeAspect="1"/>
          </p:cNvPicPr>
          <p:nvPr/>
        </p:nvPicPr>
        <p:blipFill>
          <a:blip r:embed="rId3"/>
          <a:stretch>
            <a:fillRect/>
          </a:stretch>
        </p:blipFill>
        <p:spPr>
          <a:xfrm>
            <a:off x="1472243" y="2607181"/>
            <a:ext cx="4068409" cy="3263973"/>
          </a:xfrm>
          <a:prstGeom prst="rect">
            <a:avLst/>
          </a:prstGeom>
        </p:spPr>
      </p:pic>
    </p:spTree>
    <p:extLst>
      <p:ext uri="{BB962C8B-B14F-4D97-AF65-F5344CB8AC3E}">
        <p14:creationId xmlns:p14="http://schemas.microsoft.com/office/powerpoint/2010/main" val="71498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B6DD-797A-F21C-EC1A-F28F1EC42B67}"/>
              </a:ext>
            </a:extLst>
          </p:cNvPr>
          <p:cNvSpPr>
            <a:spLocks noGrp="1"/>
          </p:cNvSpPr>
          <p:nvPr>
            <p:ph type="title"/>
          </p:nvPr>
        </p:nvSpPr>
        <p:spPr>
          <a:xfrm>
            <a:off x="4965290" y="640079"/>
            <a:ext cx="5997678" cy="1363345"/>
          </a:xfrm>
        </p:spPr>
        <p:txBody>
          <a:bodyPr vert="horz" lIns="91440" tIns="45720" rIns="91440" bIns="45720" rtlCol="0" anchor="b">
            <a:normAutofit/>
          </a:bodyPr>
          <a:lstStyle/>
          <a:p>
            <a:r>
              <a:rPr lang="en-US"/>
              <a:t>Eyewitness ID &amp; STD</a:t>
            </a:r>
          </a:p>
        </p:txBody>
      </p:sp>
      <p:sp>
        <p:nvSpPr>
          <p:cNvPr id="5" name="TextBox 4">
            <a:extLst>
              <a:ext uri="{FF2B5EF4-FFF2-40B4-BE49-F238E27FC236}">
                <a16:creationId xmlns:a16="http://schemas.microsoft.com/office/drawing/2014/main" id="{3BB39944-C2A4-7B8F-F5BB-3E124CE91673}"/>
              </a:ext>
            </a:extLst>
          </p:cNvPr>
          <p:cNvSpPr txBox="1"/>
          <p:nvPr/>
        </p:nvSpPr>
        <p:spPr>
          <a:xfrm>
            <a:off x="4965290" y="2325158"/>
            <a:ext cx="6015571" cy="3854979"/>
          </a:xfrm>
          <a:prstGeom prst="rect">
            <a:avLst/>
          </a:prstGeom>
        </p:spPr>
        <p:txBody>
          <a:bodyPr vert="horz" lIns="91440" tIns="45720" rIns="91440" bIns="45720" rtlCol="0">
            <a:normAutofit/>
          </a:bodyPr>
          <a:lstStyle/>
          <a:p>
            <a:pPr marL="285750" indent="-182880" defTabSz="914400">
              <a:spcAft>
                <a:spcPts val="600"/>
              </a:spcAft>
              <a:buClr>
                <a:schemeClr val="accent1"/>
              </a:buClr>
              <a:buFont typeface="Arial" panose="020B0604020202020204" pitchFamily="34" charset="0"/>
              <a:buChar char="•"/>
            </a:pPr>
            <a:r>
              <a:rPr lang="en-US" dirty="0"/>
              <a:t>In show-up all incorrect ID fall on innocent suspect.</a:t>
            </a:r>
          </a:p>
          <a:p>
            <a:pPr marL="285750" indent="-182880" defTabSz="914400">
              <a:spcAft>
                <a:spcPts val="600"/>
              </a:spcAft>
              <a:buClr>
                <a:schemeClr val="accent1"/>
              </a:buClr>
              <a:buFont typeface="Arial" panose="020B0604020202020204" pitchFamily="34" charset="0"/>
              <a:buChar char="•"/>
            </a:pPr>
            <a:r>
              <a:rPr lang="en-US" dirty="0"/>
              <a:t>In line-ups known-to-be innocent fillers protect suspect from erroneous ID (filler siphoning).</a:t>
            </a:r>
          </a:p>
          <a:p>
            <a:pPr marL="285750" indent="-182880" defTabSz="914400">
              <a:spcAft>
                <a:spcPts val="600"/>
              </a:spcAft>
              <a:buClr>
                <a:schemeClr val="accent1"/>
              </a:buClr>
              <a:buFont typeface="Arial" panose="020B0604020202020204" pitchFamily="34" charset="0"/>
              <a:buChar char="•"/>
            </a:pPr>
            <a:r>
              <a:rPr lang="en-US" dirty="0"/>
              <a:t>In real-life scenario police doesn’t know whether suspect is guilty or not – an eyewitness is needed to confirm this (or not).</a:t>
            </a:r>
          </a:p>
          <a:p>
            <a:pPr marL="285750" indent="-182880" defTabSz="914400">
              <a:spcAft>
                <a:spcPts val="600"/>
              </a:spcAft>
              <a:buClr>
                <a:schemeClr val="accent1"/>
              </a:buClr>
              <a:buFont typeface="Arial" panose="020B0604020202020204" pitchFamily="34" charset="0"/>
              <a:buChar char="•"/>
            </a:pPr>
            <a:r>
              <a:rPr lang="en-US" dirty="0"/>
              <a:t>In a lab setting proportion of guilty and innocent suspects in line-ups is set – this way we can compare different conditions that may influence accuracy and bias.</a:t>
            </a:r>
          </a:p>
        </p:txBody>
      </p:sp>
      <p:graphicFrame>
        <p:nvGraphicFramePr>
          <p:cNvPr id="4" name="Content Placeholder 3">
            <a:extLst>
              <a:ext uri="{FF2B5EF4-FFF2-40B4-BE49-F238E27FC236}">
                <a16:creationId xmlns:a16="http://schemas.microsoft.com/office/drawing/2014/main" id="{45BF4034-D3BD-9B3C-5989-D93F9D938948}"/>
              </a:ext>
            </a:extLst>
          </p:cNvPr>
          <p:cNvGraphicFramePr>
            <a:graphicFrameLocks noGrp="1"/>
          </p:cNvGraphicFramePr>
          <p:nvPr>
            <p:ph idx="1"/>
            <p:extLst>
              <p:ext uri="{D42A27DB-BD31-4B8C-83A1-F6EECF244321}">
                <p14:modId xmlns:p14="http://schemas.microsoft.com/office/powerpoint/2010/main" val="3606360507"/>
              </p:ext>
            </p:extLst>
          </p:nvPr>
        </p:nvGraphicFramePr>
        <p:xfrm>
          <a:off x="391885" y="2506028"/>
          <a:ext cx="4401178" cy="2258958"/>
        </p:xfrm>
        <a:graphic>
          <a:graphicData uri="http://schemas.openxmlformats.org/drawingml/2006/table">
            <a:tbl>
              <a:tblPr firstRow="1" bandRow="1">
                <a:tableStyleId>{5C22544A-7EE6-4342-B048-85BDC9FD1C3A}</a:tableStyleId>
              </a:tblPr>
              <a:tblGrid>
                <a:gridCol w="1606337">
                  <a:extLst>
                    <a:ext uri="{9D8B030D-6E8A-4147-A177-3AD203B41FA5}">
                      <a16:colId xmlns:a16="http://schemas.microsoft.com/office/drawing/2014/main" val="2904773610"/>
                    </a:ext>
                  </a:extLst>
                </a:gridCol>
                <a:gridCol w="1343256">
                  <a:extLst>
                    <a:ext uri="{9D8B030D-6E8A-4147-A177-3AD203B41FA5}">
                      <a16:colId xmlns:a16="http://schemas.microsoft.com/office/drawing/2014/main" val="1249328605"/>
                    </a:ext>
                  </a:extLst>
                </a:gridCol>
                <a:gridCol w="1451585">
                  <a:extLst>
                    <a:ext uri="{9D8B030D-6E8A-4147-A177-3AD203B41FA5}">
                      <a16:colId xmlns:a16="http://schemas.microsoft.com/office/drawing/2014/main" val="4126058823"/>
                    </a:ext>
                  </a:extLst>
                </a:gridCol>
              </a:tblGrid>
              <a:tr h="752986">
                <a:tc>
                  <a:txBody>
                    <a:bodyPr/>
                    <a:lstStyle/>
                    <a:p>
                      <a:r>
                        <a:rPr lang="en-GB" sz="2000"/>
                        <a:t>Show-up</a:t>
                      </a:r>
                    </a:p>
                  </a:txBody>
                  <a:tcPr marL="101755" marR="101755" marT="50877" marB="50877"/>
                </a:tc>
                <a:tc>
                  <a:txBody>
                    <a:bodyPr/>
                    <a:lstStyle/>
                    <a:p>
                      <a:r>
                        <a:rPr lang="en-GB" sz="2000"/>
                        <a:t>Guilty suspect</a:t>
                      </a:r>
                    </a:p>
                  </a:txBody>
                  <a:tcPr marL="101755" marR="101755" marT="50877" marB="50877"/>
                </a:tc>
                <a:tc>
                  <a:txBody>
                    <a:bodyPr/>
                    <a:lstStyle/>
                    <a:p>
                      <a:r>
                        <a:rPr lang="en-GB" sz="2000" dirty="0"/>
                        <a:t>Innocent suspect</a:t>
                      </a:r>
                    </a:p>
                  </a:txBody>
                  <a:tcPr marL="101755" marR="101755" marT="50877" marB="50877"/>
                </a:tc>
                <a:extLst>
                  <a:ext uri="{0D108BD9-81ED-4DB2-BD59-A6C34878D82A}">
                    <a16:rowId xmlns:a16="http://schemas.microsoft.com/office/drawing/2014/main" val="3103693349"/>
                  </a:ext>
                </a:extLst>
              </a:tr>
              <a:tr h="752986">
                <a:tc>
                  <a:txBody>
                    <a:bodyPr/>
                    <a:lstStyle/>
                    <a:p>
                      <a:r>
                        <a:rPr lang="en-GB" sz="2000"/>
                        <a:t>That’s the guy!</a:t>
                      </a:r>
                    </a:p>
                  </a:txBody>
                  <a:tcPr marL="101755" marR="101755" marT="50877" marB="50877"/>
                </a:tc>
                <a:tc>
                  <a:txBody>
                    <a:bodyPr/>
                    <a:lstStyle/>
                    <a:p>
                      <a:r>
                        <a:rPr lang="en-GB" sz="2000"/>
                        <a:t>Hit</a:t>
                      </a:r>
                    </a:p>
                  </a:txBody>
                  <a:tcPr marL="101755" marR="101755" marT="50877" marB="50877"/>
                </a:tc>
                <a:tc>
                  <a:txBody>
                    <a:bodyPr/>
                    <a:lstStyle/>
                    <a:p>
                      <a:r>
                        <a:rPr lang="en-GB" sz="2000"/>
                        <a:t>False alarm</a:t>
                      </a:r>
                    </a:p>
                  </a:txBody>
                  <a:tcPr marL="101755" marR="101755" marT="50877" marB="50877"/>
                </a:tc>
                <a:extLst>
                  <a:ext uri="{0D108BD9-81ED-4DB2-BD59-A6C34878D82A}">
                    <a16:rowId xmlns:a16="http://schemas.microsoft.com/office/drawing/2014/main" val="3874403097"/>
                  </a:ext>
                </a:extLst>
              </a:tr>
              <a:tr h="752986">
                <a:tc>
                  <a:txBody>
                    <a:bodyPr/>
                    <a:lstStyle/>
                    <a:p>
                      <a:r>
                        <a:rPr lang="en-GB" sz="2000" dirty="0"/>
                        <a:t>That’s not him!</a:t>
                      </a:r>
                    </a:p>
                  </a:txBody>
                  <a:tcPr marL="101755" marR="101755" marT="50877" marB="50877"/>
                </a:tc>
                <a:tc>
                  <a:txBody>
                    <a:bodyPr/>
                    <a:lstStyle/>
                    <a:p>
                      <a:r>
                        <a:rPr lang="en-GB" sz="2000" dirty="0"/>
                        <a:t>Miss</a:t>
                      </a:r>
                    </a:p>
                  </a:txBody>
                  <a:tcPr marL="101755" marR="101755" marT="50877" marB="50877"/>
                </a:tc>
                <a:tc>
                  <a:txBody>
                    <a:bodyPr/>
                    <a:lstStyle/>
                    <a:p>
                      <a:r>
                        <a:rPr lang="en-GB" sz="2000" dirty="0"/>
                        <a:t>Correct rejection</a:t>
                      </a:r>
                    </a:p>
                  </a:txBody>
                  <a:tcPr marL="101755" marR="101755" marT="50877" marB="50877"/>
                </a:tc>
                <a:extLst>
                  <a:ext uri="{0D108BD9-81ED-4DB2-BD59-A6C34878D82A}">
                    <a16:rowId xmlns:a16="http://schemas.microsoft.com/office/drawing/2014/main" val="1017336957"/>
                  </a:ext>
                </a:extLst>
              </a:tr>
            </a:tbl>
          </a:graphicData>
        </a:graphic>
      </p:graphicFrame>
    </p:spTree>
    <p:extLst>
      <p:ext uri="{BB962C8B-B14F-4D97-AF65-F5344CB8AC3E}">
        <p14:creationId xmlns:p14="http://schemas.microsoft.com/office/powerpoint/2010/main" val="90662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F241B7-A2DE-22D7-88F5-979F6C1D0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0293F9-5092-0319-ECD8-843A16523BE0}"/>
              </a:ext>
            </a:extLst>
          </p:cNvPr>
          <p:cNvSpPr>
            <a:spLocks noGrp="1"/>
          </p:cNvSpPr>
          <p:nvPr>
            <p:ph type="title"/>
          </p:nvPr>
        </p:nvSpPr>
        <p:spPr>
          <a:xfrm>
            <a:off x="1245452" y="295950"/>
            <a:ext cx="9701096" cy="1363345"/>
          </a:xfrm>
        </p:spPr>
        <p:txBody>
          <a:bodyPr vert="horz" lIns="91440" tIns="45720" rIns="91440" bIns="45720" rtlCol="0" anchor="b">
            <a:normAutofit/>
          </a:bodyPr>
          <a:lstStyle/>
          <a:p>
            <a:r>
              <a:rPr lang="en-US" dirty="0"/>
              <a:t>Eyewitness ID &amp; Base Rates</a:t>
            </a:r>
          </a:p>
        </p:txBody>
      </p:sp>
      <p:sp>
        <p:nvSpPr>
          <p:cNvPr id="5" name="TextBox 4">
            <a:extLst>
              <a:ext uri="{FF2B5EF4-FFF2-40B4-BE49-F238E27FC236}">
                <a16:creationId xmlns:a16="http://schemas.microsoft.com/office/drawing/2014/main" id="{C8D145AF-BFCB-0D0A-0FA4-0CB419BF3F22}"/>
              </a:ext>
            </a:extLst>
          </p:cNvPr>
          <p:cNvSpPr txBox="1"/>
          <p:nvPr/>
        </p:nvSpPr>
        <p:spPr>
          <a:xfrm>
            <a:off x="1245452" y="2030190"/>
            <a:ext cx="9535519" cy="3854979"/>
          </a:xfrm>
          <a:prstGeom prst="rect">
            <a:avLst/>
          </a:prstGeom>
        </p:spPr>
        <p:txBody>
          <a:bodyPr vert="horz" lIns="91440" tIns="45720" rIns="91440" bIns="45720" rtlCol="0">
            <a:normAutofit/>
          </a:bodyPr>
          <a:lstStyle/>
          <a:p>
            <a:pPr marL="285750" indent="-182880" defTabSz="914400">
              <a:spcAft>
                <a:spcPts val="600"/>
              </a:spcAft>
              <a:buClr>
                <a:schemeClr val="accent1"/>
              </a:buClr>
              <a:buFont typeface="Arial" panose="020B0604020202020204" pitchFamily="34" charset="0"/>
              <a:buChar char="•"/>
            </a:pPr>
            <a:r>
              <a:rPr lang="en-US" dirty="0"/>
              <a:t>In real-life base rates of guilty to innocent suspects are unknown – so we don’t know how prevalent are perpetrators in line-ups (or in any other eyewitness ID)</a:t>
            </a:r>
          </a:p>
          <a:p>
            <a:pPr marL="285750" indent="-182880" defTabSz="914400">
              <a:spcAft>
                <a:spcPts val="600"/>
              </a:spcAft>
              <a:buClr>
                <a:schemeClr val="accent1"/>
              </a:buClr>
              <a:buFont typeface="Arial" panose="020B0604020202020204" pitchFamily="34" charset="0"/>
              <a:buChar char="•"/>
            </a:pPr>
            <a:r>
              <a:rPr lang="en-US" dirty="0"/>
              <a:t>But it could be estimated - </a:t>
            </a:r>
            <a:r>
              <a:rPr lang="en-GB" dirty="0"/>
              <a:t>Wixted, Mickes, Dunn, Clark, &amp; Wells (2016) – fitting SDT to real-life data (from Houston) gave an estimate of 35% target-present lineups</a:t>
            </a:r>
          </a:p>
          <a:p>
            <a:pPr marL="285750" indent="-182880" defTabSz="914400">
              <a:spcAft>
                <a:spcPts val="600"/>
              </a:spcAft>
              <a:buClr>
                <a:schemeClr val="accent1"/>
              </a:buClr>
              <a:buFont typeface="Arial" panose="020B0604020202020204" pitchFamily="34" charset="0"/>
              <a:buChar char="•"/>
            </a:pPr>
            <a:r>
              <a:rPr lang="en-GB" dirty="0"/>
              <a:t>Evidence-based suspicion: there should be evidence-based grounds to suspect that an individual is guilty of the specific crime being investigated before including that individual in an identification procedure and that evidence should be documented in writing prior to the lineup.</a:t>
            </a:r>
          </a:p>
          <a:p>
            <a:pPr marL="285750" indent="-182880" defTabSz="914400">
              <a:spcAft>
                <a:spcPts val="600"/>
              </a:spcAft>
              <a:buClr>
                <a:schemeClr val="accent1"/>
              </a:buClr>
              <a:buFont typeface="Arial" panose="020B0604020202020204" pitchFamily="34" charset="0"/>
              <a:buChar char="•"/>
            </a:pPr>
            <a:r>
              <a:rPr lang="en-GB" dirty="0"/>
              <a:t>Lineups as a diagnosis – you don’t test anyone, anytime, unless you suspect something is wrong.</a:t>
            </a:r>
          </a:p>
        </p:txBody>
      </p:sp>
    </p:spTree>
    <p:extLst>
      <p:ext uri="{BB962C8B-B14F-4D97-AF65-F5344CB8AC3E}">
        <p14:creationId xmlns:p14="http://schemas.microsoft.com/office/powerpoint/2010/main" val="1544570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8A44-937E-A2FB-0254-F1CEA6226096}"/>
              </a:ext>
            </a:extLst>
          </p:cNvPr>
          <p:cNvSpPr>
            <a:spLocks noGrp="1"/>
          </p:cNvSpPr>
          <p:nvPr>
            <p:ph type="title"/>
          </p:nvPr>
        </p:nvSpPr>
        <p:spPr/>
        <p:txBody>
          <a:bodyPr/>
          <a:lstStyle/>
          <a:p>
            <a:r>
              <a:rPr lang="en-GB" dirty="0"/>
              <a:t>Distributions in eyewitness ID</a:t>
            </a:r>
          </a:p>
        </p:txBody>
      </p:sp>
      <p:sp>
        <p:nvSpPr>
          <p:cNvPr id="4" name="Dowolny kształt: kształt 7">
            <a:extLst>
              <a:ext uri="{FF2B5EF4-FFF2-40B4-BE49-F238E27FC236}">
                <a16:creationId xmlns:a16="http://schemas.microsoft.com/office/drawing/2014/main" id="{56A6490C-E465-9EB0-AE3A-B4A788648D5B}"/>
              </a:ext>
            </a:extLst>
          </p:cNvPr>
          <p:cNvSpPr/>
          <p:nvPr/>
        </p:nvSpPr>
        <p:spPr>
          <a:xfrm>
            <a:off x="2199154" y="3818103"/>
            <a:ext cx="4618653" cy="2010666"/>
          </a:xfrm>
          <a:custGeom>
            <a:avLst/>
            <a:gdLst>
              <a:gd name="connsiteX0" fmla="*/ 0 w 3498979"/>
              <a:gd name="connsiteY0" fmla="*/ 1707827 h 1718832"/>
              <a:gd name="connsiteX1" fmla="*/ 867747 w 3498979"/>
              <a:gd name="connsiteY1" fmla="*/ 1465231 h 1718832"/>
              <a:gd name="connsiteX2" fmla="*/ 1819469 w 3498979"/>
              <a:gd name="connsiteY2" fmla="*/ 325 h 1718832"/>
              <a:gd name="connsiteX3" fmla="*/ 2659224 w 3498979"/>
              <a:gd name="connsiteY3" fmla="*/ 1334603 h 1718832"/>
              <a:gd name="connsiteX4" fmla="*/ 3498979 w 3498979"/>
              <a:gd name="connsiteY4" fmla="*/ 1679835 h 1718832"/>
              <a:gd name="connsiteX0" fmla="*/ 0 w 3498979"/>
              <a:gd name="connsiteY0" fmla="*/ 1707504 h 1718509"/>
              <a:gd name="connsiteX1" fmla="*/ 867747 w 3498979"/>
              <a:gd name="connsiteY1" fmla="*/ 1464908 h 1718509"/>
              <a:gd name="connsiteX2" fmla="*/ 1819469 w 3498979"/>
              <a:gd name="connsiteY2" fmla="*/ 2 h 1718509"/>
              <a:gd name="connsiteX3" fmla="*/ 2722841 w 3498979"/>
              <a:gd name="connsiteY3" fmla="*/ 1475179 h 1718509"/>
              <a:gd name="connsiteX4" fmla="*/ 3498979 w 3498979"/>
              <a:gd name="connsiteY4" fmla="*/ 1679512 h 1718509"/>
              <a:gd name="connsiteX0" fmla="*/ 0 w 3498979"/>
              <a:gd name="connsiteY0" fmla="*/ 1708028 h 1710171"/>
              <a:gd name="connsiteX1" fmla="*/ 924296 w 3498979"/>
              <a:gd name="connsiteY1" fmla="*/ 1311113 h 1710171"/>
              <a:gd name="connsiteX2" fmla="*/ 1819469 w 3498979"/>
              <a:gd name="connsiteY2" fmla="*/ 526 h 1710171"/>
              <a:gd name="connsiteX3" fmla="*/ 2722841 w 3498979"/>
              <a:gd name="connsiteY3" fmla="*/ 1475703 h 1710171"/>
              <a:gd name="connsiteX4" fmla="*/ 3498979 w 3498979"/>
              <a:gd name="connsiteY4" fmla="*/ 1680036 h 1710171"/>
              <a:gd name="connsiteX0" fmla="*/ 0 w 3498979"/>
              <a:gd name="connsiteY0" fmla="*/ 1707504 h 1709647"/>
              <a:gd name="connsiteX1" fmla="*/ 924296 w 3498979"/>
              <a:gd name="connsiteY1" fmla="*/ 1310589 h 1709647"/>
              <a:gd name="connsiteX2" fmla="*/ 1819469 w 3498979"/>
              <a:gd name="connsiteY2" fmla="*/ 2 h 1709647"/>
              <a:gd name="connsiteX3" fmla="*/ 2531987 w 3498979"/>
              <a:gd name="connsiteY3" fmla="*/ 1300733 h 1709647"/>
              <a:gd name="connsiteX4" fmla="*/ 3498979 w 3498979"/>
              <a:gd name="connsiteY4" fmla="*/ 1679512 h 1709647"/>
              <a:gd name="connsiteX0" fmla="*/ 0 w 3498979"/>
              <a:gd name="connsiteY0" fmla="*/ 1700794 h 1702922"/>
              <a:gd name="connsiteX1" fmla="*/ 924296 w 3498979"/>
              <a:gd name="connsiteY1" fmla="*/ 1303879 h 1702922"/>
              <a:gd name="connsiteX2" fmla="*/ 1685165 w 3498979"/>
              <a:gd name="connsiteY2" fmla="*/ 2 h 1702922"/>
              <a:gd name="connsiteX3" fmla="*/ 2531987 w 3498979"/>
              <a:gd name="connsiteY3" fmla="*/ 1294023 h 1702922"/>
              <a:gd name="connsiteX4" fmla="*/ 3498979 w 3498979"/>
              <a:gd name="connsiteY4" fmla="*/ 1672802 h 1702922"/>
              <a:gd name="connsiteX0" fmla="*/ 0 w 3498979"/>
              <a:gd name="connsiteY0" fmla="*/ 1694085 h 1696199"/>
              <a:gd name="connsiteX1" fmla="*/ 924296 w 3498979"/>
              <a:gd name="connsiteY1" fmla="*/ 1297170 h 1696199"/>
              <a:gd name="connsiteX2" fmla="*/ 1791194 w 3498979"/>
              <a:gd name="connsiteY2" fmla="*/ 3 h 1696199"/>
              <a:gd name="connsiteX3" fmla="*/ 2531987 w 3498979"/>
              <a:gd name="connsiteY3" fmla="*/ 1287314 h 1696199"/>
              <a:gd name="connsiteX4" fmla="*/ 3498979 w 3498979"/>
              <a:gd name="connsiteY4" fmla="*/ 1666093 h 1696199"/>
              <a:gd name="connsiteX0" fmla="*/ 0 w 3498979"/>
              <a:gd name="connsiteY0" fmla="*/ 1633700 h 1635694"/>
              <a:gd name="connsiteX1" fmla="*/ 924296 w 3498979"/>
              <a:gd name="connsiteY1" fmla="*/ 1236785 h 1635694"/>
              <a:gd name="connsiteX2" fmla="*/ 1769988 w 3498979"/>
              <a:gd name="connsiteY2" fmla="*/ 3 h 1635694"/>
              <a:gd name="connsiteX3" fmla="*/ 2531987 w 3498979"/>
              <a:gd name="connsiteY3" fmla="*/ 1226929 h 1635694"/>
              <a:gd name="connsiteX4" fmla="*/ 3498979 w 3498979"/>
              <a:gd name="connsiteY4" fmla="*/ 1605708 h 1635694"/>
              <a:gd name="connsiteX0" fmla="*/ 0 w 3498979"/>
              <a:gd name="connsiteY0" fmla="*/ 1445835 h 1447525"/>
              <a:gd name="connsiteX1" fmla="*/ 924296 w 3498979"/>
              <a:gd name="connsiteY1" fmla="*/ 1048920 h 1447525"/>
              <a:gd name="connsiteX2" fmla="*/ 1755851 w 3498979"/>
              <a:gd name="connsiteY2" fmla="*/ 3 h 1447525"/>
              <a:gd name="connsiteX3" fmla="*/ 2531987 w 3498979"/>
              <a:gd name="connsiteY3" fmla="*/ 1039064 h 1447525"/>
              <a:gd name="connsiteX4" fmla="*/ 3498979 w 3498979"/>
              <a:gd name="connsiteY4" fmla="*/ 1417843 h 1447525"/>
              <a:gd name="connsiteX0" fmla="*/ 0 w 3498979"/>
              <a:gd name="connsiteY0" fmla="*/ 1445835 h 1445835"/>
              <a:gd name="connsiteX1" fmla="*/ 924296 w 3498979"/>
              <a:gd name="connsiteY1" fmla="*/ 1048920 h 1445835"/>
              <a:gd name="connsiteX2" fmla="*/ 1755851 w 3498979"/>
              <a:gd name="connsiteY2" fmla="*/ 3 h 1445835"/>
              <a:gd name="connsiteX3" fmla="*/ 2531987 w 3498979"/>
              <a:gd name="connsiteY3" fmla="*/ 1039064 h 1445835"/>
              <a:gd name="connsiteX4" fmla="*/ 3498979 w 3498979"/>
              <a:gd name="connsiteY4" fmla="*/ 1417843 h 1445835"/>
              <a:gd name="connsiteX0" fmla="*/ 0 w 3498979"/>
              <a:gd name="connsiteY0" fmla="*/ 1445835 h 1445835"/>
              <a:gd name="connsiteX1" fmla="*/ 924296 w 3498979"/>
              <a:gd name="connsiteY1" fmla="*/ 1048920 h 1445835"/>
              <a:gd name="connsiteX2" fmla="*/ 1755851 w 3498979"/>
              <a:gd name="connsiteY2" fmla="*/ 3 h 1445835"/>
              <a:gd name="connsiteX3" fmla="*/ 2531987 w 3498979"/>
              <a:gd name="connsiteY3" fmla="*/ 1039064 h 1445835"/>
              <a:gd name="connsiteX4" fmla="*/ 3498979 w 3498979"/>
              <a:gd name="connsiteY4" fmla="*/ 1417843 h 144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8979" h="1445835">
                <a:moveTo>
                  <a:pt x="0" y="1445835"/>
                </a:moveTo>
                <a:cubicBezTo>
                  <a:pt x="430692" y="1379605"/>
                  <a:pt x="631654" y="1289892"/>
                  <a:pt x="924296" y="1048920"/>
                </a:cubicBezTo>
                <a:cubicBezTo>
                  <a:pt x="1216938" y="807948"/>
                  <a:pt x="1261706" y="1646"/>
                  <a:pt x="1755851" y="3"/>
                </a:cubicBezTo>
                <a:cubicBezTo>
                  <a:pt x="2249996" y="-1640"/>
                  <a:pt x="2252069" y="759146"/>
                  <a:pt x="2531987" y="1039064"/>
                </a:cubicBezTo>
                <a:cubicBezTo>
                  <a:pt x="2811905" y="1318982"/>
                  <a:pt x="3334138" y="1368080"/>
                  <a:pt x="3498979" y="1417843"/>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 name="Dowolny kształt: kształt 9">
            <a:extLst>
              <a:ext uri="{FF2B5EF4-FFF2-40B4-BE49-F238E27FC236}">
                <a16:creationId xmlns:a16="http://schemas.microsoft.com/office/drawing/2014/main" id="{7D0E441E-FF7E-B3BB-7A53-F9176CA26BBB}"/>
              </a:ext>
            </a:extLst>
          </p:cNvPr>
          <p:cNvSpPr/>
          <p:nvPr/>
        </p:nvSpPr>
        <p:spPr>
          <a:xfrm>
            <a:off x="4017928" y="3838922"/>
            <a:ext cx="4618653" cy="2010666"/>
          </a:xfrm>
          <a:custGeom>
            <a:avLst/>
            <a:gdLst>
              <a:gd name="connsiteX0" fmla="*/ 0 w 3498979"/>
              <a:gd name="connsiteY0" fmla="*/ 1707827 h 1718832"/>
              <a:gd name="connsiteX1" fmla="*/ 867747 w 3498979"/>
              <a:gd name="connsiteY1" fmla="*/ 1465231 h 1718832"/>
              <a:gd name="connsiteX2" fmla="*/ 1819469 w 3498979"/>
              <a:gd name="connsiteY2" fmla="*/ 325 h 1718832"/>
              <a:gd name="connsiteX3" fmla="*/ 2659224 w 3498979"/>
              <a:gd name="connsiteY3" fmla="*/ 1334603 h 1718832"/>
              <a:gd name="connsiteX4" fmla="*/ 3498979 w 3498979"/>
              <a:gd name="connsiteY4" fmla="*/ 1679835 h 1718832"/>
              <a:gd name="connsiteX0" fmla="*/ 0 w 3498979"/>
              <a:gd name="connsiteY0" fmla="*/ 1707504 h 1718509"/>
              <a:gd name="connsiteX1" fmla="*/ 867747 w 3498979"/>
              <a:gd name="connsiteY1" fmla="*/ 1464908 h 1718509"/>
              <a:gd name="connsiteX2" fmla="*/ 1819469 w 3498979"/>
              <a:gd name="connsiteY2" fmla="*/ 2 h 1718509"/>
              <a:gd name="connsiteX3" fmla="*/ 2722841 w 3498979"/>
              <a:gd name="connsiteY3" fmla="*/ 1475179 h 1718509"/>
              <a:gd name="connsiteX4" fmla="*/ 3498979 w 3498979"/>
              <a:gd name="connsiteY4" fmla="*/ 1679512 h 1718509"/>
              <a:gd name="connsiteX0" fmla="*/ 0 w 3498979"/>
              <a:gd name="connsiteY0" fmla="*/ 1708028 h 1710171"/>
              <a:gd name="connsiteX1" fmla="*/ 924296 w 3498979"/>
              <a:gd name="connsiteY1" fmla="*/ 1311113 h 1710171"/>
              <a:gd name="connsiteX2" fmla="*/ 1819469 w 3498979"/>
              <a:gd name="connsiteY2" fmla="*/ 526 h 1710171"/>
              <a:gd name="connsiteX3" fmla="*/ 2722841 w 3498979"/>
              <a:gd name="connsiteY3" fmla="*/ 1475703 h 1710171"/>
              <a:gd name="connsiteX4" fmla="*/ 3498979 w 3498979"/>
              <a:gd name="connsiteY4" fmla="*/ 1680036 h 1710171"/>
              <a:gd name="connsiteX0" fmla="*/ 0 w 3498979"/>
              <a:gd name="connsiteY0" fmla="*/ 1707504 h 1709647"/>
              <a:gd name="connsiteX1" fmla="*/ 924296 w 3498979"/>
              <a:gd name="connsiteY1" fmla="*/ 1310589 h 1709647"/>
              <a:gd name="connsiteX2" fmla="*/ 1819469 w 3498979"/>
              <a:gd name="connsiteY2" fmla="*/ 2 h 1709647"/>
              <a:gd name="connsiteX3" fmla="*/ 2531987 w 3498979"/>
              <a:gd name="connsiteY3" fmla="*/ 1300733 h 1709647"/>
              <a:gd name="connsiteX4" fmla="*/ 3498979 w 3498979"/>
              <a:gd name="connsiteY4" fmla="*/ 1679512 h 1709647"/>
              <a:gd name="connsiteX0" fmla="*/ 0 w 3498979"/>
              <a:gd name="connsiteY0" fmla="*/ 1700794 h 1702922"/>
              <a:gd name="connsiteX1" fmla="*/ 924296 w 3498979"/>
              <a:gd name="connsiteY1" fmla="*/ 1303879 h 1702922"/>
              <a:gd name="connsiteX2" fmla="*/ 1685165 w 3498979"/>
              <a:gd name="connsiteY2" fmla="*/ 2 h 1702922"/>
              <a:gd name="connsiteX3" fmla="*/ 2531987 w 3498979"/>
              <a:gd name="connsiteY3" fmla="*/ 1294023 h 1702922"/>
              <a:gd name="connsiteX4" fmla="*/ 3498979 w 3498979"/>
              <a:gd name="connsiteY4" fmla="*/ 1672802 h 1702922"/>
              <a:gd name="connsiteX0" fmla="*/ 0 w 3498979"/>
              <a:gd name="connsiteY0" fmla="*/ 1694085 h 1696199"/>
              <a:gd name="connsiteX1" fmla="*/ 924296 w 3498979"/>
              <a:gd name="connsiteY1" fmla="*/ 1297170 h 1696199"/>
              <a:gd name="connsiteX2" fmla="*/ 1791194 w 3498979"/>
              <a:gd name="connsiteY2" fmla="*/ 3 h 1696199"/>
              <a:gd name="connsiteX3" fmla="*/ 2531987 w 3498979"/>
              <a:gd name="connsiteY3" fmla="*/ 1287314 h 1696199"/>
              <a:gd name="connsiteX4" fmla="*/ 3498979 w 3498979"/>
              <a:gd name="connsiteY4" fmla="*/ 1666093 h 1696199"/>
              <a:gd name="connsiteX0" fmla="*/ 0 w 3498979"/>
              <a:gd name="connsiteY0" fmla="*/ 1633700 h 1635694"/>
              <a:gd name="connsiteX1" fmla="*/ 924296 w 3498979"/>
              <a:gd name="connsiteY1" fmla="*/ 1236785 h 1635694"/>
              <a:gd name="connsiteX2" fmla="*/ 1769988 w 3498979"/>
              <a:gd name="connsiteY2" fmla="*/ 3 h 1635694"/>
              <a:gd name="connsiteX3" fmla="*/ 2531987 w 3498979"/>
              <a:gd name="connsiteY3" fmla="*/ 1226929 h 1635694"/>
              <a:gd name="connsiteX4" fmla="*/ 3498979 w 3498979"/>
              <a:gd name="connsiteY4" fmla="*/ 1605708 h 1635694"/>
              <a:gd name="connsiteX0" fmla="*/ 0 w 3498979"/>
              <a:gd name="connsiteY0" fmla="*/ 1445835 h 1447525"/>
              <a:gd name="connsiteX1" fmla="*/ 924296 w 3498979"/>
              <a:gd name="connsiteY1" fmla="*/ 1048920 h 1447525"/>
              <a:gd name="connsiteX2" fmla="*/ 1755851 w 3498979"/>
              <a:gd name="connsiteY2" fmla="*/ 3 h 1447525"/>
              <a:gd name="connsiteX3" fmla="*/ 2531987 w 3498979"/>
              <a:gd name="connsiteY3" fmla="*/ 1039064 h 1447525"/>
              <a:gd name="connsiteX4" fmla="*/ 3498979 w 3498979"/>
              <a:gd name="connsiteY4" fmla="*/ 1417843 h 1447525"/>
              <a:gd name="connsiteX0" fmla="*/ 0 w 3498979"/>
              <a:gd name="connsiteY0" fmla="*/ 1445835 h 1445835"/>
              <a:gd name="connsiteX1" fmla="*/ 924296 w 3498979"/>
              <a:gd name="connsiteY1" fmla="*/ 1048920 h 1445835"/>
              <a:gd name="connsiteX2" fmla="*/ 1755851 w 3498979"/>
              <a:gd name="connsiteY2" fmla="*/ 3 h 1445835"/>
              <a:gd name="connsiteX3" fmla="*/ 2531987 w 3498979"/>
              <a:gd name="connsiteY3" fmla="*/ 1039064 h 1445835"/>
              <a:gd name="connsiteX4" fmla="*/ 3498979 w 3498979"/>
              <a:gd name="connsiteY4" fmla="*/ 1417843 h 1445835"/>
              <a:gd name="connsiteX0" fmla="*/ 0 w 3498979"/>
              <a:gd name="connsiteY0" fmla="*/ 1445835 h 1445835"/>
              <a:gd name="connsiteX1" fmla="*/ 924296 w 3498979"/>
              <a:gd name="connsiteY1" fmla="*/ 1048920 h 1445835"/>
              <a:gd name="connsiteX2" fmla="*/ 1755851 w 3498979"/>
              <a:gd name="connsiteY2" fmla="*/ 3 h 1445835"/>
              <a:gd name="connsiteX3" fmla="*/ 2531987 w 3498979"/>
              <a:gd name="connsiteY3" fmla="*/ 1039064 h 1445835"/>
              <a:gd name="connsiteX4" fmla="*/ 3498979 w 3498979"/>
              <a:gd name="connsiteY4" fmla="*/ 1417843 h 1445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8979" h="1445835">
                <a:moveTo>
                  <a:pt x="0" y="1445835"/>
                </a:moveTo>
                <a:cubicBezTo>
                  <a:pt x="430692" y="1379605"/>
                  <a:pt x="631654" y="1289892"/>
                  <a:pt x="924296" y="1048920"/>
                </a:cubicBezTo>
                <a:cubicBezTo>
                  <a:pt x="1216938" y="807948"/>
                  <a:pt x="1261706" y="1646"/>
                  <a:pt x="1755851" y="3"/>
                </a:cubicBezTo>
                <a:cubicBezTo>
                  <a:pt x="2249996" y="-1640"/>
                  <a:pt x="2252069" y="759146"/>
                  <a:pt x="2531987" y="1039064"/>
                </a:cubicBezTo>
                <a:cubicBezTo>
                  <a:pt x="2811905" y="1318982"/>
                  <a:pt x="3334138" y="1368080"/>
                  <a:pt x="3498979" y="1417843"/>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cxnSp>
        <p:nvCxnSpPr>
          <p:cNvPr id="6" name="Łącznik prosty ze strzałką 11">
            <a:extLst>
              <a:ext uri="{FF2B5EF4-FFF2-40B4-BE49-F238E27FC236}">
                <a16:creationId xmlns:a16="http://schemas.microsoft.com/office/drawing/2014/main" id="{138C7B25-0E3F-20B6-DFD5-904EB0DDDE34}"/>
              </a:ext>
            </a:extLst>
          </p:cNvPr>
          <p:cNvCxnSpPr>
            <a:cxnSpLocks/>
          </p:cNvCxnSpPr>
          <p:nvPr/>
        </p:nvCxnSpPr>
        <p:spPr>
          <a:xfrm>
            <a:off x="2096517" y="5828769"/>
            <a:ext cx="7212563"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 name="Łącznik prosty ze strzałką 12">
            <a:extLst>
              <a:ext uri="{FF2B5EF4-FFF2-40B4-BE49-F238E27FC236}">
                <a16:creationId xmlns:a16="http://schemas.microsoft.com/office/drawing/2014/main" id="{E3F6262F-3C8D-F7BE-1C63-1EE6BB56D933}"/>
              </a:ext>
            </a:extLst>
          </p:cNvPr>
          <p:cNvCxnSpPr>
            <a:cxnSpLocks/>
          </p:cNvCxnSpPr>
          <p:nvPr/>
        </p:nvCxnSpPr>
        <p:spPr>
          <a:xfrm flipV="1">
            <a:off x="2096517" y="3133411"/>
            <a:ext cx="0" cy="269535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pole tekstowe 37">
            <a:extLst>
              <a:ext uri="{FF2B5EF4-FFF2-40B4-BE49-F238E27FC236}">
                <a16:creationId xmlns:a16="http://schemas.microsoft.com/office/drawing/2014/main" id="{62FA88BB-00BF-6101-6A0C-598C3BF65E52}"/>
              </a:ext>
            </a:extLst>
          </p:cNvPr>
          <p:cNvSpPr txBox="1"/>
          <p:nvPr/>
        </p:nvSpPr>
        <p:spPr>
          <a:xfrm>
            <a:off x="3669823" y="2798032"/>
            <a:ext cx="1677313" cy="923330"/>
          </a:xfrm>
          <a:prstGeom prst="rect">
            <a:avLst/>
          </a:prstGeom>
          <a:noFill/>
        </p:spPr>
        <p:txBody>
          <a:bodyPr wrap="square" rtlCol="0">
            <a:spAutoFit/>
          </a:bodyPr>
          <a:lstStyle/>
          <a:p>
            <a:pPr algn="ctr"/>
            <a:r>
              <a:rPr lang="en-GB" b="1" noProof="0" dirty="0"/>
              <a:t>Innocent suspect distribution</a:t>
            </a:r>
          </a:p>
        </p:txBody>
      </p:sp>
      <p:sp>
        <p:nvSpPr>
          <p:cNvPr id="9" name="pole tekstowe 38">
            <a:extLst>
              <a:ext uri="{FF2B5EF4-FFF2-40B4-BE49-F238E27FC236}">
                <a16:creationId xmlns:a16="http://schemas.microsoft.com/office/drawing/2014/main" id="{8611C745-8B8B-9416-6C50-6FC5C77800B9}"/>
              </a:ext>
            </a:extLst>
          </p:cNvPr>
          <p:cNvSpPr txBox="1"/>
          <p:nvPr/>
        </p:nvSpPr>
        <p:spPr>
          <a:xfrm>
            <a:off x="5702798" y="2832785"/>
            <a:ext cx="1677314" cy="923330"/>
          </a:xfrm>
          <a:prstGeom prst="rect">
            <a:avLst/>
          </a:prstGeom>
          <a:noFill/>
        </p:spPr>
        <p:txBody>
          <a:bodyPr wrap="square" rtlCol="0">
            <a:spAutoFit/>
          </a:bodyPr>
          <a:lstStyle/>
          <a:p>
            <a:pPr algn="ctr"/>
            <a:r>
              <a:rPr lang="en-GB" b="1" dirty="0"/>
              <a:t>Guilty suspect </a:t>
            </a:r>
            <a:r>
              <a:rPr lang="en-GB" b="1" noProof="0" dirty="0"/>
              <a:t>distribution</a:t>
            </a:r>
          </a:p>
        </p:txBody>
      </p:sp>
      <p:sp>
        <p:nvSpPr>
          <p:cNvPr id="10" name="pole tekstowe 39">
            <a:extLst>
              <a:ext uri="{FF2B5EF4-FFF2-40B4-BE49-F238E27FC236}">
                <a16:creationId xmlns:a16="http://schemas.microsoft.com/office/drawing/2014/main" id="{B0EB67F0-D3DB-84B9-F5CB-1BD008E1639B}"/>
              </a:ext>
            </a:extLst>
          </p:cNvPr>
          <p:cNvSpPr txBox="1"/>
          <p:nvPr/>
        </p:nvSpPr>
        <p:spPr>
          <a:xfrm>
            <a:off x="9411716" y="5500276"/>
            <a:ext cx="2202909" cy="923330"/>
          </a:xfrm>
          <a:prstGeom prst="rect">
            <a:avLst/>
          </a:prstGeom>
          <a:noFill/>
        </p:spPr>
        <p:txBody>
          <a:bodyPr wrap="square" rtlCol="0">
            <a:spAutoFit/>
          </a:bodyPr>
          <a:lstStyle/>
          <a:p>
            <a:r>
              <a:rPr lang="en-GB" b="1" noProof="0" dirty="0"/>
              <a:t>Memory strength</a:t>
            </a:r>
          </a:p>
          <a:p>
            <a:r>
              <a:rPr lang="en-GB" b="1" dirty="0"/>
              <a:t>(familiarity)</a:t>
            </a:r>
            <a:endParaRPr lang="en-GB" b="1" noProof="0" dirty="0"/>
          </a:p>
        </p:txBody>
      </p:sp>
      <p:cxnSp>
        <p:nvCxnSpPr>
          <p:cNvPr id="11" name="Łącznik prosty 60">
            <a:extLst>
              <a:ext uri="{FF2B5EF4-FFF2-40B4-BE49-F238E27FC236}">
                <a16:creationId xmlns:a16="http://schemas.microsoft.com/office/drawing/2014/main" id="{C71FA945-79E2-4F9F-A09F-6F13E9A53909}"/>
              </a:ext>
            </a:extLst>
          </p:cNvPr>
          <p:cNvCxnSpPr>
            <a:cxnSpLocks/>
          </p:cNvCxnSpPr>
          <p:nvPr/>
        </p:nvCxnSpPr>
        <p:spPr>
          <a:xfrm>
            <a:off x="5599679" y="2063501"/>
            <a:ext cx="0" cy="4488024"/>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pole tekstowe 61">
            <a:extLst>
              <a:ext uri="{FF2B5EF4-FFF2-40B4-BE49-F238E27FC236}">
                <a16:creationId xmlns:a16="http://schemas.microsoft.com/office/drawing/2014/main" id="{7D60D2FF-BFDA-D0EF-AE73-04B79C5785C0}"/>
              </a:ext>
            </a:extLst>
          </p:cNvPr>
          <p:cNvSpPr txBox="1"/>
          <p:nvPr/>
        </p:nvSpPr>
        <p:spPr>
          <a:xfrm>
            <a:off x="4567065" y="2043034"/>
            <a:ext cx="2059599" cy="369332"/>
          </a:xfrm>
          <a:prstGeom prst="rect">
            <a:avLst/>
          </a:prstGeom>
          <a:noFill/>
        </p:spPr>
        <p:txBody>
          <a:bodyPr wrap="square" rtlCol="0">
            <a:spAutoFit/>
          </a:bodyPr>
          <a:lstStyle/>
          <a:p>
            <a:pPr algn="ctr"/>
            <a:r>
              <a:rPr lang="en-GB" b="1" noProof="0" dirty="0"/>
              <a:t>NEW	     OLD</a:t>
            </a:r>
          </a:p>
        </p:txBody>
      </p:sp>
      <p:sp>
        <p:nvSpPr>
          <p:cNvPr id="13" name="pole tekstowe 62">
            <a:extLst>
              <a:ext uri="{FF2B5EF4-FFF2-40B4-BE49-F238E27FC236}">
                <a16:creationId xmlns:a16="http://schemas.microsoft.com/office/drawing/2014/main" id="{3B8FE9B7-064E-6C3A-621C-EC4FF6E486A4}"/>
              </a:ext>
            </a:extLst>
          </p:cNvPr>
          <p:cNvSpPr txBox="1"/>
          <p:nvPr/>
        </p:nvSpPr>
        <p:spPr>
          <a:xfrm>
            <a:off x="2671046" y="6139721"/>
            <a:ext cx="1885052" cy="646331"/>
          </a:xfrm>
          <a:prstGeom prst="rect">
            <a:avLst/>
          </a:prstGeom>
          <a:noFill/>
        </p:spPr>
        <p:txBody>
          <a:bodyPr wrap="square" rtlCol="0">
            <a:spAutoFit/>
          </a:bodyPr>
          <a:lstStyle/>
          <a:p>
            <a:pPr algn="ctr"/>
            <a:r>
              <a:rPr lang="en-GB" b="1" noProof="0" dirty="0"/>
              <a:t>(Decision) Criterion</a:t>
            </a:r>
          </a:p>
        </p:txBody>
      </p:sp>
      <p:cxnSp>
        <p:nvCxnSpPr>
          <p:cNvPr id="14" name="Łącznik prosty ze strzałką 64">
            <a:extLst>
              <a:ext uri="{FF2B5EF4-FFF2-40B4-BE49-F238E27FC236}">
                <a16:creationId xmlns:a16="http://schemas.microsoft.com/office/drawing/2014/main" id="{0C970839-D846-F733-27DA-34F8B81802B9}"/>
              </a:ext>
            </a:extLst>
          </p:cNvPr>
          <p:cNvCxnSpPr>
            <a:cxnSpLocks/>
            <a:stCxn id="13" idx="3"/>
          </p:cNvCxnSpPr>
          <p:nvPr/>
        </p:nvCxnSpPr>
        <p:spPr>
          <a:xfrm flipV="1">
            <a:off x="4556098" y="6016477"/>
            <a:ext cx="1040767" cy="44641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9B1A35E-AD3C-0A0C-B21D-8BC314F6FEDC}"/>
              </a:ext>
            </a:extLst>
          </p:cNvPr>
          <p:cNvSpPr txBox="1"/>
          <p:nvPr/>
        </p:nvSpPr>
        <p:spPr>
          <a:xfrm>
            <a:off x="7670245" y="2043034"/>
            <a:ext cx="3142499" cy="2862322"/>
          </a:xfrm>
          <a:prstGeom prst="rect">
            <a:avLst/>
          </a:prstGeom>
          <a:noFill/>
        </p:spPr>
        <p:txBody>
          <a:bodyPr wrap="square" rtlCol="0">
            <a:spAutoFit/>
          </a:bodyPr>
          <a:lstStyle/>
          <a:p>
            <a:pPr marL="285750" indent="-285750">
              <a:buFont typeface="Arial" panose="020B0604020202020204" pitchFamily="34" charset="0"/>
              <a:buChar char="•"/>
            </a:pPr>
            <a:r>
              <a:rPr lang="en-GB" dirty="0"/>
              <a:t>On average guilty suspects are more familiar than innocent ones (those who wasn’t present on the crime scene or foils)</a:t>
            </a:r>
          </a:p>
          <a:p>
            <a:pPr marL="285750" indent="-285750">
              <a:buFont typeface="Arial" panose="020B0604020202020204" pitchFamily="34" charset="0"/>
              <a:buChar char="•"/>
            </a:pPr>
            <a:r>
              <a:rPr lang="en-GB" dirty="0"/>
              <a:t>Greater d’ represents better memory for the perpetrator</a:t>
            </a:r>
          </a:p>
          <a:p>
            <a:endParaRPr lang="en-GB" dirty="0"/>
          </a:p>
        </p:txBody>
      </p:sp>
    </p:spTree>
    <p:extLst>
      <p:ext uri="{BB962C8B-B14F-4D97-AF65-F5344CB8AC3E}">
        <p14:creationId xmlns:p14="http://schemas.microsoft.com/office/powerpoint/2010/main" val="237723667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1653</TotalTime>
  <Words>1695</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Schoolbook</vt:lpstr>
      <vt:lpstr>Wingdings 2</vt:lpstr>
      <vt:lpstr>View</vt:lpstr>
      <vt:lpstr>SDT in justice system</vt:lpstr>
      <vt:lpstr>Ronald Cotton: Wrongful Conviction by Misidentification</vt:lpstr>
      <vt:lpstr>Stakes of eyewitness identification</vt:lpstr>
      <vt:lpstr>Perspective of justice system</vt:lpstr>
      <vt:lpstr>Lineups</vt:lpstr>
      <vt:lpstr>Fair vs. unfair lineups</vt:lpstr>
      <vt:lpstr>Eyewitness ID &amp; STD</vt:lpstr>
      <vt:lpstr>Eyewitness ID &amp; Base Rates</vt:lpstr>
      <vt:lpstr>Distributions in eyewitness ID</vt:lpstr>
      <vt:lpstr>What affects eyewitness memory?</vt:lpstr>
      <vt:lpstr>Quantifying eyewitness accuracy</vt:lpstr>
      <vt:lpstr>Confidence in eyewitness ID</vt:lpstr>
      <vt:lpstr>ROCs and confidence</vt:lpstr>
      <vt:lpstr>ROCs</vt:lpstr>
      <vt:lpstr>How to compare ROCs?</vt:lpstr>
      <vt:lpstr>“Real” ROCs – feature addition and removal</vt:lpstr>
      <vt:lpstr>“Real” ROCs – verbal overshadowing</vt:lpstr>
      <vt:lpstr>Let’s create our own ROC!</vt:lpstr>
      <vt:lpstr>How about real experimental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Mikołaj Wieczór</dc:creator>
  <cp:lastModifiedBy>Mikołaj Wieczór</cp:lastModifiedBy>
  <cp:revision>1</cp:revision>
  <dcterms:created xsi:type="dcterms:W3CDTF">2025-06-08T13:17:41Z</dcterms:created>
  <dcterms:modified xsi:type="dcterms:W3CDTF">2025-06-09T16:51:02Z</dcterms:modified>
</cp:coreProperties>
</file>