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2" r:id="rId1"/>
  </p:sldMasterIdLst>
  <p:notesMasterIdLst>
    <p:notesMasterId r:id="rId3"/>
  </p:notesMasterIdLst>
  <p:sldIdLst>
    <p:sldId id="263" r:id="rId2"/>
  </p:sldIdLst>
  <p:sldSz cx="12192000" cy="6858000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Montserrat" panose="00000500000000000000" pitchFamily="2" charset="0"/>
      <p:regular r:id="rId8"/>
      <p:bold r:id="rId9"/>
      <p:italic r:id="rId10"/>
      <p:boldItalic r:id="rId11"/>
    </p:embeddedFont>
    <p:embeddedFont>
      <p:font typeface="Montserrat SemiBold" panose="00000700000000000000" pitchFamily="2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6" roundtripDataSignature="AMtx7mht8llD/CatBvyF6xcz7tkeHksY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6C8A50D-9CBE-4CEF-A5B4-0E41E49D6621}">
  <a:tblStyle styleId="{76C8A50D-9CBE-4CEF-A5B4-0E41E49D662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26" Type="http://customschemas.google.com/relationships/presentationmetadata" Target="metadata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2" Type="http://schemas.openxmlformats.org/officeDocument/2006/relationships/slide" Target="slides/slide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font" Target="fonts/font12.fntdata"/><Relationship Id="rId28" Type="http://schemas.openxmlformats.org/officeDocument/2006/relationships/viewProps" Target="viewProp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font" Target="fonts/font11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2b6bfc4d7f_2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g22b6bfc4d7f_2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22b6bfc4d7f_2_43"/>
          <p:cNvSpPr txBox="1">
            <a:spLocks noGrp="1"/>
          </p:cNvSpPr>
          <p:nvPr>
            <p:ph type="title"/>
          </p:nvPr>
        </p:nvSpPr>
        <p:spPr>
          <a:xfrm>
            <a:off x="241300" y="220937"/>
            <a:ext cx="11424920" cy="683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E152E"/>
              </a:buClr>
              <a:buSzPts val="2800"/>
              <a:buFont typeface="Montserrat SemiBold"/>
              <a:buNone/>
              <a:defRPr sz="2800" b="0" i="0" u="none" strike="noStrike" cap="none">
                <a:solidFill>
                  <a:srgbClr val="6E152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8" name="Google Shape;38;g22b6bfc4d7f_2_43"/>
          <p:cNvSpPr txBox="1">
            <a:spLocks noGrp="1"/>
          </p:cNvSpPr>
          <p:nvPr>
            <p:ph type="body" idx="1"/>
          </p:nvPr>
        </p:nvSpPr>
        <p:spPr>
          <a:xfrm>
            <a:off x="381002" y="2072640"/>
            <a:ext cx="5532119" cy="4104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40404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g22b6bfc4d7f_2_43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g22b6bfc4d7f_2_43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g22b6bfc4d7f_2_43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  <p:sp>
        <p:nvSpPr>
          <p:cNvPr id="42" name="Google Shape;42;g22b6bfc4d7f_2_43"/>
          <p:cNvSpPr txBox="1">
            <a:spLocks noGrp="1"/>
          </p:cNvSpPr>
          <p:nvPr>
            <p:ph type="body" idx="2"/>
          </p:nvPr>
        </p:nvSpPr>
        <p:spPr>
          <a:xfrm>
            <a:off x="6233160" y="2072640"/>
            <a:ext cx="5572760" cy="4104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40404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43" name="Google Shape;43;g22b6bfc4d7f_2_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32899" y="253995"/>
            <a:ext cx="2760137" cy="5719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Diapositiva de título">
  <p:cSld name="2_Diapositiva de título">
    <p:bg>
      <p:bgPr>
        <a:solidFill>
          <a:srgbClr val="FFFFFF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22b6bfc4d7f_2_51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g22b6bfc4d7f_2_51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g22b6bfc4d7f_2_51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  <p:sp>
        <p:nvSpPr>
          <p:cNvPr id="48" name="Google Shape;48;g22b6bfc4d7f_2_51"/>
          <p:cNvSpPr txBox="1">
            <a:spLocks noGrp="1"/>
          </p:cNvSpPr>
          <p:nvPr>
            <p:ph type="title"/>
          </p:nvPr>
        </p:nvSpPr>
        <p:spPr>
          <a:xfrm>
            <a:off x="363220" y="2013745"/>
            <a:ext cx="1146556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EC9A2"/>
              </a:buClr>
              <a:buSzPts val="4400"/>
              <a:buFont typeface="Montserrat SemiBold"/>
              <a:buNone/>
              <a:defRPr sz="4400" b="0" i="0" u="none" strike="noStrike" cap="none">
                <a:solidFill>
                  <a:srgbClr val="DEC9A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9" name="Google Shape;49;g22b6bfc4d7f_2_51"/>
          <p:cNvSpPr txBox="1">
            <a:spLocks noGrp="1"/>
          </p:cNvSpPr>
          <p:nvPr>
            <p:ph type="body" idx="1"/>
          </p:nvPr>
        </p:nvSpPr>
        <p:spPr>
          <a:xfrm>
            <a:off x="363220" y="3518693"/>
            <a:ext cx="11465560" cy="1137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Encabezado de sección">
  <p:cSld name="2_Encabezado de secció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2b6bfc4d7f_2_57"/>
          <p:cNvSpPr txBox="1">
            <a:spLocks noGrp="1"/>
          </p:cNvSpPr>
          <p:nvPr>
            <p:ph type="title"/>
          </p:nvPr>
        </p:nvSpPr>
        <p:spPr>
          <a:xfrm>
            <a:off x="5496560" y="996581"/>
            <a:ext cx="572008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E152E"/>
              </a:buClr>
              <a:buSzPts val="4400"/>
              <a:buFont typeface="Montserrat SemiBold"/>
              <a:buNone/>
              <a:defRPr sz="4400" b="1" i="0" u="none" strike="noStrike" cap="none">
                <a:solidFill>
                  <a:srgbClr val="6E152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g22b6bfc4d7f_2_57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g22b6bfc4d7f_2_57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g22b6bfc4d7f_2_57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5">
            <a:alphaModFix/>
          </a:blip>
          <a:stretch>
            <a:fillRect/>
          </a:stretch>
        </a:blip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22b6bfc4d7f_2_39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g22b6bfc4d7f_2_39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g22b6bfc4d7f_2_39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g22b6bfc4d7f_2_9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84474" y="805261"/>
            <a:ext cx="5324181" cy="3624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g22b6bfc4d7f_2_9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232899" y="253995"/>
            <a:ext cx="2760137" cy="571986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g22b6bfc4d7f_2_95"/>
          <p:cNvSpPr/>
          <p:nvPr/>
        </p:nvSpPr>
        <p:spPr>
          <a:xfrm>
            <a:off x="338621" y="409963"/>
            <a:ext cx="5780116" cy="15267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58750" rIns="108000" bIns="58750" anchor="t" anchorCtr="0">
            <a:noAutofit/>
          </a:bodyPr>
          <a:lstStyle/>
          <a:p>
            <a:pPr marL="0" marR="0" lvl="1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3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Características de la obra:</a:t>
            </a:r>
            <a:endParaRPr/>
          </a:p>
          <a:p>
            <a:pPr marL="179388" marR="0" lvl="1" indent="-179388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Char char="•"/>
            </a:pPr>
            <a:r>
              <a:rPr lang="es-MX" sz="115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Construcción de un PSV de 3 carriles de circulación a base de pilas, superestructura de vigas de acero, losa de concreto, muros mecánicamente estabilizados y obra complementaria; así como la c</a:t>
            </a:r>
            <a:r>
              <a:rPr lang="es-MX" sz="1150" b="0" i="0" u="none" strike="noStrike" cap="none">
                <a:solidFill>
                  <a:srgbClr val="1D1D1B"/>
                </a:solidFill>
                <a:latin typeface="Montserrat"/>
                <a:ea typeface="Montserrat"/>
                <a:cs typeface="Montserrat"/>
                <a:sym typeface="Montserrat"/>
              </a:rPr>
              <a:t>construcción del Paso Deprimido Colón Oriente de 3 carriles de circulación, para el cruce del ferrocarril con muros de concreto armado y tablaestaca, obra complementaria y señalamiento.</a:t>
            </a:r>
            <a:endParaRPr/>
          </a:p>
        </p:txBody>
      </p:sp>
      <p:sp>
        <p:nvSpPr>
          <p:cNvPr id="214" name="Google Shape;214;g22b6bfc4d7f_2_95"/>
          <p:cNvSpPr txBox="1"/>
          <p:nvPr/>
        </p:nvSpPr>
        <p:spPr>
          <a:xfrm>
            <a:off x="6550101" y="4526819"/>
            <a:ext cx="5381990" cy="161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2775" rIns="62325" bIns="52775" anchor="t" anchorCtr="0">
            <a:spAutoFit/>
          </a:bodyPr>
          <a:lstStyle/>
          <a:p>
            <a:pPr marL="85725" marR="0" lvl="1" indent="-85725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Beneficios:</a:t>
            </a:r>
            <a:endParaRPr/>
          </a:p>
          <a:p>
            <a:pPr marL="85725" marR="0" lvl="1" indent="-85725" algn="just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79388" marR="0" lvl="0" indent="-179388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s-MX" sz="12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Ahorro en tiempo:</a:t>
            </a:r>
            <a:r>
              <a:rPr lang="es-MX" sz="12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60 minutos.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7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79388" marR="0" lvl="1" indent="-179388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s-MX" sz="12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Población beneficiada: </a:t>
            </a:r>
            <a:r>
              <a:rPr lang="es-MX" sz="12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988,417 habitantes de los municipios de Mexicali. </a:t>
            </a:r>
            <a:endParaRPr/>
          </a:p>
          <a:p>
            <a:pPr marL="179388" marR="0" lvl="1" indent="-134938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endParaRPr sz="700" b="1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79388" marR="0" lvl="1" indent="-179388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s-MX" sz="12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Empleos directos</a:t>
            </a:r>
            <a:r>
              <a:rPr lang="es-MX" sz="12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: 429</a:t>
            </a:r>
            <a:endParaRPr/>
          </a:p>
          <a:p>
            <a:pPr marL="179388" marR="0" lvl="1" indent="-179388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s-MX" sz="12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Empleos indirectos</a:t>
            </a:r>
            <a:r>
              <a:rPr lang="es-MX" sz="12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: 1,714</a:t>
            </a:r>
            <a:endParaRPr sz="12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215" name="Google Shape;215;g22b6bfc4d7f_2_95"/>
          <p:cNvGraphicFramePr/>
          <p:nvPr/>
        </p:nvGraphicFramePr>
        <p:xfrm>
          <a:off x="347011" y="1964470"/>
          <a:ext cx="5833125" cy="2119450"/>
        </p:xfrm>
        <a:graphic>
          <a:graphicData uri="http://schemas.openxmlformats.org/drawingml/2006/table">
            <a:tbl>
              <a:tblPr>
                <a:noFill/>
                <a:tableStyleId>{76C8A50D-9CBE-4CEF-A5B4-0E41E49D6621}</a:tableStyleId>
              </a:tblPr>
              <a:tblGrid>
                <a:gridCol w="1918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5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3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b="1" i="0" u="none" strike="noStrike" cap="none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PERIODO DE EJECUCIÓN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6211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b="1" i="0" u="none" strike="noStrike" cap="none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Inicio: 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b="1" i="0" u="none" strike="noStrike" cap="none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Mar-2019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6211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b="1" i="0" u="none" strike="noStrike" cap="none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Término: 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b="1" i="0" u="none" strike="noStrike" cap="none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Dic-2020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6211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3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b="1" i="0" u="none" strike="noStrike" cap="non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MONTO Y META TOTAL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DEC9A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ontserrat"/>
                        <a:buNone/>
                      </a:pPr>
                      <a:r>
                        <a:rPr lang="es-MX" sz="1100" b="1" i="0" u="none" strike="noStrike" cap="non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272.5</a:t>
                      </a:r>
                      <a:r>
                        <a:rPr lang="es-MX" sz="1100" b="1" i="0" u="none" strike="noStrike" cap="non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mdp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DEC9A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ontserrat"/>
                        <a:buNone/>
                      </a:pPr>
                      <a:r>
                        <a:rPr lang="es-MX" sz="1100" b="1" i="0" u="none" strike="noStrike" cap="non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 Puente y 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ontserrat"/>
                        <a:buNone/>
                      </a:pPr>
                      <a:r>
                        <a:rPr lang="es-MX" sz="1100" b="1" i="0" u="none" strike="noStrike" cap="non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 Paso Deprimido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DEC9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b="1" i="0" u="none" strike="noStrike" cap="non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EJERCICIO FISCAL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b="1" i="0" u="none" strike="noStrike" cap="non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ASIGNACIÓN            (mdp)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b="1" i="0" u="none" strike="noStrike" cap="non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META 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b="1" i="0" u="none" strike="noStrike" cap="non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(km - estructura)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9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b="0" i="0" u="none" strike="noStrike" cap="non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Hasta 2022</a:t>
                      </a:r>
                      <a:endParaRPr/>
                    </a:p>
                  </a:txBody>
                  <a:tcPr marL="108000" marR="9525" marT="9525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b="1" i="0" u="none" strike="noStrike" cap="non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272.5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ontserrat"/>
                        <a:buNone/>
                      </a:pPr>
                      <a:r>
                        <a:rPr lang="es-MX" sz="1100" b="1" i="0" u="none" strike="noStrike" cap="non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 Puente y 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ontserrat"/>
                        <a:buNone/>
                      </a:pPr>
                      <a:r>
                        <a:rPr lang="es-MX" sz="1100" b="1" i="0" u="none" strike="noStrike" cap="non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 Paso Deprimido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3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b="0" i="0" u="none" strike="noStrike" cap="non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PEF 2023</a:t>
                      </a:r>
                      <a:endParaRPr/>
                    </a:p>
                  </a:txBody>
                  <a:tcPr marL="108000" marR="9525" marT="9525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b="1" i="0" u="none" strike="noStrike" cap="non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0.0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ontserrat"/>
                        <a:buNone/>
                      </a:pPr>
                      <a:r>
                        <a:rPr lang="es-MX" sz="1100" b="1" i="0" u="none" strike="noStrike" cap="non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0.0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53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b="0" i="0" u="none" strike="noStrike" cap="non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Posterior a 2023</a:t>
                      </a:r>
                      <a:endParaRPr/>
                    </a:p>
                  </a:txBody>
                  <a:tcPr marL="108000" marR="9525" marT="9525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b="1" i="0" u="none" strike="noStrike" cap="non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0.0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b="1" i="0" u="none" strike="noStrike" cap="non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0.0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16" name="Google Shape;216;g22b6bfc4d7f_2_95"/>
          <p:cNvGraphicFramePr/>
          <p:nvPr/>
        </p:nvGraphicFramePr>
        <p:xfrm>
          <a:off x="2209871" y="4131581"/>
          <a:ext cx="2298525" cy="827475"/>
        </p:xfrm>
        <a:graphic>
          <a:graphicData uri="http://schemas.openxmlformats.org/drawingml/2006/table">
            <a:tbl>
              <a:tblPr>
                <a:noFill/>
                <a:tableStyleId>{76C8A50D-9CBE-4CEF-A5B4-0E41E49D6621}</a:tableStyleId>
              </a:tblPr>
              <a:tblGrid>
                <a:gridCol w="1313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5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5825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b="1" i="0" u="none" strike="noStrike" cap="none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Avance Global (%)</a:t>
                      </a:r>
                      <a:endParaRPr sz="1200" u="none" strike="noStrike" cap="none">
                        <a:solidFill>
                          <a:srgbClr val="000000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62113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58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u="none" strike="noStrike" cap="non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Avance físico: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ontserrat"/>
                        <a:buNone/>
                      </a:pPr>
                      <a:r>
                        <a:rPr lang="es-MX" sz="1100" b="1" i="0" u="none" strike="noStrike" cap="non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100.0</a:t>
                      </a:r>
                      <a:endParaRPr sz="1100" b="1" i="0" u="none" strike="noStrike" cap="none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8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u="none" strike="noStrike" cap="non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Avance financiero: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ontserrat"/>
                        <a:buNone/>
                      </a:pPr>
                      <a:r>
                        <a:rPr lang="es-MX" sz="1100" b="1" u="none" strike="noStrike" cap="non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100.0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17" name="Google Shape;217;g22b6bfc4d7f_2_95"/>
          <p:cNvGraphicFramePr/>
          <p:nvPr/>
        </p:nvGraphicFramePr>
        <p:xfrm>
          <a:off x="1129830" y="5016460"/>
          <a:ext cx="4324900" cy="1721100"/>
        </p:xfrm>
        <a:graphic>
          <a:graphicData uri="http://schemas.openxmlformats.org/drawingml/2006/table">
            <a:tbl>
              <a:tblPr>
                <a:noFill/>
                <a:tableStyleId>{76C8A50D-9CBE-4CEF-A5B4-0E41E49D6621}</a:tableStyleId>
              </a:tblPr>
              <a:tblGrid>
                <a:gridCol w="2129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5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685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b="1" i="0" u="none" strike="noStrike" cap="none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Elementos TELAS</a:t>
                      </a:r>
                      <a:endParaRPr sz="1200" u="none" strike="noStrike" cap="none">
                        <a:solidFill>
                          <a:srgbClr val="000000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62113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b="1" u="none" strike="noStrike" cap="non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Técnica </a:t>
                      </a:r>
                      <a:r>
                        <a:rPr lang="es-MX" sz="900" b="1" u="none" strike="noStrike" cap="non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(Proyecto Ejecutivo)</a:t>
                      </a:r>
                      <a:endParaRPr sz="1200" b="1" u="none" strike="noStrike" cap="none">
                        <a:solidFill>
                          <a:srgbClr val="000000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ontserrat"/>
                        <a:buNone/>
                      </a:pPr>
                      <a:r>
                        <a:rPr lang="es-MX" sz="900" b="0" i="0" u="none" strike="noStrike" cap="non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Disponible 100%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b="1" u="none" strike="noStrike" cap="non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Económica </a:t>
                      </a:r>
                      <a:r>
                        <a:rPr lang="es-MX" sz="900" b="1" u="none" strike="noStrike" cap="non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(Registro UI-SHCP)</a:t>
                      </a:r>
                      <a:endParaRPr sz="1200" b="1" u="none" strike="noStrike" cap="none">
                        <a:solidFill>
                          <a:srgbClr val="000000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ontserrat"/>
                        <a:buNone/>
                      </a:pPr>
                      <a:r>
                        <a:rPr lang="es-MX" sz="900" b="0" u="none" strike="noStrike" cap="non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Vigente hasta 2021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ontserrat"/>
                        <a:buNone/>
                      </a:pPr>
                      <a:r>
                        <a:rPr lang="es-MX" sz="900" b="0" u="none" strike="noStrike" cap="non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(18096220001)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b="1" u="none" strike="noStrike" cap="non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Legal </a:t>
                      </a:r>
                      <a:r>
                        <a:rPr lang="es-MX" sz="900" b="1" u="none" strike="noStrike" cap="non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(Derecho de Vía)</a:t>
                      </a:r>
                      <a:endParaRPr sz="1200" b="1" u="none" strike="noStrike" cap="none">
                        <a:solidFill>
                          <a:srgbClr val="000000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ontserrat"/>
                        <a:buNone/>
                      </a:pPr>
                      <a:r>
                        <a:rPr lang="es-MX" sz="900" b="0" u="none" strike="noStrike" cap="non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Liberado 100%.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b="1" u="none" strike="noStrike" cap="non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Ambiental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ontserrat"/>
                        <a:buNone/>
                      </a:pPr>
                      <a:r>
                        <a:rPr lang="es-MX" sz="900" b="0" u="none" strike="noStrike" cap="non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Exención autorizada con oficio No. DFBC/SGPA/UGA/DGIRA/4210/10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b="1" u="none" strike="noStrike" cap="non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Social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ontserrat"/>
                        <a:buNone/>
                      </a:pPr>
                      <a:r>
                        <a:rPr lang="es-MX" sz="900" b="0" u="none" strike="noStrike" cap="non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Sin problemática social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18" name="Google Shape;218;g22b6bfc4d7f_2_95"/>
          <p:cNvSpPr txBox="1">
            <a:spLocks noGrp="1"/>
          </p:cNvSpPr>
          <p:nvPr>
            <p:ph type="title"/>
          </p:nvPr>
        </p:nvSpPr>
        <p:spPr>
          <a:xfrm>
            <a:off x="301659" y="146058"/>
            <a:ext cx="7245985" cy="530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152E"/>
              </a:buClr>
              <a:buSzPts val="1600"/>
              <a:buFont typeface="Montserrat SemiBold"/>
              <a:buNone/>
            </a:pPr>
            <a:r>
              <a:rPr lang="es-MX" sz="1600"/>
              <a:t>B.C. Puentes Vehiculares del Cruce Fronterizo Mexicali – Río Nuevo</a:t>
            </a:r>
            <a:endParaRPr sz="2400"/>
          </a:p>
        </p:txBody>
      </p:sp>
      <p:grpSp>
        <p:nvGrpSpPr>
          <p:cNvPr id="219" name="Google Shape;219;g22b6bfc4d7f_2_95"/>
          <p:cNvGrpSpPr/>
          <p:nvPr/>
        </p:nvGrpSpPr>
        <p:grpSpPr>
          <a:xfrm>
            <a:off x="6694985" y="1761454"/>
            <a:ext cx="3558054" cy="2620046"/>
            <a:chOff x="12661150" y="1761454"/>
            <a:chExt cx="3558054" cy="2620046"/>
          </a:xfrm>
        </p:grpSpPr>
        <p:sp>
          <p:nvSpPr>
            <p:cNvPr id="220" name="Google Shape;220;g22b6bfc4d7f_2_95"/>
            <p:cNvSpPr/>
            <p:nvPr/>
          </p:nvSpPr>
          <p:spPr>
            <a:xfrm>
              <a:off x="12661150" y="3881138"/>
              <a:ext cx="966290" cy="500362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21" name="Google Shape;221;g22b6bfc4d7f_2_95"/>
            <p:cNvGrpSpPr/>
            <p:nvPr/>
          </p:nvGrpSpPr>
          <p:grpSpPr>
            <a:xfrm>
              <a:off x="12692726" y="3892640"/>
              <a:ext cx="899627" cy="447728"/>
              <a:chOff x="29773" y="9767"/>
              <a:chExt cx="848252" cy="380205"/>
            </a:xfrm>
          </p:grpSpPr>
          <p:sp>
            <p:nvSpPr>
              <p:cNvPr id="222" name="Google Shape;222;g22b6bfc4d7f_2_95"/>
              <p:cNvSpPr/>
              <p:nvPr/>
            </p:nvSpPr>
            <p:spPr>
              <a:xfrm>
                <a:off x="29773" y="9767"/>
                <a:ext cx="848252" cy="74655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MX" sz="500" b="1" i="0" u="none" strike="noStrike" cap="non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SIMBOLOGIA</a:t>
                </a:r>
                <a:endParaRPr/>
              </a:p>
            </p:txBody>
          </p:sp>
          <p:sp>
            <p:nvSpPr>
              <p:cNvPr id="223" name="Google Shape;223;g22b6bfc4d7f_2_95"/>
              <p:cNvSpPr/>
              <p:nvPr/>
            </p:nvSpPr>
            <p:spPr>
              <a:xfrm>
                <a:off x="29773" y="75271"/>
                <a:ext cx="848252" cy="314701"/>
              </a:xfrm>
              <a:prstGeom prst="roundRect">
                <a:avLst>
                  <a:gd name="adj" fmla="val 4287"/>
                </a:avLst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g22b6bfc4d7f_2_95"/>
              <p:cNvSpPr/>
              <p:nvPr/>
            </p:nvSpPr>
            <p:spPr>
              <a:xfrm>
                <a:off x="110712" y="91518"/>
                <a:ext cx="51618" cy="42607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g22b6bfc4d7f_2_95"/>
              <p:cNvSpPr/>
              <p:nvPr/>
            </p:nvSpPr>
            <p:spPr>
              <a:xfrm>
                <a:off x="78536" y="168150"/>
                <a:ext cx="162697" cy="42607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g22b6bfc4d7f_2_95"/>
              <p:cNvSpPr/>
              <p:nvPr/>
            </p:nvSpPr>
            <p:spPr>
              <a:xfrm>
                <a:off x="78536" y="235850"/>
                <a:ext cx="162697" cy="42607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g22b6bfc4d7f_2_95"/>
              <p:cNvSpPr/>
              <p:nvPr/>
            </p:nvSpPr>
            <p:spPr>
              <a:xfrm>
                <a:off x="78536" y="308426"/>
                <a:ext cx="162697" cy="4260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g22b6bfc4d7f_2_95"/>
              <p:cNvSpPr/>
              <p:nvPr/>
            </p:nvSpPr>
            <p:spPr>
              <a:xfrm>
                <a:off x="212315" y="80912"/>
                <a:ext cx="438414" cy="65504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MX" sz="300" b="1" i="0" u="none" strike="noStrike" cap="non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POBLACIÓN</a:t>
                </a:r>
                <a:endParaRPr/>
              </a:p>
            </p:txBody>
          </p:sp>
          <p:sp>
            <p:nvSpPr>
              <p:cNvPr id="229" name="Google Shape;229;g22b6bfc4d7f_2_95"/>
              <p:cNvSpPr/>
              <p:nvPr/>
            </p:nvSpPr>
            <p:spPr>
              <a:xfrm>
                <a:off x="240291" y="160498"/>
                <a:ext cx="563676" cy="56456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MX" sz="300" b="1" i="0" u="none" strike="noStrike" cap="non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MODERNIZADO</a:t>
                </a:r>
                <a:endParaRPr/>
              </a:p>
            </p:txBody>
          </p:sp>
          <p:sp>
            <p:nvSpPr>
              <p:cNvPr id="230" name="Google Shape;230;g22b6bfc4d7f_2_95"/>
              <p:cNvSpPr/>
              <p:nvPr/>
            </p:nvSpPr>
            <p:spPr>
              <a:xfrm>
                <a:off x="241321" y="226649"/>
                <a:ext cx="563676" cy="56456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MX" sz="300" b="1" i="0" u="none" strike="noStrike" cap="non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EN PROCESO</a:t>
                </a:r>
                <a:endParaRPr/>
              </a:p>
            </p:txBody>
          </p:sp>
          <p:sp>
            <p:nvSpPr>
              <p:cNvPr id="231" name="Google Shape;231;g22b6bfc4d7f_2_95"/>
              <p:cNvSpPr/>
              <p:nvPr/>
            </p:nvSpPr>
            <p:spPr>
              <a:xfrm>
                <a:off x="241236" y="296930"/>
                <a:ext cx="599423" cy="56456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MX" sz="300" b="1" i="0" u="none" strike="noStrike" cap="non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POR MODERNIZAR</a:t>
                </a:r>
                <a:endParaRPr/>
              </a:p>
            </p:txBody>
          </p:sp>
        </p:grpSp>
        <p:sp>
          <p:nvSpPr>
            <p:cNvPr id="232" name="Google Shape;232;g22b6bfc4d7f_2_95"/>
            <p:cNvSpPr/>
            <p:nvPr/>
          </p:nvSpPr>
          <p:spPr>
            <a:xfrm>
              <a:off x="15337537" y="2157992"/>
              <a:ext cx="113953" cy="9598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g22b6bfc4d7f_2_95"/>
            <p:cNvSpPr/>
            <p:nvPr/>
          </p:nvSpPr>
          <p:spPr>
            <a:xfrm>
              <a:off x="15615250" y="2042628"/>
              <a:ext cx="603954" cy="1692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600" b="1" i="0" u="none" strike="noStrike" cap="non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MEXICALI</a:t>
              </a:r>
              <a:endParaRPr/>
            </a:p>
          </p:txBody>
        </p:sp>
        <p:sp>
          <p:nvSpPr>
            <p:cNvPr id="234" name="Google Shape;234;g22b6bfc4d7f_2_95"/>
            <p:cNvSpPr/>
            <p:nvPr/>
          </p:nvSpPr>
          <p:spPr>
            <a:xfrm rot="5134735">
              <a:off x="14912293" y="1773970"/>
              <a:ext cx="113953" cy="95980"/>
            </a:xfrm>
            <a:prstGeom prst="ellipse">
              <a:avLst/>
            </a:prstGeom>
            <a:solidFill>
              <a:srgbClr val="00B050"/>
            </a:solidFill>
            <a:ln w="9525" cap="flat" cmpd="sng">
              <a:solidFill>
                <a:srgbClr val="00B05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1_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230</Words>
  <Application>Microsoft Office PowerPoint</Application>
  <PresentationFormat>Panorámica</PresentationFormat>
  <Paragraphs>57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Montserrat</vt:lpstr>
      <vt:lpstr>Montserrat SemiBold</vt:lpstr>
      <vt:lpstr>Arial</vt:lpstr>
      <vt:lpstr>Calibri</vt:lpstr>
      <vt:lpstr>1_Tema de Office</vt:lpstr>
      <vt:lpstr>B.C. Puentes Vehiculares del Cruce Fronterizo Mexicali – Río Nuevo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Fichas Técnicas con PEF</dc:title>
  <dc:creator>Microsoft Office User</dc:creator>
  <cp:lastModifiedBy>Cornelio Isaac Ramirez Cabildo</cp:lastModifiedBy>
  <cp:revision>4</cp:revision>
  <dcterms:created xsi:type="dcterms:W3CDTF">2018-12-04T03:27:02Z</dcterms:created>
  <dcterms:modified xsi:type="dcterms:W3CDTF">2023-05-23T18:35:26Z</dcterms:modified>
</cp:coreProperties>
</file>