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SemiBold" panose="000007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ht8llD/CatBvyF6xcz7tkeHksY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C8A50D-9CBE-4CEF-A5B4-0E41E49D6621}">
  <a:tblStyle styleId="{76C8A50D-9CBE-4CEF-A5B4-0E41E49D66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26" Type="http://customschemas.google.com/relationships/presentationmetadata" Target="meta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b6bfc4d7f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22b6bfc4d7f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241300" y="220937"/>
            <a:ext cx="11424920" cy="68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152E"/>
              </a:buClr>
              <a:buSzPts val="2800"/>
              <a:buFont typeface="Montserrat SemiBold"/>
              <a:buNone/>
              <a:defRPr sz="2800" b="0" i="0" u="none" strike="noStrike" cap="none">
                <a:solidFill>
                  <a:srgbClr val="6E152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381002" y="2072640"/>
            <a:ext cx="5532119" cy="410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040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33160" y="2072640"/>
            <a:ext cx="5572760" cy="410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040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" name="Google Shape;2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32899" y="253995"/>
            <a:ext cx="2760137" cy="571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apositiva de título">
  <p:cSld name="2_Diapositiva de título">
    <p:bg>
      <p:bgPr>
        <a:solidFill>
          <a:srgbClr val="FFFF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363220" y="2013745"/>
            <a:ext cx="114655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C9A2"/>
              </a:buClr>
              <a:buSzPts val="4400"/>
              <a:buFont typeface="Montserrat SemiBold"/>
              <a:buNone/>
              <a:defRPr sz="4400" b="0" i="0" u="none" strike="noStrike" cap="none">
                <a:solidFill>
                  <a:srgbClr val="DEC9A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363220" y="3518693"/>
            <a:ext cx="11465560" cy="11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22b6bfc4d7f_2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4474" y="829164"/>
            <a:ext cx="5292605" cy="359704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4" name="Google Shape;144;g22b6bfc4d7f_2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32899" y="253995"/>
            <a:ext cx="2760137" cy="57198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2b6bfc4d7f_2_6"/>
          <p:cNvSpPr/>
          <p:nvPr/>
        </p:nvSpPr>
        <p:spPr>
          <a:xfrm>
            <a:off x="338621" y="661633"/>
            <a:ext cx="5780116" cy="78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58750" rIns="108000" bIns="58750" anchor="t" anchorCtr="0">
            <a:noAutofit/>
          </a:bodyPr>
          <a:lstStyle/>
          <a:p>
            <a:pPr marL="0" marR="0" lvl="1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Características de la obra: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9388" marR="0" lvl="1" indent="-179388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tabLst/>
              <a:defRPr/>
            </a:pPr>
            <a:r>
              <a:rPr kumimoji="0" lang="es-MX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Construcción a 9.0 metros de ancho de corona para alojar 2 carriles de circulación de 3.5 metros y acotamientos laterales de 1.0 metros.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6" name="Google Shape;146;g22b6bfc4d7f_2_6"/>
          <p:cNvSpPr txBox="1"/>
          <p:nvPr/>
        </p:nvSpPr>
        <p:spPr>
          <a:xfrm>
            <a:off x="6516545" y="4526819"/>
            <a:ext cx="5381990" cy="161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775" rIns="62325" bIns="52775" anchor="t" anchorCtr="0">
            <a:spAutoFit/>
          </a:bodyPr>
          <a:lstStyle/>
          <a:p>
            <a:pPr marL="85725" marR="0" lvl="1" indent="-857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Beneficios: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5725" marR="0" lvl="1" indent="-857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179388" marR="0" lvl="0" indent="-179388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tabLst/>
              <a:defRPr/>
            </a:pPr>
            <a:r>
              <a:rPr kumimoji="0" lang="es-MX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Ahorro en tiempo: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8 minutos.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179388" marR="0" lvl="1" indent="-179388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tabLst/>
              <a:defRPr/>
            </a:pPr>
            <a:r>
              <a:rPr kumimoji="0" lang="es-MX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Población beneficiada: 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100,000 habitantes del municipio de San Felipe.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9388" marR="0" lvl="1" indent="-134938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tabLst/>
              <a:defRPr/>
            </a:pPr>
            <a:endParaRPr kumimoji="0" sz="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179388" marR="0" lvl="1" indent="-179388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tabLst/>
              <a:defRPr/>
            </a:pPr>
            <a:r>
              <a:rPr kumimoji="0" lang="es-MX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Empleos directos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: 177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9388" marR="0" lvl="1" indent="-179388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tabLst/>
              <a:defRPr/>
            </a:pPr>
            <a:r>
              <a:rPr kumimoji="0" lang="es-MX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Empleos indirectos</a:t>
            </a:r>
            <a:r>
              <a:rPr kumimoji="0" lang="es-MX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: 709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47" name="Google Shape;147;g22b6bfc4d7f_2_6"/>
          <p:cNvGraphicFramePr/>
          <p:nvPr/>
        </p:nvGraphicFramePr>
        <p:xfrm>
          <a:off x="347011" y="1754745"/>
          <a:ext cx="5833125" cy="2119450"/>
        </p:xfrm>
        <a:graphic>
          <a:graphicData uri="http://schemas.openxmlformats.org/drawingml/2006/table">
            <a:tbl>
              <a:tblPr>
                <a:noFill/>
                <a:tableStyleId>{76C8A50D-9CBE-4CEF-A5B4-0E41E49D6621}</a:tableStyleId>
              </a:tblPr>
              <a:tblGrid>
                <a:gridCol w="19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PERIODO DE EJECUCIÓN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Inicio: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Mar-2019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Término: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Dic-2021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MONTO Y META TOTAL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EC9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111.7 mdp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EC9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6.5 km, 2 Puentes,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Entronque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EC9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EJERCICIO FISCAL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ASIGNACIÓN            (mdp)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META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(km - estructura)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Hasta 2022</a:t>
                      </a:r>
                      <a:endParaRPr/>
                    </a:p>
                  </a:txBody>
                  <a:tcPr marL="108000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111.7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6.5 km, 2 Puentes,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Entronque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PEF 2023</a:t>
                      </a:r>
                      <a:endParaRPr/>
                    </a:p>
                  </a:txBody>
                  <a:tcPr marL="108000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Posterior a 2023</a:t>
                      </a:r>
                      <a:endParaRPr/>
                    </a:p>
                  </a:txBody>
                  <a:tcPr marL="108000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8" name="Google Shape;148;g22b6bfc4d7f_2_6"/>
          <p:cNvGraphicFramePr/>
          <p:nvPr/>
        </p:nvGraphicFramePr>
        <p:xfrm>
          <a:off x="2209871" y="3921856"/>
          <a:ext cx="2298525" cy="827475"/>
        </p:xfrm>
        <a:graphic>
          <a:graphicData uri="http://schemas.openxmlformats.org/drawingml/2006/table">
            <a:tbl>
              <a:tblPr>
                <a:noFill/>
                <a:tableStyleId>{76C8A50D-9CBE-4CEF-A5B4-0E41E49D6621}</a:tableStyleId>
              </a:tblPr>
              <a:tblGrid>
                <a:gridCol w="131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8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i="0" u="none" strike="noStrike" cap="non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 Global (%)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 físico: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100.0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 financiero: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9" name="Google Shape;149;g22b6bfc4d7f_2_6"/>
          <p:cNvGraphicFramePr/>
          <p:nvPr/>
        </p:nvGraphicFramePr>
        <p:xfrm>
          <a:off x="1129830" y="4806735"/>
          <a:ext cx="4324900" cy="1721100"/>
        </p:xfrm>
        <a:graphic>
          <a:graphicData uri="http://schemas.openxmlformats.org/drawingml/2006/table">
            <a:tbl>
              <a:tblPr>
                <a:noFill/>
                <a:tableStyleId>{76C8A50D-9CBE-4CEF-A5B4-0E41E49D6621}</a:tableStyleId>
              </a:tblPr>
              <a:tblGrid>
                <a:gridCol w="21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i="0" u="none" strike="noStrike" cap="non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Elementos TELAS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Técnica </a:t>
                      </a:r>
                      <a:r>
                        <a:rPr lang="es-MX" sz="9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(Proyecto Ejecutivo)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Disponible 100%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Económica </a:t>
                      </a:r>
                      <a:r>
                        <a:rPr lang="es-MX" sz="9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(Registro UI-SHCP)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Vigente hasta 2020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(12096220027)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Legal </a:t>
                      </a:r>
                      <a:r>
                        <a:rPr lang="es-MX" sz="9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(Derecho de Vía)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Liberado 100%.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Ambiental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MIA autorizada No. SGPA/DGIRA.DG.0117.09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Sin problemática social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0" name="Google Shape;150;g22b6bfc4d7f_2_6"/>
          <p:cNvSpPr txBox="1">
            <a:spLocks noGrp="1"/>
          </p:cNvSpPr>
          <p:nvPr>
            <p:ph type="title"/>
          </p:nvPr>
        </p:nvSpPr>
        <p:spPr>
          <a:xfrm>
            <a:off x="338620" y="58037"/>
            <a:ext cx="7245985" cy="65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152E"/>
              </a:buClr>
              <a:buSzPts val="1600"/>
              <a:buFont typeface="Montserrat SemiBold"/>
              <a:buNone/>
            </a:pPr>
            <a:r>
              <a:rPr lang="es-MX" sz="1600"/>
              <a:t>B.C. San Felipe – Laguna de Chapala, tramo: Campos Los Olivos - Puertecitos</a:t>
            </a:r>
            <a:endParaRPr sz="2400"/>
          </a:p>
        </p:txBody>
      </p:sp>
      <p:grpSp>
        <p:nvGrpSpPr>
          <p:cNvPr id="151" name="Google Shape;151;g22b6bfc4d7f_2_6"/>
          <p:cNvGrpSpPr/>
          <p:nvPr/>
        </p:nvGrpSpPr>
        <p:grpSpPr>
          <a:xfrm>
            <a:off x="6694985" y="872297"/>
            <a:ext cx="3628503" cy="3509203"/>
            <a:chOff x="12661150" y="872297"/>
            <a:chExt cx="3628503" cy="3509203"/>
          </a:xfrm>
        </p:grpSpPr>
        <p:sp>
          <p:nvSpPr>
            <p:cNvPr id="152" name="Google Shape;152;g22b6bfc4d7f_2_6"/>
            <p:cNvSpPr/>
            <p:nvPr/>
          </p:nvSpPr>
          <p:spPr>
            <a:xfrm>
              <a:off x="12661150" y="3881138"/>
              <a:ext cx="966290" cy="50036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3" name="Google Shape;153;g22b6bfc4d7f_2_6"/>
            <p:cNvGrpSpPr/>
            <p:nvPr/>
          </p:nvGrpSpPr>
          <p:grpSpPr>
            <a:xfrm>
              <a:off x="12692726" y="3892640"/>
              <a:ext cx="899627" cy="447728"/>
              <a:chOff x="29773" y="9767"/>
              <a:chExt cx="848252" cy="380205"/>
            </a:xfrm>
          </p:grpSpPr>
          <p:sp>
            <p:nvSpPr>
              <p:cNvPr id="154" name="Google Shape;154;g22b6bfc4d7f_2_6"/>
              <p:cNvSpPr/>
              <p:nvPr/>
            </p:nvSpPr>
            <p:spPr>
              <a:xfrm>
                <a:off x="29773" y="9767"/>
                <a:ext cx="848252" cy="7465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s-MX" sz="5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/>
                    <a:ea typeface="Montserrat"/>
                    <a:cs typeface="Montserrat"/>
                    <a:sym typeface="Montserrat"/>
                  </a:rPr>
                  <a:t>SIMBOLOGIA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g22b6bfc4d7f_2_6"/>
              <p:cNvSpPr/>
              <p:nvPr/>
            </p:nvSpPr>
            <p:spPr>
              <a:xfrm>
                <a:off x="29773" y="75271"/>
                <a:ext cx="848252" cy="314701"/>
              </a:xfrm>
              <a:prstGeom prst="roundRect">
                <a:avLst>
                  <a:gd name="adj" fmla="val 4287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g22b6bfc4d7f_2_6"/>
              <p:cNvSpPr/>
              <p:nvPr/>
            </p:nvSpPr>
            <p:spPr>
              <a:xfrm>
                <a:off x="110712" y="91518"/>
                <a:ext cx="51618" cy="42607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g22b6bfc4d7f_2_6"/>
              <p:cNvSpPr/>
              <p:nvPr/>
            </p:nvSpPr>
            <p:spPr>
              <a:xfrm>
                <a:off x="78536" y="168150"/>
                <a:ext cx="162697" cy="4260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g22b6bfc4d7f_2_6"/>
              <p:cNvSpPr/>
              <p:nvPr/>
            </p:nvSpPr>
            <p:spPr>
              <a:xfrm>
                <a:off x="78536" y="235850"/>
                <a:ext cx="162697" cy="4260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g22b6bfc4d7f_2_6"/>
              <p:cNvSpPr/>
              <p:nvPr/>
            </p:nvSpPr>
            <p:spPr>
              <a:xfrm>
                <a:off x="78536" y="308426"/>
                <a:ext cx="162697" cy="426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g22b6bfc4d7f_2_6"/>
              <p:cNvSpPr/>
              <p:nvPr/>
            </p:nvSpPr>
            <p:spPr>
              <a:xfrm>
                <a:off x="212315" y="80912"/>
                <a:ext cx="438414" cy="6550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s-MX" sz="3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/>
                    <a:ea typeface="Montserrat"/>
                    <a:cs typeface="Montserrat"/>
                    <a:sym typeface="Montserrat"/>
                  </a:rPr>
                  <a:t>POBLACIÓN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g22b6bfc4d7f_2_6"/>
              <p:cNvSpPr/>
              <p:nvPr/>
            </p:nvSpPr>
            <p:spPr>
              <a:xfrm>
                <a:off x="240291" y="160498"/>
                <a:ext cx="563676" cy="564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s-MX" sz="3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/>
                    <a:ea typeface="Montserrat"/>
                    <a:cs typeface="Montserrat"/>
                    <a:sym typeface="Montserrat"/>
                  </a:rPr>
                  <a:t>MODERNIZADO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g22b6bfc4d7f_2_6"/>
              <p:cNvSpPr/>
              <p:nvPr/>
            </p:nvSpPr>
            <p:spPr>
              <a:xfrm>
                <a:off x="241321" y="226649"/>
                <a:ext cx="563676" cy="564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s-MX" sz="3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/>
                    <a:ea typeface="Montserrat"/>
                    <a:cs typeface="Montserrat"/>
                    <a:sym typeface="Montserrat"/>
                  </a:rPr>
                  <a:t>EN PROCESO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g22b6bfc4d7f_2_6"/>
              <p:cNvSpPr/>
              <p:nvPr/>
            </p:nvSpPr>
            <p:spPr>
              <a:xfrm>
                <a:off x="241236" y="296930"/>
                <a:ext cx="599423" cy="564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s-MX" sz="3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/>
                    <a:ea typeface="Montserrat"/>
                    <a:cs typeface="Montserrat"/>
                    <a:sym typeface="Montserrat"/>
                  </a:rPr>
                  <a:t>POR MODERNIZAR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4" name="Google Shape;164;g22b6bfc4d7f_2_6"/>
            <p:cNvSpPr/>
            <p:nvPr/>
          </p:nvSpPr>
          <p:spPr>
            <a:xfrm>
              <a:off x="14896212" y="908907"/>
              <a:ext cx="113953" cy="9598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g22b6bfc4d7f_2_6"/>
            <p:cNvSpPr/>
            <p:nvPr/>
          </p:nvSpPr>
          <p:spPr>
            <a:xfrm>
              <a:off x="14236837" y="872297"/>
              <a:ext cx="603954" cy="169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MX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MEXICALI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22b6bfc4d7f_2_6"/>
            <p:cNvSpPr txBox="1"/>
            <p:nvPr/>
          </p:nvSpPr>
          <p:spPr>
            <a:xfrm>
              <a:off x="15598974" y="2579780"/>
              <a:ext cx="571819" cy="13981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MX" sz="5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Puertecitos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22b6bfc4d7f_2_6"/>
            <p:cNvSpPr/>
            <p:nvPr/>
          </p:nvSpPr>
          <p:spPr>
            <a:xfrm>
              <a:off x="15396458" y="2585076"/>
              <a:ext cx="113953" cy="9598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g22b6bfc4d7f_2_6"/>
            <p:cNvSpPr txBox="1"/>
            <p:nvPr/>
          </p:nvSpPr>
          <p:spPr>
            <a:xfrm>
              <a:off x="15451092" y="2042351"/>
              <a:ext cx="838561" cy="13981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MX" sz="5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Campos Los Olivos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g22b6bfc4d7f_2_6"/>
          <p:cNvSpPr/>
          <p:nvPr/>
        </p:nvSpPr>
        <p:spPr>
          <a:xfrm>
            <a:off x="7892080" y="1157287"/>
            <a:ext cx="113953" cy="959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22b6bfc4d7f_2_6"/>
          <p:cNvSpPr/>
          <p:nvPr/>
        </p:nvSpPr>
        <p:spPr>
          <a:xfrm>
            <a:off x="7216345" y="1194485"/>
            <a:ext cx="563993" cy="13200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ENSENADA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1" name="Google Shape;171;g22b6bfc4d7f_2_6"/>
          <p:cNvSpPr/>
          <p:nvPr/>
        </p:nvSpPr>
        <p:spPr>
          <a:xfrm>
            <a:off x="9438499" y="2252970"/>
            <a:ext cx="46428" cy="330297"/>
          </a:xfrm>
          <a:custGeom>
            <a:avLst/>
            <a:gdLst/>
            <a:ahLst/>
            <a:cxnLst/>
            <a:rect l="l" t="t" r="r" b="b"/>
            <a:pathLst>
              <a:path w="46428" h="330297" extrusionOk="0">
                <a:moveTo>
                  <a:pt x="39274" y="330297"/>
                </a:moveTo>
                <a:cubicBezTo>
                  <a:pt x="43330" y="312913"/>
                  <a:pt x="47387" y="295529"/>
                  <a:pt x="46228" y="278145"/>
                </a:cubicBezTo>
                <a:cubicBezTo>
                  <a:pt x="45069" y="260761"/>
                  <a:pt x="35218" y="246854"/>
                  <a:pt x="32321" y="225993"/>
                </a:cubicBezTo>
                <a:cubicBezTo>
                  <a:pt x="29424" y="205132"/>
                  <a:pt x="31741" y="173261"/>
                  <a:pt x="28844" y="152980"/>
                </a:cubicBezTo>
                <a:cubicBezTo>
                  <a:pt x="25947" y="132699"/>
                  <a:pt x="19573" y="117633"/>
                  <a:pt x="14937" y="104305"/>
                </a:cubicBezTo>
                <a:cubicBezTo>
                  <a:pt x="10301" y="90977"/>
                  <a:pt x="3348" y="81705"/>
                  <a:pt x="1030" y="73013"/>
                </a:cubicBezTo>
                <a:cubicBezTo>
                  <a:pt x="-1288" y="64321"/>
                  <a:pt x="1030" y="52152"/>
                  <a:pt x="1030" y="52152"/>
                </a:cubicBezTo>
                <a:lnTo>
                  <a:pt x="1030" y="20861"/>
                </a:lnTo>
                <a:lnTo>
                  <a:pt x="1030" y="0"/>
                </a:lnTo>
              </a:path>
            </a:pathLst>
          </a:cu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22b6bfc4d7f_2_6"/>
          <p:cNvSpPr/>
          <p:nvPr/>
        </p:nvSpPr>
        <p:spPr>
          <a:xfrm>
            <a:off x="9349936" y="2209801"/>
            <a:ext cx="113953" cy="959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200</Words>
  <Application>Microsoft Office PowerPoint</Application>
  <PresentationFormat>Panorámica</PresentationFormat>
  <Paragraphs>60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Montserrat SemiBold</vt:lpstr>
      <vt:lpstr>Montserrat</vt:lpstr>
      <vt:lpstr>Arial</vt:lpstr>
      <vt:lpstr>Calibri</vt:lpstr>
      <vt:lpstr>Tema de Office</vt:lpstr>
      <vt:lpstr>B.C. San Felipe – Laguna de Chapala, tramo: Campos Los Olivos - Puertecitos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Fichas Técnicas con PEF</dc:title>
  <dc:creator>Microsoft Office User</dc:creator>
  <cp:lastModifiedBy>Cornelio Isaac Ramirez Cabildo</cp:lastModifiedBy>
  <cp:revision>4</cp:revision>
  <dcterms:created xsi:type="dcterms:W3CDTF">2018-12-04T03:27:02Z</dcterms:created>
  <dcterms:modified xsi:type="dcterms:W3CDTF">2023-05-23T18:41:43Z</dcterms:modified>
</cp:coreProperties>
</file>