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"/>
  </p:notesMasterIdLst>
  <p:sldIdLst>
    <p:sldId id="267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t8llD/CatBvyF6xcz7tkeHks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8A50D-9CBE-4CEF-A5B4-0E41E49D6621}">
  <a:tblStyle styleId="{76C8A50D-9CBE-4CEF-A5B4-0E41E49D6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6bfc4d7f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2b6bfc4d7f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6bfc4d7f_2_43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g22b6bfc4d7f_2_43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22b6bfc4d7f_2_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22b6bfc4d7f_2_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22b6bfc4d7f_2_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2" name="Google Shape;42;g22b6bfc4d7f_2_43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Google Shape;43;g22b6bfc4d7f_2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b6bfc4d7f_2_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2b6bfc4d7f_2_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2b6bfc4d7f_2_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8" name="Google Shape;48;g22b6bfc4d7f_2_51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g22b6bfc4d7f_2_51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6bfc4d7f_2_57"/>
          <p:cNvSpPr txBox="1">
            <a:spLocks noGrp="1"/>
          </p:cNvSpPr>
          <p:nvPr>
            <p:ph type="title"/>
          </p:nvPr>
        </p:nvSpPr>
        <p:spPr>
          <a:xfrm>
            <a:off x="5496560" y="996581"/>
            <a:ext cx="572008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4400"/>
              <a:buFont typeface="Montserrat SemiBold"/>
              <a:buNone/>
              <a:defRPr sz="4400" b="1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g22b6bfc4d7f_2_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2b6bfc4d7f_2_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2b6bfc4d7f_2_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b6bfc4d7f_2_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g22b6bfc4d7f_2_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g22b6bfc4d7f_2_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2b6bfc4d7f_2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474" y="829164"/>
            <a:ext cx="5292605" cy="359704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g22b6bfc4d7f_2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2b6bfc4d7f_2_62"/>
          <p:cNvSpPr/>
          <p:nvPr/>
        </p:nvSpPr>
        <p:spPr>
          <a:xfrm>
            <a:off x="338621" y="661633"/>
            <a:ext cx="5780116" cy="97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Construcción a 9.0 metros de ancho de corona para alojar 2 carriles de circulación de 3.5 metros, incluye la construcción de 20 puentes y 1 entronque a nivel.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0" name="Google Shape;180;g22b6bfc4d7f_2_62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" marR="0" lvl="1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Ahorro en tiempo: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30 minutos.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Población beneficiada</a:t>
            </a:r>
            <a:r>
              <a:rPr kumimoji="0" lang="es-MX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kumimoji="0" lang="es-MX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522,768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habitantes de los </a:t>
            </a:r>
            <a:r>
              <a:rPr kumimoji="0" lang="es-MX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municipios de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San Felipe y San Quintín.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388" marR="0" lvl="1" indent="-13493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2,631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10,523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1" name="Google Shape;181;g22b6bfc4d7f_2_62"/>
          <p:cNvGraphicFramePr/>
          <p:nvPr/>
        </p:nvGraphicFramePr>
        <p:xfrm>
          <a:off x="347011" y="1754745"/>
          <a:ext cx="5833125" cy="211945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Feb-2009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1,658.9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125.9 km, 20 Puentes,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Entronque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1,658.9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125.9 km, 20 Puentes,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Entronque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2" name="Google Shape;182;g22b6bfc4d7f_2_62"/>
          <p:cNvGraphicFramePr/>
          <p:nvPr/>
        </p:nvGraphicFramePr>
        <p:xfrm>
          <a:off x="2209871" y="3921856"/>
          <a:ext cx="2298525" cy="827475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3" name="Google Shape;183;g22b6bfc4d7f_2_62"/>
          <p:cNvGraphicFramePr/>
          <p:nvPr/>
        </p:nvGraphicFramePr>
        <p:xfrm>
          <a:off x="1129830" y="4806735"/>
          <a:ext cx="4324900" cy="172110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(06096220004)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MIA autorizada No. SGPA/DGIRA.DG.2446.10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" name="Google Shape;184;g22b6bfc4d7f_2_62"/>
          <p:cNvSpPr txBox="1">
            <a:spLocks noGrp="1"/>
          </p:cNvSpPr>
          <p:nvPr>
            <p:ph type="title"/>
          </p:nvPr>
        </p:nvSpPr>
        <p:spPr>
          <a:xfrm>
            <a:off x="338620" y="58037"/>
            <a:ext cx="7245985" cy="65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600"/>
              <a:buFont typeface="Montserrat SemiBold"/>
              <a:buNone/>
            </a:pPr>
            <a:r>
              <a:rPr lang="es-MX" sz="1600"/>
              <a:t>B.C. San Felipe – Laguna de Chapala, tramo: Puertecitos – Laguna de Chapala</a:t>
            </a:r>
            <a:endParaRPr sz="2400"/>
          </a:p>
        </p:txBody>
      </p:sp>
      <p:grpSp>
        <p:nvGrpSpPr>
          <p:cNvPr id="185" name="Google Shape;185;g22b6bfc4d7f_2_62"/>
          <p:cNvGrpSpPr/>
          <p:nvPr/>
        </p:nvGrpSpPr>
        <p:grpSpPr>
          <a:xfrm>
            <a:off x="6694985" y="872297"/>
            <a:ext cx="3655398" cy="3509203"/>
            <a:chOff x="12661150" y="872297"/>
            <a:chExt cx="3655398" cy="3509203"/>
          </a:xfrm>
        </p:grpSpPr>
        <p:sp>
          <p:nvSpPr>
            <p:cNvPr id="186" name="Google Shape;186;g22b6bfc4d7f_2_62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g22b6bfc4d7f_2_62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188" name="Google Shape;188;g22b6bfc4d7f_2_62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22b6bfc4d7f_2_62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g22b6bfc4d7f_2_62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g22b6bfc4d7f_2_62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g22b6bfc4d7f_2_62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g22b6bfc4d7f_2_62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g22b6bfc4d7f_2_62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22b6bfc4d7f_2_62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22b6bfc4d7f_2_62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22b6bfc4d7f_2_62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g22b6bfc4d7f_2_62"/>
            <p:cNvSpPr/>
            <p:nvPr/>
          </p:nvSpPr>
          <p:spPr>
            <a:xfrm>
              <a:off x="14896212" y="908907"/>
              <a:ext cx="113953" cy="959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22b6bfc4d7f_2_62"/>
            <p:cNvSpPr/>
            <p:nvPr/>
          </p:nvSpPr>
          <p:spPr>
            <a:xfrm>
              <a:off x="14236837" y="872297"/>
              <a:ext cx="603954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MX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MEXICALI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22b6bfc4d7f_2_62"/>
            <p:cNvSpPr txBox="1"/>
            <p:nvPr/>
          </p:nvSpPr>
          <p:spPr>
            <a:xfrm>
              <a:off x="15510411" y="2429401"/>
              <a:ext cx="571819" cy="1398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MX" sz="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Puertecitos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22b6bfc4d7f_2_62"/>
            <p:cNvSpPr/>
            <p:nvPr/>
          </p:nvSpPr>
          <p:spPr>
            <a:xfrm>
              <a:off x="15396458" y="2585076"/>
              <a:ext cx="113953" cy="959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22b6bfc4d7f_2_62"/>
            <p:cNvSpPr txBox="1"/>
            <p:nvPr/>
          </p:nvSpPr>
          <p:spPr>
            <a:xfrm>
              <a:off x="15816287" y="3631441"/>
              <a:ext cx="500261" cy="1398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MX" sz="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Chapala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2b6bfc4d7f_2_62"/>
            <p:cNvSpPr/>
            <p:nvPr/>
          </p:nvSpPr>
          <p:spPr>
            <a:xfrm>
              <a:off x="15637402" y="3653356"/>
              <a:ext cx="113953" cy="959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22b6bfc4d7f_2_62"/>
          <p:cNvSpPr/>
          <p:nvPr/>
        </p:nvSpPr>
        <p:spPr>
          <a:xfrm>
            <a:off x="9487270" y="2681056"/>
            <a:ext cx="305875" cy="1068280"/>
          </a:xfrm>
          <a:custGeom>
            <a:avLst/>
            <a:gdLst/>
            <a:ahLst/>
            <a:cxnLst/>
            <a:rect l="l" t="t" r="r" b="b"/>
            <a:pathLst>
              <a:path w="305875" h="1068280" extrusionOk="0">
                <a:moveTo>
                  <a:pt x="263371" y="1068280"/>
                </a:moveTo>
                <a:cubicBezTo>
                  <a:pt x="279400" y="1056443"/>
                  <a:pt x="295429" y="1044606"/>
                  <a:pt x="301841" y="1029810"/>
                </a:cubicBezTo>
                <a:cubicBezTo>
                  <a:pt x="308253" y="1015014"/>
                  <a:pt x="301841" y="979503"/>
                  <a:pt x="301841" y="979503"/>
                </a:cubicBezTo>
                <a:cubicBezTo>
                  <a:pt x="301841" y="965200"/>
                  <a:pt x="301348" y="952871"/>
                  <a:pt x="301841" y="943993"/>
                </a:cubicBezTo>
                <a:cubicBezTo>
                  <a:pt x="302334" y="935115"/>
                  <a:pt x="308252" y="932649"/>
                  <a:pt x="304800" y="926237"/>
                </a:cubicBezTo>
                <a:cubicBezTo>
                  <a:pt x="301348" y="919825"/>
                  <a:pt x="288524" y="915387"/>
                  <a:pt x="281126" y="905523"/>
                </a:cubicBezTo>
                <a:cubicBezTo>
                  <a:pt x="273728" y="895659"/>
                  <a:pt x="267317" y="878890"/>
                  <a:pt x="260412" y="867053"/>
                </a:cubicBezTo>
                <a:cubicBezTo>
                  <a:pt x="253507" y="855216"/>
                  <a:pt x="244136" y="846338"/>
                  <a:pt x="239697" y="834501"/>
                </a:cubicBezTo>
                <a:cubicBezTo>
                  <a:pt x="235258" y="822664"/>
                  <a:pt x="235752" y="813786"/>
                  <a:pt x="233779" y="796031"/>
                </a:cubicBezTo>
                <a:cubicBezTo>
                  <a:pt x="231806" y="778276"/>
                  <a:pt x="229340" y="747697"/>
                  <a:pt x="227860" y="727969"/>
                </a:cubicBezTo>
                <a:cubicBezTo>
                  <a:pt x="226380" y="708241"/>
                  <a:pt x="224901" y="691965"/>
                  <a:pt x="224901" y="677662"/>
                </a:cubicBezTo>
                <a:cubicBezTo>
                  <a:pt x="224901" y="663359"/>
                  <a:pt x="229833" y="652509"/>
                  <a:pt x="227860" y="642152"/>
                </a:cubicBezTo>
                <a:cubicBezTo>
                  <a:pt x="225887" y="631795"/>
                  <a:pt x="220462" y="630315"/>
                  <a:pt x="213064" y="615519"/>
                </a:cubicBezTo>
                <a:cubicBezTo>
                  <a:pt x="205666" y="600723"/>
                  <a:pt x="196295" y="571130"/>
                  <a:pt x="183472" y="553375"/>
                </a:cubicBezTo>
                <a:cubicBezTo>
                  <a:pt x="170649" y="535620"/>
                  <a:pt x="148454" y="520331"/>
                  <a:pt x="136124" y="508987"/>
                </a:cubicBezTo>
                <a:cubicBezTo>
                  <a:pt x="123794" y="497643"/>
                  <a:pt x="115409" y="493697"/>
                  <a:pt x="109491" y="485313"/>
                </a:cubicBezTo>
                <a:cubicBezTo>
                  <a:pt x="103572" y="476928"/>
                  <a:pt x="104065" y="470517"/>
                  <a:pt x="100613" y="458680"/>
                </a:cubicBezTo>
                <a:cubicBezTo>
                  <a:pt x="97161" y="446843"/>
                  <a:pt x="88777" y="414292"/>
                  <a:pt x="88777" y="414292"/>
                </a:cubicBezTo>
                <a:cubicBezTo>
                  <a:pt x="85818" y="404921"/>
                  <a:pt x="88776" y="411333"/>
                  <a:pt x="82858" y="402455"/>
                </a:cubicBezTo>
                <a:cubicBezTo>
                  <a:pt x="76940" y="393577"/>
                  <a:pt x="60171" y="370890"/>
                  <a:pt x="53266" y="361026"/>
                </a:cubicBezTo>
                <a:cubicBezTo>
                  <a:pt x="46361" y="351162"/>
                  <a:pt x="44388" y="352641"/>
                  <a:pt x="41429" y="343270"/>
                </a:cubicBezTo>
                <a:cubicBezTo>
                  <a:pt x="38470" y="333899"/>
                  <a:pt x="39457" y="315650"/>
                  <a:pt x="35511" y="304800"/>
                </a:cubicBezTo>
                <a:cubicBezTo>
                  <a:pt x="31565" y="293950"/>
                  <a:pt x="23674" y="289511"/>
                  <a:pt x="17755" y="278167"/>
                </a:cubicBezTo>
                <a:cubicBezTo>
                  <a:pt x="11836" y="266823"/>
                  <a:pt x="0" y="253507"/>
                  <a:pt x="0" y="236738"/>
                </a:cubicBezTo>
                <a:cubicBezTo>
                  <a:pt x="0" y="219969"/>
                  <a:pt x="13316" y="197282"/>
                  <a:pt x="17755" y="177554"/>
                </a:cubicBezTo>
                <a:cubicBezTo>
                  <a:pt x="22194" y="157826"/>
                  <a:pt x="25153" y="136618"/>
                  <a:pt x="26633" y="118369"/>
                </a:cubicBezTo>
                <a:cubicBezTo>
                  <a:pt x="28113" y="100120"/>
                  <a:pt x="26633" y="68062"/>
                  <a:pt x="26633" y="68062"/>
                </a:cubicBezTo>
                <a:cubicBezTo>
                  <a:pt x="26633" y="56718"/>
                  <a:pt x="25647" y="61651"/>
                  <a:pt x="26633" y="50307"/>
                </a:cubicBezTo>
                <a:cubicBezTo>
                  <a:pt x="27619" y="38963"/>
                  <a:pt x="30085" y="19481"/>
                  <a:pt x="32551" y="0"/>
                </a:cubicBez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2b6bfc4d7f_2_62"/>
          <p:cNvSpPr/>
          <p:nvPr/>
        </p:nvSpPr>
        <p:spPr>
          <a:xfrm>
            <a:off x="7892080" y="1157287"/>
            <a:ext cx="113953" cy="959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2b6bfc4d7f_2_62"/>
          <p:cNvSpPr/>
          <p:nvPr/>
        </p:nvSpPr>
        <p:spPr>
          <a:xfrm>
            <a:off x="7216345" y="1194485"/>
            <a:ext cx="563993" cy="1320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ENSENADA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208</Words>
  <Application>Microsoft Office PowerPoint</Application>
  <PresentationFormat>Panorámica</PresentationFormat>
  <Paragraphs>60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</vt:lpstr>
      <vt:lpstr>Arial</vt:lpstr>
      <vt:lpstr>Montserrat SemiBold</vt:lpstr>
      <vt:lpstr>Calibri</vt:lpstr>
      <vt:lpstr>1_Tema de Office</vt:lpstr>
      <vt:lpstr>B.C. San Felipe – Laguna de Chapala, tramo: Puertecitos – Laguna de Chapala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2023-05-23T18:33:53Z</dcterms:modified>
</cp:coreProperties>
</file>