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SemiBold" panose="000007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WflgXMUL9urf0K1jUVzg3lbLR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12D669-11F0-4EDF-97D2-DD3D6EE26C6F}">
  <a:tblStyle styleId="{9612D669-11F0-4EDF-97D2-DD3D6EE26C6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b83b1a427_3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22b83b1a427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241300" y="220937"/>
            <a:ext cx="11424920" cy="68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2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a de título">
  <p:cSld name="2_Diapositiva de título"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363220" y="2013745"/>
            <a:ext cx="11465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C9A2"/>
              </a:buClr>
              <a:buSzPts val="4400"/>
              <a:buFont typeface="Montserrat SemiBold"/>
              <a:buNone/>
              <a:defRPr sz="4400" b="0" i="0" u="none" strike="noStrike" cap="none">
                <a:solidFill>
                  <a:srgbClr val="DEC9A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363220" y="3518693"/>
            <a:ext cx="11465560" cy="11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2b83b1a427_3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2648" y="779999"/>
            <a:ext cx="5355248" cy="364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2b83b1a427_3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2b83b1a427_3_33"/>
          <p:cNvSpPr/>
          <p:nvPr/>
        </p:nvSpPr>
        <p:spPr>
          <a:xfrm>
            <a:off x="338621" y="644855"/>
            <a:ext cx="5780116" cy="115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8750" rIns="108000" bIns="5875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MX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la obra: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1" indent="-1793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Construcción de un PSV (192.8 m) de 21 metros de ancho de corona para alojar 2 carriles por sentido de 3.5 metros y acotamientos de 2.50 metros, conformada de 7 claros y una glorieta auxiliar para la canalización y circulación vehicular.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2b83b1a427_3_33"/>
          <p:cNvSpPr txBox="1"/>
          <p:nvPr/>
        </p:nvSpPr>
        <p:spPr>
          <a:xfrm>
            <a:off x="6516545" y="4526819"/>
            <a:ext cx="5381990" cy="161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75" rIns="62325" bIns="52775" anchor="t" anchorCtr="0">
            <a:spAutoFit/>
          </a:bodyPr>
          <a:lstStyle/>
          <a:p>
            <a:pPr marL="85725" marR="0" lvl="1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Beneficios: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1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0" indent="-1793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Ahorro en tiempo: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10 minutos.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Población beneficiada: 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90,244 habitantes del municipio de Champotón.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1" indent="-1349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264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1" indent="-1793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indirectos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1,056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g22b83b1a427_3_33"/>
          <p:cNvGraphicFramePr/>
          <p:nvPr/>
        </p:nvGraphicFramePr>
        <p:xfrm>
          <a:off x="347011" y="1880580"/>
          <a:ext cx="5833125" cy="2119450"/>
        </p:xfrm>
        <a:graphic>
          <a:graphicData uri="http://schemas.openxmlformats.org/drawingml/2006/table">
            <a:tbl>
              <a:tblPr>
                <a:noFill/>
                <a:tableStyleId>{9612D669-11F0-4EDF-97D2-DD3D6EE26C6F}</a:tableStyleId>
              </a:tblPr>
              <a:tblGrid>
                <a:gridCol w="19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PERIODO DE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EJECUCIÓN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Inicio: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Feb-2016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Término: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Dic-2019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MONTO Y META TOTAL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630.9 mdp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16.2 km y 2 PSV’s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EJERCICIO FISCAL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ASIGNACIÓN            (mdp)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(km - estructura)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Hasta 2022</a:t>
                      </a:r>
                      <a:endParaRPr sz="1400" u="none" strike="noStrike" cap="none"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630.9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16.2 km y 2 PSV’s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PEF 2023</a:t>
                      </a:r>
                      <a:endParaRPr sz="1400" u="none" strike="noStrike" cap="none"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Posterior a 2023</a:t>
                      </a:r>
                      <a:endParaRPr sz="1400" u="none" strike="noStrike" cap="none"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2" name="Google Shape;232;g22b83b1a427_3_33"/>
          <p:cNvGraphicFramePr/>
          <p:nvPr/>
        </p:nvGraphicFramePr>
        <p:xfrm>
          <a:off x="2209871" y="4047691"/>
          <a:ext cx="2298525" cy="827475"/>
        </p:xfrm>
        <a:graphic>
          <a:graphicData uri="http://schemas.openxmlformats.org/drawingml/2006/table">
            <a:tbl>
              <a:tblPr>
                <a:noFill/>
                <a:tableStyleId>{9612D669-11F0-4EDF-97D2-DD3D6EE26C6F}</a:tableStyleId>
              </a:tblPr>
              <a:tblGrid>
                <a:gridCol w="131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Global (%)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físico: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financiero: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3" name="Google Shape;233;g22b83b1a427_3_33"/>
          <p:cNvGraphicFramePr/>
          <p:nvPr/>
        </p:nvGraphicFramePr>
        <p:xfrm>
          <a:off x="1129830" y="4932570"/>
          <a:ext cx="4324900" cy="1721100"/>
        </p:xfrm>
        <a:graphic>
          <a:graphicData uri="http://schemas.openxmlformats.org/drawingml/2006/table">
            <a:tbl>
              <a:tblPr>
                <a:noFill/>
                <a:tableStyleId>{9612D669-11F0-4EDF-97D2-DD3D6EE26C6F}</a:tableStyleId>
              </a:tblPr>
              <a:tblGrid>
                <a:gridCol w="21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Elementos TELAS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(Proyecto Ejecutivo)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Disponible 100%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Económica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(Registro UI-SHCP)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Vigente hasta 2020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(11096240002)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Legal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(Derecho de Vía)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Liberado 100%.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Ambiental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MIA autorizada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No. SGPA/DGIRA/DG.2612.11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 problemática social</a:t>
                      </a:r>
                      <a:endParaRPr sz="1400" u="none" strike="noStrike" cap="none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4" name="Google Shape;234;g22b83b1a427_3_33"/>
          <p:cNvSpPr txBox="1">
            <a:spLocks noGrp="1"/>
          </p:cNvSpPr>
          <p:nvPr>
            <p:ph type="title"/>
          </p:nvPr>
        </p:nvSpPr>
        <p:spPr>
          <a:xfrm>
            <a:off x="338621" y="99981"/>
            <a:ext cx="6245854" cy="58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1700"/>
              <a:buFont typeface="Montserrat SemiBold"/>
              <a:buNone/>
            </a:pPr>
            <a:r>
              <a:rPr lang="es-MX" sz="1700"/>
              <a:t>CAM. Cd. del Carmen – Campeche, tramo: Champotón – Villamadero.</a:t>
            </a:r>
            <a:endParaRPr/>
          </a:p>
        </p:txBody>
      </p:sp>
      <p:grpSp>
        <p:nvGrpSpPr>
          <p:cNvPr id="235" name="Google Shape;235;g22b83b1a427_3_33"/>
          <p:cNvGrpSpPr/>
          <p:nvPr/>
        </p:nvGrpSpPr>
        <p:grpSpPr>
          <a:xfrm>
            <a:off x="6694985" y="1564778"/>
            <a:ext cx="1966786" cy="2816722"/>
            <a:chOff x="12661150" y="1564778"/>
            <a:chExt cx="1966786" cy="2816722"/>
          </a:xfrm>
        </p:grpSpPr>
        <p:sp>
          <p:nvSpPr>
            <p:cNvPr id="236" name="Google Shape;236;g22b83b1a427_3_33"/>
            <p:cNvSpPr/>
            <p:nvPr/>
          </p:nvSpPr>
          <p:spPr>
            <a:xfrm>
              <a:off x="12661150" y="3881138"/>
              <a:ext cx="966290" cy="5003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7" name="Google Shape;237;g22b83b1a427_3_33"/>
            <p:cNvGrpSpPr/>
            <p:nvPr/>
          </p:nvGrpSpPr>
          <p:grpSpPr>
            <a:xfrm>
              <a:off x="12692726" y="3892640"/>
              <a:ext cx="899627" cy="447728"/>
              <a:chOff x="29773" y="9767"/>
              <a:chExt cx="848252" cy="380205"/>
            </a:xfrm>
          </p:grpSpPr>
          <p:sp>
            <p:nvSpPr>
              <p:cNvPr id="238" name="Google Shape;238;g22b83b1a427_3_33"/>
              <p:cNvSpPr/>
              <p:nvPr/>
            </p:nvSpPr>
            <p:spPr>
              <a:xfrm>
                <a:off x="29773" y="9767"/>
                <a:ext cx="848252" cy="74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es-MX" sz="5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SIMBOLOGIA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22b83b1a427_3_33"/>
              <p:cNvSpPr/>
              <p:nvPr/>
            </p:nvSpPr>
            <p:spPr>
              <a:xfrm>
                <a:off x="29773" y="75271"/>
                <a:ext cx="848252" cy="314701"/>
              </a:xfrm>
              <a:prstGeom prst="roundRect">
                <a:avLst>
                  <a:gd name="adj" fmla="val 428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g22b83b1a427_3_33"/>
              <p:cNvSpPr/>
              <p:nvPr/>
            </p:nvSpPr>
            <p:spPr>
              <a:xfrm>
                <a:off x="110712" y="91518"/>
                <a:ext cx="51618" cy="42607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g22b83b1a427_3_33"/>
              <p:cNvSpPr/>
              <p:nvPr/>
            </p:nvSpPr>
            <p:spPr>
              <a:xfrm>
                <a:off x="78536" y="168150"/>
                <a:ext cx="162697" cy="4260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g22b83b1a427_3_33"/>
              <p:cNvSpPr/>
              <p:nvPr/>
            </p:nvSpPr>
            <p:spPr>
              <a:xfrm>
                <a:off x="78536" y="235850"/>
                <a:ext cx="162697" cy="4260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g22b83b1a427_3_33"/>
              <p:cNvSpPr/>
              <p:nvPr/>
            </p:nvSpPr>
            <p:spPr>
              <a:xfrm>
                <a:off x="78536" y="308426"/>
                <a:ext cx="162697" cy="426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g22b83b1a427_3_33"/>
              <p:cNvSpPr/>
              <p:nvPr/>
            </p:nvSpPr>
            <p:spPr>
              <a:xfrm>
                <a:off x="212315" y="80912"/>
                <a:ext cx="438414" cy="6550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POBLACIÓN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g22b83b1a427_3_33"/>
              <p:cNvSpPr/>
              <p:nvPr/>
            </p:nvSpPr>
            <p:spPr>
              <a:xfrm>
                <a:off x="240291" y="160498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MODERNIZADO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g22b83b1a427_3_33"/>
              <p:cNvSpPr/>
              <p:nvPr/>
            </p:nvSpPr>
            <p:spPr>
              <a:xfrm>
                <a:off x="241321" y="226649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EN PROCESO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g22b83b1a427_3_33"/>
              <p:cNvSpPr/>
              <p:nvPr/>
            </p:nvSpPr>
            <p:spPr>
              <a:xfrm>
                <a:off x="241236" y="296930"/>
                <a:ext cx="599423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POR MODERNIZAR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" name="Google Shape;248;g22b83b1a427_3_33"/>
            <p:cNvSpPr/>
            <p:nvPr/>
          </p:nvSpPr>
          <p:spPr>
            <a:xfrm>
              <a:off x="13784067" y="1564778"/>
              <a:ext cx="843869" cy="169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s-MX" sz="600" b="1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VILLAMADERO</a:t>
              </a:r>
              <a:endParaRPr sz="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9" name="Google Shape;249;g22b83b1a427_3_33"/>
          <p:cNvSpPr/>
          <p:nvPr/>
        </p:nvSpPr>
        <p:spPr>
          <a:xfrm>
            <a:off x="7752598" y="3252316"/>
            <a:ext cx="763023" cy="1799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s-MX" sz="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CHAMPOTÓN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2b83b1a427_3_33"/>
          <p:cNvSpPr/>
          <p:nvPr/>
        </p:nvSpPr>
        <p:spPr>
          <a:xfrm>
            <a:off x="8661772" y="3315243"/>
            <a:ext cx="131202" cy="13658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2b83b1a427_3_33"/>
          <p:cNvSpPr/>
          <p:nvPr/>
        </p:nvSpPr>
        <p:spPr>
          <a:xfrm>
            <a:off x="8748571" y="1665685"/>
            <a:ext cx="131202" cy="136586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2b83b1a427_3_33"/>
          <p:cNvSpPr/>
          <p:nvPr/>
        </p:nvSpPr>
        <p:spPr>
          <a:xfrm>
            <a:off x="8661055" y="2200865"/>
            <a:ext cx="145604" cy="1053827"/>
          </a:xfrm>
          <a:custGeom>
            <a:avLst/>
            <a:gdLst/>
            <a:ahLst/>
            <a:cxnLst/>
            <a:rect l="l" t="t" r="r" b="b"/>
            <a:pathLst>
              <a:path w="145604" h="1053827" extrusionOk="0">
                <a:moveTo>
                  <a:pt x="88610" y="1053827"/>
                </a:moveTo>
                <a:cubicBezTo>
                  <a:pt x="69560" y="1043111"/>
                  <a:pt x="50510" y="1032396"/>
                  <a:pt x="42890" y="1019537"/>
                </a:cubicBezTo>
                <a:cubicBezTo>
                  <a:pt x="35270" y="1006678"/>
                  <a:pt x="42890" y="976674"/>
                  <a:pt x="42890" y="976674"/>
                </a:cubicBezTo>
                <a:cubicBezTo>
                  <a:pt x="42890" y="961910"/>
                  <a:pt x="47652" y="950004"/>
                  <a:pt x="42890" y="930954"/>
                </a:cubicBezTo>
                <a:cubicBezTo>
                  <a:pt x="38128" y="911904"/>
                  <a:pt x="20982" y="886663"/>
                  <a:pt x="14315" y="862374"/>
                </a:cubicBezTo>
                <a:cubicBezTo>
                  <a:pt x="7648" y="838085"/>
                  <a:pt x="4314" y="804748"/>
                  <a:pt x="2885" y="785222"/>
                </a:cubicBezTo>
                <a:cubicBezTo>
                  <a:pt x="1456" y="765696"/>
                  <a:pt x="6219" y="760457"/>
                  <a:pt x="5743" y="745217"/>
                </a:cubicBezTo>
                <a:cubicBezTo>
                  <a:pt x="5267" y="729977"/>
                  <a:pt x="-448" y="708069"/>
                  <a:pt x="28" y="693782"/>
                </a:cubicBezTo>
                <a:cubicBezTo>
                  <a:pt x="504" y="679495"/>
                  <a:pt x="4790" y="672351"/>
                  <a:pt x="8600" y="659492"/>
                </a:cubicBezTo>
                <a:cubicBezTo>
                  <a:pt x="12410" y="646633"/>
                  <a:pt x="13363" y="640442"/>
                  <a:pt x="22888" y="616629"/>
                </a:cubicBezTo>
                <a:cubicBezTo>
                  <a:pt x="32413" y="592817"/>
                  <a:pt x="55749" y="541858"/>
                  <a:pt x="65750" y="516617"/>
                </a:cubicBezTo>
                <a:cubicBezTo>
                  <a:pt x="75751" y="491376"/>
                  <a:pt x="73846" y="489471"/>
                  <a:pt x="82895" y="465182"/>
                </a:cubicBezTo>
                <a:cubicBezTo>
                  <a:pt x="91944" y="440893"/>
                  <a:pt x="112423" y="396601"/>
                  <a:pt x="120043" y="370884"/>
                </a:cubicBezTo>
                <a:cubicBezTo>
                  <a:pt x="127663" y="345167"/>
                  <a:pt x="127186" y="329927"/>
                  <a:pt x="128615" y="310877"/>
                </a:cubicBezTo>
                <a:cubicBezTo>
                  <a:pt x="130044" y="291827"/>
                  <a:pt x="127186" y="277063"/>
                  <a:pt x="128615" y="256584"/>
                </a:cubicBezTo>
                <a:cubicBezTo>
                  <a:pt x="130044" y="236105"/>
                  <a:pt x="134807" y="207530"/>
                  <a:pt x="137188" y="188004"/>
                </a:cubicBezTo>
                <a:cubicBezTo>
                  <a:pt x="139569" y="168478"/>
                  <a:pt x="141951" y="159429"/>
                  <a:pt x="142903" y="139427"/>
                </a:cubicBezTo>
                <a:cubicBezTo>
                  <a:pt x="143855" y="119425"/>
                  <a:pt x="144332" y="87039"/>
                  <a:pt x="142903" y="67989"/>
                </a:cubicBezTo>
                <a:cubicBezTo>
                  <a:pt x="141474" y="48939"/>
                  <a:pt x="155286" y="-12497"/>
                  <a:pt x="131473" y="2267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22b83b1a427_3_33"/>
          <p:cNvSpPr/>
          <p:nvPr/>
        </p:nvSpPr>
        <p:spPr>
          <a:xfrm>
            <a:off x="8803958" y="1897380"/>
            <a:ext cx="20712" cy="297180"/>
          </a:xfrm>
          <a:custGeom>
            <a:avLst/>
            <a:gdLst/>
            <a:ahLst/>
            <a:cxnLst/>
            <a:rect l="l" t="t" r="r" b="b"/>
            <a:pathLst>
              <a:path w="20712" h="297180" extrusionOk="0">
                <a:moveTo>
                  <a:pt x="2857" y="297180"/>
                </a:moveTo>
                <a:cubicBezTo>
                  <a:pt x="10239" y="278844"/>
                  <a:pt x="17621" y="260509"/>
                  <a:pt x="20002" y="242888"/>
                </a:cubicBezTo>
                <a:cubicBezTo>
                  <a:pt x="22383" y="225267"/>
                  <a:pt x="18097" y="208122"/>
                  <a:pt x="17145" y="191453"/>
                </a:cubicBezTo>
                <a:cubicBezTo>
                  <a:pt x="16193" y="174784"/>
                  <a:pt x="14763" y="158591"/>
                  <a:pt x="14287" y="142875"/>
                </a:cubicBezTo>
                <a:cubicBezTo>
                  <a:pt x="13811" y="127159"/>
                  <a:pt x="14287" y="97155"/>
                  <a:pt x="14287" y="97155"/>
                </a:cubicBezTo>
                <a:cubicBezTo>
                  <a:pt x="13811" y="83820"/>
                  <a:pt x="13335" y="74771"/>
                  <a:pt x="11430" y="62865"/>
                </a:cubicBezTo>
                <a:cubicBezTo>
                  <a:pt x="9525" y="50959"/>
                  <a:pt x="4762" y="36195"/>
                  <a:pt x="2857" y="25718"/>
                </a:cubicBezTo>
                <a:cubicBezTo>
                  <a:pt x="952" y="15241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Panorámica</PresentationFormat>
  <Paragraphs>58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Montserrat SemiBold</vt:lpstr>
      <vt:lpstr>Arial</vt:lpstr>
      <vt:lpstr>Montserrat</vt:lpstr>
      <vt:lpstr>Calibri</vt:lpstr>
      <vt:lpstr>Tema de Office</vt:lpstr>
      <vt:lpstr>CAM. Cd. del Carmen – Campeche, tramo: Champotón – Villamadero.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Fichas Técnicas con PEF</dc:title>
  <dc:creator>Microsoft Office User</dc:creator>
  <cp:lastModifiedBy>Cornelio Isaac Ramirez Cabildo</cp:lastModifiedBy>
  <cp:revision>2</cp:revision>
  <dcterms:created xsi:type="dcterms:W3CDTF">2018-12-04T03:27:02Z</dcterms:created>
  <dcterms:modified xsi:type="dcterms:W3CDTF">2023-05-23T18:24:40Z</dcterms:modified>
</cp:coreProperties>
</file>