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2" r:id="rId2"/>
    <p:sldMasterId id="2147483656" r:id="rId3"/>
    <p:sldMasterId id="2147483661" r:id="rId4"/>
  </p:sldMasterIdLst>
  <p:notesMasterIdLst>
    <p:notesMasterId r:id="rId6"/>
  </p:notesMasterIdLst>
  <p:sldIdLst>
    <p:sldId id="261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Montserrat" panose="00000500000000000000" pitchFamily="2" charset="0"/>
      <p:regular r:id="rId11"/>
      <p:bold r:id="rId12"/>
      <p:italic r:id="rId13"/>
      <p:boldItalic r:id="rId14"/>
    </p:embeddedFont>
    <p:embeddedFont>
      <p:font typeface="Montserrat SemiBold" panose="000007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g1AkUfqj6fh+h36BjKjcjWf9az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8D7FE3-63B6-4BD5-9DF6-68A6B26CB82C}">
  <a:tblStyle styleId="{2B8D7FE3-63B6-4BD5-9DF6-68A6B26CB8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Master" Target="slideMasters/slideMaster4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a7cc5de4e_2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22a7cc5de4e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>
            <a:spLocks noGrp="1"/>
          </p:cNvSpPr>
          <p:nvPr>
            <p:ph type="title"/>
          </p:nvPr>
        </p:nvSpPr>
        <p:spPr>
          <a:xfrm>
            <a:off x="241300" y="220937"/>
            <a:ext cx="11424920" cy="683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152E"/>
              </a:buClr>
              <a:buSzPts val="2800"/>
              <a:buFont typeface="Montserrat SemiBold"/>
              <a:buNone/>
              <a:defRPr sz="2800" b="0" i="0" u="none" strike="noStrike" cap="none">
                <a:solidFill>
                  <a:srgbClr val="6E152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body" idx="1"/>
          </p:nvPr>
        </p:nvSpPr>
        <p:spPr>
          <a:xfrm>
            <a:off x="381002" y="2072640"/>
            <a:ext cx="5532119" cy="4104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40404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2"/>
          </p:nvPr>
        </p:nvSpPr>
        <p:spPr>
          <a:xfrm>
            <a:off x="6233160" y="2072640"/>
            <a:ext cx="5572760" cy="4104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40404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5" name="Google Shape;2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32899" y="253995"/>
            <a:ext cx="2760137" cy="571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pic>
        <p:nvPicPr>
          <p:cNvPr id="69" name="Google Shape;69;p20"/>
          <p:cNvPicPr preferRelativeResize="0"/>
          <p:nvPr/>
        </p:nvPicPr>
        <p:blipFill rotWithShape="1">
          <a:blip r:embed="rId2">
            <a:alphaModFix/>
          </a:blip>
          <a:srcRect l="8386" t="5994" r="49232" b="87293"/>
          <a:stretch/>
        </p:blipFill>
        <p:spPr>
          <a:xfrm>
            <a:off x="8288867" y="-27133"/>
            <a:ext cx="3911600" cy="588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iapositiva de título">
  <p:cSld name="2_Diapositiva de título">
    <p:bg>
      <p:bgPr>
        <a:solidFill>
          <a:srgbClr val="FFFFFF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363220" y="2013745"/>
            <a:ext cx="1146556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C9A2"/>
              </a:buClr>
              <a:buSzPts val="4400"/>
              <a:buFont typeface="Montserrat SemiBold"/>
              <a:buNone/>
              <a:defRPr sz="4400" b="0" i="0" u="none" strike="noStrike" cap="none">
                <a:solidFill>
                  <a:srgbClr val="DEC9A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363220" y="3518693"/>
            <a:ext cx="11465560" cy="11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">
  <p:cSld name="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10" descr="Imagen que contiene Interfaz de usuario gráfica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 l="70762" t="4974" r="7917" b="86479"/>
          <a:stretch/>
        </p:blipFill>
        <p:spPr>
          <a:xfrm>
            <a:off x="6746327" y="364253"/>
            <a:ext cx="4656000" cy="16113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Google Shape;37;p10"/>
          <p:cNvCxnSpPr/>
          <p:nvPr/>
        </p:nvCxnSpPr>
        <p:spPr>
          <a:xfrm rot="10800000">
            <a:off x="3088640" y="5745480"/>
            <a:ext cx="9120000" cy="0"/>
          </a:xfrm>
          <a:prstGeom prst="straightConnector1">
            <a:avLst/>
          </a:prstGeom>
          <a:noFill/>
          <a:ln w="76200" cap="flat" cmpd="sng">
            <a:solidFill>
              <a:srgbClr val="6E152E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" name="Google Shape;38;p10"/>
          <p:cNvCxnSpPr/>
          <p:nvPr/>
        </p:nvCxnSpPr>
        <p:spPr>
          <a:xfrm rot="10800000">
            <a:off x="1731264" y="5934456"/>
            <a:ext cx="10477376" cy="0"/>
          </a:xfrm>
          <a:prstGeom prst="straightConnector1">
            <a:avLst/>
          </a:prstGeom>
          <a:noFill/>
          <a:ln w="76200" cap="flat" cmpd="sng">
            <a:solidFill>
              <a:srgbClr val="C3985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9" name="Google Shape;3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3127" y="633239"/>
            <a:ext cx="5683200" cy="10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1">
  <p:cSld name="1.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/>
        </p:nvSpPr>
        <p:spPr>
          <a:xfrm>
            <a:off x="1" y="-39194"/>
            <a:ext cx="9272337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1"/>
          <p:cNvSpPr/>
          <p:nvPr/>
        </p:nvSpPr>
        <p:spPr>
          <a:xfrm>
            <a:off x="9272338" y="-24384"/>
            <a:ext cx="2919663" cy="609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" name="Google Shape;4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09537" y="412364"/>
            <a:ext cx="5683200" cy="10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1"/>
          <p:cNvSpPr/>
          <p:nvPr/>
        </p:nvSpPr>
        <p:spPr>
          <a:xfrm>
            <a:off x="3472069" y="4910094"/>
            <a:ext cx="8721600" cy="687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869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1.1">
  <p:cSld name="1.1.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">
  <p:cSld name="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4" descr="Imagen que contiene Interfaz de usuario gráfica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 l="70762" t="4974" r="7917" b="86479"/>
          <a:stretch/>
        </p:blipFill>
        <p:spPr>
          <a:xfrm>
            <a:off x="6746327" y="364253"/>
            <a:ext cx="4656000" cy="16113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Google Shape;51;p14"/>
          <p:cNvCxnSpPr/>
          <p:nvPr/>
        </p:nvCxnSpPr>
        <p:spPr>
          <a:xfrm rot="10800000">
            <a:off x="3088640" y="5745480"/>
            <a:ext cx="9120000" cy="0"/>
          </a:xfrm>
          <a:prstGeom prst="straightConnector1">
            <a:avLst/>
          </a:prstGeom>
          <a:noFill/>
          <a:ln w="76200" cap="flat" cmpd="sng">
            <a:solidFill>
              <a:srgbClr val="6E152E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" name="Google Shape;52;p14"/>
          <p:cNvCxnSpPr/>
          <p:nvPr/>
        </p:nvCxnSpPr>
        <p:spPr>
          <a:xfrm rot="10800000">
            <a:off x="1731264" y="5934456"/>
            <a:ext cx="10477376" cy="0"/>
          </a:xfrm>
          <a:prstGeom prst="straightConnector1">
            <a:avLst/>
          </a:prstGeom>
          <a:noFill/>
          <a:ln w="76200" cap="flat" cmpd="sng">
            <a:solidFill>
              <a:srgbClr val="C3985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3" name="Google Shape;5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3127" y="633239"/>
            <a:ext cx="5683200" cy="10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1">
  <p:cSld name="1.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/>
        </p:nvSpPr>
        <p:spPr>
          <a:xfrm>
            <a:off x="1" y="-39194"/>
            <a:ext cx="9272337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5"/>
          <p:cNvSpPr/>
          <p:nvPr/>
        </p:nvSpPr>
        <p:spPr>
          <a:xfrm>
            <a:off x="9272338" y="-24384"/>
            <a:ext cx="2919663" cy="609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09537" y="412364"/>
            <a:ext cx="5683200" cy="10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5"/>
          <p:cNvSpPr/>
          <p:nvPr/>
        </p:nvSpPr>
        <p:spPr>
          <a:xfrm>
            <a:off x="3472069" y="4910094"/>
            <a:ext cx="8721600" cy="687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869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1.1">
  <p:cSld name="1.1.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9"/>
          <p:cNvPicPr preferRelativeResize="0"/>
          <p:nvPr/>
        </p:nvPicPr>
        <p:blipFill rotWithShape="1">
          <a:blip r:embed="rId5">
            <a:alphaModFix/>
          </a:blip>
          <a:srcRect t="15566" b="17215"/>
          <a:stretch/>
        </p:blipFill>
        <p:spPr>
          <a:xfrm>
            <a:off x="7928800" y="0"/>
            <a:ext cx="4272000" cy="538426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9"/>
          <p:cNvSpPr/>
          <p:nvPr/>
        </p:nvSpPr>
        <p:spPr>
          <a:xfrm rot="10800000">
            <a:off x="0" y="1"/>
            <a:ext cx="8582405" cy="49154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869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/>
        </p:nvSpPr>
        <p:spPr>
          <a:xfrm>
            <a:off x="0" y="635"/>
            <a:ext cx="7920000" cy="496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869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Google Shape;48;p13"/>
          <p:cNvPicPr preferRelativeResize="0"/>
          <p:nvPr/>
        </p:nvPicPr>
        <p:blipFill rotWithShape="1">
          <a:blip r:embed="rId7">
            <a:alphaModFix/>
          </a:blip>
          <a:srcRect t="15566" b="17215"/>
          <a:stretch/>
        </p:blipFill>
        <p:spPr>
          <a:xfrm>
            <a:off x="7928800" y="0"/>
            <a:ext cx="4272000" cy="5384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8"/>
          <p:cNvPicPr preferRelativeResize="0"/>
          <p:nvPr/>
        </p:nvPicPr>
        <p:blipFill rotWithShape="1">
          <a:blip r:embed="rId4">
            <a:alphaModFix/>
          </a:blip>
          <a:srcRect l="8430" t="6686" r="51655" b="88542"/>
          <a:stretch/>
        </p:blipFill>
        <p:spPr>
          <a:xfrm>
            <a:off x="8605377" y="36435"/>
            <a:ext cx="3563652" cy="41344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8"/>
          <p:cNvSpPr/>
          <p:nvPr/>
        </p:nvSpPr>
        <p:spPr>
          <a:xfrm rot="10800000">
            <a:off x="0" y="1"/>
            <a:ext cx="8582405" cy="49154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869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22a7cc5de4e_2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97796" y="814499"/>
            <a:ext cx="5292605" cy="361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22a7cc5de4e_2_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32899" y="253995"/>
            <a:ext cx="2760137" cy="57198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22a7cc5de4e_2_6"/>
          <p:cNvSpPr/>
          <p:nvPr/>
        </p:nvSpPr>
        <p:spPr>
          <a:xfrm>
            <a:off x="338621" y="510631"/>
            <a:ext cx="5780116" cy="1342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58750" rIns="108000" bIns="58750" anchor="t" anchorCtr="0">
            <a:noAutofit/>
          </a:bodyPr>
          <a:lstStyle/>
          <a:p>
            <a:pPr marL="0" marR="0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3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Características de la obra:</a:t>
            </a:r>
            <a:endParaRPr/>
          </a:p>
          <a:p>
            <a:pPr marL="179388" marR="0" lvl="1" indent="-179388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-MX" sz="12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Construcción de un PIV km 34+250 de la carretera San Martín Texmelucan - Apizaco, para alojar 6 carriles circulación, 3 por sentido; este paso estará soportado lateralmente mediante la construcción de muros de contención de concreto reforzado y de muros mecánicamente autosoportados.</a:t>
            </a:r>
            <a:endParaRPr/>
          </a:p>
        </p:txBody>
      </p:sp>
      <p:sp>
        <p:nvSpPr>
          <p:cNvPr id="130" name="Google Shape;130;g22a7cc5de4e_2_6"/>
          <p:cNvSpPr txBox="1"/>
          <p:nvPr/>
        </p:nvSpPr>
        <p:spPr>
          <a:xfrm>
            <a:off x="6516545" y="4526819"/>
            <a:ext cx="5381990" cy="161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775" rIns="62325" bIns="52775" anchor="t" anchorCtr="0">
            <a:spAutoFit/>
          </a:bodyPr>
          <a:lstStyle/>
          <a:p>
            <a:pPr marL="85725" marR="0" lvl="1" indent="-85725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Beneficios:</a:t>
            </a:r>
            <a:endParaRPr/>
          </a:p>
          <a:p>
            <a:pPr marL="85725" marR="0" lvl="1" indent="-85725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388" marR="0" lvl="0" indent="-179388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-MX" sz="1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Ahorro en tiempo:</a:t>
            </a:r>
            <a:r>
              <a:rPr lang="es-MX" sz="12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10 minutos.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388" marR="0" lvl="1" indent="-179388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-MX" sz="1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Población beneficiada: </a:t>
            </a:r>
            <a:r>
              <a:rPr lang="es-MX" sz="12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148,618 habitantes de los municipios de Tlaxcala y Apizaco. </a:t>
            </a:r>
            <a:endParaRPr sz="12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388" marR="0" lvl="1" indent="-134938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endParaRPr sz="7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388" marR="0" lvl="1" indent="-179388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-MX" sz="1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Empleos directos</a:t>
            </a:r>
            <a:r>
              <a:rPr lang="es-MX" sz="12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746</a:t>
            </a:r>
            <a:endParaRPr/>
          </a:p>
          <a:p>
            <a:pPr marL="179388" marR="0" lvl="1" indent="-179388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-MX" sz="1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Empleos indirectos</a:t>
            </a:r>
            <a:r>
              <a:rPr lang="es-MX" sz="12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2,986</a:t>
            </a:r>
            <a:endParaRPr sz="12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31" name="Google Shape;131;g22a7cc5de4e_2_6"/>
          <p:cNvGraphicFramePr/>
          <p:nvPr>
            <p:extLst>
              <p:ext uri="{D42A27DB-BD31-4B8C-83A1-F6EECF244321}">
                <p14:modId xmlns:p14="http://schemas.microsoft.com/office/powerpoint/2010/main" val="3189943406"/>
              </p:ext>
            </p:extLst>
          </p:nvPr>
        </p:nvGraphicFramePr>
        <p:xfrm>
          <a:off x="347011" y="1964470"/>
          <a:ext cx="5833125" cy="2119450"/>
        </p:xfrm>
        <a:graphic>
          <a:graphicData uri="http://schemas.openxmlformats.org/drawingml/2006/table">
            <a:tbl>
              <a:tblPr>
                <a:noFill/>
                <a:tableStyleId>{2B8D7FE3-63B6-4BD5-9DF6-68A6B26CB82C}</a:tableStyleId>
              </a:tblPr>
              <a:tblGrid>
                <a:gridCol w="191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PERIODO DE EJECUCIÓN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6211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Inicio: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Sep-2019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6211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Término: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Dic-2020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621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MONTO Y META TOTAL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EC9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226.2 mdp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EC9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ontserrat"/>
                        <a:buNone/>
                      </a:pPr>
                      <a:r>
                        <a:rPr lang="es-MX" sz="1100" b="1" i="0" u="none" strike="noStrike" cap="none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PIV (1.3 km)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EC9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EJERCICIO FISCAL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ASIGNACIÓN            (mdp)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META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(km - estructura)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Hasta 2022</a:t>
                      </a:r>
                      <a:endParaRPr/>
                    </a:p>
                  </a:txBody>
                  <a:tcPr marL="108000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226.2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ontserrat"/>
                        <a:buNone/>
                      </a:pPr>
                      <a:r>
                        <a:rPr lang="es-MX" sz="1100" b="1" i="0" u="none" strike="noStrike" cap="none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PIV (1.3 km)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PEF 2023</a:t>
                      </a:r>
                      <a:endParaRPr/>
                    </a:p>
                  </a:txBody>
                  <a:tcPr marL="108000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ontserrat"/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Posterior a 2023</a:t>
                      </a:r>
                      <a:endParaRPr/>
                    </a:p>
                  </a:txBody>
                  <a:tcPr marL="108000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 dirty="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2" name="Google Shape;132;g22a7cc5de4e_2_6"/>
          <p:cNvGraphicFramePr/>
          <p:nvPr/>
        </p:nvGraphicFramePr>
        <p:xfrm>
          <a:off x="2209871" y="4131581"/>
          <a:ext cx="2298525" cy="827475"/>
        </p:xfrm>
        <a:graphic>
          <a:graphicData uri="http://schemas.openxmlformats.org/drawingml/2006/table">
            <a:tbl>
              <a:tblPr>
                <a:noFill/>
                <a:tableStyleId>{2B8D7FE3-63B6-4BD5-9DF6-68A6B26CB82C}</a:tableStyleId>
              </a:tblPr>
              <a:tblGrid>
                <a:gridCol w="131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8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i="0" u="none" strike="noStrike" cap="non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Avance Global (%)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6211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Avance físico: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ontserrat"/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100.0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Avance financiero: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ontserrat"/>
                        <a:buNone/>
                      </a:pPr>
                      <a:r>
                        <a:rPr lang="es-MX" sz="1100" b="1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100.0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3" name="Google Shape;133;g22a7cc5de4e_2_6"/>
          <p:cNvGraphicFramePr/>
          <p:nvPr/>
        </p:nvGraphicFramePr>
        <p:xfrm>
          <a:off x="1129830" y="5016460"/>
          <a:ext cx="4324900" cy="1721100"/>
        </p:xfrm>
        <a:graphic>
          <a:graphicData uri="http://schemas.openxmlformats.org/drawingml/2006/table">
            <a:tbl>
              <a:tblPr>
                <a:noFill/>
                <a:tableStyleId>{2B8D7FE3-63B6-4BD5-9DF6-68A6B26CB82C}</a:tableStyleId>
              </a:tblPr>
              <a:tblGrid>
                <a:gridCol w="212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8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i="0" u="none" strike="noStrike" cap="non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Elementos TELAS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6211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Técnica </a:t>
                      </a:r>
                      <a:r>
                        <a:rPr lang="es-MX" sz="9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(Proyecto Ejecutivo)</a:t>
                      </a:r>
                      <a:endParaRPr sz="1200" b="1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ontserrat"/>
                        <a:buNone/>
                      </a:pPr>
                      <a:r>
                        <a:rPr lang="es-MX" sz="900" b="0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Disponible 100%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Económica </a:t>
                      </a:r>
                      <a:r>
                        <a:rPr lang="es-MX" sz="9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(Registro UI-SHCP)</a:t>
                      </a:r>
                      <a:endParaRPr sz="1200" b="1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s-MX" sz="900" b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Vigente hasta 2021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s-MX" sz="900" b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(19092100001)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Legal </a:t>
                      </a:r>
                      <a:r>
                        <a:rPr lang="es-MX" sz="9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(Derecho de Vía)</a:t>
                      </a:r>
                      <a:endParaRPr sz="1200" b="1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s-MX" sz="900" b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Liberado 100%.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Ambiental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s-MX" sz="900" b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Exención autorizada No. 09/DC-0346/03/19.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s-MX" sz="900" b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Sin problemática social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4" name="Google Shape;134;g22a7cc5de4e_2_6"/>
          <p:cNvSpPr txBox="1">
            <a:spLocks noGrp="1"/>
          </p:cNvSpPr>
          <p:nvPr>
            <p:ph type="title"/>
          </p:nvPr>
        </p:nvSpPr>
        <p:spPr>
          <a:xfrm>
            <a:off x="338621" y="99982"/>
            <a:ext cx="6245854" cy="483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152E"/>
              </a:buClr>
              <a:buSzPts val="1700"/>
              <a:buFont typeface="Montserrat SemiBold"/>
              <a:buNone/>
            </a:pPr>
            <a:r>
              <a:rPr lang="es-MX" sz="1700"/>
              <a:t>TLAX. Paso Deprimido Ocotoxco km 34+250</a:t>
            </a:r>
            <a:endParaRPr/>
          </a:p>
        </p:txBody>
      </p:sp>
      <p:grpSp>
        <p:nvGrpSpPr>
          <p:cNvPr id="135" name="Google Shape;135;g22a7cc5de4e_2_6"/>
          <p:cNvGrpSpPr/>
          <p:nvPr/>
        </p:nvGrpSpPr>
        <p:grpSpPr>
          <a:xfrm>
            <a:off x="6694985" y="1194485"/>
            <a:ext cx="4735015" cy="3187015"/>
            <a:chOff x="12661150" y="1194485"/>
            <a:chExt cx="4735015" cy="3187015"/>
          </a:xfrm>
        </p:grpSpPr>
        <p:sp>
          <p:nvSpPr>
            <p:cNvPr id="136" name="Google Shape;136;g22a7cc5de4e_2_6"/>
            <p:cNvSpPr/>
            <p:nvPr/>
          </p:nvSpPr>
          <p:spPr>
            <a:xfrm>
              <a:off x="12661150" y="3881138"/>
              <a:ext cx="966290" cy="50036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7" name="Google Shape;137;g22a7cc5de4e_2_6"/>
            <p:cNvGrpSpPr/>
            <p:nvPr/>
          </p:nvGrpSpPr>
          <p:grpSpPr>
            <a:xfrm>
              <a:off x="12692726" y="3892640"/>
              <a:ext cx="899627" cy="447728"/>
              <a:chOff x="29773" y="9767"/>
              <a:chExt cx="848252" cy="380205"/>
            </a:xfrm>
          </p:grpSpPr>
          <p:sp>
            <p:nvSpPr>
              <p:cNvPr id="138" name="Google Shape;138;g22a7cc5de4e_2_6"/>
              <p:cNvSpPr/>
              <p:nvPr/>
            </p:nvSpPr>
            <p:spPr>
              <a:xfrm>
                <a:off x="29773" y="9767"/>
                <a:ext cx="848252" cy="7465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sz="500" b="1" i="0" u="none" strike="noStrike" cap="non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SIMBOLOGIA</a:t>
                </a:r>
                <a:endParaRPr/>
              </a:p>
            </p:txBody>
          </p:sp>
          <p:sp>
            <p:nvSpPr>
              <p:cNvPr id="139" name="Google Shape;139;g22a7cc5de4e_2_6"/>
              <p:cNvSpPr/>
              <p:nvPr/>
            </p:nvSpPr>
            <p:spPr>
              <a:xfrm>
                <a:off x="29773" y="75271"/>
                <a:ext cx="848252" cy="314701"/>
              </a:xfrm>
              <a:prstGeom prst="roundRect">
                <a:avLst>
                  <a:gd name="adj" fmla="val 4287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g22a7cc5de4e_2_6"/>
              <p:cNvSpPr/>
              <p:nvPr/>
            </p:nvSpPr>
            <p:spPr>
              <a:xfrm>
                <a:off x="110712" y="91518"/>
                <a:ext cx="51618" cy="42607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g22a7cc5de4e_2_6"/>
              <p:cNvSpPr/>
              <p:nvPr/>
            </p:nvSpPr>
            <p:spPr>
              <a:xfrm>
                <a:off x="78536" y="168150"/>
                <a:ext cx="162697" cy="4260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g22a7cc5de4e_2_6"/>
              <p:cNvSpPr/>
              <p:nvPr/>
            </p:nvSpPr>
            <p:spPr>
              <a:xfrm>
                <a:off x="78536" y="235850"/>
                <a:ext cx="162697" cy="4260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g22a7cc5de4e_2_6"/>
              <p:cNvSpPr/>
              <p:nvPr/>
            </p:nvSpPr>
            <p:spPr>
              <a:xfrm>
                <a:off x="78536" y="308426"/>
                <a:ext cx="162697" cy="426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g22a7cc5de4e_2_6"/>
              <p:cNvSpPr/>
              <p:nvPr/>
            </p:nvSpPr>
            <p:spPr>
              <a:xfrm>
                <a:off x="212315" y="80912"/>
                <a:ext cx="438414" cy="6550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sz="300" b="1" i="0" u="none" strike="noStrike" cap="non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POBLACIÓN</a:t>
                </a:r>
                <a:endParaRPr/>
              </a:p>
            </p:txBody>
          </p:sp>
          <p:sp>
            <p:nvSpPr>
              <p:cNvPr id="145" name="Google Shape;145;g22a7cc5de4e_2_6"/>
              <p:cNvSpPr/>
              <p:nvPr/>
            </p:nvSpPr>
            <p:spPr>
              <a:xfrm>
                <a:off x="240291" y="160498"/>
                <a:ext cx="563676" cy="5645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sz="300" b="1" i="0" u="none" strike="noStrike" cap="non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MODERNIZADO</a:t>
                </a:r>
                <a:endParaRPr/>
              </a:p>
            </p:txBody>
          </p:sp>
          <p:sp>
            <p:nvSpPr>
              <p:cNvPr id="146" name="Google Shape;146;g22a7cc5de4e_2_6"/>
              <p:cNvSpPr/>
              <p:nvPr/>
            </p:nvSpPr>
            <p:spPr>
              <a:xfrm>
                <a:off x="241321" y="226649"/>
                <a:ext cx="563676" cy="5645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sz="300" b="1" i="0" u="none" strike="noStrike" cap="non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EN PROCESO</a:t>
                </a:r>
                <a:endParaRPr/>
              </a:p>
            </p:txBody>
          </p:sp>
          <p:sp>
            <p:nvSpPr>
              <p:cNvPr id="147" name="Google Shape;147;g22a7cc5de4e_2_6"/>
              <p:cNvSpPr/>
              <p:nvPr/>
            </p:nvSpPr>
            <p:spPr>
              <a:xfrm>
                <a:off x="241236" y="296930"/>
                <a:ext cx="599423" cy="5645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sz="300" b="1" i="0" u="none" strike="noStrike" cap="non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POR MODERNIZAR</a:t>
                </a:r>
                <a:endParaRPr/>
              </a:p>
            </p:txBody>
          </p:sp>
        </p:grpSp>
        <p:sp>
          <p:nvSpPr>
            <p:cNvPr id="148" name="Google Shape;148;g22a7cc5de4e_2_6"/>
            <p:cNvSpPr/>
            <p:nvPr/>
          </p:nvSpPr>
          <p:spPr>
            <a:xfrm>
              <a:off x="17194796" y="1194485"/>
              <a:ext cx="201369" cy="191691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g22a7cc5de4e_2_6"/>
            <p:cNvSpPr/>
            <p:nvPr/>
          </p:nvSpPr>
          <p:spPr>
            <a:xfrm>
              <a:off x="16350863" y="1454875"/>
              <a:ext cx="603954" cy="1692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600" b="1" i="0" u="none" strike="noStrike" cap="non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APIZACO</a:t>
              </a:r>
              <a:endParaRPr/>
            </a:p>
          </p:txBody>
        </p:sp>
      </p:grpSp>
      <p:sp>
        <p:nvSpPr>
          <p:cNvPr id="150" name="Google Shape;150;g22a7cc5de4e_2_6"/>
          <p:cNvSpPr/>
          <p:nvPr/>
        </p:nvSpPr>
        <p:spPr>
          <a:xfrm>
            <a:off x="8520113" y="2999824"/>
            <a:ext cx="92480" cy="467275"/>
          </a:xfrm>
          <a:custGeom>
            <a:avLst/>
            <a:gdLst/>
            <a:ahLst/>
            <a:cxnLst/>
            <a:rect l="l" t="t" r="r" b="b"/>
            <a:pathLst>
              <a:path w="92480" h="467275" extrusionOk="0">
                <a:moveTo>
                  <a:pt x="0" y="467275"/>
                </a:moveTo>
                <a:cubicBezTo>
                  <a:pt x="10318" y="397425"/>
                  <a:pt x="21090" y="329836"/>
                  <a:pt x="28575" y="276775"/>
                </a:cubicBezTo>
                <a:cubicBezTo>
                  <a:pt x="36060" y="223714"/>
                  <a:pt x="36975" y="187803"/>
                  <a:pt x="44912" y="148909"/>
                </a:cubicBezTo>
                <a:cubicBezTo>
                  <a:pt x="52849" y="110015"/>
                  <a:pt x="92480" y="0"/>
                  <a:pt x="92480" y="0"/>
                </a:cubicBezTo>
              </a:path>
            </a:pathLst>
          </a:custGeom>
          <a:noFill/>
          <a:ln w="444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Comunicaciones 2021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emaComunicaciones 2021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4_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201</Words>
  <Application>Microsoft Office PowerPoint</Application>
  <PresentationFormat>Panorámica</PresentationFormat>
  <Paragraphs>55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Montserrat</vt:lpstr>
      <vt:lpstr>Arial</vt:lpstr>
      <vt:lpstr>Montserrat SemiBold</vt:lpstr>
      <vt:lpstr>Calibri</vt:lpstr>
      <vt:lpstr>Tema de Office</vt:lpstr>
      <vt:lpstr>1_TemaComunicaciones 2021</vt:lpstr>
      <vt:lpstr>2_TemaComunicaciones 2021</vt:lpstr>
      <vt:lpstr>14_Tema de Office</vt:lpstr>
      <vt:lpstr>TLAX. Paso Deprimido Ocotoxco km 34+250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Fichas Técnicas con PEF</dc:title>
  <dc:creator>Microsoft Office User</dc:creator>
  <cp:lastModifiedBy>Cornelio Isaac Ramirez Cabildo</cp:lastModifiedBy>
  <cp:revision>5</cp:revision>
  <dcterms:created xsi:type="dcterms:W3CDTF">2018-12-04T03:27:02Z</dcterms:created>
  <dcterms:modified xsi:type="dcterms:W3CDTF">2023-05-23T18:51:27Z</dcterms:modified>
</cp:coreProperties>
</file>