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1" r:id="rId4"/>
  </p:sldMasterIdLst>
  <p:notesMasterIdLst>
    <p:notesMasterId r:id="rId6"/>
  </p:notesMasterIdLst>
  <p:sldIdLst>
    <p:sldId id="26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PilAw0EqE4DvvbFD/Q0YVmW6K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01EDA-6E22-4BEF-88DA-C886376BDF29}">
  <a:tblStyle styleId="{C7901EDA-6E22-4BEF-88DA-C886376B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b85826b93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2b85826b9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41300" y="220937"/>
            <a:ext cx="11424920" cy="68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rgbClr val="6E152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pic>
        <p:nvPicPr>
          <p:cNvPr id="69" name="Google Shape;69;p20"/>
          <p:cNvPicPr preferRelativeResize="0"/>
          <p:nvPr/>
        </p:nvPicPr>
        <p:blipFill rotWithShape="1">
          <a:blip r:embed="rId2">
            <a:alphaModFix/>
          </a:blip>
          <a:srcRect l="8386" t="5994" r="49232" b="87293"/>
          <a:stretch/>
        </p:blipFill>
        <p:spPr>
          <a:xfrm>
            <a:off x="8288867" y="-27133"/>
            <a:ext cx="3911600" cy="58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apositiva de título">
  <p:cSld name="2_Diapositiva de título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220" y="2013745"/>
            <a:ext cx="114655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C9A2"/>
              </a:buClr>
              <a:buSzPts val="4400"/>
              <a:buFont typeface="Montserrat SemiBold"/>
              <a:buNone/>
              <a:defRPr sz="4400" b="0" i="0" u="none" strike="noStrike" cap="none">
                <a:solidFill>
                  <a:srgbClr val="DEC9A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63220" y="3518693"/>
            <a:ext cx="11465560" cy="11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0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10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10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" name="Google Shape;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">
  <p:cSld name="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4" descr="Imagen que contiene Interfaz de usuario gráfic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l="70762" t="4974" r="7917" b="86479"/>
          <a:stretch/>
        </p:blipFill>
        <p:spPr>
          <a:xfrm>
            <a:off x="6746327" y="364253"/>
            <a:ext cx="4656000" cy="1611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14"/>
          <p:cNvCxnSpPr/>
          <p:nvPr/>
        </p:nvCxnSpPr>
        <p:spPr>
          <a:xfrm rot="10800000">
            <a:off x="3088640" y="5745480"/>
            <a:ext cx="9120000" cy="0"/>
          </a:xfrm>
          <a:prstGeom prst="straightConnector1">
            <a:avLst/>
          </a:prstGeom>
          <a:noFill/>
          <a:ln w="76200" cap="flat" cmpd="sng">
            <a:solidFill>
              <a:srgbClr val="6E15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4"/>
          <p:cNvCxnSpPr/>
          <p:nvPr/>
        </p:nvCxnSpPr>
        <p:spPr>
          <a:xfrm rot="10800000">
            <a:off x="1731264" y="5934456"/>
            <a:ext cx="10477376" cy="0"/>
          </a:xfrm>
          <a:prstGeom prst="straightConnector1">
            <a:avLst/>
          </a:prstGeom>
          <a:noFill/>
          <a:ln w="76200" cap="flat" cmpd="sng">
            <a:solidFill>
              <a:srgbClr val="C3985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127" y="633239"/>
            <a:ext cx="5683200" cy="1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">
  <p:cSld name="1.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/>
        </p:nvSpPr>
        <p:spPr>
          <a:xfrm>
            <a:off x="1" y="-39194"/>
            <a:ext cx="927233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9272338" y="-24384"/>
            <a:ext cx="2919663" cy="60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09537" y="412364"/>
            <a:ext cx="5683200" cy="10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3472069" y="4910094"/>
            <a:ext cx="8721600" cy="68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1.1">
  <p:cSld name="1.1.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 rotWithShape="1">
          <a:blip r:embed="rId5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635"/>
            <a:ext cx="7920000" cy="49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3"/>
          <p:cNvPicPr preferRelativeResize="0"/>
          <p:nvPr/>
        </p:nvPicPr>
        <p:blipFill rotWithShape="1">
          <a:blip r:embed="rId7">
            <a:alphaModFix/>
          </a:blip>
          <a:srcRect t="15566" b="17215"/>
          <a:stretch/>
        </p:blipFill>
        <p:spPr>
          <a:xfrm>
            <a:off x="7928800" y="0"/>
            <a:ext cx="4272000" cy="5384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4">
            <a:alphaModFix/>
          </a:blip>
          <a:srcRect l="8430" t="6686" r="51655" b="88542"/>
          <a:stretch/>
        </p:blipFill>
        <p:spPr>
          <a:xfrm>
            <a:off x="8605377" y="36435"/>
            <a:ext cx="3563652" cy="4134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/>
          <p:nvPr/>
        </p:nvSpPr>
        <p:spPr>
          <a:xfrm rot="10800000">
            <a:off x="0" y="1"/>
            <a:ext cx="8582405" cy="4915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6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2b85826b93_2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475" y="785008"/>
            <a:ext cx="5324692" cy="3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2b85826b93_2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2899" y="253995"/>
            <a:ext cx="2760137" cy="57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2b85826b93_2_6"/>
          <p:cNvSpPr/>
          <p:nvPr/>
        </p:nvSpPr>
        <p:spPr>
          <a:xfrm>
            <a:off x="338621" y="644855"/>
            <a:ext cx="5780116" cy="115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8750" rIns="108000" bIns="58750" anchor="t" anchorCtr="0">
            <a:noAutofit/>
          </a:bodyPr>
          <a:lstStyle/>
          <a:p>
            <a:pPr marL="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obra: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un PSV (690 m) de la carretera Mérida – Puerto Progreso, integrado por 2 estructuras paralelas con ancho de sección de 14 metros, para alojar 3 carriles de circulación por sentido, banquetas y parapetos cada una.</a:t>
            </a:r>
            <a:endParaRPr/>
          </a:p>
        </p:txBody>
      </p:sp>
      <p:sp>
        <p:nvSpPr>
          <p:cNvPr id="135" name="Google Shape;135;g22b85826b93_2_6"/>
          <p:cNvSpPr txBox="1"/>
          <p:nvPr/>
        </p:nvSpPr>
        <p:spPr>
          <a:xfrm>
            <a:off x="6516545" y="4526819"/>
            <a:ext cx="5381990" cy="16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75" rIns="62325" bIns="52775" anchor="t" anchorCtr="0">
            <a:spAutoFit/>
          </a:bodyPr>
          <a:lstStyle/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Beneficios:</a:t>
            </a:r>
            <a:endParaRPr/>
          </a:p>
          <a:p>
            <a:pPr marL="85725" marR="0" lvl="1" indent="-85725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0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en tiempo: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15 minutos.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Población beneficiada: 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950,000 habitantes del municipio de Mérida.</a:t>
            </a:r>
            <a:endParaRPr/>
          </a:p>
          <a:p>
            <a:pPr marL="179388" marR="0" lvl="1" indent="-1349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149</a:t>
            </a:r>
            <a:endParaRPr/>
          </a:p>
          <a:p>
            <a:pPr marL="179388" marR="0" lvl="1" indent="-179388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s-MX" sz="12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Empleos indirectos</a:t>
            </a:r>
            <a:r>
              <a:rPr lang="es-MX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447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6" name="Google Shape;136;g22b85826b93_2_6"/>
          <p:cNvGraphicFramePr/>
          <p:nvPr/>
        </p:nvGraphicFramePr>
        <p:xfrm>
          <a:off x="347011" y="1914136"/>
          <a:ext cx="5833125" cy="2119450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191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PERIODO DE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EJECUCIÓN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Inicio: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Nov-2017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Término: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Sep-2018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MONTO Y META TOTAL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170.4 mdp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PSV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EC9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EJERCICIO FISCAL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ASIGNACIÓN            (mdp)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 - estructura)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Hasta 2022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170.4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 PSV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PEF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Posterior a 2023</a:t>
                      </a:r>
                      <a:endParaRPr/>
                    </a:p>
                  </a:txBody>
                  <a:tcPr marL="108000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7" name="Google Shape;137;g22b85826b93_2_6"/>
          <p:cNvGraphicFramePr/>
          <p:nvPr/>
        </p:nvGraphicFramePr>
        <p:xfrm>
          <a:off x="2209871" y="4081247"/>
          <a:ext cx="2298525" cy="827475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131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Global (%)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físico: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i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 sz="1100" b="1" i="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 financiero: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lang="es-MX" sz="1100" b="1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100.0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8" name="Google Shape;138;g22b85826b93_2_6"/>
          <p:cNvGraphicFramePr/>
          <p:nvPr/>
        </p:nvGraphicFramePr>
        <p:xfrm>
          <a:off x="1129830" y="4966126"/>
          <a:ext cx="4324900" cy="1721100"/>
        </p:xfrm>
        <a:graphic>
          <a:graphicData uri="http://schemas.openxmlformats.org/drawingml/2006/table">
            <a:tbl>
              <a:tblPr>
                <a:noFill/>
                <a:tableStyleId>{C7901EDA-6E22-4BEF-88DA-C886376BDF29}</a:tableStyleId>
              </a:tblPr>
              <a:tblGrid>
                <a:gridCol w="21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i="0" u="none" strike="noStrike" cap="non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Elementos TELAS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6211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(Proyecto Ejecutivo)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i="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Disponible 100%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Económica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(Registro UI-SHCP)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Vigente hasta 2021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(16096510001)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Legal </a:t>
                      </a:r>
                      <a:r>
                        <a:rPr lang="es-MX" sz="9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(Derecho de Vía)</a:t>
                      </a:r>
                      <a:endParaRPr sz="1200" b="1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Liberado 100%.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Ambiental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Exención autorizada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31/DC-0130/12/15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ontserrat"/>
                        <a:buNone/>
                      </a:pPr>
                      <a:r>
                        <a:rPr lang="es-MX" sz="900" b="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 problemática social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" name="Google Shape;139;g22b85826b93_2_6"/>
          <p:cNvSpPr txBox="1">
            <a:spLocks noGrp="1"/>
          </p:cNvSpPr>
          <p:nvPr>
            <p:ph type="title"/>
          </p:nvPr>
        </p:nvSpPr>
        <p:spPr>
          <a:xfrm>
            <a:off x="338621" y="158705"/>
            <a:ext cx="6581538" cy="4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152E"/>
              </a:buClr>
              <a:buSzPts val="1700"/>
              <a:buFont typeface="Montserrat SemiBold"/>
              <a:buNone/>
            </a:pPr>
            <a:r>
              <a:rPr lang="es-MX" sz="1700"/>
              <a:t>YUC. Distribuidor Vial Salida a Progreso km 32+000</a:t>
            </a:r>
            <a:endParaRPr/>
          </a:p>
        </p:txBody>
      </p:sp>
      <p:grpSp>
        <p:nvGrpSpPr>
          <p:cNvPr id="140" name="Google Shape;140;g22b85826b93_2_6"/>
          <p:cNvGrpSpPr/>
          <p:nvPr/>
        </p:nvGrpSpPr>
        <p:grpSpPr>
          <a:xfrm>
            <a:off x="6694985" y="2670947"/>
            <a:ext cx="3116509" cy="1710553"/>
            <a:chOff x="12661150" y="2670947"/>
            <a:chExt cx="3116509" cy="1710553"/>
          </a:xfrm>
        </p:grpSpPr>
        <p:sp>
          <p:nvSpPr>
            <p:cNvPr id="141" name="Google Shape;141;g22b85826b93_2_6"/>
            <p:cNvSpPr/>
            <p:nvPr/>
          </p:nvSpPr>
          <p:spPr>
            <a:xfrm>
              <a:off x="12661150" y="3881138"/>
              <a:ext cx="966290" cy="5003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142;g22b85826b93_2_6"/>
            <p:cNvGrpSpPr/>
            <p:nvPr/>
          </p:nvGrpSpPr>
          <p:grpSpPr>
            <a:xfrm>
              <a:off x="12692726" y="3892640"/>
              <a:ext cx="899627" cy="447728"/>
              <a:chOff x="29773" y="9767"/>
              <a:chExt cx="848252" cy="380205"/>
            </a:xfrm>
          </p:grpSpPr>
          <p:sp>
            <p:nvSpPr>
              <p:cNvPr id="143" name="Google Shape;143;g22b85826b93_2_6"/>
              <p:cNvSpPr/>
              <p:nvPr/>
            </p:nvSpPr>
            <p:spPr>
              <a:xfrm>
                <a:off x="29773" y="9767"/>
                <a:ext cx="848252" cy="7465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5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SIMBOLOGIA</a:t>
                </a:r>
                <a:endParaRPr/>
              </a:p>
            </p:txBody>
          </p:sp>
          <p:sp>
            <p:nvSpPr>
              <p:cNvPr id="144" name="Google Shape;144;g22b85826b93_2_6"/>
              <p:cNvSpPr/>
              <p:nvPr/>
            </p:nvSpPr>
            <p:spPr>
              <a:xfrm>
                <a:off x="29773" y="75271"/>
                <a:ext cx="848252" cy="314701"/>
              </a:xfrm>
              <a:prstGeom prst="roundRect">
                <a:avLst>
                  <a:gd name="adj" fmla="val 428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g22b85826b93_2_6"/>
              <p:cNvSpPr/>
              <p:nvPr/>
            </p:nvSpPr>
            <p:spPr>
              <a:xfrm>
                <a:off x="110712" y="91518"/>
                <a:ext cx="51618" cy="42607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g22b85826b93_2_6"/>
              <p:cNvSpPr/>
              <p:nvPr/>
            </p:nvSpPr>
            <p:spPr>
              <a:xfrm>
                <a:off x="78536" y="168150"/>
                <a:ext cx="162697" cy="4260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g22b85826b93_2_6"/>
              <p:cNvSpPr/>
              <p:nvPr/>
            </p:nvSpPr>
            <p:spPr>
              <a:xfrm>
                <a:off x="78536" y="235850"/>
                <a:ext cx="162697" cy="4260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g22b85826b93_2_6"/>
              <p:cNvSpPr/>
              <p:nvPr/>
            </p:nvSpPr>
            <p:spPr>
              <a:xfrm>
                <a:off x="78536" y="308426"/>
                <a:ext cx="162697" cy="426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g22b85826b93_2_6"/>
              <p:cNvSpPr/>
              <p:nvPr/>
            </p:nvSpPr>
            <p:spPr>
              <a:xfrm>
                <a:off x="212315" y="80912"/>
                <a:ext cx="438414" cy="6550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POBLACIÓN</a:t>
                </a:r>
                <a:endParaRPr/>
              </a:p>
            </p:txBody>
          </p:sp>
          <p:sp>
            <p:nvSpPr>
              <p:cNvPr id="150" name="Google Shape;150;g22b85826b93_2_6"/>
              <p:cNvSpPr/>
              <p:nvPr/>
            </p:nvSpPr>
            <p:spPr>
              <a:xfrm>
                <a:off x="240291" y="160498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MODERNIZADO</a:t>
                </a:r>
                <a:endParaRPr/>
              </a:p>
            </p:txBody>
          </p:sp>
          <p:sp>
            <p:nvSpPr>
              <p:cNvPr id="151" name="Google Shape;151;g22b85826b93_2_6"/>
              <p:cNvSpPr/>
              <p:nvPr/>
            </p:nvSpPr>
            <p:spPr>
              <a:xfrm>
                <a:off x="241321" y="226649"/>
                <a:ext cx="563676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EN PROCESO</a:t>
                </a:r>
                <a:endParaRPr/>
              </a:p>
            </p:txBody>
          </p:sp>
          <p:sp>
            <p:nvSpPr>
              <p:cNvPr id="152" name="Google Shape;152;g22b85826b93_2_6"/>
              <p:cNvSpPr/>
              <p:nvPr/>
            </p:nvSpPr>
            <p:spPr>
              <a:xfrm>
                <a:off x="241236" y="296930"/>
                <a:ext cx="599423" cy="564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300" b="1" i="0" u="none" strike="noStrike" cap="non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POR MODERNIZAR</a:t>
                </a:r>
                <a:endParaRPr/>
              </a:p>
            </p:txBody>
          </p:sp>
        </p:grpSp>
        <p:sp>
          <p:nvSpPr>
            <p:cNvPr id="153" name="Google Shape;153;g22b85826b93_2_6"/>
            <p:cNvSpPr/>
            <p:nvPr/>
          </p:nvSpPr>
          <p:spPr>
            <a:xfrm>
              <a:off x="15307273" y="2670947"/>
              <a:ext cx="201369" cy="19169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22b85826b93_2_6"/>
            <p:cNvSpPr/>
            <p:nvPr/>
          </p:nvSpPr>
          <p:spPr>
            <a:xfrm>
              <a:off x="15173705" y="2988046"/>
              <a:ext cx="603954" cy="169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700" b="1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MERIDA</a:t>
              </a:r>
              <a:endParaRPr/>
            </a:p>
          </p:txBody>
        </p:sp>
      </p:grpSp>
      <p:sp>
        <p:nvSpPr>
          <p:cNvPr id="155" name="Google Shape;155;g22b85826b93_2_6"/>
          <p:cNvSpPr/>
          <p:nvPr/>
        </p:nvSpPr>
        <p:spPr>
          <a:xfrm>
            <a:off x="9171279" y="1549884"/>
            <a:ext cx="169829" cy="1692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Comunicaciones 2021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189</Words>
  <Application>Microsoft Office PowerPoint</Application>
  <PresentationFormat>Panorámica</PresentationFormat>
  <Paragraphs>57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Montserrat SemiBold</vt:lpstr>
      <vt:lpstr>Montserrat</vt:lpstr>
      <vt:lpstr>Arial</vt:lpstr>
      <vt:lpstr>Calibri</vt:lpstr>
      <vt:lpstr>Tema de Office</vt:lpstr>
      <vt:lpstr>1_TemaComunicaciones 2021</vt:lpstr>
      <vt:lpstr>2_TemaComunicaciones 2021</vt:lpstr>
      <vt:lpstr>14_Tema de Office</vt:lpstr>
      <vt:lpstr>YUC. Distribuidor Vial Salida a Progreso km 32+000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Fichas Técnicas con PEF</dc:title>
  <dc:creator>Microsoft Office User</dc:creator>
  <cp:lastModifiedBy>Cornelio Isaac Ramirez Cabildo</cp:lastModifiedBy>
  <cp:revision>4</cp:revision>
  <dcterms:created xsi:type="dcterms:W3CDTF">2018-12-04T03:27:02Z</dcterms:created>
  <dcterms:modified xsi:type="dcterms:W3CDTF">2023-05-23T18:12:45Z</dcterms:modified>
</cp:coreProperties>
</file>