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2" r:id="rId2"/>
    <p:sldMasterId id="2147483656" r:id="rId3"/>
    <p:sldMasterId id="2147483661" r:id="rId4"/>
  </p:sldMasterIdLst>
  <p:notesMasterIdLst>
    <p:notesMasterId r:id="rId6"/>
  </p:notesMasterIdLst>
  <p:sldIdLst>
    <p:sldId id="262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Montserrat" panose="00000500000000000000" pitchFamily="2" charset="0"/>
      <p:regular r:id="rId11"/>
      <p:bold r:id="rId12"/>
      <p:italic r:id="rId13"/>
      <p:boldItalic r:id="rId14"/>
    </p:embeddedFont>
    <p:embeddedFont>
      <p:font typeface="Montserrat SemiBold" panose="000007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gPilAw0EqE4DvvbFD/Q0YVmW6K6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7901EDA-6E22-4BEF-88DA-C886376BDF29}">
  <a:tblStyle styleId="{C7901EDA-6E22-4BEF-88DA-C886376BDF2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5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0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1.xml"/><Relationship Id="rId15" Type="http://schemas.openxmlformats.org/officeDocument/2006/relationships/font" Target="fonts/font9.fntdata"/><Relationship Id="rId28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Master" Target="slideMasters/slideMaster4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2b85826b93_2_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22b85826b93_2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"/>
          <p:cNvSpPr txBox="1">
            <a:spLocks noGrp="1"/>
          </p:cNvSpPr>
          <p:nvPr>
            <p:ph type="title"/>
          </p:nvPr>
        </p:nvSpPr>
        <p:spPr>
          <a:xfrm>
            <a:off x="241300" y="220937"/>
            <a:ext cx="11424920" cy="683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E152E"/>
              </a:buClr>
              <a:buSzPts val="2800"/>
              <a:buFont typeface="Montserrat SemiBold"/>
              <a:buNone/>
              <a:defRPr sz="2800" b="0" i="0" u="none" strike="noStrike" cap="none">
                <a:solidFill>
                  <a:srgbClr val="6E152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body" idx="1"/>
          </p:nvPr>
        </p:nvSpPr>
        <p:spPr>
          <a:xfrm>
            <a:off x="381002" y="2072640"/>
            <a:ext cx="5532119" cy="4104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40404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2"/>
          </p:nvPr>
        </p:nvSpPr>
        <p:spPr>
          <a:xfrm>
            <a:off x="6233160" y="2072640"/>
            <a:ext cx="5572760" cy="4104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40404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5" name="Google Shape;25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32899" y="253995"/>
            <a:ext cx="2760137" cy="571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>
  <p:cSld name="Diapositiva de título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pic>
        <p:nvPicPr>
          <p:cNvPr id="69" name="Google Shape;69;p20"/>
          <p:cNvPicPr preferRelativeResize="0"/>
          <p:nvPr/>
        </p:nvPicPr>
        <p:blipFill rotWithShape="1">
          <a:blip r:embed="rId2">
            <a:alphaModFix/>
          </a:blip>
          <a:srcRect l="8386" t="5994" r="49232" b="87293"/>
          <a:stretch/>
        </p:blipFill>
        <p:spPr>
          <a:xfrm>
            <a:off x="8288867" y="-27133"/>
            <a:ext cx="3911600" cy="5882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Diapositiva de título">
  <p:cSld name="2_Diapositiva de título">
    <p:bg>
      <p:bgPr>
        <a:solidFill>
          <a:srgbClr val="FFFFFF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363220" y="2013745"/>
            <a:ext cx="1146556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C9A2"/>
              </a:buClr>
              <a:buSzPts val="4400"/>
              <a:buFont typeface="Montserrat SemiBold"/>
              <a:buNone/>
              <a:defRPr sz="4400" b="0" i="0" u="none" strike="noStrike" cap="none">
                <a:solidFill>
                  <a:srgbClr val="DEC9A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363220" y="3518693"/>
            <a:ext cx="11465560" cy="1137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">
  <p:cSld name="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10" descr="Imagen que contiene Interfaz de usuario gráfica&#10;&#10;Descripción generada automáticamente"/>
          <p:cNvPicPr preferRelativeResize="0"/>
          <p:nvPr/>
        </p:nvPicPr>
        <p:blipFill rotWithShape="1">
          <a:blip r:embed="rId2">
            <a:alphaModFix/>
          </a:blip>
          <a:srcRect l="70762" t="4974" r="7917" b="86479"/>
          <a:stretch/>
        </p:blipFill>
        <p:spPr>
          <a:xfrm>
            <a:off x="6746327" y="364253"/>
            <a:ext cx="4656000" cy="161134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" name="Google Shape;37;p10"/>
          <p:cNvCxnSpPr/>
          <p:nvPr/>
        </p:nvCxnSpPr>
        <p:spPr>
          <a:xfrm rot="10800000">
            <a:off x="3088640" y="5745480"/>
            <a:ext cx="9120000" cy="0"/>
          </a:xfrm>
          <a:prstGeom prst="straightConnector1">
            <a:avLst/>
          </a:prstGeom>
          <a:noFill/>
          <a:ln w="76200" cap="flat" cmpd="sng">
            <a:solidFill>
              <a:srgbClr val="6E152E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8" name="Google Shape;38;p10"/>
          <p:cNvCxnSpPr/>
          <p:nvPr/>
        </p:nvCxnSpPr>
        <p:spPr>
          <a:xfrm rot="10800000">
            <a:off x="1731264" y="5934456"/>
            <a:ext cx="10477376" cy="0"/>
          </a:xfrm>
          <a:prstGeom prst="straightConnector1">
            <a:avLst/>
          </a:prstGeom>
          <a:noFill/>
          <a:ln w="76200" cap="flat" cmpd="sng">
            <a:solidFill>
              <a:srgbClr val="C39852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9" name="Google Shape;3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3127" y="633239"/>
            <a:ext cx="5683200" cy="106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.1">
  <p:cSld name="1.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/>
        </p:nvSpPr>
        <p:spPr>
          <a:xfrm>
            <a:off x="1" y="-39194"/>
            <a:ext cx="9272337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11"/>
          <p:cNvSpPr/>
          <p:nvPr/>
        </p:nvSpPr>
        <p:spPr>
          <a:xfrm>
            <a:off x="9272338" y="-24384"/>
            <a:ext cx="2919663" cy="6096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" name="Google Shape;43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09537" y="412364"/>
            <a:ext cx="5683200" cy="10656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11"/>
          <p:cNvSpPr/>
          <p:nvPr/>
        </p:nvSpPr>
        <p:spPr>
          <a:xfrm>
            <a:off x="3472069" y="4910094"/>
            <a:ext cx="8721600" cy="687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8695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.1.1">
  <p:cSld name="1.1.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">
  <p:cSld name="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4" descr="Imagen que contiene Interfaz de usuario gráfica&#10;&#10;Descripción generada automáticamente"/>
          <p:cNvPicPr preferRelativeResize="0"/>
          <p:nvPr/>
        </p:nvPicPr>
        <p:blipFill rotWithShape="1">
          <a:blip r:embed="rId2">
            <a:alphaModFix/>
          </a:blip>
          <a:srcRect l="70762" t="4974" r="7917" b="86479"/>
          <a:stretch/>
        </p:blipFill>
        <p:spPr>
          <a:xfrm>
            <a:off x="6746327" y="364253"/>
            <a:ext cx="4656000" cy="161134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" name="Google Shape;51;p14"/>
          <p:cNvCxnSpPr/>
          <p:nvPr/>
        </p:nvCxnSpPr>
        <p:spPr>
          <a:xfrm rot="10800000">
            <a:off x="3088640" y="5745480"/>
            <a:ext cx="9120000" cy="0"/>
          </a:xfrm>
          <a:prstGeom prst="straightConnector1">
            <a:avLst/>
          </a:prstGeom>
          <a:noFill/>
          <a:ln w="76200" cap="flat" cmpd="sng">
            <a:solidFill>
              <a:srgbClr val="6E152E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2" name="Google Shape;52;p14"/>
          <p:cNvCxnSpPr/>
          <p:nvPr/>
        </p:nvCxnSpPr>
        <p:spPr>
          <a:xfrm rot="10800000">
            <a:off x="1731264" y="5934456"/>
            <a:ext cx="10477376" cy="0"/>
          </a:xfrm>
          <a:prstGeom prst="straightConnector1">
            <a:avLst/>
          </a:prstGeom>
          <a:noFill/>
          <a:ln w="76200" cap="flat" cmpd="sng">
            <a:solidFill>
              <a:srgbClr val="C39852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53" name="Google Shape;5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3127" y="633239"/>
            <a:ext cx="5683200" cy="106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.1">
  <p:cSld name="1.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/>
        </p:nvSpPr>
        <p:spPr>
          <a:xfrm>
            <a:off x="1" y="-39194"/>
            <a:ext cx="9272337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5"/>
          <p:cNvSpPr/>
          <p:nvPr/>
        </p:nvSpPr>
        <p:spPr>
          <a:xfrm>
            <a:off x="9272338" y="-24384"/>
            <a:ext cx="2919663" cy="6096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" name="Google Shape;57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09537" y="412364"/>
            <a:ext cx="5683200" cy="10656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5"/>
          <p:cNvSpPr/>
          <p:nvPr/>
        </p:nvSpPr>
        <p:spPr>
          <a:xfrm>
            <a:off x="3472069" y="4910094"/>
            <a:ext cx="8721600" cy="687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8695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.1.1">
  <p:cSld name="1.1.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>
  <p:cSld name="Diapositiva de título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9"/>
          <p:cNvPicPr preferRelativeResize="0"/>
          <p:nvPr/>
        </p:nvPicPr>
        <p:blipFill rotWithShape="1">
          <a:blip r:embed="rId5">
            <a:alphaModFix/>
          </a:blip>
          <a:srcRect t="15566" b="17215"/>
          <a:stretch/>
        </p:blipFill>
        <p:spPr>
          <a:xfrm>
            <a:off x="7928800" y="0"/>
            <a:ext cx="4272000" cy="538426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9"/>
          <p:cNvSpPr/>
          <p:nvPr/>
        </p:nvSpPr>
        <p:spPr>
          <a:xfrm rot="10800000">
            <a:off x="0" y="1"/>
            <a:ext cx="8582405" cy="491543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l="-8695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/>
          <p:nvPr/>
        </p:nvSpPr>
        <p:spPr>
          <a:xfrm>
            <a:off x="0" y="635"/>
            <a:ext cx="7920000" cy="4968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l="-8695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" name="Google Shape;48;p13"/>
          <p:cNvPicPr preferRelativeResize="0"/>
          <p:nvPr/>
        </p:nvPicPr>
        <p:blipFill rotWithShape="1">
          <a:blip r:embed="rId7">
            <a:alphaModFix/>
          </a:blip>
          <a:srcRect t="15566" b="17215"/>
          <a:stretch/>
        </p:blipFill>
        <p:spPr>
          <a:xfrm>
            <a:off x="7928800" y="0"/>
            <a:ext cx="4272000" cy="5384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8"/>
          <p:cNvPicPr preferRelativeResize="0"/>
          <p:nvPr/>
        </p:nvPicPr>
        <p:blipFill rotWithShape="1">
          <a:blip r:embed="rId4">
            <a:alphaModFix/>
          </a:blip>
          <a:srcRect l="8430" t="6686" r="51655" b="88542"/>
          <a:stretch/>
        </p:blipFill>
        <p:spPr>
          <a:xfrm>
            <a:off x="8605377" y="36435"/>
            <a:ext cx="3563652" cy="413442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8"/>
          <p:cNvSpPr/>
          <p:nvPr/>
        </p:nvSpPr>
        <p:spPr>
          <a:xfrm rot="10800000">
            <a:off x="0" y="1"/>
            <a:ext cx="8582405" cy="491543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8695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g22b85826b93_2_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2648" y="785008"/>
            <a:ext cx="5324693" cy="364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g22b85826b93_2_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32899" y="253995"/>
            <a:ext cx="2760137" cy="571986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g22b85826b93_2_33"/>
          <p:cNvSpPr/>
          <p:nvPr/>
        </p:nvSpPr>
        <p:spPr>
          <a:xfrm>
            <a:off x="338621" y="644855"/>
            <a:ext cx="5780116" cy="1157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58750" rIns="108000" bIns="58750" anchor="t" anchorCtr="0">
            <a:noAutofit/>
          </a:bodyPr>
          <a:lstStyle/>
          <a:p>
            <a:pPr marL="0" marR="0" lvl="1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3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Características de la obra:</a:t>
            </a:r>
            <a:endParaRPr/>
          </a:p>
          <a:p>
            <a:pPr marL="179388" marR="0" lvl="1" indent="-179388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s-MX" sz="12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Construcción de un PSV (192.8 m) de 21 metros de ancho de corona para alojar 2 carriles por sentido de 3.5 metros y acotamientos de 2.50 metros, conformada de 7 claros y una glorieta auxiliar para la canalización y circulación vehicular.</a:t>
            </a:r>
            <a:endParaRPr/>
          </a:p>
        </p:txBody>
      </p:sp>
      <p:sp>
        <p:nvSpPr>
          <p:cNvPr id="163" name="Google Shape;163;g22b85826b93_2_33"/>
          <p:cNvSpPr txBox="1"/>
          <p:nvPr/>
        </p:nvSpPr>
        <p:spPr>
          <a:xfrm>
            <a:off x="6516545" y="4526819"/>
            <a:ext cx="5381990" cy="161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2775" rIns="62325" bIns="52775" anchor="t" anchorCtr="0">
            <a:spAutoFit/>
          </a:bodyPr>
          <a:lstStyle/>
          <a:p>
            <a:pPr marL="85725" marR="0" lvl="1" indent="-85725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Beneficios:</a:t>
            </a:r>
            <a:endParaRPr/>
          </a:p>
          <a:p>
            <a:pPr marL="85725" marR="0" lvl="1" indent="-85725" algn="just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79388" marR="0" lvl="0" indent="-179388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s-MX" sz="12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Ahorro en tiempo:</a:t>
            </a:r>
            <a:r>
              <a:rPr lang="es-MX" sz="12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15 minutos.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79388" marR="0" lvl="1" indent="-179388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s-MX" sz="12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Población beneficiada: </a:t>
            </a:r>
            <a:r>
              <a:rPr lang="es-MX" sz="12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400,000 habitantes de los municipios de Baca, Conkal, Mocochá, Motul de Carrillo Puerto, Yaxkukul.</a:t>
            </a:r>
            <a:endParaRPr/>
          </a:p>
          <a:p>
            <a:pPr marL="179388" marR="0" lvl="1" indent="-134938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endParaRPr sz="7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79388" marR="0" lvl="1" indent="-179388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s-MX" sz="12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Empleos directos</a:t>
            </a:r>
            <a:r>
              <a:rPr lang="es-MX" sz="12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 100</a:t>
            </a:r>
            <a:endParaRPr/>
          </a:p>
          <a:p>
            <a:pPr marL="179388" marR="0" lvl="1" indent="-179388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s-MX" sz="12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Empleos indirectos</a:t>
            </a:r>
            <a:r>
              <a:rPr lang="es-MX" sz="12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 300</a:t>
            </a:r>
            <a:endParaRPr/>
          </a:p>
        </p:txBody>
      </p:sp>
      <p:graphicFrame>
        <p:nvGraphicFramePr>
          <p:cNvPr id="164" name="Google Shape;164;g22b85826b93_2_33"/>
          <p:cNvGraphicFramePr/>
          <p:nvPr/>
        </p:nvGraphicFramePr>
        <p:xfrm>
          <a:off x="347011" y="1880580"/>
          <a:ext cx="5833125" cy="2119450"/>
        </p:xfrm>
        <a:graphic>
          <a:graphicData uri="http://schemas.openxmlformats.org/drawingml/2006/table">
            <a:tbl>
              <a:tblPr>
                <a:noFill/>
                <a:tableStyleId>{C7901EDA-6E22-4BEF-88DA-C886376BDF29}</a:tableStyleId>
              </a:tblPr>
              <a:tblGrid>
                <a:gridCol w="191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3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1" i="0" u="none" strike="noStrike" cap="none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PERIODO DE EJECUCIÓN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6211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1" i="0" u="none" strike="noStrike" cap="none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Inicio: 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1" i="0" u="none" strike="noStrike" cap="none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Feb-2018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6211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1" i="0" u="none" strike="noStrike" cap="none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Término: 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1" i="0" u="none" strike="noStrike" cap="none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Oct-2018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6211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1" i="0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MONTO Y META TOTAL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DEC9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1" i="0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100.5 mdp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DEC9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ontserrat"/>
                        <a:buNone/>
                      </a:pPr>
                      <a:r>
                        <a:rPr lang="es-MX" sz="1100" b="1" i="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 PSV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DEC9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1" i="0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EJERCICIO FISCAL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1" i="0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ASIGNACIÓN            (mdp)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1" i="0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META 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1" i="0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(km - estructura)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0" i="0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Hasta 2022</a:t>
                      </a:r>
                      <a:endParaRPr/>
                    </a:p>
                  </a:txBody>
                  <a:tcPr marL="108000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1" i="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100.5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ontserrat"/>
                        <a:buNone/>
                      </a:pPr>
                      <a:r>
                        <a:rPr lang="es-MX" sz="1100" b="1" i="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 PSV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0" i="0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PEF 2023</a:t>
                      </a:r>
                      <a:endParaRPr/>
                    </a:p>
                  </a:txBody>
                  <a:tcPr marL="108000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1" i="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ontserrat"/>
                        <a:buNone/>
                      </a:pPr>
                      <a:r>
                        <a:rPr lang="es-MX" sz="1100" b="1" i="0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0" i="0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Posterior a 2023</a:t>
                      </a:r>
                      <a:endParaRPr/>
                    </a:p>
                  </a:txBody>
                  <a:tcPr marL="108000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1" i="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1" i="0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65" name="Google Shape;165;g22b85826b93_2_33"/>
          <p:cNvGraphicFramePr/>
          <p:nvPr/>
        </p:nvGraphicFramePr>
        <p:xfrm>
          <a:off x="2209871" y="4047691"/>
          <a:ext cx="2298525" cy="827475"/>
        </p:xfrm>
        <a:graphic>
          <a:graphicData uri="http://schemas.openxmlformats.org/drawingml/2006/table">
            <a:tbl>
              <a:tblPr>
                <a:noFill/>
                <a:tableStyleId>{C7901EDA-6E22-4BEF-88DA-C886376BDF29}</a:tableStyleId>
              </a:tblPr>
              <a:tblGrid>
                <a:gridCol w="1313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5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5825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1" i="0" u="none" strike="noStrike" cap="none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Avance Global (%)</a:t>
                      </a:r>
                      <a:endParaRPr sz="1200" u="none" strike="noStrike" cap="none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62113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Avance físico: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ontserrat"/>
                        <a:buNone/>
                      </a:pPr>
                      <a:r>
                        <a:rPr lang="es-MX" sz="1100" b="1" i="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100.0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Avance financiero: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ontserrat"/>
                        <a:buNone/>
                      </a:pPr>
                      <a:r>
                        <a:rPr lang="es-MX" sz="1100" b="1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100.0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22b85826b93_2_33"/>
          <p:cNvGraphicFramePr/>
          <p:nvPr/>
        </p:nvGraphicFramePr>
        <p:xfrm>
          <a:off x="1129830" y="4932570"/>
          <a:ext cx="4324900" cy="1721100"/>
        </p:xfrm>
        <a:graphic>
          <a:graphicData uri="http://schemas.openxmlformats.org/drawingml/2006/table">
            <a:tbl>
              <a:tblPr>
                <a:noFill/>
                <a:tableStyleId>{C7901EDA-6E22-4BEF-88DA-C886376BDF29}</a:tableStyleId>
              </a:tblPr>
              <a:tblGrid>
                <a:gridCol w="2129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85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1" i="0" u="none" strike="noStrike" cap="none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Elementos TELAS</a:t>
                      </a:r>
                      <a:endParaRPr sz="1200" u="none" strike="noStrike" cap="none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62113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1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Técnica </a:t>
                      </a:r>
                      <a:r>
                        <a:rPr lang="es-MX" sz="900" b="1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(Proyecto Ejecutivo)</a:t>
                      </a:r>
                      <a:endParaRPr sz="1200" b="1" u="none" strike="noStrike" cap="none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ontserrat"/>
                        <a:buNone/>
                      </a:pPr>
                      <a:r>
                        <a:rPr lang="es-MX" sz="900" b="0" i="0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Disponible 100%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1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Económica </a:t>
                      </a:r>
                      <a:r>
                        <a:rPr lang="es-MX" sz="900" b="1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(Registro UI-SHCP)</a:t>
                      </a:r>
                      <a:endParaRPr sz="1200" b="1" u="none" strike="noStrike" cap="none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ontserrat"/>
                        <a:buNone/>
                      </a:pPr>
                      <a:r>
                        <a:rPr lang="es-MX" sz="900" b="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Vigente hasta 2021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ontserrat"/>
                        <a:buNone/>
                      </a:pPr>
                      <a:r>
                        <a:rPr lang="es-MX" sz="900" b="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(17096510001)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1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Legal </a:t>
                      </a:r>
                      <a:r>
                        <a:rPr lang="es-MX" sz="900" b="1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(Derecho de Vía)</a:t>
                      </a:r>
                      <a:endParaRPr sz="1200" b="1" u="none" strike="noStrike" cap="none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ontserrat"/>
                        <a:buNone/>
                      </a:pPr>
                      <a:r>
                        <a:rPr lang="es-MX" sz="900" b="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Liberado 100%.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1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Ambiental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ontserrat"/>
                        <a:buNone/>
                      </a:pPr>
                      <a:r>
                        <a:rPr lang="es-MX" sz="900" b="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MIA autorizada 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ontserrat"/>
                        <a:buNone/>
                      </a:pPr>
                      <a:r>
                        <a:rPr lang="es-MX" sz="900" b="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No. 31/DC-0003/12/15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1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Social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ontserrat"/>
                        <a:buNone/>
                      </a:pPr>
                      <a:r>
                        <a:rPr lang="es-MX" sz="900" b="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Sin problemática social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7" name="Google Shape;167;g22b85826b93_2_33"/>
          <p:cNvSpPr txBox="1">
            <a:spLocks noGrp="1"/>
          </p:cNvSpPr>
          <p:nvPr>
            <p:ph type="title"/>
          </p:nvPr>
        </p:nvSpPr>
        <p:spPr>
          <a:xfrm>
            <a:off x="338621" y="99981"/>
            <a:ext cx="6245854" cy="584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152E"/>
              </a:buClr>
              <a:buSzPts val="1700"/>
              <a:buFont typeface="Montserrat SemiBold"/>
              <a:buNone/>
            </a:pPr>
            <a:r>
              <a:rPr lang="es-MX" sz="1700"/>
              <a:t>YUC. Entronque a desnivel Baca km 20+800, de la carretera Mérida – Tizimín.</a:t>
            </a:r>
            <a:endParaRPr/>
          </a:p>
        </p:txBody>
      </p:sp>
      <p:grpSp>
        <p:nvGrpSpPr>
          <p:cNvPr id="168" name="Google Shape;168;g22b85826b93_2_33"/>
          <p:cNvGrpSpPr/>
          <p:nvPr/>
        </p:nvGrpSpPr>
        <p:grpSpPr>
          <a:xfrm>
            <a:off x="6694985" y="2196889"/>
            <a:ext cx="4977978" cy="2184611"/>
            <a:chOff x="12661150" y="2196889"/>
            <a:chExt cx="4977978" cy="2184611"/>
          </a:xfrm>
        </p:grpSpPr>
        <p:sp>
          <p:nvSpPr>
            <p:cNvPr id="169" name="Google Shape;169;g22b85826b93_2_33"/>
            <p:cNvSpPr/>
            <p:nvPr/>
          </p:nvSpPr>
          <p:spPr>
            <a:xfrm>
              <a:off x="12661150" y="3881138"/>
              <a:ext cx="966290" cy="500362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0" name="Google Shape;170;g22b85826b93_2_33"/>
            <p:cNvGrpSpPr/>
            <p:nvPr/>
          </p:nvGrpSpPr>
          <p:grpSpPr>
            <a:xfrm>
              <a:off x="12692726" y="3892640"/>
              <a:ext cx="899627" cy="447728"/>
              <a:chOff x="29773" y="9767"/>
              <a:chExt cx="848252" cy="380205"/>
            </a:xfrm>
          </p:grpSpPr>
          <p:sp>
            <p:nvSpPr>
              <p:cNvPr id="171" name="Google Shape;171;g22b85826b93_2_33"/>
              <p:cNvSpPr/>
              <p:nvPr/>
            </p:nvSpPr>
            <p:spPr>
              <a:xfrm>
                <a:off x="29773" y="9767"/>
                <a:ext cx="848252" cy="74655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MX" sz="500" b="1" i="0" u="none" strike="noStrike" cap="non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SIMBOLOGIA</a:t>
                </a:r>
                <a:endParaRPr/>
              </a:p>
            </p:txBody>
          </p:sp>
          <p:sp>
            <p:nvSpPr>
              <p:cNvPr id="172" name="Google Shape;172;g22b85826b93_2_33"/>
              <p:cNvSpPr/>
              <p:nvPr/>
            </p:nvSpPr>
            <p:spPr>
              <a:xfrm>
                <a:off x="29773" y="75271"/>
                <a:ext cx="848252" cy="314701"/>
              </a:xfrm>
              <a:prstGeom prst="roundRect">
                <a:avLst>
                  <a:gd name="adj" fmla="val 4287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g22b85826b93_2_33"/>
              <p:cNvSpPr/>
              <p:nvPr/>
            </p:nvSpPr>
            <p:spPr>
              <a:xfrm>
                <a:off x="110712" y="91518"/>
                <a:ext cx="51618" cy="42607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174;g22b85826b93_2_33"/>
              <p:cNvSpPr/>
              <p:nvPr/>
            </p:nvSpPr>
            <p:spPr>
              <a:xfrm>
                <a:off x="78536" y="168150"/>
                <a:ext cx="162697" cy="42607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g22b85826b93_2_33"/>
              <p:cNvSpPr/>
              <p:nvPr/>
            </p:nvSpPr>
            <p:spPr>
              <a:xfrm>
                <a:off x="78536" y="235850"/>
                <a:ext cx="162697" cy="42607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176;g22b85826b93_2_33"/>
              <p:cNvSpPr/>
              <p:nvPr/>
            </p:nvSpPr>
            <p:spPr>
              <a:xfrm>
                <a:off x="78536" y="308426"/>
                <a:ext cx="162697" cy="4260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177;g22b85826b93_2_33"/>
              <p:cNvSpPr/>
              <p:nvPr/>
            </p:nvSpPr>
            <p:spPr>
              <a:xfrm>
                <a:off x="212315" y="80912"/>
                <a:ext cx="438414" cy="6550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MX" sz="300" b="1" i="0" u="none" strike="noStrike" cap="non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POBLACIÓN</a:t>
                </a:r>
                <a:endParaRPr/>
              </a:p>
            </p:txBody>
          </p:sp>
          <p:sp>
            <p:nvSpPr>
              <p:cNvPr id="178" name="Google Shape;178;g22b85826b93_2_33"/>
              <p:cNvSpPr/>
              <p:nvPr/>
            </p:nvSpPr>
            <p:spPr>
              <a:xfrm>
                <a:off x="240291" y="160498"/>
                <a:ext cx="563676" cy="56456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MX" sz="300" b="1" i="0" u="none" strike="noStrike" cap="non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MODERNIZADO</a:t>
                </a:r>
                <a:endParaRPr/>
              </a:p>
            </p:txBody>
          </p:sp>
          <p:sp>
            <p:nvSpPr>
              <p:cNvPr id="179" name="Google Shape;179;g22b85826b93_2_33"/>
              <p:cNvSpPr/>
              <p:nvPr/>
            </p:nvSpPr>
            <p:spPr>
              <a:xfrm>
                <a:off x="241321" y="226649"/>
                <a:ext cx="563676" cy="56456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MX" sz="300" b="1" i="0" u="none" strike="noStrike" cap="non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EN PROCESO</a:t>
                </a:r>
                <a:endParaRPr/>
              </a:p>
            </p:txBody>
          </p:sp>
          <p:sp>
            <p:nvSpPr>
              <p:cNvPr id="180" name="Google Shape;180;g22b85826b93_2_33"/>
              <p:cNvSpPr/>
              <p:nvPr/>
            </p:nvSpPr>
            <p:spPr>
              <a:xfrm>
                <a:off x="241236" y="296930"/>
                <a:ext cx="599423" cy="56456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MX" sz="300" b="1" i="0" u="none" strike="noStrike" cap="non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POR MODERNIZAR</a:t>
                </a:r>
                <a:endParaRPr/>
              </a:p>
            </p:txBody>
          </p:sp>
        </p:grpSp>
        <p:sp>
          <p:nvSpPr>
            <p:cNvPr id="181" name="Google Shape;181;g22b85826b93_2_33"/>
            <p:cNvSpPr/>
            <p:nvPr/>
          </p:nvSpPr>
          <p:spPr>
            <a:xfrm>
              <a:off x="17469299" y="2775227"/>
              <a:ext cx="169829" cy="1692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g22b85826b93_2_33"/>
            <p:cNvSpPr/>
            <p:nvPr/>
          </p:nvSpPr>
          <p:spPr>
            <a:xfrm>
              <a:off x="13938585" y="2196889"/>
              <a:ext cx="603954" cy="1692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700" b="1" i="0" u="none" strike="noStrike" cap="non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BACA</a:t>
              </a:r>
              <a:endParaRPr/>
            </a:p>
          </p:txBody>
        </p:sp>
      </p:grpSp>
      <p:sp>
        <p:nvSpPr>
          <p:cNvPr id="183" name="Google Shape;183;g22b85826b93_2_33"/>
          <p:cNvSpPr/>
          <p:nvPr/>
        </p:nvSpPr>
        <p:spPr>
          <a:xfrm>
            <a:off x="8189483" y="2855701"/>
            <a:ext cx="169829" cy="169200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22b85826b93_2_33"/>
          <p:cNvSpPr/>
          <p:nvPr/>
        </p:nvSpPr>
        <p:spPr>
          <a:xfrm>
            <a:off x="10985500" y="3135313"/>
            <a:ext cx="859489" cy="24923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5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MOTUL DE CARRILLO PUERTO</a:t>
            </a:r>
            <a:endParaRPr/>
          </a:p>
        </p:txBody>
      </p:sp>
      <p:sp>
        <p:nvSpPr>
          <p:cNvPr id="185" name="Google Shape;185;g22b85826b93_2_33"/>
          <p:cNvSpPr/>
          <p:nvPr/>
        </p:nvSpPr>
        <p:spPr>
          <a:xfrm>
            <a:off x="8231939" y="2542325"/>
            <a:ext cx="84916" cy="87255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emaComunicaciones 2021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TemaComunicaciones 2021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4_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213</Words>
  <Application>Microsoft Office PowerPoint</Application>
  <PresentationFormat>Panorámica</PresentationFormat>
  <Paragraphs>57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1</vt:i4>
      </vt:variant>
    </vt:vector>
  </HeadingPairs>
  <TitlesOfParts>
    <vt:vector size="9" baseType="lpstr">
      <vt:lpstr>Montserrat SemiBold</vt:lpstr>
      <vt:lpstr>Arial</vt:lpstr>
      <vt:lpstr>Montserrat</vt:lpstr>
      <vt:lpstr>Calibri</vt:lpstr>
      <vt:lpstr>Tema de Office</vt:lpstr>
      <vt:lpstr>1_TemaComunicaciones 2021</vt:lpstr>
      <vt:lpstr>2_TemaComunicaciones 2021</vt:lpstr>
      <vt:lpstr>14_Tema de Office</vt:lpstr>
      <vt:lpstr>YUC. Entronque a desnivel Baca km 20+800, de la carretera Mérida – Tizimín.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Fichas Técnicas con PEF</dc:title>
  <dc:creator>Microsoft Office User</dc:creator>
  <cp:lastModifiedBy>Cornelio Isaac Ramirez Cabildo</cp:lastModifiedBy>
  <cp:revision>4</cp:revision>
  <dcterms:created xsi:type="dcterms:W3CDTF">2018-12-04T03:27:02Z</dcterms:created>
  <dcterms:modified xsi:type="dcterms:W3CDTF">2023-05-23T18:16:16Z</dcterms:modified>
</cp:coreProperties>
</file>