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ink/ink1.xml" ContentType="application/inkml+xml"/>
  <Override PartName="/ppt/ink/ink2.xml" ContentType="application/inkml+xml"/>
  <Override PartName="/ppt/ink/ink3.xml" ContentType="application/inkml+xml"/>
  <Override PartName="/ppt/ink/ink4.xml" ContentType="application/inkml+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ink/ink5.xml" ContentType="application/inkml+xml"/>
  <Override PartName="/ppt/ink/ink6.xml" ContentType="application/inkml+xml"/>
  <Override PartName="/ppt/ink/ink7.xml" ContentType="application/inkml+xml"/>
  <Override PartName="/ppt/ink/ink8.xml" ContentType="application/inkml+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9" r:id="rId5"/>
    <p:sldId id="258" r:id="rId6"/>
    <p:sldId id="257" r:id="rId7"/>
    <p:sldId id="262" r:id="rId8"/>
    <p:sldId id="268" r:id="rId9"/>
    <p:sldId id="267" r:id="rId10"/>
    <p:sldId id="266" r:id="rId11"/>
    <p:sldId id="265" r:id="rId12"/>
    <p:sldId id="264"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Business</a:t>
            </a:r>
            <a:r>
              <a:rPr lang="en-US" baseline="0" dirty="0"/>
              <a:t> Segment as % of Total Revenue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4DF-4971-8A32-D6F00E29CD02}"/>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2-54DF-4971-8A32-D6F00E29CD02}"/>
              </c:ext>
            </c:extLst>
          </c:dPt>
          <c:dPt>
            <c:idx val="2"/>
            <c:bubble3D val="0"/>
            <c:spPr>
              <a:solidFill>
                <a:srgbClr val="00B050"/>
              </a:solidFill>
              <a:ln w="19050">
                <a:solidFill>
                  <a:schemeClr val="lt1"/>
                </a:solidFill>
              </a:ln>
              <a:effectLst/>
            </c:spPr>
            <c:extLst>
              <c:ext xmlns:c16="http://schemas.microsoft.com/office/drawing/2014/chart" uri="{C3380CC4-5D6E-409C-BE32-E72D297353CC}">
                <c16:uniqueId val="{00000003-54DF-4971-8A32-D6F00E29CD02}"/>
              </c:ext>
            </c:extLst>
          </c:dPt>
          <c:dLbls>
            <c:dLbl>
              <c:idx val="0"/>
              <c:layout>
                <c:manualLayout>
                  <c:x val="3.2553831961605405E-2"/>
                  <c:y val="-3.6393698932082393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4DF-4971-8A32-D6F00E29CD02}"/>
                </c:ext>
              </c:extLst>
            </c:dLbl>
            <c:dLbl>
              <c:idx val="1"/>
              <c:layout>
                <c:manualLayout>
                  <c:x val="-2.7531707527896042E-2"/>
                  <c:y val="5.8730535502558474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4DF-4971-8A32-D6F00E29CD02}"/>
                </c:ext>
              </c:extLst>
            </c:dLbl>
            <c:dLbl>
              <c:idx val="2"/>
              <c:layout>
                <c:manualLayout>
                  <c:x val="5.8438944368408102E-2"/>
                  <c:y val="7.008408813787924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4DF-4971-8A32-D6F00E29CD02}"/>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Google Services</c:v>
                </c:pt>
                <c:pt idx="1">
                  <c:v>Google Cloud</c:v>
                </c:pt>
                <c:pt idx="2">
                  <c:v>Other Bets</c:v>
                </c:pt>
              </c:strCache>
            </c:strRef>
          </c:cat>
          <c:val>
            <c:numRef>
              <c:f>Sheet1!$B$2:$B$4</c:f>
              <c:numCache>
                <c:formatCode>0.00%</c:formatCode>
                <c:ptCount val="3"/>
                <c:pt idx="0" formatCode="0%">
                  <c:v>0.87119999999999997</c:v>
                </c:pt>
                <c:pt idx="1">
                  <c:v>0.1211</c:v>
                </c:pt>
                <c:pt idx="2">
                  <c:v>4.7000000000000002E-3</c:v>
                </c:pt>
              </c:numCache>
            </c:numRef>
          </c:val>
          <c:extLst>
            <c:ext xmlns:c16="http://schemas.microsoft.com/office/drawing/2014/chart" uri="{C3380CC4-5D6E-409C-BE32-E72D297353CC}">
              <c16:uniqueId val="{00000000-54DF-4971-8A32-D6F00E29CD0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Market</a:t>
            </a:r>
            <a:r>
              <a:rPr lang="en-IN" baseline="0" dirty="0"/>
              <a:t> Opportunity Sizing</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Sheet1!$B$1</c:f>
              <c:strCache>
                <c:ptCount val="1"/>
                <c:pt idx="0">
                  <c:v>2024</c:v>
                </c:pt>
              </c:strCache>
            </c:strRef>
          </c:tx>
          <c:spPr>
            <a:solidFill>
              <a:schemeClr val="bg2">
                <a:lumMod val="75000"/>
              </a:schemeClr>
            </a:solidFill>
            <a:ln>
              <a:solidFill>
                <a:schemeClr val="bg2">
                  <a:lumMod val="90000"/>
                </a:schemeClr>
              </a:solidFill>
            </a:ln>
            <a:effectLst/>
          </c:spPr>
          <c:invertIfNegative val="0"/>
          <c:dLbls>
            <c:dLbl>
              <c:idx val="0"/>
              <c:layout>
                <c:manualLayout>
                  <c:x val="-3.0801900742279654E-17"/>
                  <c:y val="0.13170358560692125"/>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F77-48D5-AFFF-B7CA9BED92BF}"/>
                </c:ext>
              </c:extLst>
            </c:dLbl>
            <c:dLbl>
              <c:idx val="1"/>
              <c:layout>
                <c:manualLayout>
                  <c:x val="3.3602461711053225E-3"/>
                  <c:y val="0.1178400502798768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F77-48D5-AFFF-B7CA9BED92BF}"/>
                </c:ext>
              </c:extLst>
            </c:dLbl>
            <c:dLbl>
              <c:idx val="2"/>
              <c:layout>
                <c:manualLayout>
                  <c:x val="0"/>
                  <c:y val="0.10051063112107138"/>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F77-48D5-AFFF-B7CA9BED92BF}"/>
                </c:ext>
              </c:extLst>
            </c:dLbl>
            <c:spPr>
              <a:noFill/>
              <a:ln>
                <a:noFill/>
              </a:ln>
              <a:effectLst/>
            </c:spPr>
            <c:txPr>
              <a:bodyPr rot="-5400000" spcFirstLastPara="1" vertOverflow="ellipsis"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Global Digital Ad</c:v>
                </c:pt>
                <c:pt idx="1">
                  <c:v>Public Cloud</c:v>
                </c:pt>
                <c:pt idx="2">
                  <c:v>AI</c:v>
                </c:pt>
              </c:strCache>
            </c:strRef>
          </c:cat>
          <c:val>
            <c:numRef>
              <c:f>Sheet1!$B$2:$B$4</c:f>
              <c:numCache>
                <c:formatCode>General</c:formatCode>
                <c:ptCount val="3"/>
                <c:pt idx="0">
                  <c:v>1040</c:v>
                </c:pt>
                <c:pt idx="1">
                  <c:v>596</c:v>
                </c:pt>
                <c:pt idx="2">
                  <c:v>233</c:v>
                </c:pt>
              </c:numCache>
            </c:numRef>
          </c:val>
          <c:extLst>
            <c:ext xmlns:c16="http://schemas.microsoft.com/office/drawing/2014/chart" uri="{C3380CC4-5D6E-409C-BE32-E72D297353CC}">
              <c16:uniqueId val="{00000000-AF77-48D5-AFFF-B7CA9BED92BF}"/>
            </c:ext>
          </c:extLst>
        </c:ser>
        <c:ser>
          <c:idx val="1"/>
          <c:order val="1"/>
          <c:tx>
            <c:strRef>
              <c:f>Sheet1!$C$1</c:f>
              <c:strCache>
                <c:ptCount val="1"/>
                <c:pt idx="0">
                  <c:v>2025</c:v>
                </c:pt>
              </c:strCache>
            </c:strRef>
          </c:tx>
          <c:spPr>
            <a:solidFill>
              <a:srgbClr val="002060"/>
            </a:solidFill>
            <a:ln>
              <a:noFill/>
            </a:ln>
            <a:effectLst/>
          </c:spPr>
          <c:invertIfNegative val="0"/>
          <c:dLbls>
            <c:dLbl>
              <c:idx val="0"/>
              <c:layout>
                <c:manualLayout>
                  <c:x val="-6.720492342210645E-3"/>
                  <c:y val="0.13170358560692125"/>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AF77-48D5-AFFF-B7CA9BED92BF}"/>
                </c:ext>
              </c:extLst>
            </c:dLbl>
            <c:dLbl>
              <c:idx val="1"/>
              <c:layout>
                <c:manualLayout>
                  <c:x val="6.720492342210645E-3"/>
                  <c:y val="0.103976514952832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AF77-48D5-AFFF-B7CA9BED92BF}"/>
                </c:ext>
              </c:extLst>
            </c:dLbl>
            <c:dLbl>
              <c:idx val="2"/>
              <c:layout>
                <c:manualLayout>
                  <c:x val="-1.0080738513316092E-2"/>
                  <c:y val="9.704474728931042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AF77-48D5-AFFF-B7CA9BED92BF}"/>
                </c:ext>
              </c:extLst>
            </c:dLbl>
            <c:spPr>
              <a:noFill/>
              <a:ln>
                <a:noFill/>
              </a:ln>
              <a:effectLst/>
            </c:spPr>
            <c:txPr>
              <a:bodyPr rot="-5400000" spcFirstLastPara="1" vertOverflow="ellipsis"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Global Digital Ad</c:v>
                </c:pt>
                <c:pt idx="1">
                  <c:v>Public Cloud</c:v>
                </c:pt>
                <c:pt idx="2">
                  <c:v>AI</c:v>
                </c:pt>
              </c:strCache>
            </c:strRef>
          </c:cat>
          <c:val>
            <c:numRef>
              <c:f>Sheet1!$C$2:$C$4</c:f>
              <c:numCache>
                <c:formatCode>General</c:formatCode>
                <c:ptCount val="3"/>
                <c:pt idx="0">
                  <c:v>1100</c:v>
                </c:pt>
                <c:pt idx="1">
                  <c:v>723</c:v>
                </c:pt>
                <c:pt idx="2">
                  <c:v>372</c:v>
                </c:pt>
              </c:numCache>
            </c:numRef>
          </c:val>
          <c:extLst>
            <c:ext xmlns:c16="http://schemas.microsoft.com/office/drawing/2014/chart" uri="{C3380CC4-5D6E-409C-BE32-E72D297353CC}">
              <c16:uniqueId val="{00000001-AF77-48D5-AFFF-B7CA9BED92BF}"/>
            </c:ext>
          </c:extLst>
        </c:ser>
        <c:dLbls>
          <c:dLblPos val="outEnd"/>
          <c:showLegendKey val="0"/>
          <c:showVal val="1"/>
          <c:showCatName val="0"/>
          <c:showSerName val="0"/>
          <c:showPercent val="0"/>
          <c:showBubbleSize val="0"/>
        </c:dLbls>
        <c:gapWidth val="219"/>
        <c:overlap val="-27"/>
        <c:axId val="688352543"/>
        <c:axId val="688353023"/>
      </c:barChart>
      <c:catAx>
        <c:axId val="688352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8353023"/>
        <c:crosses val="autoZero"/>
        <c:auto val="1"/>
        <c:lblAlgn val="ctr"/>
        <c:lblOffset val="100"/>
        <c:noMultiLvlLbl val="0"/>
      </c:catAx>
      <c:valAx>
        <c:axId val="688353023"/>
        <c:scaling>
          <c:orientation val="minMax"/>
        </c:scaling>
        <c:delete val="0"/>
        <c:axPos val="l"/>
        <c:majorGridlines>
          <c:spPr>
            <a:ln w="9525" cap="flat" cmpd="sng" algn="ctr">
              <a:noFill/>
              <a:round/>
            </a:ln>
            <a:effectLst/>
          </c:spPr>
        </c:majorGridlines>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8352543"/>
        <c:crosses val="autoZero"/>
        <c:crossBetween val="between"/>
        <c:majorUnit val="15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CMP</a:t>
            </a:r>
            <a:r>
              <a:rPr lang="en-US" baseline="0" dirty="0"/>
              <a:t> v/s I</a:t>
            </a:r>
            <a:r>
              <a:rPr lang="en-US" i="1" baseline="0" dirty="0"/>
              <a:t>mplied Share Price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C00000"/>
            </a:solidFill>
            <a:ln>
              <a:noFill/>
            </a:ln>
            <a:effectLst/>
          </c:spPr>
          <c:invertIfNegative val="0"/>
          <c:dPt>
            <c:idx val="1"/>
            <c:invertIfNegative val="0"/>
            <c:bubble3D val="0"/>
            <c:spPr>
              <a:solidFill>
                <a:srgbClr val="00B050"/>
              </a:solidFill>
              <a:ln>
                <a:noFill/>
              </a:ln>
              <a:effectLst/>
            </c:spPr>
            <c:extLst>
              <c:ext xmlns:c16="http://schemas.microsoft.com/office/drawing/2014/chart" uri="{C3380CC4-5D6E-409C-BE32-E72D297353CC}">
                <c16:uniqueId val="{00000003-C4BA-4EF8-A73E-99F521B0533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02060"/>
                </a:solidFill>
                <a:prstDash val="sysDot"/>
              </a:ln>
              <a:effectLst/>
            </c:spPr>
            <c:trendlineType val="linear"/>
            <c:dispRSqr val="0"/>
            <c:dispEq val="0"/>
          </c:trendline>
          <c:cat>
            <c:strRef>
              <c:f>Sheet1!$A$2:$A$3</c:f>
              <c:strCache>
                <c:ptCount val="2"/>
                <c:pt idx="0">
                  <c:v>Current Market Price</c:v>
                </c:pt>
                <c:pt idx="1">
                  <c:v>Implied Share Price</c:v>
                </c:pt>
              </c:strCache>
            </c:strRef>
          </c:cat>
          <c:val>
            <c:numRef>
              <c:f>Sheet1!$B$2:$B$3</c:f>
              <c:numCache>
                <c:formatCode>General</c:formatCode>
                <c:ptCount val="2"/>
                <c:pt idx="0">
                  <c:v>212.91</c:v>
                </c:pt>
                <c:pt idx="1">
                  <c:v>235.44</c:v>
                </c:pt>
              </c:numCache>
            </c:numRef>
          </c:val>
          <c:extLst>
            <c:ext xmlns:c16="http://schemas.microsoft.com/office/drawing/2014/chart" uri="{C3380CC4-5D6E-409C-BE32-E72D297353CC}">
              <c16:uniqueId val="{00000000-C4BA-4EF8-A73E-99F521B05334}"/>
            </c:ext>
          </c:extLst>
        </c:ser>
        <c:dLbls>
          <c:dLblPos val="outEnd"/>
          <c:showLegendKey val="0"/>
          <c:showVal val="1"/>
          <c:showCatName val="0"/>
          <c:showSerName val="0"/>
          <c:showPercent val="0"/>
          <c:showBubbleSize val="0"/>
        </c:dLbls>
        <c:gapWidth val="219"/>
        <c:overlap val="-27"/>
        <c:axId val="983827967"/>
        <c:axId val="983828447"/>
      </c:barChart>
      <c:catAx>
        <c:axId val="983827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3828447"/>
        <c:crosses val="autoZero"/>
        <c:auto val="1"/>
        <c:lblAlgn val="ctr"/>
        <c:lblOffset val="100"/>
        <c:noMultiLvlLbl val="0"/>
      </c:catAx>
      <c:valAx>
        <c:axId val="983828447"/>
        <c:scaling>
          <c:orientation val="minMax"/>
        </c:scaling>
        <c:delete val="0"/>
        <c:axPos val="l"/>
        <c:majorGridlines>
          <c:spPr>
            <a:ln w="9525" cap="flat" cmpd="sng" algn="ctr">
              <a:noFill/>
              <a:round/>
            </a:ln>
            <a:effectLst/>
          </c:spPr>
        </c:majorGridlines>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382796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defRPr sz="1862" b="0" i="0" u="none" strike="noStrike" kern="1200" spc="0" baseline="0">
                <a:solidFill>
                  <a:schemeClr val="tx1">
                    <a:lumMod val="65000"/>
                    <a:lumOff val="35000"/>
                  </a:schemeClr>
                </a:solidFill>
                <a:latin typeface="+mn-lt"/>
                <a:ea typeface="+mn-ea"/>
                <a:cs typeface="+mn-cs"/>
              </a:defRPr>
            </a:pPr>
            <a:r>
              <a:rPr lang="en-US" dirty="0"/>
              <a:t>CMP</a:t>
            </a:r>
            <a:r>
              <a:rPr lang="en-US" baseline="0" dirty="0"/>
              <a:t> v/s Base v/s Conservative v/s Optimistic Case</a:t>
            </a:r>
            <a:endParaRPr lang="en-US" dirty="0"/>
          </a:p>
        </c:rich>
      </c:tx>
      <c:overlay val="0"/>
      <c:spPr>
        <a:noFill/>
        <a:ln>
          <a:noFill/>
        </a:ln>
        <a:effectLst/>
      </c:spPr>
      <c:txPr>
        <a:bodyPr rot="0" spcFirstLastPara="1" vertOverflow="ellipsis" vert="horz" wrap="square" anchor="t" anchorCtr="0"/>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tx1">
                  <a:lumMod val="65000"/>
                  <a:lumOff val="35000"/>
                </a:schemeClr>
              </a:solidFill>
              <a:ln>
                <a:noFill/>
              </a:ln>
              <a:effectLst/>
            </c:spPr>
            <c:extLst>
              <c:ext xmlns:c16="http://schemas.microsoft.com/office/drawing/2014/chart" uri="{C3380CC4-5D6E-409C-BE32-E72D297353CC}">
                <c16:uniqueId val="{00000003-49F2-430E-9714-AA2546DDC483}"/>
              </c:ext>
            </c:extLst>
          </c:dPt>
          <c:dPt>
            <c:idx val="1"/>
            <c:invertIfNegative val="0"/>
            <c:bubble3D val="0"/>
            <c:spPr>
              <a:solidFill>
                <a:srgbClr val="00B050"/>
              </a:solidFill>
              <a:ln>
                <a:noFill/>
              </a:ln>
              <a:effectLst/>
            </c:spPr>
            <c:extLst>
              <c:ext xmlns:c16="http://schemas.microsoft.com/office/drawing/2014/chart" uri="{C3380CC4-5D6E-409C-BE32-E72D297353CC}">
                <c16:uniqueId val="{00000004-49F2-430E-9714-AA2546DDC483}"/>
              </c:ext>
            </c:extLst>
          </c:dPt>
          <c:dPt>
            <c:idx val="2"/>
            <c:invertIfNegative val="0"/>
            <c:bubble3D val="0"/>
            <c:spPr>
              <a:solidFill>
                <a:srgbClr val="C00000"/>
              </a:solidFill>
              <a:ln>
                <a:noFill/>
              </a:ln>
              <a:effectLst/>
            </c:spPr>
            <c:extLst>
              <c:ext xmlns:c16="http://schemas.microsoft.com/office/drawing/2014/chart" uri="{C3380CC4-5D6E-409C-BE32-E72D297353CC}">
                <c16:uniqueId val="{00000005-49F2-430E-9714-AA2546DDC483}"/>
              </c:ext>
            </c:extLst>
          </c:dPt>
          <c:dPt>
            <c:idx val="3"/>
            <c:invertIfNegative val="0"/>
            <c:bubble3D val="0"/>
            <c:spPr>
              <a:solidFill>
                <a:srgbClr val="002060"/>
              </a:solidFill>
              <a:ln>
                <a:noFill/>
              </a:ln>
              <a:effectLst/>
            </c:spPr>
            <c:extLst>
              <c:ext xmlns:c16="http://schemas.microsoft.com/office/drawing/2014/chart" uri="{C3380CC4-5D6E-409C-BE32-E72D297353CC}">
                <c16:uniqueId val="{00000006-49F2-430E-9714-AA2546DDC483}"/>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Current Market Price</c:v>
                </c:pt>
                <c:pt idx="1">
                  <c:v>Base Case</c:v>
                </c:pt>
                <c:pt idx="2">
                  <c:v>Conservative Case</c:v>
                </c:pt>
                <c:pt idx="3">
                  <c:v>Optimistic Case</c:v>
                </c:pt>
              </c:strCache>
            </c:strRef>
          </c:cat>
          <c:val>
            <c:numRef>
              <c:f>Sheet1!$B$2:$B$5</c:f>
              <c:numCache>
                <c:formatCode>General</c:formatCode>
                <c:ptCount val="4"/>
                <c:pt idx="0">
                  <c:v>212.91</c:v>
                </c:pt>
                <c:pt idx="1">
                  <c:v>235.44</c:v>
                </c:pt>
                <c:pt idx="2">
                  <c:v>203.21</c:v>
                </c:pt>
                <c:pt idx="3">
                  <c:v>287.17</c:v>
                </c:pt>
              </c:numCache>
            </c:numRef>
          </c:val>
          <c:extLst>
            <c:ext xmlns:c16="http://schemas.microsoft.com/office/drawing/2014/chart" uri="{C3380CC4-5D6E-409C-BE32-E72D297353CC}">
              <c16:uniqueId val="{00000000-49F2-430E-9714-AA2546DDC483}"/>
            </c:ext>
          </c:extLst>
        </c:ser>
        <c:dLbls>
          <c:dLblPos val="outEnd"/>
          <c:showLegendKey val="0"/>
          <c:showVal val="1"/>
          <c:showCatName val="0"/>
          <c:showSerName val="0"/>
          <c:showPercent val="0"/>
          <c:showBubbleSize val="0"/>
        </c:dLbls>
        <c:gapWidth val="219"/>
        <c:overlap val="-27"/>
        <c:axId val="1162974431"/>
        <c:axId val="1162965311"/>
      </c:barChart>
      <c:catAx>
        <c:axId val="1162974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2965311"/>
        <c:crosses val="autoZero"/>
        <c:auto val="1"/>
        <c:lblAlgn val="ctr"/>
        <c:lblOffset val="100"/>
        <c:noMultiLvlLbl val="0"/>
      </c:catAx>
      <c:valAx>
        <c:axId val="1162965311"/>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2974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Business</a:t>
            </a:r>
            <a:r>
              <a:rPr lang="en-US" baseline="0" dirty="0"/>
              <a:t> Segment as % of Total Revenue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B40E-4469-A725-614826D4468E}"/>
              </c:ext>
            </c:extLst>
          </c:dPt>
          <c:dPt>
            <c:idx val="1"/>
            <c:bubble3D val="0"/>
            <c:spPr>
              <a:solidFill>
                <a:srgbClr val="FF0000"/>
              </a:solidFill>
              <a:ln w="19050">
                <a:solidFill>
                  <a:schemeClr val="lt1"/>
                </a:solidFill>
              </a:ln>
              <a:effectLst/>
            </c:spPr>
            <c:extLst>
              <c:ext xmlns:c16="http://schemas.microsoft.com/office/drawing/2014/chart" uri="{C3380CC4-5D6E-409C-BE32-E72D297353CC}">
                <c16:uniqueId val="{00000003-B40E-4469-A725-614826D4468E}"/>
              </c:ext>
            </c:extLst>
          </c:dPt>
          <c:dPt>
            <c:idx val="2"/>
            <c:bubble3D val="0"/>
            <c:spPr>
              <a:solidFill>
                <a:srgbClr val="00B050"/>
              </a:solidFill>
              <a:ln w="19050">
                <a:solidFill>
                  <a:schemeClr val="lt1"/>
                </a:solidFill>
              </a:ln>
              <a:effectLst/>
            </c:spPr>
            <c:extLst>
              <c:ext xmlns:c16="http://schemas.microsoft.com/office/drawing/2014/chart" uri="{C3380CC4-5D6E-409C-BE32-E72D297353CC}">
                <c16:uniqueId val="{00000005-B40E-4469-A725-614826D4468E}"/>
              </c:ext>
            </c:extLst>
          </c:dPt>
          <c:dLbls>
            <c:dLbl>
              <c:idx val="0"/>
              <c:layout>
                <c:manualLayout>
                  <c:x val="3.2553831961605405E-2"/>
                  <c:y val="-3.6393698932082393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B40E-4469-A725-614826D4468E}"/>
                </c:ext>
              </c:extLst>
            </c:dLbl>
            <c:dLbl>
              <c:idx val="1"/>
              <c:layout>
                <c:manualLayout>
                  <c:x val="-2.7531707527896042E-2"/>
                  <c:y val="5.8730535502558474E-2"/>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40E-4469-A725-614826D4468E}"/>
                </c:ext>
              </c:extLst>
            </c:dLbl>
            <c:dLbl>
              <c:idx val="2"/>
              <c:layout>
                <c:manualLayout>
                  <c:x val="5.8438944368408102E-2"/>
                  <c:y val="7.008408813787924E-3"/>
                </c:manualLayout>
              </c:layout>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B40E-4469-A725-614826D4468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Google Services</c:v>
                </c:pt>
                <c:pt idx="1">
                  <c:v>Google Cloud</c:v>
                </c:pt>
                <c:pt idx="2">
                  <c:v>Other Bets</c:v>
                </c:pt>
              </c:strCache>
            </c:strRef>
          </c:cat>
          <c:val>
            <c:numRef>
              <c:f>Sheet1!$B$2:$B$4</c:f>
              <c:numCache>
                <c:formatCode>0.00%</c:formatCode>
                <c:ptCount val="3"/>
                <c:pt idx="0" formatCode="0%">
                  <c:v>0.87119999999999997</c:v>
                </c:pt>
                <c:pt idx="1">
                  <c:v>0.1211</c:v>
                </c:pt>
                <c:pt idx="2">
                  <c:v>4.7000000000000002E-3</c:v>
                </c:pt>
              </c:numCache>
            </c:numRef>
          </c:val>
          <c:extLst>
            <c:ext xmlns:c16="http://schemas.microsoft.com/office/drawing/2014/chart" uri="{C3380CC4-5D6E-409C-BE32-E72D297353CC}">
              <c16:uniqueId val="{00000006-B40E-4469-A725-614826D4468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Market</a:t>
            </a:r>
            <a:r>
              <a:rPr lang="en-IN" baseline="0" dirty="0"/>
              <a:t> Opportunity Sizing</a:t>
            </a:r>
            <a:endParaRPr lang="en-IN"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col"/>
        <c:grouping val="clustered"/>
        <c:varyColors val="0"/>
        <c:ser>
          <c:idx val="0"/>
          <c:order val="0"/>
          <c:tx>
            <c:strRef>
              <c:f>Sheet1!$B$1</c:f>
              <c:strCache>
                <c:ptCount val="1"/>
                <c:pt idx="0">
                  <c:v>2024</c:v>
                </c:pt>
              </c:strCache>
            </c:strRef>
          </c:tx>
          <c:spPr>
            <a:solidFill>
              <a:schemeClr val="bg2">
                <a:lumMod val="75000"/>
              </a:schemeClr>
            </a:solidFill>
            <a:ln>
              <a:solidFill>
                <a:schemeClr val="bg2">
                  <a:lumMod val="90000"/>
                </a:schemeClr>
              </a:solidFill>
            </a:ln>
            <a:effectLst/>
          </c:spPr>
          <c:invertIfNegative val="0"/>
          <c:dLbls>
            <c:dLbl>
              <c:idx val="0"/>
              <c:layout>
                <c:manualLayout>
                  <c:x val="-3.0801900742279654E-17"/>
                  <c:y val="0.13170358560692125"/>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1EB-4DDC-BCF6-7710E3F0B579}"/>
                </c:ext>
              </c:extLst>
            </c:dLbl>
            <c:dLbl>
              <c:idx val="1"/>
              <c:layout>
                <c:manualLayout>
                  <c:x val="3.3602461711053225E-3"/>
                  <c:y val="0.1178400502798768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1EB-4DDC-BCF6-7710E3F0B579}"/>
                </c:ext>
              </c:extLst>
            </c:dLbl>
            <c:dLbl>
              <c:idx val="2"/>
              <c:layout>
                <c:manualLayout>
                  <c:x val="0"/>
                  <c:y val="0.10051063112107138"/>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1EB-4DDC-BCF6-7710E3F0B579}"/>
                </c:ext>
              </c:extLst>
            </c:dLbl>
            <c:spPr>
              <a:noFill/>
              <a:ln>
                <a:noFill/>
              </a:ln>
              <a:effectLst/>
            </c:spPr>
            <c:txPr>
              <a:bodyPr rot="-5400000" spcFirstLastPara="1" vertOverflow="ellipsis"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Global Digital Ad</c:v>
                </c:pt>
                <c:pt idx="1">
                  <c:v>Public Cloud</c:v>
                </c:pt>
                <c:pt idx="2">
                  <c:v>AI</c:v>
                </c:pt>
              </c:strCache>
            </c:strRef>
          </c:cat>
          <c:val>
            <c:numRef>
              <c:f>Sheet1!$B$2:$B$4</c:f>
              <c:numCache>
                <c:formatCode>General</c:formatCode>
                <c:ptCount val="3"/>
                <c:pt idx="0">
                  <c:v>1040</c:v>
                </c:pt>
                <c:pt idx="1">
                  <c:v>596</c:v>
                </c:pt>
                <c:pt idx="2">
                  <c:v>233</c:v>
                </c:pt>
              </c:numCache>
            </c:numRef>
          </c:val>
          <c:extLst>
            <c:ext xmlns:c16="http://schemas.microsoft.com/office/drawing/2014/chart" uri="{C3380CC4-5D6E-409C-BE32-E72D297353CC}">
              <c16:uniqueId val="{00000003-21EB-4DDC-BCF6-7710E3F0B579}"/>
            </c:ext>
          </c:extLst>
        </c:ser>
        <c:ser>
          <c:idx val="1"/>
          <c:order val="1"/>
          <c:tx>
            <c:strRef>
              <c:f>Sheet1!$C$1</c:f>
              <c:strCache>
                <c:ptCount val="1"/>
                <c:pt idx="0">
                  <c:v>2025</c:v>
                </c:pt>
              </c:strCache>
            </c:strRef>
          </c:tx>
          <c:spPr>
            <a:solidFill>
              <a:srgbClr val="002060"/>
            </a:solidFill>
            <a:ln>
              <a:noFill/>
            </a:ln>
            <a:effectLst/>
          </c:spPr>
          <c:invertIfNegative val="0"/>
          <c:dLbls>
            <c:dLbl>
              <c:idx val="0"/>
              <c:layout>
                <c:manualLayout>
                  <c:x val="-6.720492342210645E-3"/>
                  <c:y val="0.13170358560692125"/>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1EB-4DDC-BCF6-7710E3F0B579}"/>
                </c:ext>
              </c:extLst>
            </c:dLbl>
            <c:dLbl>
              <c:idx val="1"/>
              <c:layout>
                <c:manualLayout>
                  <c:x val="6.720492342210645E-3"/>
                  <c:y val="0.103976514952832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21EB-4DDC-BCF6-7710E3F0B579}"/>
                </c:ext>
              </c:extLst>
            </c:dLbl>
            <c:dLbl>
              <c:idx val="2"/>
              <c:layout>
                <c:manualLayout>
                  <c:x val="-1.0080738513316092E-2"/>
                  <c:y val="9.704474728931042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21EB-4DDC-BCF6-7710E3F0B579}"/>
                </c:ext>
              </c:extLst>
            </c:dLbl>
            <c:spPr>
              <a:noFill/>
              <a:ln>
                <a:noFill/>
              </a:ln>
              <a:effectLst/>
            </c:spPr>
            <c:txPr>
              <a:bodyPr rot="-5400000" spcFirstLastPara="1" vertOverflow="ellipsis" wrap="square" lIns="38100" tIns="19050" rIns="38100" bIns="19050" anchor="ctr" anchorCtr="1">
                <a:spAutoFit/>
              </a:bodyPr>
              <a:lstStyle/>
              <a:p>
                <a:pPr>
                  <a:defRPr sz="1197" b="1"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Global Digital Ad</c:v>
                </c:pt>
                <c:pt idx="1">
                  <c:v>Public Cloud</c:v>
                </c:pt>
                <c:pt idx="2">
                  <c:v>AI</c:v>
                </c:pt>
              </c:strCache>
            </c:strRef>
          </c:cat>
          <c:val>
            <c:numRef>
              <c:f>Sheet1!$C$2:$C$4</c:f>
              <c:numCache>
                <c:formatCode>General</c:formatCode>
                <c:ptCount val="3"/>
                <c:pt idx="0">
                  <c:v>1100</c:v>
                </c:pt>
                <c:pt idx="1">
                  <c:v>723</c:v>
                </c:pt>
                <c:pt idx="2">
                  <c:v>372</c:v>
                </c:pt>
              </c:numCache>
            </c:numRef>
          </c:val>
          <c:extLst>
            <c:ext xmlns:c16="http://schemas.microsoft.com/office/drawing/2014/chart" uri="{C3380CC4-5D6E-409C-BE32-E72D297353CC}">
              <c16:uniqueId val="{00000007-21EB-4DDC-BCF6-7710E3F0B579}"/>
            </c:ext>
          </c:extLst>
        </c:ser>
        <c:dLbls>
          <c:dLblPos val="outEnd"/>
          <c:showLegendKey val="0"/>
          <c:showVal val="1"/>
          <c:showCatName val="0"/>
          <c:showSerName val="0"/>
          <c:showPercent val="0"/>
          <c:showBubbleSize val="0"/>
        </c:dLbls>
        <c:gapWidth val="219"/>
        <c:overlap val="-27"/>
        <c:axId val="688352543"/>
        <c:axId val="688353023"/>
      </c:barChart>
      <c:catAx>
        <c:axId val="688352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8353023"/>
        <c:crosses val="autoZero"/>
        <c:auto val="1"/>
        <c:lblAlgn val="ctr"/>
        <c:lblOffset val="100"/>
        <c:noMultiLvlLbl val="0"/>
      </c:catAx>
      <c:valAx>
        <c:axId val="688353023"/>
        <c:scaling>
          <c:orientation val="minMax"/>
        </c:scaling>
        <c:delete val="0"/>
        <c:axPos val="l"/>
        <c:majorGridlines>
          <c:spPr>
            <a:ln w="9525" cap="flat" cmpd="sng" algn="ctr">
              <a:noFill/>
              <a:round/>
            </a:ln>
            <a:effectLst/>
          </c:spPr>
        </c:majorGridlines>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688352543"/>
        <c:crosses val="autoZero"/>
        <c:crossBetween val="between"/>
        <c:majorUnit val="150"/>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CMP</a:t>
            </a:r>
            <a:r>
              <a:rPr lang="en-US" baseline="0" dirty="0"/>
              <a:t> v/s I</a:t>
            </a:r>
            <a:r>
              <a:rPr lang="en-US" i="1" baseline="0" dirty="0"/>
              <a:t>mplied Share Price</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C00000"/>
            </a:solidFill>
            <a:ln>
              <a:noFill/>
            </a:ln>
            <a:effectLst/>
          </c:spPr>
          <c:invertIfNegative val="0"/>
          <c:dPt>
            <c:idx val="1"/>
            <c:invertIfNegative val="0"/>
            <c:bubble3D val="0"/>
            <c:spPr>
              <a:solidFill>
                <a:srgbClr val="00B050"/>
              </a:solidFill>
              <a:ln>
                <a:noFill/>
              </a:ln>
              <a:effectLst/>
            </c:spPr>
            <c:extLst>
              <c:ext xmlns:c16="http://schemas.microsoft.com/office/drawing/2014/chart" uri="{C3380CC4-5D6E-409C-BE32-E72D297353CC}">
                <c16:uniqueId val="{00000001-3F57-4F49-9E0A-992D792A2D6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rgbClr val="002060"/>
                </a:solidFill>
                <a:prstDash val="sysDot"/>
              </a:ln>
              <a:effectLst/>
            </c:spPr>
            <c:trendlineType val="linear"/>
            <c:dispRSqr val="0"/>
            <c:dispEq val="0"/>
          </c:trendline>
          <c:cat>
            <c:strRef>
              <c:f>Sheet1!$A$2:$A$3</c:f>
              <c:strCache>
                <c:ptCount val="2"/>
                <c:pt idx="0">
                  <c:v>Current Market Price</c:v>
                </c:pt>
                <c:pt idx="1">
                  <c:v>Implied Share Price</c:v>
                </c:pt>
              </c:strCache>
            </c:strRef>
          </c:cat>
          <c:val>
            <c:numRef>
              <c:f>Sheet1!$B$2:$B$3</c:f>
              <c:numCache>
                <c:formatCode>General</c:formatCode>
                <c:ptCount val="2"/>
                <c:pt idx="0">
                  <c:v>212.91</c:v>
                </c:pt>
                <c:pt idx="1">
                  <c:v>235.44</c:v>
                </c:pt>
              </c:numCache>
            </c:numRef>
          </c:val>
          <c:extLst>
            <c:ext xmlns:c16="http://schemas.microsoft.com/office/drawing/2014/chart" uri="{C3380CC4-5D6E-409C-BE32-E72D297353CC}">
              <c16:uniqueId val="{00000003-3F57-4F49-9E0A-992D792A2D6E}"/>
            </c:ext>
          </c:extLst>
        </c:ser>
        <c:dLbls>
          <c:dLblPos val="outEnd"/>
          <c:showLegendKey val="0"/>
          <c:showVal val="1"/>
          <c:showCatName val="0"/>
          <c:showSerName val="0"/>
          <c:showPercent val="0"/>
          <c:showBubbleSize val="0"/>
        </c:dLbls>
        <c:gapWidth val="219"/>
        <c:overlap val="-27"/>
        <c:axId val="983827967"/>
        <c:axId val="983828447"/>
      </c:barChart>
      <c:catAx>
        <c:axId val="9838279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3828447"/>
        <c:crosses val="autoZero"/>
        <c:auto val="1"/>
        <c:lblAlgn val="ctr"/>
        <c:lblOffset val="100"/>
        <c:noMultiLvlLbl val="0"/>
      </c:catAx>
      <c:valAx>
        <c:axId val="983828447"/>
        <c:scaling>
          <c:orientation val="minMax"/>
        </c:scaling>
        <c:delete val="0"/>
        <c:axPos val="l"/>
        <c:majorGridlines>
          <c:spPr>
            <a:ln w="9525" cap="flat" cmpd="sng" algn="ctr">
              <a:noFill/>
              <a:round/>
            </a:ln>
            <a:effectLst/>
          </c:spPr>
        </c:majorGridlines>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8382796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defRPr sz="1862" b="0" i="0" u="none" strike="noStrike" kern="1200" spc="0" baseline="0">
                <a:solidFill>
                  <a:schemeClr val="tx1">
                    <a:lumMod val="65000"/>
                    <a:lumOff val="35000"/>
                  </a:schemeClr>
                </a:solidFill>
                <a:latin typeface="+mn-lt"/>
                <a:ea typeface="+mn-ea"/>
                <a:cs typeface="+mn-cs"/>
              </a:defRPr>
            </a:pPr>
            <a:r>
              <a:rPr lang="en-US" dirty="0"/>
              <a:t>CMP</a:t>
            </a:r>
            <a:r>
              <a:rPr lang="en-US" baseline="0" dirty="0"/>
              <a:t> v/s Base v/s Conservative v/s Optimistic Case</a:t>
            </a:r>
            <a:endParaRPr lang="en-US" dirty="0"/>
          </a:p>
        </c:rich>
      </c:tx>
      <c:overlay val="0"/>
      <c:spPr>
        <a:noFill/>
        <a:ln>
          <a:noFill/>
        </a:ln>
        <a:effectLst/>
      </c:spPr>
      <c:txPr>
        <a:bodyPr rot="0" spcFirstLastPara="1" vertOverflow="ellipsis" vert="horz" wrap="square" anchor="t" anchorCtr="0"/>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Pt>
            <c:idx val="0"/>
            <c:invertIfNegative val="0"/>
            <c:bubble3D val="0"/>
            <c:spPr>
              <a:solidFill>
                <a:schemeClr val="tx1">
                  <a:lumMod val="65000"/>
                  <a:lumOff val="35000"/>
                </a:schemeClr>
              </a:solidFill>
              <a:ln>
                <a:noFill/>
              </a:ln>
              <a:effectLst/>
            </c:spPr>
            <c:extLst>
              <c:ext xmlns:c16="http://schemas.microsoft.com/office/drawing/2014/chart" uri="{C3380CC4-5D6E-409C-BE32-E72D297353CC}">
                <c16:uniqueId val="{00000001-C352-450D-A831-5DA20E8FABC8}"/>
              </c:ext>
            </c:extLst>
          </c:dPt>
          <c:dPt>
            <c:idx val="1"/>
            <c:invertIfNegative val="0"/>
            <c:bubble3D val="0"/>
            <c:spPr>
              <a:solidFill>
                <a:srgbClr val="00B050"/>
              </a:solidFill>
              <a:ln>
                <a:noFill/>
              </a:ln>
              <a:effectLst/>
            </c:spPr>
            <c:extLst>
              <c:ext xmlns:c16="http://schemas.microsoft.com/office/drawing/2014/chart" uri="{C3380CC4-5D6E-409C-BE32-E72D297353CC}">
                <c16:uniqueId val="{00000003-C352-450D-A831-5DA20E8FABC8}"/>
              </c:ext>
            </c:extLst>
          </c:dPt>
          <c:dPt>
            <c:idx val="2"/>
            <c:invertIfNegative val="0"/>
            <c:bubble3D val="0"/>
            <c:spPr>
              <a:solidFill>
                <a:srgbClr val="C00000"/>
              </a:solidFill>
              <a:ln>
                <a:noFill/>
              </a:ln>
              <a:effectLst/>
            </c:spPr>
            <c:extLst>
              <c:ext xmlns:c16="http://schemas.microsoft.com/office/drawing/2014/chart" uri="{C3380CC4-5D6E-409C-BE32-E72D297353CC}">
                <c16:uniqueId val="{00000005-C352-450D-A831-5DA20E8FABC8}"/>
              </c:ext>
            </c:extLst>
          </c:dPt>
          <c:dPt>
            <c:idx val="3"/>
            <c:invertIfNegative val="0"/>
            <c:bubble3D val="0"/>
            <c:spPr>
              <a:solidFill>
                <a:srgbClr val="002060"/>
              </a:solidFill>
              <a:ln>
                <a:noFill/>
              </a:ln>
              <a:effectLst/>
            </c:spPr>
            <c:extLst>
              <c:ext xmlns:c16="http://schemas.microsoft.com/office/drawing/2014/chart" uri="{C3380CC4-5D6E-409C-BE32-E72D297353CC}">
                <c16:uniqueId val="{00000007-C352-450D-A831-5DA20E8FABC8}"/>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Current Market Price</c:v>
                </c:pt>
                <c:pt idx="1">
                  <c:v>Base Case</c:v>
                </c:pt>
                <c:pt idx="2">
                  <c:v>Conservative Case</c:v>
                </c:pt>
                <c:pt idx="3">
                  <c:v>Optimistic Case</c:v>
                </c:pt>
              </c:strCache>
            </c:strRef>
          </c:cat>
          <c:val>
            <c:numRef>
              <c:f>Sheet1!$B$2:$B$5</c:f>
              <c:numCache>
                <c:formatCode>General</c:formatCode>
                <c:ptCount val="4"/>
                <c:pt idx="0">
                  <c:v>212.91</c:v>
                </c:pt>
                <c:pt idx="1">
                  <c:v>235.44</c:v>
                </c:pt>
                <c:pt idx="2">
                  <c:v>203.21</c:v>
                </c:pt>
                <c:pt idx="3">
                  <c:v>287.17</c:v>
                </c:pt>
              </c:numCache>
            </c:numRef>
          </c:val>
          <c:extLst>
            <c:ext xmlns:c16="http://schemas.microsoft.com/office/drawing/2014/chart" uri="{C3380CC4-5D6E-409C-BE32-E72D297353CC}">
              <c16:uniqueId val="{00000008-C352-450D-A831-5DA20E8FABC8}"/>
            </c:ext>
          </c:extLst>
        </c:ser>
        <c:dLbls>
          <c:dLblPos val="outEnd"/>
          <c:showLegendKey val="0"/>
          <c:showVal val="1"/>
          <c:showCatName val="0"/>
          <c:showSerName val="0"/>
          <c:showPercent val="0"/>
          <c:showBubbleSize val="0"/>
        </c:dLbls>
        <c:gapWidth val="219"/>
        <c:overlap val="-27"/>
        <c:axId val="1162974431"/>
        <c:axId val="1162965311"/>
      </c:barChart>
      <c:catAx>
        <c:axId val="1162974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2965311"/>
        <c:crosses val="autoZero"/>
        <c:auto val="1"/>
        <c:lblAlgn val="ctr"/>
        <c:lblOffset val="100"/>
        <c:noMultiLvlLbl val="0"/>
      </c:catAx>
      <c:valAx>
        <c:axId val="1162965311"/>
        <c:scaling>
          <c:orientation val="minMax"/>
        </c:scaling>
        <c:delete val="0"/>
        <c:axPos val="l"/>
        <c:majorGridlines>
          <c:spPr>
            <a:ln w="9525" cap="flat" cmpd="sng" algn="ctr">
              <a:no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629744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1T20:56:38.189"/>
    </inkml:context>
    <inkml:brush xml:id="br0">
      <inkml:brushProperty name="width" value="0.035" units="cm"/>
      <inkml:brushProperty name="height" value="0.035" units="cm"/>
      <inkml:brushProperty name="color" value="#FFFFFF"/>
    </inkml:brush>
  </inkml:definitions>
  <inkml:trace contextRef="#ctx0" brushRef="#br0">119 85 24575,'-10'-10'0,"-7"-2"0,-5-4 0,-9 1 0,7 2 0,10 5 0,14 2 0,15 3 0,10 2 0,10 1 0,-2 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1T20:56:42.441"/>
    </inkml:context>
    <inkml:brush xml:id="br0">
      <inkml:brushProperty name="width" value="0.035" units="cm"/>
      <inkml:brushProperty name="height" value="0.035" units="cm"/>
      <inkml:brushProperty name="color" value="#FFFFFF"/>
    </inkml:brush>
  </inkml:definitions>
  <inkml:trace contextRef="#ctx0" brushRef="#br0">43 23 23830,'87'-23'0,"-217"23"0,173 23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1T20:56:52.109"/>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1T20:56:58.551"/>
    </inkml:context>
    <inkml:brush xml:id="br0">
      <inkml:brushProperty name="width" value="0.035" units="cm"/>
      <inkml:brushProperty name="height" value="0.035" units="cm"/>
      <inkml:brushProperty name="color" value="#FFFFFF"/>
    </inkml:brush>
  </inkml:definitions>
  <inkml:trace contextRef="#ctx0" brushRef="#br0">251 77 24575,'-5'-5'0,"-11"-5"0,-6-2 0,-10-8 0,1 4 0,2 5 0,4 9 0,3 4 0,-4 8 0,2 1 0,6-1-8191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6T18:37:57.079"/>
    </inkml:context>
    <inkml:brush xml:id="br0">
      <inkml:brushProperty name="width" value="0.035" units="cm"/>
      <inkml:brushProperty name="height" value="0.035" units="cm"/>
      <inkml:brushProperty name="color" value="#FFFFFF"/>
    </inkml:brush>
  </inkml:definitions>
  <inkml:trace contextRef="#ctx0" brushRef="#br0">119 85 24575,'-10'-10'0,"-7"-2"0,-5-4 0,-9 1 0,7 2 0,10 5 0,14 2 0,15 3 0,10 2 0,10 1 0,-2 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6T18:37:57.080"/>
    </inkml:context>
    <inkml:brush xml:id="br0">
      <inkml:brushProperty name="width" value="0.035" units="cm"/>
      <inkml:brushProperty name="height" value="0.035" units="cm"/>
      <inkml:brushProperty name="color" value="#FFFFFF"/>
    </inkml:brush>
  </inkml:definitions>
  <inkml:trace contextRef="#ctx0" brushRef="#br0">43 23 23830,'87'-23'0,"-217"23"0,173 23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6T18:37:57.081"/>
    </inkml:context>
    <inkml:brush xml:id="br0">
      <inkml:brushProperty name="width" value="0.035" units="cm"/>
      <inkml:brushProperty name="height" value="0.035" units="cm"/>
      <inkml:brushProperty name="color" value="#FFFFFF"/>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16T18:37:57.082"/>
    </inkml:context>
    <inkml:brush xml:id="br0">
      <inkml:brushProperty name="width" value="0.035" units="cm"/>
      <inkml:brushProperty name="height" value="0.035" units="cm"/>
      <inkml:brushProperty name="color" value="#FFFFFF"/>
    </inkml:brush>
  </inkml:definitions>
  <inkml:trace contextRef="#ctx0" brushRef="#br0">251 77 24575,'-5'-5'0,"-11"-5"0,-6-2 0,-10-8 0,1 4 0,2 5 0,4 9 0,3 4 0,-4 8 0,2 1 0,6-1-8191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6.png"/><Relationship Id="rId3" Type="http://schemas.openxmlformats.org/officeDocument/2006/relationships/image" Target="../media/image47.emf"/><Relationship Id="rId7" Type="http://schemas.openxmlformats.org/officeDocument/2006/relationships/image" Target="../media/image37.emf"/><Relationship Id="rId12" Type="http://schemas.openxmlformats.org/officeDocument/2006/relationships/image" Target="../media/image40.emf"/><Relationship Id="rId2" Type="http://schemas.openxmlformats.org/officeDocument/2006/relationships/image" Target="../media/image46.emf"/><Relationship Id="rId1" Type="http://schemas.openxmlformats.org/officeDocument/2006/relationships/slideMaster" Target="../slideMasters/slideMaster1.xml"/><Relationship Id="rId6" Type="http://schemas.openxmlformats.org/officeDocument/2006/relationships/image" Target="../media/image19.png"/><Relationship Id="rId11" Type="http://schemas.openxmlformats.org/officeDocument/2006/relationships/image" Target="../media/image6.emf"/><Relationship Id="rId5" Type="http://schemas.openxmlformats.org/officeDocument/2006/relationships/image" Target="../media/image49.emf"/><Relationship Id="rId10" Type="http://schemas.openxmlformats.org/officeDocument/2006/relationships/image" Target="../media/image50.emf"/><Relationship Id="rId4" Type="http://schemas.openxmlformats.org/officeDocument/2006/relationships/image" Target="../media/image48.emf"/><Relationship Id="rId9" Type="http://schemas.openxmlformats.org/officeDocument/2006/relationships/image" Target="../media/image31.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51.png"/><Relationship Id="rId7" Type="http://schemas.openxmlformats.org/officeDocument/2006/relationships/image" Target="../media/image53.emf"/><Relationship Id="rId12" Type="http://schemas.openxmlformats.org/officeDocument/2006/relationships/image" Target="../media/image14.emf"/><Relationship Id="rId2" Type="http://schemas.openxmlformats.org/officeDocument/2006/relationships/image" Target="../media/image5.emf"/><Relationship Id="rId1" Type="http://schemas.openxmlformats.org/officeDocument/2006/relationships/slideMaster" Target="../slideMasters/slideMaster1.xml"/><Relationship Id="rId6" Type="http://schemas.openxmlformats.org/officeDocument/2006/relationships/image" Target="../media/image6.emf"/><Relationship Id="rId11" Type="http://schemas.openxmlformats.org/officeDocument/2006/relationships/image" Target="../media/image57.emf"/><Relationship Id="rId5" Type="http://schemas.openxmlformats.org/officeDocument/2006/relationships/image" Target="../media/image13.emf"/><Relationship Id="rId10" Type="http://schemas.openxmlformats.org/officeDocument/2006/relationships/image" Target="../media/image56.emf"/><Relationship Id="rId4" Type="http://schemas.openxmlformats.org/officeDocument/2006/relationships/image" Target="../media/image52.emf"/><Relationship Id="rId9" Type="http://schemas.openxmlformats.org/officeDocument/2006/relationships/image" Target="../media/image55.emf"/></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9.jpeg"/><Relationship Id="rId7" Type="http://schemas.openxmlformats.org/officeDocument/2006/relationships/image" Target="../media/image40.emf"/><Relationship Id="rId2" Type="http://schemas.openxmlformats.org/officeDocument/2006/relationships/image" Target="../media/image58.jpeg"/><Relationship Id="rId1" Type="http://schemas.openxmlformats.org/officeDocument/2006/relationships/slideMaster" Target="../slideMasters/slideMaster1.xml"/><Relationship Id="rId6" Type="http://schemas.openxmlformats.org/officeDocument/2006/relationships/image" Target="../media/image6.emf"/><Relationship Id="rId5" Type="http://schemas.openxmlformats.org/officeDocument/2006/relationships/image" Target="../media/image34.png"/><Relationship Id="rId4" Type="http://schemas.openxmlformats.org/officeDocument/2006/relationships/image" Target="../media/image32.png"/></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56.emf"/><Relationship Id="rId7" Type="http://schemas.openxmlformats.org/officeDocument/2006/relationships/image" Target="../media/image52.emf"/><Relationship Id="rId2" Type="http://schemas.openxmlformats.org/officeDocument/2006/relationships/image" Target="../media/image55.emf"/><Relationship Id="rId1" Type="http://schemas.openxmlformats.org/officeDocument/2006/relationships/slideMaster" Target="../slideMasters/slideMaster1.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7.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emf"/><Relationship Id="rId3" Type="http://schemas.openxmlformats.org/officeDocument/2006/relationships/image" Target="../media/image2.png"/><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5" Type="http://schemas.openxmlformats.org/officeDocument/2006/relationships/image" Target="../media/image14.emf"/><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emf"/></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21.png"/><Relationship Id="rId7" Type="http://schemas.openxmlformats.org/officeDocument/2006/relationships/image" Target="../media/image11.emf"/><Relationship Id="rId2" Type="http://schemas.openxmlformats.org/officeDocument/2006/relationships/chart" Target="../charts/chart1.xml"/><Relationship Id="rId1" Type="http://schemas.openxmlformats.org/officeDocument/2006/relationships/slideMaster" Target="../slideMasters/slideMaster1.xml"/><Relationship Id="rId6" Type="http://schemas.openxmlformats.org/officeDocument/2006/relationships/image" Target="../media/image9.emf"/><Relationship Id="rId11" Type="http://schemas.openxmlformats.org/officeDocument/2006/relationships/image" Target="../media/image20.png"/><Relationship Id="rId5" Type="http://schemas.openxmlformats.org/officeDocument/2006/relationships/image" Target="../media/image6.emf"/><Relationship Id="rId10" Type="http://schemas.openxmlformats.org/officeDocument/2006/relationships/image" Target="../media/image14.emf"/><Relationship Id="rId4" Type="http://schemas.openxmlformats.org/officeDocument/2006/relationships/image" Target="../media/image5.emf"/><Relationship Id="rId9" Type="http://schemas.openxmlformats.org/officeDocument/2006/relationships/image" Target="../media/image1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chart" Target="../charts/chart2.xml"/><Relationship Id="rId1" Type="http://schemas.openxmlformats.org/officeDocument/2006/relationships/slideMaster" Target="../slideMasters/slideMaster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Layouts/_rels/slideLayout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90.png"/><Relationship Id="rId7" Type="http://schemas.openxmlformats.org/officeDocument/2006/relationships/image" Target="../media/image210.png"/><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5" Type="http://schemas.openxmlformats.org/officeDocument/2006/relationships/image" Target="../media/image200.png"/><Relationship Id="rId10" Type="http://schemas.openxmlformats.org/officeDocument/2006/relationships/image" Target="../media/image27.png"/><Relationship Id="rId4" Type="http://schemas.openxmlformats.org/officeDocument/2006/relationships/customXml" Target="../ink/ink2.xml"/><Relationship Id="rId9" Type="http://schemas.openxmlformats.org/officeDocument/2006/relationships/image" Target="../media/image220.png"/></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png"/><Relationship Id="rId18" Type="http://schemas.openxmlformats.org/officeDocument/2006/relationships/image" Target="../media/image37.emf"/><Relationship Id="rId3" Type="http://schemas.openxmlformats.org/officeDocument/2006/relationships/image" Target="../media/image23.png"/><Relationship Id="rId21" Type="http://schemas.openxmlformats.org/officeDocument/2006/relationships/image" Target="../media/image40.emf"/><Relationship Id="rId7" Type="http://schemas.openxmlformats.org/officeDocument/2006/relationships/image" Target="../media/image24.png"/><Relationship Id="rId12" Type="http://schemas.openxmlformats.org/officeDocument/2006/relationships/image" Target="../media/image33.png"/><Relationship Id="rId17" Type="http://schemas.openxmlformats.org/officeDocument/2006/relationships/image" Target="../media/image6.emf"/><Relationship Id="rId25" Type="http://schemas.openxmlformats.org/officeDocument/2006/relationships/image" Target="../media/image44.jpeg"/><Relationship Id="rId2" Type="http://schemas.openxmlformats.org/officeDocument/2006/relationships/image" Target="../media/image8.jpeg"/><Relationship Id="rId16" Type="http://schemas.openxmlformats.org/officeDocument/2006/relationships/image" Target="../media/image4.emf"/><Relationship Id="rId20" Type="http://schemas.openxmlformats.org/officeDocument/2006/relationships/image" Target="../media/image39.emf"/><Relationship Id="rId1" Type="http://schemas.openxmlformats.org/officeDocument/2006/relationships/slideMaster" Target="../slideMasters/slideMaster1.xml"/><Relationship Id="rId6" Type="http://schemas.openxmlformats.org/officeDocument/2006/relationships/image" Target="../media/image29.png"/><Relationship Id="rId11" Type="http://schemas.openxmlformats.org/officeDocument/2006/relationships/image" Target="../media/image32.png"/><Relationship Id="rId24" Type="http://schemas.openxmlformats.org/officeDocument/2006/relationships/image" Target="../media/image43.emf"/><Relationship Id="rId5" Type="http://schemas.openxmlformats.org/officeDocument/2006/relationships/image" Target="../media/image26.png"/><Relationship Id="rId15" Type="http://schemas.openxmlformats.org/officeDocument/2006/relationships/image" Target="../media/image36.jpeg"/><Relationship Id="rId23" Type="http://schemas.openxmlformats.org/officeDocument/2006/relationships/image" Target="../media/image42.emf"/><Relationship Id="rId10" Type="http://schemas.openxmlformats.org/officeDocument/2006/relationships/image" Target="../media/image20.png"/><Relationship Id="rId19" Type="http://schemas.openxmlformats.org/officeDocument/2006/relationships/image" Target="../media/image38.emf"/><Relationship Id="rId4" Type="http://schemas.openxmlformats.org/officeDocument/2006/relationships/image" Target="../media/image28.png"/><Relationship Id="rId9" Type="http://schemas.openxmlformats.org/officeDocument/2006/relationships/image" Target="../media/image31.png"/><Relationship Id="rId14" Type="http://schemas.openxmlformats.org/officeDocument/2006/relationships/image" Target="../media/image35.jpeg"/><Relationship Id="rId22" Type="http://schemas.openxmlformats.org/officeDocument/2006/relationships/image" Target="../media/image41.png"/></Relationships>
</file>

<file path=ppt/slideLayouts/_rels/slideLayout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image" Target="../media/image4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9A2F-CBCC-9905-2B09-3FA93FDF8B5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9A036D-6293-D7E3-0237-F9C52212DD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B0B5F69-6C7C-9F54-131C-2FB6D46D9BEB}"/>
              </a:ext>
            </a:extLst>
          </p:cNvPr>
          <p:cNvSpPr>
            <a:spLocks noGrp="1"/>
          </p:cNvSpPr>
          <p:nvPr>
            <p:ph type="dt" sz="half" idx="10"/>
          </p:nvPr>
        </p:nvSpPr>
        <p:spPr/>
        <p:txBody>
          <a:bodyPr/>
          <a:lstStyle/>
          <a:p>
            <a:fld id="{B5C884EF-61B7-45AD-B956-1394F83109DF}" type="datetimeFigureOut">
              <a:rPr lang="en-IN" smtClean="0"/>
              <a:t>18-09-2025</a:t>
            </a:fld>
            <a:endParaRPr lang="en-IN" dirty="0"/>
          </a:p>
        </p:txBody>
      </p:sp>
      <p:sp>
        <p:nvSpPr>
          <p:cNvPr id="5" name="Footer Placeholder 4">
            <a:extLst>
              <a:ext uri="{FF2B5EF4-FFF2-40B4-BE49-F238E27FC236}">
                <a16:creationId xmlns:a16="http://schemas.microsoft.com/office/drawing/2014/main" id="{F2163806-79FF-E996-5225-BBFB35B5E3A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C1B1FDE-3943-1C8E-0145-84FF6A8E5773}"/>
              </a:ext>
            </a:extLst>
          </p:cNvPr>
          <p:cNvSpPr>
            <a:spLocks noGrp="1"/>
          </p:cNvSpPr>
          <p:nvPr>
            <p:ph type="sldNum" sz="quarter" idx="12"/>
          </p:nvPr>
        </p:nvSpPr>
        <p:spPr/>
        <p:txBody>
          <a:bodyPr/>
          <a:lstStyle/>
          <a:p>
            <a:fld id="{29221451-3BED-4258-BE4D-D8654668DB48}" type="slidenum">
              <a:rPr lang="en-IN" smtClean="0"/>
              <a:t>‹#›</a:t>
            </a:fld>
            <a:endParaRPr lang="en-IN" dirty="0"/>
          </a:p>
        </p:txBody>
      </p:sp>
    </p:spTree>
    <p:extLst>
      <p:ext uri="{BB962C8B-B14F-4D97-AF65-F5344CB8AC3E}">
        <p14:creationId xmlns:p14="http://schemas.microsoft.com/office/powerpoint/2010/main" val="40208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14C76E2-35D9-6DD3-B52B-AEA0C3A37D9D}"/>
              </a:ext>
            </a:extLst>
          </p:cNvPr>
          <p:cNvSpPr>
            <a:spLocks noGrp="1"/>
          </p:cNvSpPr>
          <p:nvPr>
            <p:ph type="sldNum" sz="quarter" idx="12"/>
          </p:nvPr>
        </p:nvSpPr>
        <p:spPr/>
        <p:txBody>
          <a:bodyPr/>
          <a:lstStyle>
            <a:lvl1pPr>
              <a:defRPr>
                <a:solidFill>
                  <a:schemeClr val="tx1"/>
                </a:solidFill>
              </a:defRPr>
            </a:lvl1pPr>
          </a:lstStyle>
          <a:p>
            <a:r>
              <a:rPr lang="en-IN" dirty="0"/>
              <a:t>9.</a:t>
            </a:r>
          </a:p>
        </p:txBody>
      </p:sp>
      <p:sp>
        <p:nvSpPr>
          <p:cNvPr id="6" name="Title 1">
            <a:extLst>
              <a:ext uri="{FF2B5EF4-FFF2-40B4-BE49-F238E27FC236}">
                <a16:creationId xmlns:a16="http://schemas.microsoft.com/office/drawing/2014/main" id="{43A98A5A-6B23-E4C5-BFD4-5020D9917C4A}"/>
              </a:ext>
            </a:extLst>
          </p:cNvPr>
          <p:cNvSpPr txBox="1">
            <a:spLocks/>
          </p:cNvSpPr>
          <p:nvPr userDrawn="1"/>
        </p:nvSpPr>
        <p:spPr>
          <a:xfrm>
            <a:off x="272374" y="414085"/>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b="1" dirty="0">
                <a:solidFill>
                  <a:srgbClr val="002060"/>
                </a:solidFill>
              </a:rPr>
              <a:t>Catalysts </a:t>
            </a:r>
          </a:p>
        </p:txBody>
      </p:sp>
      <p:cxnSp>
        <p:nvCxnSpPr>
          <p:cNvPr id="7" name="Straight Connector 6">
            <a:extLst>
              <a:ext uri="{FF2B5EF4-FFF2-40B4-BE49-F238E27FC236}">
                <a16:creationId xmlns:a16="http://schemas.microsoft.com/office/drawing/2014/main" id="{3CF21341-45DF-F405-AAD2-040E8BAE0A21}"/>
              </a:ext>
            </a:extLst>
          </p:cNvPr>
          <p:cNvCxnSpPr>
            <a:cxnSpLocks/>
          </p:cNvCxnSpPr>
          <p:nvPr userDrawn="1"/>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DDC359CA-181F-8027-E299-6D583536A2A0}"/>
              </a:ext>
            </a:extLst>
          </p:cNvPr>
          <p:cNvCxnSpPr>
            <a:cxnSpLocks/>
          </p:cNvCxnSpPr>
          <p:nvPr userDrawn="1"/>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9" name="Title 1">
            <a:extLst>
              <a:ext uri="{FF2B5EF4-FFF2-40B4-BE49-F238E27FC236}">
                <a16:creationId xmlns:a16="http://schemas.microsoft.com/office/drawing/2014/main" id="{280F231F-FF87-486D-4D1C-92319E58BF0C}"/>
              </a:ext>
            </a:extLst>
          </p:cNvPr>
          <p:cNvSpPr txBox="1">
            <a:spLocks/>
          </p:cNvSpPr>
          <p:nvPr userDrawn="1"/>
        </p:nvSpPr>
        <p:spPr>
          <a:xfrm>
            <a:off x="272374" y="1362626"/>
            <a:ext cx="11761500" cy="46072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endParaRPr lang="en-IN" sz="1400" b="0" dirty="0">
              <a:solidFill>
                <a:srgbClr val="002060"/>
              </a:solidFill>
            </a:endParaRPr>
          </a:p>
        </p:txBody>
      </p:sp>
      <p:sp>
        <p:nvSpPr>
          <p:cNvPr id="12" name="Date Placeholder 2">
            <a:extLst>
              <a:ext uri="{FF2B5EF4-FFF2-40B4-BE49-F238E27FC236}">
                <a16:creationId xmlns:a16="http://schemas.microsoft.com/office/drawing/2014/main" id="{3EB45041-307C-61B3-BA4C-23C2ED0EA3E8}"/>
              </a:ext>
            </a:extLst>
          </p:cNvPr>
          <p:cNvSpPr txBox="1">
            <a:spLocks/>
          </p:cNvSpPr>
          <p:nvPr userDrawn="1"/>
        </p:nvSpPr>
        <p:spPr>
          <a:xfrm>
            <a:off x="272374" y="1210418"/>
            <a:ext cx="11605856" cy="475950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pPr>
            <a:r>
              <a:rPr lang="it-IT" sz="1600" b="1" dirty="0">
                <a:solidFill>
                  <a:schemeClr val="tx1"/>
                </a:solidFill>
              </a:rPr>
              <a:t>AI integration into Search (SGE / “AI Mode”) - </a:t>
            </a:r>
            <a:r>
              <a:rPr lang="en-IN" sz="1600" b="1" dirty="0">
                <a:solidFill>
                  <a:schemeClr val="tx1"/>
                </a:solidFill>
              </a:rPr>
              <a:t>new ad monetization slots:</a:t>
            </a:r>
            <a:r>
              <a:rPr lang="en-IN" sz="1800" b="1" dirty="0">
                <a:solidFill>
                  <a:schemeClr val="tx1"/>
                </a:solidFill>
              </a:rPr>
              <a:t> </a:t>
            </a:r>
          </a:p>
          <a:p>
            <a:pPr marL="0" indent="0">
              <a:buFont typeface="+mj-lt"/>
              <a:buNone/>
            </a:pPr>
            <a:r>
              <a:rPr lang="en-US" sz="1400" dirty="0">
                <a:solidFill>
                  <a:schemeClr val="tx1">
                    <a:lumMod val="50000"/>
                    <a:lumOff val="50000"/>
                  </a:schemeClr>
                </a:solidFill>
              </a:rPr>
              <a:t>Google is rolling its Search Generative Experience / AI Mode into results and testing paid “Sponsored” slots inside AI answers, preserving and expanding search ad monetization.</a:t>
            </a:r>
            <a:r>
              <a:rPr lang="it-IT" sz="1400" dirty="0">
                <a:solidFill>
                  <a:schemeClr val="tx1">
                    <a:lumMod val="50000"/>
                    <a:lumOff val="50000"/>
                  </a:schemeClr>
                </a:solidFill>
              </a:rPr>
              <a:t> </a:t>
            </a:r>
          </a:p>
          <a:p>
            <a:pPr marL="0" indent="0">
              <a:buFont typeface="+mj-lt"/>
              <a:buNone/>
            </a:pPr>
            <a:endParaRPr lang="it-IT" sz="1400" dirty="0">
              <a:solidFill>
                <a:schemeClr val="tx1">
                  <a:lumMod val="50000"/>
                  <a:lumOff val="50000"/>
                </a:schemeClr>
              </a:solidFill>
            </a:endParaRPr>
          </a:p>
          <a:p>
            <a:pPr marL="0" indent="0">
              <a:buFont typeface="+mj-lt"/>
              <a:buNone/>
            </a:pPr>
            <a:r>
              <a:rPr lang="en-IN" sz="1600" b="1" dirty="0">
                <a:solidFill>
                  <a:schemeClr val="tx1"/>
                </a:solidFill>
              </a:rPr>
              <a:t>Gemini enterprise adoption &amp; Workspace integration:</a:t>
            </a:r>
            <a:endParaRPr lang="it-IT" sz="1400" b="1" dirty="0">
              <a:solidFill>
                <a:schemeClr val="tx1"/>
              </a:solidFill>
            </a:endParaRPr>
          </a:p>
          <a:p>
            <a:r>
              <a:rPr lang="en-US" sz="1400" dirty="0"/>
              <a:t>Gemini models are being embedded across Workspace (Docs, Sheets, Meet, Chat) and Google Cloud, increasing product stickiness and new revenue opportunities from both consumers and enterprises.</a:t>
            </a:r>
          </a:p>
          <a:p>
            <a:endParaRPr lang="en-US" dirty="0"/>
          </a:p>
          <a:p>
            <a:r>
              <a:rPr lang="en-US" sz="1600" b="1" dirty="0">
                <a:solidFill>
                  <a:schemeClr val="tx1"/>
                </a:solidFill>
              </a:rPr>
              <a:t>Cloud revenue acceleration and large backlog conversion</a:t>
            </a:r>
            <a:r>
              <a:rPr lang="en-IN" sz="1600" b="1" dirty="0">
                <a:solidFill>
                  <a:schemeClr val="tx1"/>
                </a:solidFill>
              </a:rPr>
              <a:t>:</a:t>
            </a:r>
          </a:p>
          <a:p>
            <a:r>
              <a:rPr lang="en-US" sz="1400" dirty="0"/>
              <a:t>Google Cloud surpassed a ~$50B annual run-rate and projects a $58B revenue boost over the next two years from its sales backlog; growth is driven by AI infra, enterprise contracts, and customer additions.</a:t>
            </a:r>
          </a:p>
          <a:p>
            <a:endParaRPr lang="en-US" sz="1400" b="1" dirty="0">
              <a:solidFill>
                <a:schemeClr val="tx1"/>
              </a:solidFill>
            </a:endParaRPr>
          </a:p>
          <a:p>
            <a:r>
              <a:rPr lang="en-US" sz="1600" b="1" dirty="0">
                <a:solidFill>
                  <a:schemeClr val="tx1"/>
                </a:solidFill>
              </a:rPr>
              <a:t>Google Cloud moving toward profitability/margin expansion:</a:t>
            </a:r>
          </a:p>
          <a:p>
            <a:r>
              <a:rPr lang="en-US" sz="1400" dirty="0"/>
              <a:t>GCP’s revenue growth, plus operating leverage and AI workloads, are improving margins — management has highlighted better operating income and investment to scale AI infrastructure. (See Alphabet earnings notes on Cloud growth &amp; op income improvement.)</a:t>
            </a:r>
          </a:p>
          <a:p>
            <a:endParaRPr lang="en-US" sz="1400" b="1" dirty="0">
              <a:solidFill>
                <a:schemeClr val="tx1"/>
              </a:solidFill>
            </a:endParaRPr>
          </a:p>
          <a:p>
            <a:r>
              <a:rPr lang="en-US" sz="1600" b="1" dirty="0">
                <a:solidFill>
                  <a:schemeClr val="tx1"/>
                </a:solidFill>
              </a:rPr>
              <a:t>YouTube monetization evolution — Shorts + subscriptions + ad-share scale</a:t>
            </a:r>
            <a:r>
              <a:rPr lang="en-IN" sz="1400" b="1" dirty="0">
                <a:solidFill>
                  <a:schemeClr val="tx1"/>
                </a:solidFill>
              </a:rPr>
              <a:t>:</a:t>
            </a:r>
          </a:p>
          <a:p>
            <a:r>
              <a:rPr lang="en-US" sz="1400" dirty="0"/>
              <a:t>YouTube expanded Shorts monetization (three-minute Shorts eligibility, Partner Program revenue share) while overall YouTube ad revenue remains a large, growing stream (FY24 YouTube ads disclosed by Alphabet). </a:t>
            </a:r>
            <a:endParaRPr lang="en-US" sz="1400" b="1" dirty="0">
              <a:solidFill>
                <a:schemeClr val="tx1"/>
              </a:solidFill>
            </a:endParaRPr>
          </a:p>
        </p:txBody>
      </p:sp>
      <p:pic>
        <p:nvPicPr>
          <p:cNvPr id="13" name="Picture 12">
            <a:extLst>
              <a:ext uri="{FF2B5EF4-FFF2-40B4-BE49-F238E27FC236}">
                <a16:creationId xmlns:a16="http://schemas.microsoft.com/office/drawing/2014/main" id="{B1C7C5E9-D46D-4E71-E997-4FEED96E0924}"/>
              </a:ext>
            </a:extLst>
          </p:cNvPr>
          <p:cNvPicPr>
            <a:picLocks noChangeAspect="1"/>
          </p:cNvPicPr>
          <p:nvPr userDrawn="1"/>
        </p:nvPicPr>
        <p:blipFill>
          <a:blip r:embed="rId2"/>
          <a:stretch>
            <a:fillRect/>
          </a:stretch>
        </p:blipFill>
        <p:spPr>
          <a:xfrm>
            <a:off x="5003752" y="2363547"/>
            <a:ext cx="1825065" cy="299108"/>
          </a:xfrm>
          <a:prstGeom prst="rect">
            <a:avLst/>
          </a:prstGeom>
        </p:spPr>
      </p:pic>
      <p:pic>
        <p:nvPicPr>
          <p:cNvPr id="15" name="Picture 14">
            <a:extLst>
              <a:ext uri="{FF2B5EF4-FFF2-40B4-BE49-F238E27FC236}">
                <a16:creationId xmlns:a16="http://schemas.microsoft.com/office/drawing/2014/main" id="{57FBA5D9-A748-40C7-5A5B-527231CCB8C9}"/>
              </a:ext>
            </a:extLst>
          </p:cNvPr>
          <p:cNvPicPr>
            <a:picLocks noChangeAspect="1"/>
          </p:cNvPicPr>
          <p:nvPr userDrawn="1"/>
        </p:nvPicPr>
        <p:blipFill>
          <a:blip r:embed="rId3"/>
          <a:stretch>
            <a:fillRect/>
          </a:stretch>
        </p:blipFill>
        <p:spPr>
          <a:xfrm>
            <a:off x="5303486" y="3120608"/>
            <a:ext cx="485474" cy="391077"/>
          </a:xfrm>
          <a:prstGeom prst="rect">
            <a:avLst/>
          </a:prstGeom>
        </p:spPr>
      </p:pic>
      <p:pic>
        <p:nvPicPr>
          <p:cNvPr id="17" name="Picture 16">
            <a:extLst>
              <a:ext uri="{FF2B5EF4-FFF2-40B4-BE49-F238E27FC236}">
                <a16:creationId xmlns:a16="http://schemas.microsoft.com/office/drawing/2014/main" id="{4E266191-93A4-FD86-6984-60D185FB3B23}"/>
              </a:ext>
            </a:extLst>
          </p:cNvPr>
          <p:cNvPicPr>
            <a:picLocks noChangeAspect="1"/>
          </p:cNvPicPr>
          <p:nvPr userDrawn="1"/>
        </p:nvPicPr>
        <p:blipFill>
          <a:blip r:embed="rId4"/>
          <a:stretch>
            <a:fillRect/>
          </a:stretch>
        </p:blipFill>
        <p:spPr>
          <a:xfrm>
            <a:off x="6547856" y="1467760"/>
            <a:ext cx="925228" cy="332504"/>
          </a:xfrm>
          <a:prstGeom prst="rect">
            <a:avLst/>
          </a:prstGeom>
        </p:spPr>
      </p:pic>
      <p:pic>
        <p:nvPicPr>
          <p:cNvPr id="19" name="Picture 18">
            <a:extLst>
              <a:ext uri="{FF2B5EF4-FFF2-40B4-BE49-F238E27FC236}">
                <a16:creationId xmlns:a16="http://schemas.microsoft.com/office/drawing/2014/main" id="{15C4917D-4A40-7A54-0442-00C15B0F4D99}"/>
              </a:ext>
            </a:extLst>
          </p:cNvPr>
          <p:cNvPicPr>
            <a:picLocks noChangeAspect="1"/>
          </p:cNvPicPr>
          <p:nvPr userDrawn="1"/>
        </p:nvPicPr>
        <p:blipFill>
          <a:blip r:embed="rId5"/>
          <a:stretch>
            <a:fillRect/>
          </a:stretch>
        </p:blipFill>
        <p:spPr>
          <a:xfrm>
            <a:off x="6736784" y="4913933"/>
            <a:ext cx="481139" cy="360854"/>
          </a:xfrm>
          <a:prstGeom prst="rect">
            <a:avLst/>
          </a:prstGeom>
        </p:spPr>
      </p:pic>
      <p:pic>
        <p:nvPicPr>
          <p:cNvPr id="20" name="Picture 19">
            <a:extLst>
              <a:ext uri="{FF2B5EF4-FFF2-40B4-BE49-F238E27FC236}">
                <a16:creationId xmlns:a16="http://schemas.microsoft.com/office/drawing/2014/main" id="{620A5429-A30B-C12F-7D29-A4372819834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7397001" y="4907038"/>
            <a:ext cx="756399" cy="374643"/>
          </a:xfrm>
          <a:prstGeom prst="rect">
            <a:avLst/>
          </a:prstGeom>
        </p:spPr>
      </p:pic>
      <p:pic>
        <p:nvPicPr>
          <p:cNvPr id="22" name="Picture 21">
            <a:extLst>
              <a:ext uri="{FF2B5EF4-FFF2-40B4-BE49-F238E27FC236}">
                <a16:creationId xmlns:a16="http://schemas.microsoft.com/office/drawing/2014/main" id="{1009E885-4F49-DC5D-FB7F-326C5613AD33}"/>
              </a:ext>
            </a:extLst>
          </p:cNvPr>
          <p:cNvPicPr>
            <a:picLocks noChangeAspect="1"/>
          </p:cNvPicPr>
          <p:nvPr userDrawn="1"/>
        </p:nvPicPr>
        <p:blipFill>
          <a:blip r:embed="rId7"/>
          <a:stretch>
            <a:fillRect/>
          </a:stretch>
        </p:blipFill>
        <p:spPr>
          <a:xfrm>
            <a:off x="7032545" y="2016608"/>
            <a:ext cx="753793" cy="616001"/>
          </a:xfrm>
          <a:prstGeom prst="rect">
            <a:avLst/>
          </a:prstGeom>
        </p:spPr>
      </p:pic>
      <p:pic>
        <p:nvPicPr>
          <p:cNvPr id="23" name="Picture 22">
            <a:extLst>
              <a:ext uri="{FF2B5EF4-FFF2-40B4-BE49-F238E27FC236}">
                <a16:creationId xmlns:a16="http://schemas.microsoft.com/office/drawing/2014/main" id="{98893C08-CC5F-2916-5C22-757B503B89BA}"/>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5630321" y="4104796"/>
            <a:ext cx="1402225" cy="228004"/>
          </a:xfrm>
          <a:prstGeom prst="rect">
            <a:avLst/>
          </a:prstGeom>
        </p:spPr>
      </p:pic>
      <p:pic>
        <p:nvPicPr>
          <p:cNvPr id="24" name="Picture 23">
            <a:extLst>
              <a:ext uri="{FF2B5EF4-FFF2-40B4-BE49-F238E27FC236}">
                <a16:creationId xmlns:a16="http://schemas.microsoft.com/office/drawing/2014/main" id="{60FE0C76-B25D-96BD-06F3-67378271A594}"/>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473084" y="1351801"/>
            <a:ext cx="756399" cy="417268"/>
          </a:xfrm>
          <a:prstGeom prst="rect">
            <a:avLst/>
          </a:prstGeom>
        </p:spPr>
      </p:pic>
      <p:pic>
        <p:nvPicPr>
          <p:cNvPr id="26" name="Picture 25">
            <a:extLst>
              <a:ext uri="{FF2B5EF4-FFF2-40B4-BE49-F238E27FC236}">
                <a16:creationId xmlns:a16="http://schemas.microsoft.com/office/drawing/2014/main" id="{6AA7B4E0-5E1F-E2D2-AE87-A2D8A2ECDFE9}"/>
              </a:ext>
            </a:extLst>
          </p:cNvPr>
          <p:cNvPicPr>
            <a:picLocks noChangeAspect="1"/>
          </p:cNvPicPr>
          <p:nvPr userDrawn="1"/>
        </p:nvPicPr>
        <p:blipFill>
          <a:blip r:embed="rId10"/>
          <a:stretch>
            <a:fillRect/>
          </a:stretch>
        </p:blipFill>
        <p:spPr>
          <a:xfrm>
            <a:off x="6017926" y="3017885"/>
            <a:ext cx="1059859" cy="519470"/>
          </a:xfrm>
          <a:prstGeom prst="rect">
            <a:avLst/>
          </a:prstGeom>
        </p:spPr>
      </p:pic>
      <p:pic>
        <p:nvPicPr>
          <p:cNvPr id="27" name="Picture 26">
            <a:extLst>
              <a:ext uri="{FF2B5EF4-FFF2-40B4-BE49-F238E27FC236}">
                <a16:creationId xmlns:a16="http://schemas.microsoft.com/office/drawing/2014/main" id="{FB0D2369-6EB7-C286-F423-0A54B5CF9543}"/>
              </a:ext>
            </a:extLst>
          </p:cNvPr>
          <p:cNvPicPr>
            <a:picLocks noChangeAspect="1"/>
          </p:cNvPicPr>
          <p:nvPr userDrawn="1"/>
        </p:nvPicPr>
        <p:blipFill>
          <a:blip r:embed="rId11"/>
          <a:stretch>
            <a:fillRect/>
          </a:stretch>
        </p:blipFill>
        <p:spPr>
          <a:xfrm>
            <a:off x="8315785" y="1467760"/>
            <a:ext cx="1474548" cy="244222"/>
          </a:xfrm>
          <a:prstGeom prst="rect">
            <a:avLst/>
          </a:prstGeom>
        </p:spPr>
      </p:pic>
      <p:pic>
        <p:nvPicPr>
          <p:cNvPr id="28" name="Picture 27">
            <a:extLst>
              <a:ext uri="{FF2B5EF4-FFF2-40B4-BE49-F238E27FC236}">
                <a16:creationId xmlns:a16="http://schemas.microsoft.com/office/drawing/2014/main" id="{E0FDF503-5B58-FDB9-83AF-3097098A4D7A}"/>
              </a:ext>
            </a:extLst>
          </p:cNvPr>
          <p:cNvPicPr>
            <a:picLocks noChangeAspect="1"/>
          </p:cNvPicPr>
          <p:nvPr userDrawn="1"/>
        </p:nvPicPr>
        <p:blipFill>
          <a:blip r:embed="rId12"/>
          <a:stretch>
            <a:fillRect/>
          </a:stretch>
        </p:blipFill>
        <p:spPr>
          <a:xfrm>
            <a:off x="9982200" y="1510533"/>
            <a:ext cx="1232472" cy="258536"/>
          </a:xfrm>
          <a:prstGeom prst="rect">
            <a:avLst/>
          </a:prstGeom>
        </p:spPr>
      </p:pic>
      <p:pic>
        <p:nvPicPr>
          <p:cNvPr id="29" name="Picture 28">
            <a:extLst>
              <a:ext uri="{FF2B5EF4-FFF2-40B4-BE49-F238E27FC236}">
                <a16:creationId xmlns:a16="http://schemas.microsoft.com/office/drawing/2014/main" id="{40694B35-EEBC-9137-799E-9D4E007E8DFE}"/>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217923" y="3110624"/>
            <a:ext cx="794092" cy="299108"/>
          </a:xfrm>
          <a:prstGeom prst="rect">
            <a:avLst/>
          </a:prstGeom>
        </p:spPr>
      </p:pic>
      <p:sp>
        <p:nvSpPr>
          <p:cNvPr id="30" name="Footer Placeholder 3">
            <a:extLst>
              <a:ext uri="{FF2B5EF4-FFF2-40B4-BE49-F238E27FC236}">
                <a16:creationId xmlns:a16="http://schemas.microsoft.com/office/drawing/2014/main" id="{1CC2CA22-F912-A3AC-E74D-1B4BDAA1D249}"/>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spTree>
    <p:extLst>
      <p:ext uri="{BB962C8B-B14F-4D97-AF65-F5344CB8AC3E}">
        <p14:creationId xmlns:p14="http://schemas.microsoft.com/office/powerpoint/2010/main" val="834914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F3AF087-8B43-C58B-BB71-1EB7FF1CF0F8}"/>
              </a:ext>
            </a:extLst>
          </p:cNvPr>
          <p:cNvSpPr>
            <a:spLocks noGrp="1"/>
          </p:cNvSpPr>
          <p:nvPr>
            <p:ph type="sldNum" sz="quarter" idx="12"/>
          </p:nvPr>
        </p:nvSpPr>
        <p:spPr/>
        <p:txBody>
          <a:bodyPr/>
          <a:lstStyle>
            <a:lvl1pPr>
              <a:defRPr>
                <a:solidFill>
                  <a:schemeClr val="tx1"/>
                </a:solidFill>
              </a:defRPr>
            </a:lvl1pPr>
          </a:lstStyle>
          <a:p>
            <a:r>
              <a:rPr lang="en-IN" dirty="0"/>
              <a:t>10.</a:t>
            </a:r>
          </a:p>
        </p:txBody>
      </p:sp>
      <p:sp>
        <p:nvSpPr>
          <p:cNvPr id="6" name="Title 1">
            <a:extLst>
              <a:ext uri="{FF2B5EF4-FFF2-40B4-BE49-F238E27FC236}">
                <a16:creationId xmlns:a16="http://schemas.microsoft.com/office/drawing/2014/main" id="{1EBCBE1A-5B75-77D8-FF66-A6E9067702FB}"/>
              </a:ext>
            </a:extLst>
          </p:cNvPr>
          <p:cNvSpPr txBox="1">
            <a:spLocks/>
          </p:cNvSpPr>
          <p:nvPr userDrawn="1"/>
        </p:nvSpPr>
        <p:spPr>
          <a:xfrm>
            <a:off x="272374" y="406961"/>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Catalysts </a:t>
            </a:r>
            <a:r>
              <a:rPr lang="en-IN" sz="3600" i="1" dirty="0">
                <a:solidFill>
                  <a:schemeClr val="bg2">
                    <a:lumMod val="90000"/>
                  </a:schemeClr>
                </a:solidFill>
              </a:rPr>
              <a:t>- Continued</a:t>
            </a:r>
            <a:endParaRPr lang="en-IN" i="1" dirty="0">
              <a:solidFill>
                <a:schemeClr val="bg2">
                  <a:lumMod val="90000"/>
                </a:schemeClr>
              </a:solidFill>
            </a:endParaRPr>
          </a:p>
        </p:txBody>
      </p:sp>
      <p:cxnSp>
        <p:nvCxnSpPr>
          <p:cNvPr id="7" name="Straight Connector 6">
            <a:extLst>
              <a:ext uri="{FF2B5EF4-FFF2-40B4-BE49-F238E27FC236}">
                <a16:creationId xmlns:a16="http://schemas.microsoft.com/office/drawing/2014/main" id="{84DE1719-9470-6C0D-09EC-2F8A6CCAB033}"/>
              </a:ext>
            </a:extLst>
          </p:cNvPr>
          <p:cNvCxnSpPr>
            <a:cxnSpLocks/>
          </p:cNvCxnSpPr>
          <p:nvPr userDrawn="1"/>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0F0EB122-65A3-B257-99A3-A3268386D128}"/>
              </a:ext>
            </a:extLst>
          </p:cNvPr>
          <p:cNvCxnSpPr>
            <a:cxnSpLocks/>
          </p:cNvCxnSpPr>
          <p:nvPr userDrawn="1"/>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9" name="Date Placeholder 2">
            <a:extLst>
              <a:ext uri="{FF2B5EF4-FFF2-40B4-BE49-F238E27FC236}">
                <a16:creationId xmlns:a16="http://schemas.microsoft.com/office/drawing/2014/main" id="{56B0A5CB-4D1C-166A-3F49-D6E7F56FDCCC}"/>
              </a:ext>
            </a:extLst>
          </p:cNvPr>
          <p:cNvSpPr txBox="1">
            <a:spLocks/>
          </p:cNvSpPr>
          <p:nvPr userDrawn="1"/>
        </p:nvSpPr>
        <p:spPr>
          <a:xfrm>
            <a:off x="272374" y="1210418"/>
            <a:ext cx="11605856" cy="435380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pPr>
            <a:r>
              <a:rPr lang="en-US" sz="1600" b="1" dirty="0">
                <a:solidFill>
                  <a:schemeClr val="tx1"/>
                </a:solidFill>
              </a:rPr>
              <a:t>Enterprise partnerships for Gemini (third-party cloud distribution):</a:t>
            </a:r>
          </a:p>
          <a:p>
            <a:pPr marL="0" indent="0">
              <a:buFont typeface="+mj-lt"/>
              <a:buNone/>
            </a:pPr>
            <a:r>
              <a:rPr lang="en-US" sz="1400" dirty="0"/>
              <a:t>Deals such as the Oracle–Google arrangement to offer Gemini models via Oracle’s cloud expand enterprise reach and create channel-based monetization opportunities.</a:t>
            </a:r>
          </a:p>
          <a:p>
            <a:pPr marL="0" indent="0">
              <a:buFont typeface="+mj-lt"/>
              <a:buNone/>
            </a:pPr>
            <a:endParaRPr lang="en-US" sz="1400" b="1" dirty="0">
              <a:solidFill>
                <a:schemeClr val="tx1"/>
              </a:solidFill>
            </a:endParaRPr>
          </a:p>
          <a:p>
            <a:pPr marL="0" indent="0">
              <a:buFont typeface="+mj-lt"/>
              <a:buNone/>
            </a:pPr>
            <a:r>
              <a:rPr lang="it-IT" sz="1600" b="1" dirty="0">
                <a:solidFill>
                  <a:schemeClr val="tx1"/>
                </a:solidFill>
              </a:rPr>
              <a:t>Capex increase to support AI/data center's scale ($~85B guidance):</a:t>
            </a:r>
          </a:p>
          <a:p>
            <a:pPr marL="0" indent="0">
              <a:buFont typeface="+mj-lt"/>
              <a:buNone/>
            </a:pPr>
            <a:r>
              <a:rPr lang="en-US" sz="1400" dirty="0"/>
              <a:t>Alphabet is materially ramping up capital spending to expand its data center's and AI infrastructure — a strategic investment that supports long-term growth in AI services and differentiated performance.</a:t>
            </a:r>
          </a:p>
          <a:p>
            <a:pPr marL="0" indent="0">
              <a:buFont typeface="+mj-lt"/>
              <a:buNone/>
            </a:pPr>
            <a:endParaRPr lang="en-US" sz="1400" b="1" dirty="0">
              <a:solidFill>
                <a:schemeClr val="tx1"/>
              </a:solidFill>
            </a:endParaRPr>
          </a:p>
          <a:p>
            <a:pPr marL="0" indent="0">
              <a:buFont typeface="+mj-lt"/>
              <a:buNone/>
            </a:pPr>
            <a:r>
              <a:rPr lang="en-US" sz="1600" b="1" dirty="0">
                <a:solidFill>
                  <a:schemeClr val="tx1"/>
                </a:solidFill>
              </a:rPr>
              <a:t>Waymo/Other Bets operational progress (optional long-term upside):</a:t>
            </a:r>
          </a:p>
          <a:p>
            <a:pPr marL="0" indent="0">
              <a:buFont typeface="+mj-lt"/>
              <a:buNone/>
            </a:pPr>
            <a:r>
              <a:rPr lang="en-US" sz="1400" dirty="0"/>
              <a:t>Waymo reports accelerating autonomous miles and trip counts (millions of autonomous trips), which provides long-term optionality outside core ad/cloud businesses.</a:t>
            </a:r>
          </a:p>
          <a:p>
            <a:pPr marL="0" indent="0">
              <a:buFont typeface="+mj-lt"/>
              <a:buNone/>
            </a:pPr>
            <a:endParaRPr lang="en-US" sz="1400" b="1" dirty="0">
              <a:solidFill>
                <a:schemeClr val="tx1"/>
              </a:solidFill>
            </a:endParaRPr>
          </a:p>
          <a:p>
            <a:pPr marL="0" indent="0">
              <a:buFont typeface="+mj-lt"/>
              <a:buNone/>
            </a:pPr>
            <a:r>
              <a:rPr lang="en-US" sz="1600" b="1" dirty="0">
                <a:solidFill>
                  <a:schemeClr val="tx1"/>
                </a:solidFill>
              </a:rPr>
              <a:t>Ad market recovery &amp; ad-tech innovation (contextual + privacy-safe monetization):</a:t>
            </a:r>
          </a:p>
          <a:p>
            <a:pPr marL="0" indent="0">
              <a:buFont typeface="+mj-lt"/>
              <a:buNone/>
            </a:pPr>
            <a:r>
              <a:rPr lang="en-US" sz="1400" dirty="0"/>
              <a:t>Google is iterating ad products for AI/SGE and privacy-safe monetization to offset short-term ad cyclical risk and preserve long-term ARPU.</a:t>
            </a:r>
          </a:p>
          <a:p>
            <a:pPr marL="0" indent="0">
              <a:buFont typeface="+mj-lt"/>
              <a:buNone/>
            </a:pPr>
            <a:endParaRPr lang="en-US" sz="1400" b="1" dirty="0">
              <a:solidFill>
                <a:schemeClr val="tx1"/>
              </a:solidFill>
            </a:endParaRPr>
          </a:p>
          <a:p>
            <a:pPr marL="0" indent="0">
              <a:buFont typeface="+mj-lt"/>
              <a:buNone/>
            </a:pPr>
            <a:r>
              <a:rPr lang="en-US" sz="1600" b="1" dirty="0">
                <a:solidFill>
                  <a:schemeClr val="tx1"/>
                </a:solidFill>
              </a:rPr>
              <a:t>Operational efficiency moves (cost control / restructuring enabling higher FCF):</a:t>
            </a:r>
          </a:p>
          <a:p>
            <a:pPr marL="0" indent="0">
              <a:buFont typeface="+mj-lt"/>
              <a:buNone/>
            </a:pPr>
            <a:r>
              <a:rPr lang="en-US" sz="1400" dirty="0"/>
              <a:t>Company-wide cost discipline and workforce optimization paired with high FCF generation, support capital returns (buybacks) and margin resilience.</a:t>
            </a:r>
            <a:endParaRPr lang="en-US" sz="1400" b="1" dirty="0">
              <a:solidFill>
                <a:schemeClr val="tx1"/>
              </a:solidFill>
            </a:endParaRPr>
          </a:p>
        </p:txBody>
      </p:sp>
      <p:pic>
        <p:nvPicPr>
          <p:cNvPr id="11" name="Picture 10">
            <a:extLst>
              <a:ext uri="{FF2B5EF4-FFF2-40B4-BE49-F238E27FC236}">
                <a16:creationId xmlns:a16="http://schemas.microsoft.com/office/drawing/2014/main" id="{3CFBFB1F-5469-82AE-559A-EC5773203EC2}"/>
              </a:ext>
            </a:extLst>
          </p:cNvPr>
          <p:cNvPicPr>
            <a:picLocks noChangeAspect="1"/>
          </p:cNvPicPr>
          <p:nvPr userDrawn="1"/>
        </p:nvPicPr>
        <p:blipFill>
          <a:blip r:embed="rId2"/>
          <a:stretch>
            <a:fillRect/>
          </a:stretch>
        </p:blipFill>
        <p:spPr>
          <a:xfrm>
            <a:off x="6105727" y="1401302"/>
            <a:ext cx="777071" cy="283307"/>
          </a:xfrm>
          <a:prstGeom prst="rect">
            <a:avLst/>
          </a:prstGeom>
        </p:spPr>
      </p:pic>
      <p:pic>
        <p:nvPicPr>
          <p:cNvPr id="13" name="Picture 12">
            <a:extLst>
              <a:ext uri="{FF2B5EF4-FFF2-40B4-BE49-F238E27FC236}">
                <a16:creationId xmlns:a16="http://schemas.microsoft.com/office/drawing/2014/main" id="{AA6E0B03-211C-EEAD-2702-8FAAB4CBFAF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992971" y="1429423"/>
            <a:ext cx="1248093" cy="283308"/>
          </a:xfrm>
          <a:prstGeom prst="rect">
            <a:avLst/>
          </a:prstGeom>
        </p:spPr>
      </p:pic>
      <p:pic>
        <p:nvPicPr>
          <p:cNvPr id="15" name="Picture 14">
            <a:extLst>
              <a:ext uri="{FF2B5EF4-FFF2-40B4-BE49-F238E27FC236}">
                <a16:creationId xmlns:a16="http://schemas.microsoft.com/office/drawing/2014/main" id="{6EF9E769-1DB3-F793-CA4D-EB8B0DC689BC}"/>
              </a:ext>
            </a:extLst>
          </p:cNvPr>
          <p:cNvPicPr>
            <a:picLocks noChangeAspect="1"/>
          </p:cNvPicPr>
          <p:nvPr userDrawn="1"/>
        </p:nvPicPr>
        <p:blipFill>
          <a:blip r:embed="rId4"/>
          <a:stretch>
            <a:fillRect/>
          </a:stretch>
        </p:blipFill>
        <p:spPr>
          <a:xfrm>
            <a:off x="6272077" y="3065206"/>
            <a:ext cx="610721" cy="424112"/>
          </a:xfrm>
          <a:prstGeom prst="rect">
            <a:avLst/>
          </a:prstGeom>
        </p:spPr>
      </p:pic>
      <p:pic>
        <p:nvPicPr>
          <p:cNvPr id="17" name="Picture 16">
            <a:extLst>
              <a:ext uri="{FF2B5EF4-FFF2-40B4-BE49-F238E27FC236}">
                <a16:creationId xmlns:a16="http://schemas.microsoft.com/office/drawing/2014/main" id="{7163CBF8-FE12-FFDA-AF8F-4F5559ED147A}"/>
              </a:ext>
            </a:extLst>
          </p:cNvPr>
          <p:cNvPicPr>
            <a:picLocks noChangeAspect="1"/>
          </p:cNvPicPr>
          <p:nvPr userDrawn="1"/>
        </p:nvPicPr>
        <p:blipFill>
          <a:blip r:embed="rId5"/>
          <a:stretch>
            <a:fillRect/>
          </a:stretch>
        </p:blipFill>
        <p:spPr>
          <a:xfrm>
            <a:off x="7377881" y="3949841"/>
            <a:ext cx="1258659" cy="430849"/>
          </a:xfrm>
          <a:prstGeom prst="rect">
            <a:avLst/>
          </a:prstGeom>
        </p:spPr>
      </p:pic>
      <p:pic>
        <p:nvPicPr>
          <p:cNvPr id="19" name="Picture 18">
            <a:extLst>
              <a:ext uri="{FF2B5EF4-FFF2-40B4-BE49-F238E27FC236}">
                <a16:creationId xmlns:a16="http://schemas.microsoft.com/office/drawing/2014/main" id="{376505C4-DDEB-1607-A43C-771BDE7294FA}"/>
              </a:ext>
            </a:extLst>
          </p:cNvPr>
          <p:cNvPicPr>
            <a:picLocks noChangeAspect="1"/>
          </p:cNvPicPr>
          <p:nvPr userDrawn="1"/>
        </p:nvPicPr>
        <p:blipFill>
          <a:blip r:embed="rId6"/>
          <a:stretch>
            <a:fillRect/>
          </a:stretch>
        </p:blipFill>
        <p:spPr>
          <a:xfrm>
            <a:off x="8869204" y="4040201"/>
            <a:ext cx="1510208" cy="250128"/>
          </a:xfrm>
          <a:prstGeom prst="rect">
            <a:avLst/>
          </a:prstGeom>
        </p:spPr>
      </p:pic>
      <p:pic>
        <p:nvPicPr>
          <p:cNvPr id="21" name="Picture 20">
            <a:extLst>
              <a:ext uri="{FF2B5EF4-FFF2-40B4-BE49-F238E27FC236}">
                <a16:creationId xmlns:a16="http://schemas.microsoft.com/office/drawing/2014/main" id="{B876D8D7-BB70-FD0B-8AA1-F0E6B66BFFFC}"/>
              </a:ext>
            </a:extLst>
          </p:cNvPr>
          <p:cNvPicPr>
            <a:picLocks noChangeAspect="1"/>
          </p:cNvPicPr>
          <p:nvPr userDrawn="1"/>
        </p:nvPicPr>
        <p:blipFill>
          <a:blip r:embed="rId7"/>
          <a:stretch>
            <a:fillRect/>
          </a:stretch>
        </p:blipFill>
        <p:spPr>
          <a:xfrm>
            <a:off x="6105727" y="1959956"/>
            <a:ext cx="610721" cy="496905"/>
          </a:xfrm>
          <a:prstGeom prst="rect">
            <a:avLst/>
          </a:prstGeom>
        </p:spPr>
      </p:pic>
      <p:pic>
        <p:nvPicPr>
          <p:cNvPr id="23" name="Picture 22">
            <a:extLst>
              <a:ext uri="{FF2B5EF4-FFF2-40B4-BE49-F238E27FC236}">
                <a16:creationId xmlns:a16="http://schemas.microsoft.com/office/drawing/2014/main" id="{7F8FD61D-A4EB-609F-3402-467D04DE4224}"/>
              </a:ext>
            </a:extLst>
          </p:cNvPr>
          <p:cNvPicPr>
            <a:picLocks noChangeAspect="1"/>
          </p:cNvPicPr>
          <p:nvPr userDrawn="1"/>
        </p:nvPicPr>
        <p:blipFill>
          <a:blip r:embed="rId8"/>
          <a:stretch>
            <a:fillRect/>
          </a:stretch>
        </p:blipFill>
        <p:spPr>
          <a:xfrm>
            <a:off x="6033026" y="2507294"/>
            <a:ext cx="756122" cy="178228"/>
          </a:xfrm>
          <a:prstGeom prst="rect">
            <a:avLst/>
          </a:prstGeom>
        </p:spPr>
      </p:pic>
      <p:pic>
        <p:nvPicPr>
          <p:cNvPr id="25" name="Picture 24">
            <a:extLst>
              <a:ext uri="{FF2B5EF4-FFF2-40B4-BE49-F238E27FC236}">
                <a16:creationId xmlns:a16="http://schemas.microsoft.com/office/drawing/2014/main" id="{1F8B19EE-1A6F-0A7D-3935-9CFEB8CF64F4}"/>
              </a:ext>
            </a:extLst>
          </p:cNvPr>
          <p:cNvPicPr>
            <a:picLocks noChangeAspect="1"/>
          </p:cNvPicPr>
          <p:nvPr userDrawn="1"/>
        </p:nvPicPr>
        <p:blipFill>
          <a:blip r:embed="rId9"/>
          <a:stretch>
            <a:fillRect/>
          </a:stretch>
        </p:blipFill>
        <p:spPr>
          <a:xfrm>
            <a:off x="6954991" y="2165372"/>
            <a:ext cx="845779" cy="414757"/>
          </a:xfrm>
          <a:prstGeom prst="rect">
            <a:avLst/>
          </a:prstGeom>
        </p:spPr>
      </p:pic>
      <p:pic>
        <p:nvPicPr>
          <p:cNvPr id="27" name="Picture 26">
            <a:extLst>
              <a:ext uri="{FF2B5EF4-FFF2-40B4-BE49-F238E27FC236}">
                <a16:creationId xmlns:a16="http://schemas.microsoft.com/office/drawing/2014/main" id="{B2F2143E-E258-14A3-1435-9157507D9382}"/>
              </a:ext>
            </a:extLst>
          </p:cNvPr>
          <p:cNvPicPr>
            <a:picLocks noChangeAspect="1"/>
          </p:cNvPicPr>
          <p:nvPr userDrawn="1"/>
        </p:nvPicPr>
        <p:blipFill>
          <a:blip r:embed="rId10"/>
          <a:stretch>
            <a:fillRect/>
          </a:stretch>
        </p:blipFill>
        <p:spPr>
          <a:xfrm>
            <a:off x="7890531" y="2158260"/>
            <a:ext cx="1140582" cy="414757"/>
          </a:xfrm>
          <a:prstGeom prst="rect">
            <a:avLst/>
          </a:prstGeom>
        </p:spPr>
      </p:pic>
      <p:pic>
        <p:nvPicPr>
          <p:cNvPr id="29" name="Picture 28">
            <a:extLst>
              <a:ext uri="{FF2B5EF4-FFF2-40B4-BE49-F238E27FC236}">
                <a16:creationId xmlns:a16="http://schemas.microsoft.com/office/drawing/2014/main" id="{71456910-E47F-95A4-F8CA-6747584833F8}"/>
              </a:ext>
            </a:extLst>
          </p:cNvPr>
          <p:cNvPicPr>
            <a:picLocks noChangeAspect="1"/>
          </p:cNvPicPr>
          <p:nvPr userDrawn="1"/>
        </p:nvPicPr>
        <p:blipFill>
          <a:blip r:embed="rId11"/>
          <a:stretch>
            <a:fillRect/>
          </a:stretch>
        </p:blipFill>
        <p:spPr>
          <a:xfrm>
            <a:off x="9165236" y="2186484"/>
            <a:ext cx="1622738" cy="399245"/>
          </a:xfrm>
          <a:prstGeom prst="rect">
            <a:avLst/>
          </a:prstGeom>
        </p:spPr>
      </p:pic>
      <p:pic>
        <p:nvPicPr>
          <p:cNvPr id="31" name="Picture 30">
            <a:extLst>
              <a:ext uri="{FF2B5EF4-FFF2-40B4-BE49-F238E27FC236}">
                <a16:creationId xmlns:a16="http://schemas.microsoft.com/office/drawing/2014/main" id="{2CAE3152-64F3-7487-983B-6F5F3D349702}"/>
              </a:ext>
            </a:extLst>
          </p:cNvPr>
          <p:cNvPicPr>
            <a:picLocks noChangeAspect="1"/>
          </p:cNvPicPr>
          <p:nvPr userDrawn="1"/>
        </p:nvPicPr>
        <p:blipFill>
          <a:blip r:embed="rId12"/>
          <a:stretch>
            <a:fillRect/>
          </a:stretch>
        </p:blipFill>
        <p:spPr>
          <a:xfrm>
            <a:off x="7213228" y="3047914"/>
            <a:ext cx="1175083" cy="458695"/>
          </a:xfrm>
          <a:prstGeom prst="rect">
            <a:avLst/>
          </a:prstGeom>
        </p:spPr>
      </p:pic>
      <p:sp>
        <p:nvSpPr>
          <p:cNvPr id="32" name="Footer Placeholder 3">
            <a:extLst>
              <a:ext uri="{FF2B5EF4-FFF2-40B4-BE49-F238E27FC236}">
                <a16:creationId xmlns:a16="http://schemas.microsoft.com/office/drawing/2014/main" id="{D15620D9-6C68-3EDF-C76E-C0AC93B5EE98}"/>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spTree>
    <p:extLst>
      <p:ext uri="{BB962C8B-B14F-4D97-AF65-F5344CB8AC3E}">
        <p14:creationId xmlns:p14="http://schemas.microsoft.com/office/powerpoint/2010/main" val="3116761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75DE0165-8D3C-3694-E148-86CF38C9D680}"/>
              </a:ext>
            </a:extLst>
          </p:cNvPr>
          <p:cNvSpPr>
            <a:spLocks noGrp="1"/>
          </p:cNvSpPr>
          <p:nvPr>
            <p:ph type="sldNum" sz="quarter" idx="12"/>
          </p:nvPr>
        </p:nvSpPr>
        <p:spPr/>
        <p:txBody>
          <a:bodyPr/>
          <a:lstStyle>
            <a:lvl1pPr>
              <a:defRPr>
                <a:solidFill>
                  <a:schemeClr val="tx1"/>
                </a:solidFill>
              </a:defRPr>
            </a:lvl1pPr>
          </a:lstStyle>
          <a:p>
            <a:r>
              <a:rPr lang="en-IN" dirty="0"/>
              <a:t>11.</a:t>
            </a:r>
          </a:p>
        </p:txBody>
      </p:sp>
      <p:sp>
        <p:nvSpPr>
          <p:cNvPr id="6" name="Title 1">
            <a:extLst>
              <a:ext uri="{FF2B5EF4-FFF2-40B4-BE49-F238E27FC236}">
                <a16:creationId xmlns:a16="http://schemas.microsoft.com/office/drawing/2014/main" id="{6D25F45B-B54C-7338-B795-9B71B6699C11}"/>
              </a:ext>
            </a:extLst>
          </p:cNvPr>
          <p:cNvSpPr txBox="1">
            <a:spLocks/>
          </p:cNvSpPr>
          <p:nvPr userDrawn="1"/>
        </p:nvSpPr>
        <p:spPr>
          <a:xfrm>
            <a:off x="272374" y="470597"/>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Risks</a:t>
            </a:r>
          </a:p>
        </p:txBody>
      </p:sp>
      <p:cxnSp>
        <p:nvCxnSpPr>
          <p:cNvPr id="7" name="Straight Connector 6">
            <a:extLst>
              <a:ext uri="{FF2B5EF4-FFF2-40B4-BE49-F238E27FC236}">
                <a16:creationId xmlns:a16="http://schemas.microsoft.com/office/drawing/2014/main" id="{3C3C9B01-D01B-ECE7-95B5-98522EBB375C}"/>
              </a:ext>
            </a:extLst>
          </p:cNvPr>
          <p:cNvCxnSpPr>
            <a:cxnSpLocks/>
          </p:cNvCxnSpPr>
          <p:nvPr userDrawn="1"/>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527E0344-1D1F-2E9A-2D39-7717A232A58B}"/>
              </a:ext>
            </a:extLst>
          </p:cNvPr>
          <p:cNvCxnSpPr>
            <a:cxnSpLocks/>
          </p:cNvCxnSpPr>
          <p:nvPr userDrawn="1"/>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9" name="Date Placeholder 2">
            <a:extLst>
              <a:ext uri="{FF2B5EF4-FFF2-40B4-BE49-F238E27FC236}">
                <a16:creationId xmlns:a16="http://schemas.microsoft.com/office/drawing/2014/main" id="{030786E3-6A16-8D12-DAB8-53E50E28AE6F}"/>
              </a:ext>
            </a:extLst>
          </p:cNvPr>
          <p:cNvSpPr txBox="1">
            <a:spLocks/>
          </p:cNvSpPr>
          <p:nvPr userDrawn="1"/>
        </p:nvSpPr>
        <p:spPr>
          <a:xfrm>
            <a:off x="272374" y="1049247"/>
            <a:ext cx="11605856" cy="469006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pPr>
            <a:r>
              <a:rPr lang="en-IN" sz="1600" b="1" dirty="0">
                <a:solidFill>
                  <a:schemeClr val="tx1"/>
                </a:solidFill>
              </a:rPr>
              <a:t>Regulatory / antitrust — High impact:</a:t>
            </a:r>
          </a:p>
          <a:p>
            <a:pPr marL="0" indent="0">
              <a:buFont typeface="+mj-lt"/>
              <a:buNone/>
            </a:pPr>
            <a:r>
              <a:rPr lang="en-US" sz="1400" dirty="0"/>
              <a:t>EU fined Google €2.95bn for ad-tech violations; U.S. litigation forced data sharing while rejecting structural breakup (Sept 2025).</a:t>
            </a:r>
          </a:p>
          <a:p>
            <a:pPr marL="0" indent="0">
              <a:buFont typeface="+mj-lt"/>
              <a:buNone/>
            </a:pPr>
            <a:endParaRPr lang="en-US" sz="1600" b="1" dirty="0">
              <a:solidFill>
                <a:schemeClr val="tx1"/>
              </a:solidFill>
            </a:endParaRPr>
          </a:p>
          <a:p>
            <a:pPr marL="0" indent="0">
              <a:buFont typeface="+mj-lt"/>
              <a:buNone/>
            </a:pPr>
            <a:r>
              <a:rPr lang="en-IN" sz="1600" b="1" dirty="0">
                <a:solidFill>
                  <a:schemeClr val="tx1"/>
                </a:solidFill>
              </a:rPr>
              <a:t>Publisher &amp; IP lawsuits — Emerging:</a:t>
            </a:r>
          </a:p>
          <a:p>
            <a:pPr marL="0" indent="0">
              <a:buFont typeface="+mj-lt"/>
              <a:buNone/>
            </a:pPr>
            <a:r>
              <a:rPr lang="en-US" sz="1400" dirty="0"/>
              <a:t>Penske Media sued over AI “overviews,” alleging content used without licensing — could lead to licensing costs or product changes.</a:t>
            </a:r>
          </a:p>
          <a:p>
            <a:pPr marL="0" indent="0">
              <a:buFont typeface="+mj-lt"/>
              <a:buNone/>
            </a:pPr>
            <a:endParaRPr lang="en-US" sz="1400" b="1" dirty="0">
              <a:solidFill>
                <a:schemeClr val="tx1"/>
              </a:solidFill>
            </a:endParaRPr>
          </a:p>
          <a:p>
            <a:pPr marL="0" indent="0">
              <a:buFont typeface="+mj-lt"/>
              <a:buNone/>
            </a:pPr>
            <a:r>
              <a:rPr lang="en-IN" sz="1600" b="1" dirty="0">
                <a:solidFill>
                  <a:schemeClr val="tx1"/>
                </a:solidFill>
              </a:rPr>
              <a:t>AI &amp; Cloud competition - Execution risk: </a:t>
            </a:r>
          </a:p>
          <a:p>
            <a:pPr marL="0" indent="0">
              <a:buFont typeface="+mj-lt"/>
              <a:buNone/>
            </a:pPr>
            <a:r>
              <a:rPr lang="en-US" sz="1400" dirty="0"/>
              <a:t>Microsoft, AWS (and partners like Anthropic) are accelerating AI offerings and cloud scale, pressuring GCP pricing and share gains.</a:t>
            </a:r>
          </a:p>
          <a:p>
            <a:pPr marL="0" indent="0">
              <a:buFont typeface="+mj-lt"/>
              <a:buNone/>
            </a:pPr>
            <a:endParaRPr lang="en-US" sz="1400" b="1" dirty="0">
              <a:solidFill>
                <a:schemeClr val="tx1"/>
              </a:solidFill>
            </a:endParaRPr>
          </a:p>
          <a:p>
            <a:pPr marL="0" indent="0">
              <a:buFont typeface="+mj-lt"/>
              <a:buNone/>
            </a:pPr>
            <a:r>
              <a:rPr lang="en-US" sz="1600" b="1" dirty="0">
                <a:solidFill>
                  <a:schemeClr val="tx1"/>
                </a:solidFill>
              </a:rPr>
              <a:t>Ad spending cyclicality — Revenue sensitivity: </a:t>
            </a:r>
          </a:p>
          <a:p>
            <a:pPr marL="0" indent="0">
              <a:buFont typeface="+mj-lt"/>
              <a:buNone/>
            </a:pPr>
            <a:r>
              <a:rPr lang="en-US" sz="1400" i="1" dirty="0"/>
              <a:t>Ad growth remains cyclical; pauses from major advertisers materially impact quarterly revenue.</a:t>
            </a:r>
            <a:r>
              <a:rPr lang="en-US" sz="1400" dirty="0"/>
              <a:t> </a:t>
            </a:r>
          </a:p>
          <a:p>
            <a:pPr marL="0" indent="0">
              <a:buFont typeface="+mj-lt"/>
              <a:buNone/>
            </a:pPr>
            <a:endParaRPr lang="en-US" sz="1400" b="1" dirty="0">
              <a:solidFill>
                <a:schemeClr val="tx1"/>
              </a:solidFill>
            </a:endParaRPr>
          </a:p>
          <a:p>
            <a:pPr marL="0" indent="0">
              <a:buFont typeface="+mj-lt"/>
              <a:buNone/>
            </a:pPr>
            <a:r>
              <a:rPr lang="en-US" sz="1600" b="1" dirty="0">
                <a:solidFill>
                  <a:schemeClr val="tx1"/>
                </a:solidFill>
              </a:rPr>
              <a:t>Privacy &amp; ad-tech transition — Implementation risk:</a:t>
            </a:r>
            <a:r>
              <a:rPr lang="en-US" sz="1600" dirty="0">
                <a:solidFill>
                  <a:schemeClr val="tx1"/>
                </a:solidFill>
              </a:rPr>
              <a:t> </a:t>
            </a:r>
          </a:p>
          <a:p>
            <a:pPr marL="0" indent="0">
              <a:buFont typeface="+mj-lt"/>
              <a:buNone/>
            </a:pPr>
            <a:r>
              <a:rPr lang="en-US" sz="1400" dirty="0"/>
              <a:t>Privacy Sandbox and EU Data Act are reshaping ad measurement and cross-site data flows; transition costs and vendor concentration risk remain.</a:t>
            </a:r>
          </a:p>
          <a:p>
            <a:pPr marL="0" indent="0">
              <a:buFont typeface="+mj-lt"/>
              <a:buNone/>
            </a:pPr>
            <a:endParaRPr lang="en-US" sz="1400" b="1" dirty="0">
              <a:solidFill>
                <a:schemeClr val="tx1"/>
              </a:solidFill>
            </a:endParaRPr>
          </a:p>
          <a:p>
            <a:pPr marL="0" indent="0">
              <a:buFont typeface="+mj-lt"/>
              <a:buNone/>
            </a:pPr>
            <a:r>
              <a:rPr lang="en-US" sz="1600" b="1" dirty="0">
                <a:solidFill>
                  <a:schemeClr val="tx1"/>
                </a:solidFill>
              </a:rPr>
              <a:t>Operational constraints from remedies — Structural risk:</a:t>
            </a:r>
          </a:p>
          <a:p>
            <a:pPr marL="0" indent="0">
              <a:buFont typeface="+mj-lt"/>
              <a:buNone/>
            </a:pPr>
            <a:r>
              <a:rPr lang="en-US" sz="1400" dirty="0"/>
              <a:t>Court/antitrust remedies limiting exclusivity or requiring data access could reduce some competitive advantages.</a:t>
            </a:r>
            <a:endParaRPr lang="en-US" sz="1400" b="1" dirty="0">
              <a:solidFill>
                <a:schemeClr val="tx1"/>
              </a:solidFill>
            </a:endParaRPr>
          </a:p>
        </p:txBody>
      </p:sp>
      <p:sp>
        <p:nvSpPr>
          <p:cNvPr id="12" name="Footer Placeholder 3">
            <a:extLst>
              <a:ext uri="{FF2B5EF4-FFF2-40B4-BE49-F238E27FC236}">
                <a16:creationId xmlns:a16="http://schemas.microsoft.com/office/drawing/2014/main" id="{04661A78-1540-9E87-A311-C5394AAAE1D2}"/>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pic>
        <p:nvPicPr>
          <p:cNvPr id="14" name="Picture 13">
            <a:extLst>
              <a:ext uri="{FF2B5EF4-FFF2-40B4-BE49-F238E27FC236}">
                <a16:creationId xmlns:a16="http://schemas.microsoft.com/office/drawing/2014/main" id="{D13C0124-E9B1-6C37-5B93-96C16F73282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634294" y="1176374"/>
            <a:ext cx="820958" cy="521105"/>
          </a:xfrm>
          <a:prstGeom prst="rect">
            <a:avLst/>
          </a:prstGeom>
        </p:spPr>
      </p:pic>
      <p:pic>
        <p:nvPicPr>
          <p:cNvPr id="16" name="Picture 15">
            <a:extLst>
              <a:ext uri="{FF2B5EF4-FFF2-40B4-BE49-F238E27FC236}">
                <a16:creationId xmlns:a16="http://schemas.microsoft.com/office/drawing/2014/main" id="{59116C06-D811-C95E-CD10-12BBA9C9E36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88391" y="1931695"/>
            <a:ext cx="783082" cy="521106"/>
          </a:xfrm>
          <a:prstGeom prst="rect">
            <a:avLst/>
          </a:prstGeom>
        </p:spPr>
      </p:pic>
      <p:pic>
        <p:nvPicPr>
          <p:cNvPr id="17" name="Picture 16">
            <a:extLst>
              <a:ext uri="{FF2B5EF4-FFF2-40B4-BE49-F238E27FC236}">
                <a16:creationId xmlns:a16="http://schemas.microsoft.com/office/drawing/2014/main" id="{78E7E200-CF06-CE90-2842-B8502D0537C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693392" y="2787053"/>
            <a:ext cx="544207" cy="267432"/>
          </a:xfrm>
          <a:prstGeom prst="rect">
            <a:avLst/>
          </a:prstGeom>
        </p:spPr>
      </p:pic>
      <p:pic>
        <p:nvPicPr>
          <p:cNvPr id="18" name="Picture 17">
            <a:extLst>
              <a:ext uri="{FF2B5EF4-FFF2-40B4-BE49-F238E27FC236}">
                <a16:creationId xmlns:a16="http://schemas.microsoft.com/office/drawing/2014/main" id="{A424C5E5-C498-226C-47D3-78BA2D6ABB9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3903964" y="2692378"/>
            <a:ext cx="659790" cy="362107"/>
          </a:xfrm>
          <a:prstGeom prst="rect">
            <a:avLst/>
          </a:prstGeom>
        </p:spPr>
      </p:pic>
      <p:pic>
        <p:nvPicPr>
          <p:cNvPr id="19" name="Picture 18">
            <a:extLst>
              <a:ext uri="{FF2B5EF4-FFF2-40B4-BE49-F238E27FC236}">
                <a16:creationId xmlns:a16="http://schemas.microsoft.com/office/drawing/2014/main" id="{776BFE6C-BE4A-2BA0-7FD7-AF2867CD0E23}"/>
              </a:ext>
            </a:extLst>
          </p:cNvPr>
          <p:cNvPicPr>
            <a:picLocks noChangeAspect="1"/>
          </p:cNvPicPr>
          <p:nvPr userDrawn="1"/>
        </p:nvPicPr>
        <p:blipFill>
          <a:blip r:embed="rId6"/>
          <a:stretch>
            <a:fillRect/>
          </a:stretch>
        </p:blipFill>
        <p:spPr>
          <a:xfrm>
            <a:off x="4371473" y="3536679"/>
            <a:ext cx="1342434" cy="222340"/>
          </a:xfrm>
          <a:prstGeom prst="rect">
            <a:avLst/>
          </a:prstGeom>
        </p:spPr>
      </p:pic>
      <p:pic>
        <p:nvPicPr>
          <p:cNvPr id="20" name="Picture 19">
            <a:extLst>
              <a:ext uri="{FF2B5EF4-FFF2-40B4-BE49-F238E27FC236}">
                <a16:creationId xmlns:a16="http://schemas.microsoft.com/office/drawing/2014/main" id="{898FFBFA-BD2A-B2D7-6576-AC54CF4C3269}"/>
              </a:ext>
            </a:extLst>
          </p:cNvPr>
          <p:cNvPicPr>
            <a:picLocks noChangeAspect="1"/>
          </p:cNvPicPr>
          <p:nvPr userDrawn="1"/>
        </p:nvPicPr>
        <p:blipFill>
          <a:blip r:embed="rId7"/>
          <a:stretch>
            <a:fillRect/>
          </a:stretch>
        </p:blipFill>
        <p:spPr>
          <a:xfrm>
            <a:off x="5861859" y="3500483"/>
            <a:ext cx="1232472" cy="258536"/>
          </a:xfrm>
          <a:prstGeom prst="rect">
            <a:avLst/>
          </a:prstGeom>
        </p:spPr>
      </p:pic>
    </p:spTree>
    <p:extLst>
      <p:ext uri="{BB962C8B-B14F-4D97-AF65-F5344CB8AC3E}">
        <p14:creationId xmlns:p14="http://schemas.microsoft.com/office/powerpoint/2010/main" val="27460757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5A1C9B6-7E3B-597A-98E0-CBF3BF48E4F5}"/>
              </a:ext>
            </a:extLst>
          </p:cNvPr>
          <p:cNvSpPr>
            <a:spLocks noGrp="1"/>
          </p:cNvSpPr>
          <p:nvPr>
            <p:ph type="sldNum" sz="quarter" idx="12"/>
          </p:nvPr>
        </p:nvSpPr>
        <p:spPr/>
        <p:txBody>
          <a:bodyPr/>
          <a:lstStyle>
            <a:lvl1pPr>
              <a:defRPr>
                <a:solidFill>
                  <a:schemeClr val="tx1"/>
                </a:solidFill>
              </a:defRPr>
            </a:lvl1pPr>
          </a:lstStyle>
          <a:p>
            <a:r>
              <a:rPr lang="en-IN" dirty="0"/>
              <a:t>12.</a:t>
            </a:r>
          </a:p>
        </p:txBody>
      </p:sp>
      <p:sp>
        <p:nvSpPr>
          <p:cNvPr id="6" name="Title 1">
            <a:extLst>
              <a:ext uri="{FF2B5EF4-FFF2-40B4-BE49-F238E27FC236}">
                <a16:creationId xmlns:a16="http://schemas.microsoft.com/office/drawing/2014/main" id="{E0ADB312-7E95-F993-2DE2-521AF230492F}"/>
              </a:ext>
            </a:extLst>
          </p:cNvPr>
          <p:cNvSpPr txBox="1">
            <a:spLocks/>
          </p:cNvSpPr>
          <p:nvPr userDrawn="1"/>
        </p:nvSpPr>
        <p:spPr>
          <a:xfrm>
            <a:off x="272374" y="470597"/>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Risks </a:t>
            </a:r>
            <a:r>
              <a:rPr lang="en-IN" sz="3600" b="1" i="1" dirty="0">
                <a:solidFill>
                  <a:schemeClr val="bg2"/>
                </a:solidFill>
              </a:rPr>
              <a:t>- Continued</a:t>
            </a:r>
            <a:endParaRPr lang="en-IN" b="1" i="1" dirty="0">
              <a:solidFill>
                <a:schemeClr val="bg2"/>
              </a:solidFill>
            </a:endParaRPr>
          </a:p>
        </p:txBody>
      </p:sp>
      <p:cxnSp>
        <p:nvCxnSpPr>
          <p:cNvPr id="7" name="Straight Connector 6">
            <a:extLst>
              <a:ext uri="{FF2B5EF4-FFF2-40B4-BE49-F238E27FC236}">
                <a16:creationId xmlns:a16="http://schemas.microsoft.com/office/drawing/2014/main" id="{7222447A-9DFC-EA9F-A6EA-B74E2C9681D4}"/>
              </a:ext>
            </a:extLst>
          </p:cNvPr>
          <p:cNvCxnSpPr>
            <a:cxnSpLocks/>
          </p:cNvCxnSpPr>
          <p:nvPr userDrawn="1"/>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9CF92C66-8449-2D5F-0418-FCDA14922F58}"/>
              </a:ext>
            </a:extLst>
          </p:cNvPr>
          <p:cNvCxnSpPr>
            <a:cxnSpLocks/>
          </p:cNvCxnSpPr>
          <p:nvPr userDrawn="1"/>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9" name="Date Placeholder 2">
            <a:extLst>
              <a:ext uri="{FF2B5EF4-FFF2-40B4-BE49-F238E27FC236}">
                <a16:creationId xmlns:a16="http://schemas.microsoft.com/office/drawing/2014/main" id="{105147BE-B150-6CFD-DE4C-DCD2BDDFE533}"/>
              </a:ext>
            </a:extLst>
          </p:cNvPr>
          <p:cNvSpPr txBox="1">
            <a:spLocks/>
          </p:cNvSpPr>
          <p:nvPr userDrawn="1"/>
        </p:nvSpPr>
        <p:spPr>
          <a:xfrm>
            <a:off x="272373" y="1210418"/>
            <a:ext cx="11605856" cy="378119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pPr>
            <a:r>
              <a:rPr lang="en-US" sz="1600" b="1" dirty="0">
                <a:solidFill>
                  <a:schemeClr val="tx1"/>
                </a:solidFill>
              </a:rPr>
              <a:t>Capital-spend / ROI risk — huge 2025 capex increase may pressure returns:</a:t>
            </a:r>
          </a:p>
          <a:p>
            <a:pPr marL="0" indent="0">
              <a:buFont typeface="+mj-lt"/>
              <a:buNone/>
            </a:pPr>
            <a:r>
              <a:rPr lang="en-US" sz="1400" dirty="0"/>
              <a:t>Alphabet materially raised 2025 capex (management reaffirmed ~$75B then hiked to </a:t>
            </a:r>
            <a:r>
              <a:rPr lang="en-US" sz="1400" b="1" dirty="0"/>
              <a:t>~$85B</a:t>
            </a:r>
            <a:r>
              <a:rPr lang="en-US" sz="1400" dirty="0"/>
              <a:t>) to scale AI/data-center's — investors worry about the timing and payback of that spending. </a:t>
            </a:r>
          </a:p>
          <a:p>
            <a:pPr marL="0" indent="0">
              <a:buFont typeface="+mj-lt"/>
              <a:buNone/>
            </a:pPr>
            <a:endParaRPr lang="en-US" sz="1400" b="1" dirty="0">
              <a:solidFill>
                <a:schemeClr val="tx1"/>
              </a:solidFill>
            </a:endParaRPr>
          </a:p>
          <a:p>
            <a:pPr marL="0" indent="0">
              <a:buFont typeface="+mj-lt"/>
              <a:buNone/>
            </a:pPr>
            <a:r>
              <a:rPr lang="en-US" sz="1600" b="1" dirty="0">
                <a:solidFill>
                  <a:schemeClr val="tx1"/>
                </a:solidFill>
              </a:rPr>
              <a:t>AI-hardware supply &amp; export-control risk — GPU shortages &amp; export rules can constrain AI rollouts:</a:t>
            </a:r>
          </a:p>
          <a:p>
            <a:pPr marL="0" indent="0">
              <a:buFont typeface="+mj-lt"/>
              <a:buNone/>
            </a:pPr>
            <a:r>
              <a:rPr lang="en-US" sz="1400" dirty="0"/>
              <a:t>Ongoing Nvidia/packaging supply bottlenecks and tighter U.S. export controls on advanced AI chips create the risk that GCP and Gemini scale more slowly or at a higher cost.</a:t>
            </a:r>
          </a:p>
          <a:p>
            <a:pPr marL="0" indent="0">
              <a:buFont typeface="+mj-lt"/>
              <a:buNone/>
            </a:pPr>
            <a:endParaRPr lang="en-US" sz="1400" dirty="0"/>
          </a:p>
          <a:p>
            <a:pPr marL="0" indent="0">
              <a:buFont typeface="+mj-lt"/>
              <a:buNone/>
            </a:pPr>
            <a:r>
              <a:rPr lang="en-US" sz="1600" b="1" dirty="0">
                <a:solidFill>
                  <a:schemeClr val="tx1"/>
                </a:solidFill>
              </a:rPr>
              <a:t>China regulatory/geopolitical risk — probes &amp; trade measures could affect operations &amp; supply chains:</a:t>
            </a:r>
          </a:p>
          <a:p>
            <a:pPr marL="0" indent="0">
              <a:buFont typeface="+mj-lt"/>
              <a:buNone/>
            </a:pPr>
            <a:r>
              <a:rPr lang="en-US" sz="1400" dirty="0"/>
              <a:t>China’s regulators opened probes, and broader trade/tariff tensions have led to retaliatory measures this year — geopolitical escalation could hit supply chains, partnerships, or ad/partner revenues.</a:t>
            </a:r>
          </a:p>
          <a:p>
            <a:pPr marL="0" indent="0">
              <a:buFont typeface="+mj-lt"/>
              <a:buNone/>
            </a:pPr>
            <a:endParaRPr lang="en-US" sz="1400" dirty="0"/>
          </a:p>
          <a:p>
            <a:pPr marL="0" indent="0">
              <a:buFont typeface="+mj-lt"/>
              <a:buNone/>
            </a:pPr>
            <a:r>
              <a:rPr lang="en-US" sz="1600" b="1" dirty="0">
                <a:solidFill>
                  <a:schemeClr val="tx1"/>
                </a:solidFill>
              </a:rPr>
              <a:t>Waymo / Other-Bets cash-burn &amp; operational/regulatory setbacks:</a:t>
            </a:r>
          </a:p>
          <a:p>
            <a:pPr marL="0" indent="0">
              <a:buFont typeface="+mj-lt"/>
              <a:buNone/>
            </a:pPr>
            <a:r>
              <a:rPr lang="en-US" sz="1400" dirty="0"/>
              <a:t>Waymo continues to burn cash, has faced regulatory/recall actions (e.g., a recall of ~1,200 vehicles), and requires substantial funding/scale — failures or large incremental losses could negatively impact EPS and investor sentiment. </a:t>
            </a:r>
            <a:endParaRPr lang="en-US" sz="1400" b="1" dirty="0">
              <a:solidFill>
                <a:schemeClr val="tx1"/>
              </a:solidFill>
            </a:endParaRPr>
          </a:p>
        </p:txBody>
      </p:sp>
      <p:sp>
        <p:nvSpPr>
          <p:cNvPr id="11" name="Footer Placeholder 3">
            <a:extLst>
              <a:ext uri="{FF2B5EF4-FFF2-40B4-BE49-F238E27FC236}">
                <a16:creationId xmlns:a16="http://schemas.microsoft.com/office/drawing/2014/main" id="{1C0D7590-8944-B219-94B9-CE79019C82C2}"/>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pic>
        <p:nvPicPr>
          <p:cNvPr id="12" name="Picture 11">
            <a:extLst>
              <a:ext uri="{FF2B5EF4-FFF2-40B4-BE49-F238E27FC236}">
                <a16:creationId xmlns:a16="http://schemas.microsoft.com/office/drawing/2014/main" id="{733B1B75-4E5C-58C6-AE14-894301A0C3C6}"/>
              </a:ext>
            </a:extLst>
          </p:cNvPr>
          <p:cNvPicPr>
            <a:picLocks noChangeAspect="1"/>
          </p:cNvPicPr>
          <p:nvPr userDrawn="1"/>
        </p:nvPicPr>
        <p:blipFill>
          <a:blip r:embed="rId2"/>
          <a:stretch>
            <a:fillRect/>
          </a:stretch>
        </p:blipFill>
        <p:spPr>
          <a:xfrm>
            <a:off x="6789621" y="1237453"/>
            <a:ext cx="845779" cy="414757"/>
          </a:xfrm>
          <a:prstGeom prst="rect">
            <a:avLst/>
          </a:prstGeom>
        </p:spPr>
      </p:pic>
      <p:pic>
        <p:nvPicPr>
          <p:cNvPr id="13" name="Picture 12">
            <a:extLst>
              <a:ext uri="{FF2B5EF4-FFF2-40B4-BE49-F238E27FC236}">
                <a16:creationId xmlns:a16="http://schemas.microsoft.com/office/drawing/2014/main" id="{C7095AB5-3812-ABAC-3573-28B9E2509322}"/>
              </a:ext>
            </a:extLst>
          </p:cNvPr>
          <p:cNvPicPr>
            <a:picLocks noChangeAspect="1"/>
          </p:cNvPicPr>
          <p:nvPr userDrawn="1"/>
        </p:nvPicPr>
        <p:blipFill>
          <a:blip r:embed="rId3"/>
          <a:stretch>
            <a:fillRect/>
          </a:stretch>
        </p:blipFill>
        <p:spPr>
          <a:xfrm>
            <a:off x="7725161" y="1230341"/>
            <a:ext cx="1140582" cy="414757"/>
          </a:xfrm>
          <a:prstGeom prst="rect">
            <a:avLst/>
          </a:prstGeom>
        </p:spPr>
      </p:pic>
      <p:pic>
        <p:nvPicPr>
          <p:cNvPr id="14" name="Picture 13">
            <a:extLst>
              <a:ext uri="{FF2B5EF4-FFF2-40B4-BE49-F238E27FC236}">
                <a16:creationId xmlns:a16="http://schemas.microsoft.com/office/drawing/2014/main" id="{7FE5F118-6A32-224D-EC40-26377A18AB4F}"/>
              </a:ext>
            </a:extLst>
          </p:cNvPr>
          <p:cNvPicPr>
            <a:picLocks noChangeAspect="1"/>
          </p:cNvPicPr>
          <p:nvPr userDrawn="1"/>
        </p:nvPicPr>
        <p:blipFill>
          <a:blip r:embed="rId4"/>
          <a:stretch>
            <a:fillRect/>
          </a:stretch>
        </p:blipFill>
        <p:spPr>
          <a:xfrm>
            <a:off x="8999866" y="1258565"/>
            <a:ext cx="1622738" cy="399245"/>
          </a:xfrm>
          <a:prstGeom prst="rect">
            <a:avLst/>
          </a:prstGeom>
        </p:spPr>
      </p:pic>
      <p:pic>
        <p:nvPicPr>
          <p:cNvPr id="16" name="Picture 15">
            <a:extLst>
              <a:ext uri="{FF2B5EF4-FFF2-40B4-BE49-F238E27FC236}">
                <a16:creationId xmlns:a16="http://schemas.microsoft.com/office/drawing/2014/main" id="{BB38176F-7D57-9785-67C6-1B4215664863}"/>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8865743" y="1954985"/>
            <a:ext cx="607878" cy="607878"/>
          </a:xfrm>
          <a:prstGeom prst="rect">
            <a:avLst/>
          </a:prstGeom>
        </p:spPr>
      </p:pic>
      <p:pic>
        <p:nvPicPr>
          <p:cNvPr id="18" name="Picture 17">
            <a:extLst>
              <a:ext uri="{FF2B5EF4-FFF2-40B4-BE49-F238E27FC236}">
                <a16:creationId xmlns:a16="http://schemas.microsoft.com/office/drawing/2014/main" id="{CCEB50E5-3C79-D395-4FBA-A6A05E1E6A14}"/>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8999866" y="2999239"/>
            <a:ext cx="688420" cy="458112"/>
          </a:xfrm>
          <a:prstGeom prst="rect">
            <a:avLst/>
          </a:prstGeom>
        </p:spPr>
      </p:pic>
      <p:pic>
        <p:nvPicPr>
          <p:cNvPr id="19" name="Picture 18">
            <a:extLst>
              <a:ext uri="{FF2B5EF4-FFF2-40B4-BE49-F238E27FC236}">
                <a16:creationId xmlns:a16="http://schemas.microsoft.com/office/drawing/2014/main" id="{27B911E3-6AF3-C17B-1A98-60E96888E7F6}"/>
              </a:ext>
            </a:extLst>
          </p:cNvPr>
          <p:cNvPicPr>
            <a:picLocks noChangeAspect="1"/>
          </p:cNvPicPr>
          <p:nvPr userDrawn="1"/>
        </p:nvPicPr>
        <p:blipFill>
          <a:blip r:embed="rId7"/>
          <a:stretch>
            <a:fillRect/>
          </a:stretch>
        </p:blipFill>
        <p:spPr>
          <a:xfrm>
            <a:off x="6096000" y="3843419"/>
            <a:ext cx="610721" cy="424112"/>
          </a:xfrm>
          <a:prstGeom prst="rect">
            <a:avLst/>
          </a:prstGeom>
        </p:spPr>
      </p:pic>
      <p:pic>
        <p:nvPicPr>
          <p:cNvPr id="20" name="Picture 19">
            <a:extLst>
              <a:ext uri="{FF2B5EF4-FFF2-40B4-BE49-F238E27FC236}">
                <a16:creationId xmlns:a16="http://schemas.microsoft.com/office/drawing/2014/main" id="{8D3E1C4A-39F7-9D05-1E01-BC5FDAEA9F08}"/>
              </a:ext>
            </a:extLst>
          </p:cNvPr>
          <p:cNvPicPr>
            <a:picLocks noChangeAspect="1"/>
          </p:cNvPicPr>
          <p:nvPr userDrawn="1"/>
        </p:nvPicPr>
        <p:blipFill>
          <a:blip r:embed="rId8"/>
          <a:stretch>
            <a:fillRect/>
          </a:stretch>
        </p:blipFill>
        <p:spPr>
          <a:xfrm>
            <a:off x="7037151" y="3826127"/>
            <a:ext cx="1175083" cy="458695"/>
          </a:xfrm>
          <a:prstGeom prst="rect">
            <a:avLst/>
          </a:prstGeom>
        </p:spPr>
      </p:pic>
    </p:spTree>
    <p:extLst>
      <p:ext uri="{BB962C8B-B14F-4D97-AF65-F5344CB8AC3E}">
        <p14:creationId xmlns:p14="http://schemas.microsoft.com/office/powerpoint/2010/main" val="1993119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4BAB3A9-E61D-280E-78DF-4A89A93D4EEB}"/>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sp>
        <p:nvSpPr>
          <p:cNvPr id="5" name="Slide Number Placeholder 4">
            <a:extLst>
              <a:ext uri="{FF2B5EF4-FFF2-40B4-BE49-F238E27FC236}">
                <a16:creationId xmlns:a16="http://schemas.microsoft.com/office/drawing/2014/main" id="{3B2B0712-9086-F149-15BA-0C608561C8C5}"/>
              </a:ext>
            </a:extLst>
          </p:cNvPr>
          <p:cNvSpPr>
            <a:spLocks noGrp="1"/>
          </p:cNvSpPr>
          <p:nvPr>
            <p:ph type="sldNum" sz="quarter" idx="12"/>
          </p:nvPr>
        </p:nvSpPr>
        <p:spPr/>
        <p:txBody>
          <a:bodyPr/>
          <a:lstStyle>
            <a:lvl1pPr>
              <a:defRPr>
                <a:solidFill>
                  <a:schemeClr val="tx1"/>
                </a:solidFill>
              </a:defRPr>
            </a:lvl1pPr>
          </a:lstStyle>
          <a:p>
            <a:r>
              <a:rPr lang="en-IN" dirty="0"/>
              <a:t>13.</a:t>
            </a:r>
          </a:p>
        </p:txBody>
      </p:sp>
      <p:sp>
        <p:nvSpPr>
          <p:cNvPr id="6" name="Title 1">
            <a:extLst>
              <a:ext uri="{FF2B5EF4-FFF2-40B4-BE49-F238E27FC236}">
                <a16:creationId xmlns:a16="http://schemas.microsoft.com/office/drawing/2014/main" id="{572A14A5-44E2-A36A-35D8-7BE9F1FC708E}"/>
              </a:ext>
            </a:extLst>
          </p:cNvPr>
          <p:cNvSpPr txBox="1">
            <a:spLocks/>
          </p:cNvSpPr>
          <p:nvPr userDrawn="1"/>
        </p:nvSpPr>
        <p:spPr>
          <a:xfrm>
            <a:off x="272374" y="470597"/>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b="1" i="0" dirty="0">
                <a:solidFill>
                  <a:srgbClr val="002060"/>
                </a:solidFill>
              </a:rPr>
              <a:t>Investment Conclusion</a:t>
            </a:r>
            <a:endParaRPr lang="en-IN" b="1" i="0" dirty="0">
              <a:solidFill>
                <a:schemeClr val="bg2"/>
              </a:solidFill>
            </a:endParaRPr>
          </a:p>
        </p:txBody>
      </p:sp>
      <p:cxnSp>
        <p:nvCxnSpPr>
          <p:cNvPr id="7" name="Straight Connector 6">
            <a:extLst>
              <a:ext uri="{FF2B5EF4-FFF2-40B4-BE49-F238E27FC236}">
                <a16:creationId xmlns:a16="http://schemas.microsoft.com/office/drawing/2014/main" id="{D3780A44-29D5-7C77-E8B3-0AF7B718236F}"/>
              </a:ext>
            </a:extLst>
          </p:cNvPr>
          <p:cNvCxnSpPr>
            <a:cxnSpLocks/>
          </p:cNvCxnSpPr>
          <p:nvPr userDrawn="1"/>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AECC6006-DAD5-ED13-CDA6-F7C5D91BEAFE}"/>
              </a:ext>
            </a:extLst>
          </p:cNvPr>
          <p:cNvCxnSpPr>
            <a:cxnSpLocks/>
          </p:cNvCxnSpPr>
          <p:nvPr userDrawn="1"/>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10" name="Rectangle: Rounded Corners 9">
            <a:extLst>
              <a:ext uri="{FF2B5EF4-FFF2-40B4-BE49-F238E27FC236}">
                <a16:creationId xmlns:a16="http://schemas.microsoft.com/office/drawing/2014/main" id="{87661185-5D0A-2241-6EDF-19E4EA1B4DDE}"/>
              </a:ext>
            </a:extLst>
          </p:cNvPr>
          <p:cNvSpPr/>
          <p:nvPr userDrawn="1"/>
        </p:nvSpPr>
        <p:spPr>
          <a:xfrm>
            <a:off x="272374" y="1481804"/>
            <a:ext cx="2812118" cy="920928"/>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3600" b="1" dirty="0">
                <a:solidFill>
                  <a:schemeClr val="bg1"/>
                </a:solidFill>
              </a:rPr>
              <a:t>Buy/Hold</a:t>
            </a:r>
          </a:p>
        </p:txBody>
      </p:sp>
      <p:sp>
        <p:nvSpPr>
          <p:cNvPr id="11" name="Date Placeholder 2">
            <a:extLst>
              <a:ext uri="{FF2B5EF4-FFF2-40B4-BE49-F238E27FC236}">
                <a16:creationId xmlns:a16="http://schemas.microsoft.com/office/drawing/2014/main" id="{E7648B13-A769-51DF-6F7B-B83E4A3A2D93}"/>
              </a:ext>
            </a:extLst>
          </p:cNvPr>
          <p:cNvSpPr txBox="1">
            <a:spLocks/>
          </p:cNvSpPr>
          <p:nvPr userDrawn="1"/>
        </p:nvSpPr>
        <p:spPr>
          <a:xfrm>
            <a:off x="272374" y="2313278"/>
            <a:ext cx="11605856" cy="223144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pPr>
            <a:r>
              <a:rPr lang="en-US" sz="1400" b="1" dirty="0">
                <a:solidFill>
                  <a:schemeClr val="tx1"/>
                </a:solidFill>
              </a:rPr>
              <a:t>BUY</a:t>
            </a:r>
            <a:r>
              <a:rPr lang="en-US" sz="1400" dirty="0">
                <a:solidFill>
                  <a:schemeClr val="tx1"/>
                </a:solidFill>
              </a:rPr>
              <a:t> — </a:t>
            </a:r>
            <a:r>
              <a:rPr lang="en-US" sz="1400" i="1" dirty="0">
                <a:solidFill>
                  <a:schemeClr val="tx1"/>
                </a:solidFill>
              </a:rPr>
              <a:t>Target $235.44 with upside of 10.58% — AI, Cloud &amp; YouTube monetization support sustainable upside.</a:t>
            </a:r>
          </a:p>
          <a:p>
            <a:pPr marL="0" indent="0">
              <a:buFont typeface="+mj-lt"/>
              <a:buNone/>
            </a:pPr>
            <a:endParaRPr lang="en-US" sz="1400" b="0" dirty="0">
              <a:solidFill>
                <a:schemeClr val="tx1"/>
              </a:solidFill>
            </a:endParaRPr>
          </a:p>
          <a:p>
            <a:pPr marL="0" indent="0">
              <a:buFont typeface="+mj-lt"/>
              <a:buNone/>
            </a:pPr>
            <a:r>
              <a:rPr lang="en-US" sz="1400" b="0" dirty="0">
                <a:solidFill>
                  <a:schemeClr val="tx1"/>
                </a:solidFill>
              </a:rPr>
              <a:t>Why now? — Gemini commercial rollouts + improving Cloud margins are beginning to convert into measurable revenue and operating leverage; catalysts expected over next 12 months. </a:t>
            </a:r>
            <a:r>
              <a:rPr lang="en-US" sz="1400" dirty="0">
                <a:solidFill>
                  <a:schemeClr val="tx1"/>
                </a:solidFill>
              </a:rPr>
              <a:t>Ad recovery signs and product monetization changes (SGE ad tests) justify entering before broader market repricing.</a:t>
            </a:r>
          </a:p>
          <a:p>
            <a:pPr marL="0" indent="0">
              <a:buFont typeface="+mj-lt"/>
              <a:buNone/>
            </a:pPr>
            <a:endParaRPr lang="en-US" sz="1400" b="0" dirty="0">
              <a:solidFill>
                <a:schemeClr val="tx1"/>
              </a:solidFill>
            </a:endParaRPr>
          </a:p>
          <a:p>
            <a:pPr marL="0" indent="0">
              <a:buFont typeface="+mj-lt"/>
              <a:buNone/>
            </a:pPr>
            <a:r>
              <a:rPr lang="en-US" sz="1400" b="1" dirty="0">
                <a:solidFill>
                  <a:schemeClr val="tx1"/>
                </a:solidFill>
              </a:rPr>
              <a:t>Top drivers:</a:t>
            </a:r>
            <a:r>
              <a:rPr lang="en-US" sz="1400" dirty="0">
                <a:solidFill>
                  <a:schemeClr val="tx1"/>
                </a:solidFill>
              </a:rPr>
              <a:t> AI monetization; YouTube monetization; Cloud margin expansion.</a:t>
            </a:r>
          </a:p>
          <a:p>
            <a:pPr marL="0" indent="0">
              <a:buFont typeface="+mj-lt"/>
              <a:buNone/>
            </a:pPr>
            <a:r>
              <a:rPr lang="en-US" sz="1400" b="1" dirty="0">
                <a:solidFill>
                  <a:schemeClr val="tx1"/>
                </a:solidFill>
              </a:rPr>
              <a:t>Top risks:</a:t>
            </a:r>
            <a:r>
              <a:rPr lang="en-US" sz="1400" dirty="0">
                <a:solidFill>
                  <a:schemeClr val="tx1"/>
                </a:solidFill>
              </a:rPr>
              <a:t> Regulatory remedies; AI/cloud competition; elevated capex.</a:t>
            </a:r>
          </a:p>
          <a:p>
            <a:pPr marL="0" indent="0">
              <a:buFont typeface="+mj-lt"/>
              <a:buNone/>
            </a:pPr>
            <a:r>
              <a:rPr lang="en-US" sz="1400" b="1" dirty="0">
                <a:solidFill>
                  <a:schemeClr val="tx1"/>
                </a:solidFill>
              </a:rPr>
              <a:t>Investor action:</a:t>
            </a:r>
            <a:r>
              <a:rPr lang="en-US" sz="1400" dirty="0">
                <a:solidFill>
                  <a:schemeClr val="tx1"/>
                </a:solidFill>
              </a:rPr>
              <a:t> Consider staged buy; monitor quarterly monetization metrics and regulatory developments.</a:t>
            </a:r>
          </a:p>
          <a:p>
            <a:pPr marL="0" indent="0">
              <a:buFont typeface="+mj-lt"/>
              <a:buNone/>
            </a:pPr>
            <a:endParaRPr lang="en-US" sz="1400" b="0" dirty="0">
              <a:solidFill>
                <a:schemeClr val="tx1"/>
              </a:solidFill>
            </a:endParaRPr>
          </a:p>
        </p:txBody>
      </p:sp>
      <p:sp>
        <p:nvSpPr>
          <p:cNvPr id="12" name="Rectangle: Rounded Corners 11">
            <a:extLst>
              <a:ext uri="{FF2B5EF4-FFF2-40B4-BE49-F238E27FC236}">
                <a16:creationId xmlns:a16="http://schemas.microsoft.com/office/drawing/2014/main" id="{40A08F4F-C16D-74CA-D566-F48B4AE8407E}"/>
              </a:ext>
            </a:extLst>
          </p:cNvPr>
          <p:cNvSpPr/>
          <p:nvPr userDrawn="1"/>
        </p:nvSpPr>
        <p:spPr>
          <a:xfrm>
            <a:off x="272374" y="4409075"/>
            <a:ext cx="1624518" cy="1472724"/>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2400" b="1" dirty="0">
                <a:solidFill>
                  <a:schemeClr val="bg1"/>
                </a:solidFill>
              </a:rPr>
              <a:t>Our View:</a:t>
            </a:r>
          </a:p>
        </p:txBody>
      </p:sp>
      <p:sp>
        <p:nvSpPr>
          <p:cNvPr id="13" name="Rectangle: Rounded Corners 12">
            <a:extLst>
              <a:ext uri="{FF2B5EF4-FFF2-40B4-BE49-F238E27FC236}">
                <a16:creationId xmlns:a16="http://schemas.microsoft.com/office/drawing/2014/main" id="{BB9A7FC4-8931-2FF3-7F5B-703F6A0A1C39}"/>
              </a:ext>
            </a:extLst>
          </p:cNvPr>
          <p:cNvSpPr/>
          <p:nvPr userDrawn="1"/>
        </p:nvSpPr>
        <p:spPr>
          <a:xfrm>
            <a:off x="2081718" y="4409075"/>
            <a:ext cx="9456907" cy="1505333"/>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solidFill>
              </a:rPr>
              <a:t>Summing up — we recommend </a:t>
            </a:r>
            <a:r>
              <a:rPr lang="en-US" sz="1400" b="1" dirty="0">
                <a:solidFill>
                  <a:schemeClr val="tx1"/>
                </a:solidFill>
              </a:rPr>
              <a:t>BUY/HOLD </a:t>
            </a:r>
            <a:r>
              <a:rPr lang="en-US" sz="1400" dirty="0">
                <a:solidFill>
                  <a:schemeClr val="tx1"/>
                </a:solidFill>
              </a:rPr>
              <a:t> on Alphabet. Our blended DCF/comps target is </a:t>
            </a:r>
            <a:r>
              <a:rPr lang="en-US" sz="1400" b="1" dirty="0">
                <a:solidFill>
                  <a:schemeClr val="tx1"/>
                </a:solidFill>
              </a:rPr>
              <a:t>$235.44</a:t>
            </a:r>
            <a:r>
              <a:rPr lang="en-US" sz="1400" dirty="0">
                <a:solidFill>
                  <a:schemeClr val="tx1"/>
                </a:solidFill>
              </a:rPr>
              <a:t>, implying </a:t>
            </a:r>
            <a:r>
              <a:rPr lang="en-US" sz="1400" b="0" dirty="0">
                <a:solidFill>
                  <a:schemeClr val="tx1"/>
                </a:solidFill>
              </a:rPr>
              <a:t>a</a:t>
            </a:r>
            <a:r>
              <a:rPr lang="en-US" sz="1400" b="1" dirty="0">
                <a:solidFill>
                  <a:schemeClr val="tx1"/>
                </a:solidFill>
              </a:rPr>
              <a:t> 10.58% </a:t>
            </a:r>
            <a:r>
              <a:rPr lang="en-US" sz="1400" b="0" dirty="0">
                <a:solidFill>
                  <a:schemeClr val="tx1"/>
                </a:solidFill>
              </a:rPr>
              <a:t>Upside</a:t>
            </a:r>
            <a:r>
              <a:rPr lang="en-US" sz="1400" dirty="0">
                <a:solidFill>
                  <a:schemeClr val="tx1"/>
                </a:solidFill>
              </a:rPr>
              <a:t> from today’s price of </a:t>
            </a:r>
            <a:r>
              <a:rPr lang="en-US" sz="1400" b="1" dirty="0">
                <a:solidFill>
                  <a:schemeClr val="tx1"/>
                </a:solidFill>
              </a:rPr>
              <a:t>$212.91</a:t>
            </a:r>
            <a:r>
              <a:rPr lang="en-US" sz="1400" dirty="0">
                <a:solidFill>
                  <a:schemeClr val="tx1"/>
                </a:solidFill>
              </a:rPr>
              <a:t>. Why now? Gemini commercialization and improving Google Cloud margins are reaching inflection points and should start converting into sustainable revenue and operating leverage over the next 12–24 months. Main risks are regulatory remedies and AI/cloud competition — we monitor the court/regulatory calendar and quarterly guidance for execution signals. In short: upside is catalyst-driven and supported by cash generation; downside is primarily regulatory/execution — see our sensitivity and risk pages for detail.</a:t>
            </a:r>
            <a:endParaRPr lang="en-IN" sz="1400" b="1" dirty="0">
              <a:solidFill>
                <a:schemeClr val="tx1"/>
              </a:solidFill>
            </a:endParaRPr>
          </a:p>
        </p:txBody>
      </p:sp>
    </p:spTree>
    <p:extLst>
      <p:ext uri="{BB962C8B-B14F-4D97-AF65-F5344CB8AC3E}">
        <p14:creationId xmlns:p14="http://schemas.microsoft.com/office/powerpoint/2010/main" val="1543073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E2FE-1127-C181-74A1-274DCCAE6B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FFB4AC-B1AF-F8C8-4907-9C23B6B23C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B669E979-A9B7-72FC-237D-DEF6E3A25A2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2C5B6EB-D5C1-A0F3-A5AF-CF2D77D66473}"/>
              </a:ext>
            </a:extLst>
          </p:cNvPr>
          <p:cNvSpPr>
            <a:spLocks noGrp="1"/>
          </p:cNvSpPr>
          <p:nvPr>
            <p:ph type="sldNum" sz="quarter" idx="12"/>
          </p:nvPr>
        </p:nvSpPr>
        <p:spPr/>
        <p:txBody>
          <a:bodyPr/>
          <a:lstStyle/>
          <a:p>
            <a:fld id="{29221451-3BED-4258-BE4D-D8654668DB48}" type="slidenum">
              <a:rPr lang="en-IN" smtClean="0"/>
              <a:t>‹#›</a:t>
            </a:fld>
            <a:endParaRPr lang="en-IN" dirty="0"/>
          </a:p>
        </p:txBody>
      </p:sp>
    </p:spTree>
    <p:extLst>
      <p:ext uri="{BB962C8B-B14F-4D97-AF65-F5344CB8AC3E}">
        <p14:creationId xmlns:p14="http://schemas.microsoft.com/office/powerpoint/2010/main" val="30350628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0C7D6-E292-B7E4-1074-15E2315FA3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E5B892-587D-1C16-D76E-E6535465CD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A666DA3-06C7-DFAF-6C46-E5A64AE719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36D2F6-935C-ED47-82BD-AA8A5D227B02}"/>
              </a:ext>
            </a:extLst>
          </p:cNvPr>
          <p:cNvSpPr>
            <a:spLocks noGrp="1"/>
          </p:cNvSpPr>
          <p:nvPr>
            <p:ph type="dt" sz="half" idx="10"/>
          </p:nvPr>
        </p:nvSpPr>
        <p:spPr/>
        <p:txBody>
          <a:bodyPr/>
          <a:lstStyle/>
          <a:p>
            <a:fld id="{B5C884EF-61B7-45AD-B956-1394F83109DF}" type="datetimeFigureOut">
              <a:rPr lang="en-IN" smtClean="0"/>
              <a:t>18-09-2025</a:t>
            </a:fld>
            <a:endParaRPr lang="en-IN" dirty="0"/>
          </a:p>
        </p:txBody>
      </p:sp>
      <p:sp>
        <p:nvSpPr>
          <p:cNvPr id="6" name="Footer Placeholder 5">
            <a:extLst>
              <a:ext uri="{FF2B5EF4-FFF2-40B4-BE49-F238E27FC236}">
                <a16:creationId xmlns:a16="http://schemas.microsoft.com/office/drawing/2014/main" id="{D8527F77-A9B3-985A-6C54-E42EA9AAE7CA}"/>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372E1C0-6BA7-A6C2-D7CA-BECDE2B26FE4}"/>
              </a:ext>
            </a:extLst>
          </p:cNvPr>
          <p:cNvSpPr>
            <a:spLocks noGrp="1"/>
          </p:cNvSpPr>
          <p:nvPr>
            <p:ph type="sldNum" sz="quarter" idx="12"/>
          </p:nvPr>
        </p:nvSpPr>
        <p:spPr/>
        <p:txBody>
          <a:bodyPr/>
          <a:lstStyle/>
          <a:p>
            <a:fld id="{29221451-3BED-4258-BE4D-D8654668DB48}" type="slidenum">
              <a:rPr lang="en-IN" smtClean="0"/>
              <a:t>‹#›</a:t>
            </a:fld>
            <a:endParaRPr lang="en-IN" dirty="0"/>
          </a:p>
        </p:txBody>
      </p:sp>
    </p:spTree>
    <p:extLst>
      <p:ext uri="{BB962C8B-B14F-4D97-AF65-F5344CB8AC3E}">
        <p14:creationId xmlns:p14="http://schemas.microsoft.com/office/powerpoint/2010/main" val="26464947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9DEA-1F89-9E38-9DBC-A8DC3102761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2974604-BD54-50EC-4A99-C6D2088EB9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92FD94-8607-E7B6-7ED6-A73A5FB348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B68042-C489-4BE0-69BE-7C7A5B1B99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B4A51-828F-68CD-3FBC-E81AA79822F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B91A77-CA53-71FA-DC44-3E13A00B06EC}"/>
              </a:ext>
            </a:extLst>
          </p:cNvPr>
          <p:cNvSpPr>
            <a:spLocks noGrp="1"/>
          </p:cNvSpPr>
          <p:nvPr>
            <p:ph type="dt" sz="half" idx="10"/>
          </p:nvPr>
        </p:nvSpPr>
        <p:spPr/>
        <p:txBody>
          <a:bodyPr/>
          <a:lstStyle/>
          <a:p>
            <a:fld id="{B5C884EF-61B7-45AD-B956-1394F83109DF}" type="datetimeFigureOut">
              <a:rPr lang="en-IN" smtClean="0"/>
              <a:t>18-09-2025</a:t>
            </a:fld>
            <a:endParaRPr lang="en-IN" dirty="0"/>
          </a:p>
        </p:txBody>
      </p:sp>
      <p:sp>
        <p:nvSpPr>
          <p:cNvPr id="8" name="Footer Placeholder 7">
            <a:extLst>
              <a:ext uri="{FF2B5EF4-FFF2-40B4-BE49-F238E27FC236}">
                <a16:creationId xmlns:a16="http://schemas.microsoft.com/office/drawing/2014/main" id="{09FFC2F7-2A93-B829-711B-02FF85BAC95A}"/>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B8C751E-D846-87BD-08E5-343036FCA6CB}"/>
              </a:ext>
            </a:extLst>
          </p:cNvPr>
          <p:cNvSpPr>
            <a:spLocks noGrp="1"/>
          </p:cNvSpPr>
          <p:nvPr>
            <p:ph type="sldNum" sz="quarter" idx="12"/>
          </p:nvPr>
        </p:nvSpPr>
        <p:spPr/>
        <p:txBody>
          <a:bodyPr/>
          <a:lstStyle/>
          <a:p>
            <a:fld id="{29221451-3BED-4258-BE4D-D8654668DB48}" type="slidenum">
              <a:rPr lang="en-IN" smtClean="0"/>
              <a:t>‹#›</a:t>
            </a:fld>
            <a:endParaRPr lang="en-IN" dirty="0"/>
          </a:p>
        </p:txBody>
      </p:sp>
    </p:spTree>
    <p:extLst>
      <p:ext uri="{BB962C8B-B14F-4D97-AF65-F5344CB8AC3E}">
        <p14:creationId xmlns:p14="http://schemas.microsoft.com/office/powerpoint/2010/main" val="28826590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D4D24-DA92-9065-09A7-E1E5DB08B36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90E16A-7759-CE94-3E76-5E091E48609B}"/>
              </a:ext>
            </a:extLst>
          </p:cNvPr>
          <p:cNvSpPr>
            <a:spLocks noGrp="1"/>
          </p:cNvSpPr>
          <p:nvPr>
            <p:ph type="dt" sz="half" idx="10"/>
          </p:nvPr>
        </p:nvSpPr>
        <p:spPr/>
        <p:txBody>
          <a:bodyPr/>
          <a:lstStyle/>
          <a:p>
            <a:fld id="{B5C884EF-61B7-45AD-B956-1394F83109DF}" type="datetimeFigureOut">
              <a:rPr lang="en-IN" smtClean="0"/>
              <a:t>18-09-2025</a:t>
            </a:fld>
            <a:endParaRPr lang="en-IN" dirty="0"/>
          </a:p>
        </p:txBody>
      </p:sp>
      <p:sp>
        <p:nvSpPr>
          <p:cNvPr id="4" name="Footer Placeholder 3">
            <a:extLst>
              <a:ext uri="{FF2B5EF4-FFF2-40B4-BE49-F238E27FC236}">
                <a16:creationId xmlns:a16="http://schemas.microsoft.com/office/drawing/2014/main" id="{AE72515F-97B1-26CD-8C51-FBB93112ECE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92EBD22E-99DA-8120-8D5B-DDCDAD841653}"/>
              </a:ext>
            </a:extLst>
          </p:cNvPr>
          <p:cNvSpPr>
            <a:spLocks noGrp="1"/>
          </p:cNvSpPr>
          <p:nvPr>
            <p:ph type="sldNum" sz="quarter" idx="12"/>
          </p:nvPr>
        </p:nvSpPr>
        <p:spPr/>
        <p:txBody>
          <a:bodyPr/>
          <a:lstStyle/>
          <a:p>
            <a:fld id="{29221451-3BED-4258-BE4D-D8654668DB48}" type="slidenum">
              <a:rPr lang="en-IN" smtClean="0"/>
              <a:t>‹#›</a:t>
            </a:fld>
            <a:endParaRPr lang="en-IN" dirty="0"/>
          </a:p>
        </p:txBody>
      </p:sp>
    </p:spTree>
    <p:extLst>
      <p:ext uri="{BB962C8B-B14F-4D97-AF65-F5344CB8AC3E}">
        <p14:creationId xmlns:p14="http://schemas.microsoft.com/office/powerpoint/2010/main" val="3497961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02E4C-DF40-4D48-2166-813EB40E997E}"/>
              </a:ext>
            </a:extLst>
          </p:cNvPr>
          <p:cNvSpPr>
            <a:spLocks noGrp="1"/>
          </p:cNvSpPr>
          <p:nvPr>
            <p:ph type="dt" sz="half" idx="10"/>
          </p:nvPr>
        </p:nvSpPr>
        <p:spPr/>
        <p:txBody>
          <a:bodyPr/>
          <a:lstStyle/>
          <a:p>
            <a:fld id="{B5C884EF-61B7-45AD-B956-1394F83109DF}" type="datetimeFigureOut">
              <a:rPr lang="en-IN" smtClean="0"/>
              <a:t>18-09-2025</a:t>
            </a:fld>
            <a:endParaRPr lang="en-IN" dirty="0"/>
          </a:p>
        </p:txBody>
      </p:sp>
      <p:sp>
        <p:nvSpPr>
          <p:cNvPr id="3" name="Footer Placeholder 2">
            <a:extLst>
              <a:ext uri="{FF2B5EF4-FFF2-40B4-BE49-F238E27FC236}">
                <a16:creationId xmlns:a16="http://schemas.microsoft.com/office/drawing/2014/main" id="{73437308-8EF5-B958-D243-A9B16100BB85}"/>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4A3D0980-8E96-2F1C-C633-AE469F8BA6CD}"/>
              </a:ext>
            </a:extLst>
          </p:cNvPr>
          <p:cNvSpPr>
            <a:spLocks noGrp="1"/>
          </p:cNvSpPr>
          <p:nvPr>
            <p:ph type="sldNum" sz="quarter" idx="12"/>
          </p:nvPr>
        </p:nvSpPr>
        <p:spPr/>
        <p:txBody>
          <a:bodyPr/>
          <a:lstStyle/>
          <a:p>
            <a:fld id="{29221451-3BED-4258-BE4D-D8654668DB48}" type="slidenum">
              <a:rPr lang="en-IN" smtClean="0"/>
              <a:t>‹#›</a:t>
            </a:fld>
            <a:endParaRPr lang="en-IN" dirty="0"/>
          </a:p>
        </p:txBody>
      </p:sp>
    </p:spTree>
    <p:extLst>
      <p:ext uri="{BB962C8B-B14F-4D97-AF65-F5344CB8AC3E}">
        <p14:creationId xmlns:p14="http://schemas.microsoft.com/office/powerpoint/2010/main" val="1061746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FF3FAF9F-DD66-AC08-13E6-28D93457DB1D}"/>
              </a:ext>
            </a:extLst>
          </p:cNvPr>
          <p:cNvSpPr>
            <a:spLocks noGrp="1"/>
          </p:cNvSpPr>
          <p:nvPr>
            <p:ph type="sldNum" sz="quarter" idx="12"/>
          </p:nvPr>
        </p:nvSpPr>
        <p:spPr/>
        <p:txBody>
          <a:bodyPr/>
          <a:lstStyle>
            <a:lvl1pPr>
              <a:defRPr>
                <a:solidFill>
                  <a:schemeClr val="tx1"/>
                </a:solidFill>
              </a:defRPr>
            </a:lvl1pPr>
          </a:lstStyle>
          <a:p>
            <a:r>
              <a:rPr lang="en-IN" dirty="0"/>
              <a:t>1.</a:t>
            </a:r>
          </a:p>
        </p:txBody>
      </p:sp>
      <p:sp>
        <p:nvSpPr>
          <p:cNvPr id="11" name="Date Placeholder 3">
            <a:extLst>
              <a:ext uri="{FF2B5EF4-FFF2-40B4-BE49-F238E27FC236}">
                <a16:creationId xmlns:a16="http://schemas.microsoft.com/office/drawing/2014/main" id="{3E21DC69-D381-BD57-98A7-FE5A6A6F40DD}"/>
              </a:ext>
            </a:extLst>
          </p:cNvPr>
          <p:cNvSpPr txBox="1">
            <a:spLocks/>
          </p:cNvSpPr>
          <p:nvPr userDrawn="1"/>
        </p:nvSpPr>
        <p:spPr>
          <a:xfrm>
            <a:off x="586902" y="1472778"/>
            <a:ext cx="5334000" cy="391244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dirty="0">
                <a:solidFill>
                  <a:schemeClr val="tx1"/>
                </a:solidFill>
              </a:rPr>
              <a:t>Company Name: </a:t>
            </a:r>
            <a:r>
              <a:rPr lang="en-IN" sz="2000" b="1" dirty="0">
                <a:solidFill>
                  <a:srgbClr val="C00000"/>
                </a:solidFill>
              </a:rPr>
              <a:t>Alphabet Inc.</a:t>
            </a:r>
          </a:p>
          <a:p>
            <a:r>
              <a:rPr lang="en-IN" sz="2000" dirty="0">
                <a:solidFill>
                  <a:schemeClr val="tx1"/>
                </a:solidFill>
              </a:rPr>
              <a:t>Ticker: </a:t>
            </a:r>
            <a:r>
              <a:rPr lang="en-IN" sz="2000" b="1" dirty="0">
                <a:solidFill>
                  <a:schemeClr val="accent1"/>
                </a:solidFill>
              </a:rPr>
              <a:t>G</a:t>
            </a:r>
            <a:r>
              <a:rPr lang="en-IN" sz="2000" b="1" dirty="0">
                <a:solidFill>
                  <a:srgbClr val="C00000"/>
                </a:solidFill>
              </a:rPr>
              <a:t>O</a:t>
            </a:r>
            <a:r>
              <a:rPr lang="en-IN" sz="2000" b="1" dirty="0">
                <a:solidFill>
                  <a:schemeClr val="accent4"/>
                </a:solidFill>
              </a:rPr>
              <a:t>O</a:t>
            </a:r>
            <a:r>
              <a:rPr lang="en-IN" sz="2000" b="1" dirty="0">
                <a:solidFill>
                  <a:schemeClr val="accent1"/>
                </a:solidFill>
              </a:rPr>
              <a:t>G</a:t>
            </a:r>
            <a:endParaRPr lang="en-IN" sz="2000" b="1" dirty="0">
              <a:solidFill>
                <a:schemeClr val="tx1"/>
              </a:solidFill>
            </a:endParaRPr>
          </a:p>
          <a:p>
            <a:r>
              <a:rPr lang="en-IN" sz="2000" dirty="0">
                <a:solidFill>
                  <a:schemeClr val="tx1"/>
                </a:solidFill>
              </a:rPr>
              <a:t>Exchange: NASDAQ</a:t>
            </a:r>
          </a:p>
          <a:p>
            <a:r>
              <a:rPr lang="en-IN" sz="2000" dirty="0">
                <a:solidFill>
                  <a:schemeClr val="tx1"/>
                </a:solidFill>
              </a:rPr>
              <a:t>Sector: Communication Service</a:t>
            </a:r>
          </a:p>
          <a:p>
            <a:r>
              <a:rPr lang="en-IN" sz="2000" dirty="0">
                <a:solidFill>
                  <a:schemeClr val="tx1"/>
                </a:solidFill>
              </a:rPr>
              <a:t>Industry: Interactive Media &amp; Services</a:t>
            </a:r>
          </a:p>
          <a:p>
            <a:r>
              <a:rPr lang="en-IN" sz="2000" dirty="0">
                <a:solidFill>
                  <a:schemeClr val="tx1"/>
                </a:solidFill>
              </a:rPr>
              <a:t>Business Segment: Google Service, Google Cloud, Others (inc. Waymo, X, Verily, etc.)</a:t>
            </a:r>
          </a:p>
          <a:p>
            <a:br>
              <a:rPr lang="en-IN" sz="2000" dirty="0">
                <a:solidFill>
                  <a:schemeClr val="tx1"/>
                </a:solidFill>
              </a:rPr>
            </a:br>
            <a:br>
              <a:rPr lang="en-IN" sz="2000" dirty="0">
                <a:solidFill>
                  <a:schemeClr val="tx1"/>
                </a:solidFill>
              </a:rPr>
            </a:br>
            <a:r>
              <a:rPr lang="en-IN" sz="2000" dirty="0">
                <a:solidFill>
                  <a:schemeClr val="tx1"/>
                </a:solidFill>
              </a:rPr>
              <a:t>Equity Research Report </a:t>
            </a:r>
          </a:p>
          <a:p>
            <a:r>
              <a:rPr lang="en-IN" sz="2000" dirty="0">
                <a:solidFill>
                  <a:schemeClr val="tx1"/>
                </a:solidFill>
              </a:rPr>
              <a:t>Prepared by: Siddhant Bhardwaj</a:t>
            </a:r>
          </a:p>
          <a:p>
            <a:r>
              <a:rPr lang="en-IN" sz="2000" dirty="0">
                <a:solidFill>
                  <a:schemeClr val="tx1"/>
                </a:solidFill>
              </a:rPr>
              <a:t>Date: 9/5/2025 </a:t>
            </a:r>
          </a:p>
        </p:txBody>
      </p:sp>
      <p:pic>
        <p:nvPicPr>
          <p:cNvPr id="16" name="Picture 15">
            <a:extLst>
              <a:ext uri="{FF2B5EF4-FFF2-40B4-BE49-F238E27FC236}">
                <a16:creationId xmlns:a16="http://schemas.microsoft.com/office/drawing/2014/main" id="{A4700F02-EDCA-F0D2-D1D9-CA9EB600DF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096000" y="3594861"/>
            <a:ext cx="1696511" cy="1248639"/>
          </a:xfrm>
          <a:prstGeom prst="rect">
            <a:avLst/>
          </a:prstGeom>
        </p:spPr>
      </p:pic>
      <p:pic>
        <p:nvPicPr>
          <p:cNvPr id="18" name="Picture 17">
            <a:extLst>
              <a:ext uri="{FF2B5EF4-FFF2-40B4-BE49-F238E27FC236}">
                <a16:creationId xmlns:a16="http://schemas.microsoft.com/office/drawing/2014/main" id="{02F23C98-B435-40DC-347E-E5BD319F252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792381" y="5281883"/>
            <a:ext cx="1351806" cy="872780"/>
          </a:xfrm>
          <a:prstGeom prst="rect">
            <a:avLst/>
          </a:prstGeom>
        </p:spPr>
      </p:pic>
      <p:pic>
        <p:nvPicPr>
          <p:cNvPr id="20" name="Picture 19">
            <a:extLst>
              <a:ext uri="{FF2B5EF4-FFF2-40B4-BE49-F238E27FC236}">
                <a16:creationId xmlns:a16="http://schemas.microsoft.com/office/drawing/2014/main" id="{4EFDD6EC-F56D-97CD-13DC-EC86359A480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8367473" y="4635832"/>
            <a:ext cx="887950" cy="894338"/>
          </a:xfrm>
          <a:prstGeom prst="rect">
            <a:avLst/>
          </a:prstGeom>
        </p:spPr>
      </p:pic>
      <p:sp>
        <p:nvSpPr>
          <p:cNvPr id="23" name="Title 1">
            <a:extLst>
              <a:ext uri="{FF2B5EF4-FFF2-40B4-BE49-F238E27FC236}">
                <a16:creationId xmlns:a16="http://schemas.microsoft.com/office/drawing/2014/main" id="{DF14B85A-E2E9-A267-50B6-657F06673E32}"/>
              </a:ext>
            </a:extLst>
          </p:cNvPr>
          <p:cNvSpPr txBox="1">
            <a:spLocks/>
          </p:cNvSpPr>
          <p:nvPr userDrawn="1"/>
        </p:nvSpPr>
        <p:spPr>
          <a:xfrm>
            <a:off x="313769" y="409466"/>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solidFill>
                  <a:srgbClr val="002060"/>
                </a:solidFill>
              </a:rPr>
              <a:t>Equity Research on Alphabet Inc. (GOOG) </a:t>
            </a:r>
            <a:r>
              <a:rPr lang="en-IN" dirty="0">
                <a:solidFill>
                  <a:srgbClr val="002060"/>
                </a:solidFill>
              </a:rPr>
              <a:t> </a:t>
            </a:r>
          </a:p>
        </p:txBody>
      </p:sp>
      <p:cxnSp>
        <p:nvCxnSpPr>
          <p:cNvPr id="25" name="Straight Connector 24">
            <a:extLst>
              <a:ext uri="{FF2B5EF4-FFF2-40B4-BE49-F238E27FC236}">
                <a16:creationId xmlns:a16="http://schemas.microsoft.com/office/drawing/2014/main" id="{C884906D-3B83-C8FF-F161-F6CAD07F1DA9}"/>
              </a:ext>
            </a:extLst>
          </p:cNvPr>
          <p:cNvCxnSpPr>
            <a:cxnSpLocks/>
          </p:cNvCxnSpPr>
          <p:nvPr userDrawn="1"/>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26" name="Straight Connector 25">
            <a:extLst>
              <a:ext uri="{FF2B5EF4-FFF2-40B4-BE49-F238E27FC236}">
                <a16:creationId xmlns:a16="http://schemas.microsoft.com/office/drawing/2014/main" id="{BE2EBC6E-B527-C964-4AE7-C3DA9F0D2F37}"/>
              </a:ext>
            </a:extLst>
          </p:cNvPr>
          <p:cNvCxnSpPr>
            <a:cxnSpLocks/>
          </p:cNvCxnSpPr>
          <p:nvPr userDrawn="1"/>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pic>
        <p:nvPicPr>
          <p:cNvPr id="32" name="Picture 31">
            <a:extLst>
              <a:ext uri="{FF2B5EF4-FFF2-40B4-BE49-F238E27FC236}">
                <a16:creationId xmlns:a16="http://schemas.microsoft.com/office/drawing/2014/main" id="{0B7C7446-8041-D194-F4B2-96D04285A7D7}"/>
              </a:ext>
            </a:extLst>
          </p:cNvPr>
          <p:cNvPicPr>
            <a:picLocks noChangeAspect="1"/>
          </p:cNvPicPr>
          <p:nvPr userDrawn="1"/>
        </p:nvPicPr>
        <p:blipFill>
          <a:blip r:embed="rId5"/>
          <a:stretch>
            <a:fillRect/>
          </a:stretch>
        </p:blipFill>
        <p:spPr>
          <a:xfrm>
            <a:off x="7967609" y="3909264"/>
            <a:ext cx="887950" cy="534788"/>
          </a:xfrm>
          <a:prstGeom prst="rect">
            <a:avLst/>
          </a:prstGeom>
        </p:spPr>
      </p:pic>
      <p:pic>
        <p:nvPicPr>
          <p:cNvPr id="34" name="Picture 33">
            <a:extLst>
              <a:ext uri="{FF2B5EF4-FFF2-40B4-BE49-F238E27FC236}">
                <a16:creationId xmlns:a16="http://schemas.microsoft.com/office/drawing/2014/main" id="{23D699DE-D55B-C2FF-B17C-987528D6487B}"/>
              </a:ext>
            </a:extLst>
          </p:cNvPr>
          <p:cNvPicPr>
            <a:picLocks noChangeAspect="1"/>
          </p:cNvPicPr>
          <p:nvPr userDrawn="1"/>
        </p:nvPicPr>
        <p:blipFill>
          <a:blip r:embed="rId6"/>
          <a:stretch>
            <a:fillRect/>
          </a:stretch>
        </p:blipFill>
        <p:spPr>
          <a:xfrm>
            <a:off x="9515557" y="4855396"/>
            <a:ext cx="933286" cy="309164"/>
          </a:xfrm>
          <a:prstGeom prst="rect">
            <a:avLst/>
          </a:prstGeom>
        </p:spPr>
      </p:pic>
      <p:pic>
        <p:nvPicPr>
          <p:cNvPr id="2" name="Picture 1">
            <a:extLst>
              <a:ext uri="{FF2B5EF4-FFF2-40B4-BE49-F238E27FC236}">
                <a16:creationId xmlns:a16="http://schemas.microsoft.com/office/drawing/2014/main" id="{0C16F097-7944-0B6D-A735-1F486B835958}"/>
              </a:ext>
            </a:extLst>
          </p:cNvPr>
          <p:cNvPicPr>
            <a:picLocks noChangeAspect="1"/>
          </p:cNvPicPr>
          <p:nvPr userDrawn="1"/>
        </p:nvPicPr>
        <p:blipFill>
          <a:blip r:embed="rId7"/>
          <a:stretch>
            <a:fillRect/>
          </a:stretch>
        </p:blipFill>
        <p:spPr>
          <a:xfrm>
            <a:off x="6075302" y="4898556"/>
            <a:ext cx="1982011" cy="328271"/>
          </a:xfrm>
          <a:prstGeom prst="rect">
            <a:avLst/>
          </a:prstGeom>
        </p:spPr>
      </p:pic>
      <p:pic>
        <p:nvPicPr>
          <p:cNvPr id="4" name="Picture 3">
            <a:extLst>
              <a:ext uri="{FF2B5EF4-FFF2-40B4-BE49-F238E27FC236}">
                <a16:creationId xmlns:a16="http://schemas.microsoft.com/office/drawing/2014/main" id="{95F068C9-1F06-19B6-04C5-511E5F3F8DB8}"/>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6114728" y="1163168"/>
            <a:ext cx="5364425" cy="2085215"/>
          </a:xfrm>
          <a:prstGeom prst="rect">
            <a:avLst/>
          </a:prstGeom>
        </p:spPr>
      </p:pic>
      <p:pic>
        <p:nvPicPr>
          <p:cNvPr id="7" name="Picture 6">
            <a:extLst>
              <a:ext uri="{FF2B5EF4-FFF2-40B4-BE49-F238E27FC236}">
                <a16:creationId xmlns:a16="http://schemas.microsoft.com/office/drawing/2014/main" id="{0A78CEF4-383D-F1BC-6A30-6CF64F8F2D5B}"/>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6236788" y="2642286"/>
            <a:ext cx="4804106" cy="922584"/>
          </a:xfrm>
          <a:prstGeom prst="rect">
            <a:avLst/>
          </a:prstGeom>
        </p:spPr>
      </p:pic>
      <p:pic>
        <p:nvPicPr>
          <p:cNvPr id="9" name="Picture 8">
            <a:extLst>
              <a:ext uri="{FF2B5EF4-FFF2-40B4-BE49-F238E27FC236}">
                <a16:creationId xmlns:a16="http://schemas.microsoft.com/office/drawing/2014/main" id="{EA4157FB-D6A0-4899-E0D8-84983C49B148}"/>
              </a:ext>
            </a:extLst>
          </p:cNvPr>
          <p:cNvPicPr>
            <a:picLocks noChangeAspect="1"/>
          </p:cNvPicPr>
          <p:nvPr userDrawn="1"/>
        </p:nvPicPr>
        <p:blipFill>
          <a:blip r:embed="rId10"/>
          <a:stretch>
            <a:fillRect/>
          </a:stretch>
        </p:blipFill>
        <p:spPr>
          <a:xfrm>
            <a:off x="10498889" y="4119253"/>
            <a:ext cx="489397" cy="392806"/>
          </a:xfrm>
          <a:prstGeom prst="rect">
            <a:avLst/>
          </a:prstGeom>
        </p:spPr>
      </p:pic>
      <p:pic>
        <p:nvPicPr>
          <p:cNvPr id="12" name="Picture 11">
            <a:extLst>
              <a:ext uri="{FF2B5EF4-FFF2-40B4-BE49-F238E27FC236}">
                <a16:creationId xmlns:a16="http://schemas.microsoft.com/office/drawing/2014/main" id="{0A53D190-E968-14C7-DDEF-339B044FC030}"/>
              </a:ext>
            </a:extLst>
          </p:cNvPr>
          <p:cNvPicPr>
            <a:picLocks noChangeAspect="1"/>
          </p:cNvPicPr>
          <p:nvPr userDrawn="1"/>
        </p:nvPicPr>
        <p:blipFill>
          <a:blip r:embed="rId11"/>
          <a:stretch>
            <a:fillRect/>
          </a:stretch>
        </p:blipFill>
        <p:spPr>
          <a:xfrm>
            <a:off x="10714220" y="4865762"/>
            <a:ext cx="515155" cy="476518"/>
          </a:xfrm>
          <a:prstGeom prst="rect">
            <a:avLst/>
          </a:prstGeom>
        </p:spPr>
      </p:pic>
      <p:pic>
        <p:nvPicPr>
          <p:cNvPr id="15" name="Picture 14">
            <a:extLst>
              <a:ext uri="{FF2B5EF4-FFF2-40B4-BE49-F238E27FC236}">
                <a16:creationId xmlns:a16="http://schemas.microsoft.com/office/drawing/2014/main" id="{48B3AA35-2999-55C0-BE43-CD6907E4828A}"/>
              </a:ext>
            </a:extLst>
          </p:cNvPr>
          <p:cNvPicPr>
            <a:picLocks noChangeAspect="1"/>
          </p:cNvPicPr>
          <p:nvPr userDrawn="1"/>
        </p:nvPicPr>
        <p:blipFill>
          <a:blip r:embed="rId12"/>
          <a:stretch>
            <a:fillRect/>
          </a:stretch>
        </p:blipFill>
        <p:spPr>
          <a:xfrm>
            <a:off x="9484041" y="4052100"/>
            <a:ext cx="386366" cy="476518"/>
          </a:xfrm>
          <a:prstGeom prst="rect">
            <a:avLst/>
          </a:prstGeom>
        </p:spPr>
      </p:pic>
      <p:pic>
        <p:nvPicPr>
          <p:cNvPr id="19" name="Picture 18">
            <a:extLst>
              <a:ext uri="{FF2B5EF4-FFF2-40B4-BE49-F238E27FC236}">
                <a16:creationId xmlns:a16="http://schemas.microsoft.com/office/drawing/2014/main" id="{55FE57A6-B2BA-A983-DCEB-91C2A79CB75D}"/>
              </a:ext>
            </a:extLst>
          </p:cNvPr>
          <p:cNvPicPr>
            <a:picLocks noChangeAspect="1"/>
          </p:cNvPicPr>
          <p:nvPr userDrawn="1"/>
        </p:nvPicPr>
        <p:blipFill>
          <a:blip r:embed="rId13"/>
          <a:stretch>
            <a:fillRect/>
          </a:stretch>
        </p:blipFill>
        <p:spPr>
          <a:xfrm>
            <a:off x="6971625" y="5545622"/>
            <a:ext cx="309093" cy="431442"/>
          </a:xfrm>
          <a:prstGeom prst="rect">
            <a:avLst/>
          </a:prstGeom>
        </p:spPr>
      </p:pic>
      <p:pic>
        <p:nvPicPr>
          <p:cNvPr id="21" name="Picture 20">
            <a:extLst>
              <a:ext uri="{FF2B5EF4-FFF2-40B4-BE49-F238E27FC236}">
                <a16:creationId xmlns:a16="http://schemas.microsoft.com/office/drawing/2014/main" id="{947E4B1C-CF94-ACFE-AE86-55C35C57AF9F}"/>
              </a:ext>
            </a:extLst>
          </p:cNvPr>
          <p:cNvPicPr>
            <a:picLocks noChangeAspect="1"/>
          </p:cNvPicPr>
          <p:nvPr userDrawn="1"/>
        </p:nvPicPr>
        <p:blipFill>
          <a:blip r:embed="rId14"/>
          <a:stretch>
            <a:fillRect/>
          </a:stretch>
        </p:blipFill>
        <p:spPr>
          <a:xfrm>
            <a:off x="7583040" y="5586191"/>
            <a:ext cx="958993" cy="328271"/>
          </a:xfrm>
          <a:prstGeom prst="rect">
            <a:avLst/>
          </a:prstGeom>
        </p:spPr>
      </p:pic>
      <p:pic>
        <p:nvPicPr>
          <p:cNvPr id="22" name="Picture 21">
            <a:extLst>
              <a:ext uri="{FF2B5EF4-FFF2-40B4-BE49-F238E27FC236}">
                <a16:creationId xmlns:a16="http://schemas.microsoft.com/office/drawing/2014/main" id="{59392A83-507C-541A-61E4-50C12D467079}"/>
              </a:ext>
            </a:extLst>
          </p:cNvPr>
          <p:cNvPicPr>
            <a:picLocks noChangeAspect="1"/>
          </p:cNvPicPr>
          <p:nvPr userDrawn="1"/>
        </p:nvPicPr>
        <p:blipFill>
          <a:blip r:embed="rId15"/>
          <a:stretch>
            <a:fillRect/>
          </a:stretch>
        </p:blipFill>
        <p:spPr>
          <a:xfrm>
            <a:off x="8811448" y="5640592"/>
            <a:ext cx="895314" cy="349487"/>
          </a:xfrm>
          <a:prstGeom prst="rect">
            <a:avLst/>
          </a:prstGeom>
        </p:spPr>
      </p:pic>
      <p:pic>
        <p:nvPicPr>
          <p:cNvPr id="27" name="Picture 26">
            <a:extLst>
              <a:ext uri="{FF2B5EF4-FFF2-40B4-BE49-F238E27FC236}">
                <a16:creationId xmlns:a16="http://schemas.microsoft.com/office/drawing/2014/main" id="{EF197BA9-2C1B-2CE8-909F-12E5A1357E26}"/>
              </a:ext>
            </a:extLst>
          </p:cNvPr>
          <p:cNvPicPr>
            <a:picLocks noChangeAspect="1"/>
          </p:cNvPicPr>
          <p:nvPr userDrawn="1"/>
        </p:nvPicPr>
        <p:blipFill>
          <a:blip r:embed="rId16">
            <a:extLst>
              <a:ext uri="{28A0092B-C50C-407E-A947-70E740481C1C}">
                <a14:useLocalDpi xmlns:a14="http://schemas.microsoft.com/office/drawing/2010/main" val="0"/>
              </a:ext>
            </a:extLst>
          </a:blip>
          <a:stretch>
            <a:fillRect/>
          </a:stretch>
        </p:blipFill>
        <p:spPr>
          <a:xfrm>
            <a:off x="10129727" y="5572031"/>
            <a:ext cx="1099648" cy="418048"/>
          </a:xfrm>
          <a:prstGeom prst="rect">
            <a:avLst/>
          </a:prstGeom>
        </p:spPr>
      </p:pic>
    </p:spTree>
    <p:extLst>
      <p:ext uri="{BB962C8B-B14F-4D97-AF65-F5344CB8AC3E}">
        <p14:creationId xmlns:p14="http://schemas.microsoft.com/office/powerpoint/2010/main" val="35542568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9AFCD-A0AF-1D8F-7255-AB51EF64B7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3F3D975-CD83-E7B6-BEDF-759AFF010C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EBA89D5-26F5-2A39-C95B-16AD4C8E3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EB5419-39C9-0ADA-0159-32F88C7B3A6F}"/>
              </a:ext>
            </a:extLst>
          </p:cNvPr>
          <p:cNvSpPr>
            <a:spLocks noGrp="1"/>
          </p:cNvSpPr>
          <p:nvPr>
            <p:ph type="dt" sz="half" idx="10"/>
          </p:nvPr>
        </p:nvSpPr>
        <p:spPr/>
        <p:txBody>
          <a:bodyPr/>
          <a:lstStyle/>
          <a:p>
            <a:fld id="{B5C884EF-61B7-45AD-B956-1394F83109DF}" type="datetimeFigureOut">
              <a:rPr lang="en-IN" smtClean="0"/>
              <a:t>18-09-2025</a:t>
            </a:fld>
            <a:endParaRPr lang="en-IN" dirty="0"/>
          </a:p>
        </p:txBody>
      </p:sp>
      <p:sp>
        <p:nvSpPr>
          <p:cNvPr id="6" name="Footer Placeholder 5">
            <a:extLst>
              <a:ext uri="{FF2B5EF4-FFF2-40B4-BE49-F238E27FC236}">
                <a16:creationId xmlns:a16="http://schemas.microsoft.com/office/drawing/2014/main" id="{161CD9F9-C042-5CBF-B4C4-448529C4E3D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8218BBD-04FE-38A2-9249-32A35297C8E7}"/>
              </a:ext>
            </a:extLst>
          </p:cNvPr>
          <p:cNvSpPr>
            <a:spLocks noGrp="1"/>
          </p:cNvSpPr>
          <p:nvPr>
            <p:ph type="sldNum" sz="quarter" idx="12"/>
          </p:nvPr>
        </p:nvSpPr>
        <p:spPr/>
        <p:txBody>
          <a:bodyPr/>
          <a:lstStyle/>
          <a:p>
            <a:fld id="{29221451-3BED-4258-BE4D-D8654668DB48}" type="slidenum">
              <a:rPr lang="en-IN" smtClean="0"/>
              <a:t>‹#›</a:t>
            </a:fld>
            <a:endParaRPr lang="en-IN" dirty="0"/>
          </a:p>
        </p:txBody>
      </p:sp>
    </p:spTree>
    <p:extLst>
      <p:ext uri="{BB962C8B-B14F-4D97-AF65-F5344CB8AC3E}">
        <p14:creationId xmlns:p14="http://schemas.microsoft.com/office/powerpoint/2010/main" val="1642344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8C4CB-4330-EC40-F5E4-D5432E249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CF06936-F09A-5739-F711-B474C7239D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476017C0-987E-1F4D-7F87-16F53A9B19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DD12C2-A9C9-83E8-4FE2-68B91A7C7CC3}"/>
              </a:ext>
            </a:extLst>
          </p:cNvPr>
          <p:cNvSpPr>
            <a:spLocks noGrp="1"/>
          </p:cNvSpPr>
          <p:nvPr>
            <p:ph type="dt" sz="half" idx="10"/>
          </p:nvPr>
        </p:nvSpPr>
        <p:spPr/>
        <p:txBody>
          <a:bodyPr/>
          <a:lstStyle/>
          <a:p>
            <a:fld id="{B5C884EF-61B7-45AD-B956-1394F83109DF}" type="datetimeFigureOut">
              <a:rPr lang="en-IN" smtClean="0"/>
              <a:t>18-09-2025</a:t>
            </a:fld>
            <a:endParaRPr lang="en-IN" dirty="0"/>
          </a:p>
        </p:txBody>
      </p:sp>
      <p:sp>
        <p:nvSpPr>
          <p:cNvPr id="6" name="Footer Placeholder 5">
            <a:extLst>
              <a:ext uri="{FF2B5EF4-FFF2-40B4-BE49-F238E27FC236}">
                <a16:creationId xmlns:a16="http://schemas.microsoft.com/office/drawing/2014/main" id="{5FA34B6B-8C36-8FAB-D4B8-D2ECA658203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225FE8E9-AF2A-8DAF-D45B-6D45752D4293}"/>
              </a:ext>
            </a:extLst>
          </p:cNvPr>
          <p:cNvSpPr>
            <a:spLocks noGrp="1"/>
          </p:cNvSpPr>
          <p:nvPr>
            <p:ph type="sldNum" sz="quarter" idx="12"/>
          </p:nvPr>
        </p:nvSpPr>
        <p:spPr/>
        <p:txBody>
          <a:bodyPr/>
          <a:lstStyle/>
          <a:p>
            <a:fld id="{29221451-3BED-4258-BE4D-D8654668DB48}" type="slidenum">
              <a:rPr lang="en-IN" smtClean="0"/>
              <a:t>‹#›</a:t>
            </a:fld>
            <a:endParaRPr lang="en-IN" dirty="0"/>
          </a:p>
        </p:txBody>
      </p:sp>
    </p:spTree>
    <p:extLst>
      <p:ext uri="{BB962C8B-B14F-4D97-AF65-F5344CB8AC3E}">
        <p14:creationId xmlns:p14="http://schemas.microsoft.com/office/powerpoint/2010/main" val="29328055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8BE64-2B0B-C7F2-FB77-45FBE42B62A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6EF1FCA-E604-56FC-0017-E9989437D3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E24570-9BFA-AA8F-14AF-ED342F7F1DBC}"/>
              </a:ext>
            </a:extLst>
          </p:cNvPr>
          <p:cNvSpPr>
            <a:spLocks noGrp="1"/>
          </p:cNvSpPr>
          <p:nvPr>
            <p:ph type="dt" sz="half" idx="10"/>
          </p:nvPr>
        </p:nvSpPr>
        <p:spPr/>
        <p:txBody>
          <a:bodyPr/>
          <a:lstStyle/>
          <a:p>
            <a:fld id="{B5C884EF-61B7-45AD-B956-1394F83109DF}" type="datetimeFigureOut">
              <a:rPr lang="en-IN" smtClean="0"/>
              <a:t>18-09-2025</a:t>
            </a:fld>
            <a:endParaRPr lang="en-IN" dirty="0"/>
          </a:p>
        </p:txBody>
      </p:sp>
      <p:sp>
        <p:nvSpPr>
          <p:cNvPr id="5" name="Footer Placeholder 4">
            <a:extLst>
              <a:ext uri="{FF2B5EF4-FFF2-40B4-BE49-F238E27FC236}">
                <a16:creationId xmlns:a16="http://schemas.microsoft.com/office/drawing/2014/main" id="{24903B57-36F9-19AC-CF1F-99356847D72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0F0DFC69-C0D1-2303-940C-CC01EA7B02D2}"/>
              </a:ext>
            </a:extLst>
          </p:cNvPr>
          <p:cNvSpPr>
            <a:spLocks noGrp="1"/>
          </p:cNvSpPr>
          <p:nvPr>
            <p:ph type="sldNum" sz="quarter" idx="12"/>
          </p:nvPr>
        </p:nvSpPr>
        <p:spPr/>
        <p:txBody>
          <a:bodyPr/>
          <a:lstStyle/>
          <a:p>
            <a:fld id="{29221451-3BED-4258-BE4D-D8654668DB48}" type="slidenum">
              <a:rPr lang="en-IN" smtClean="0"/>
              <a:t>‹#›</a:t>
            </a:fld>
            <a:endParaRPr lang="en-IN" dirty="0"/>
          </a:p>
        </p:txBody>
      </p:sp>
    </p:spTree>
    <p:extLst>
      <p:ext uri="{BB962C8B-B14F-4D97-AF65-F5344CB8AC3E}">
        <p14:creationId xmlns:p14="http://schemas.microsoft.com/office/powerpoint/2010/main" val="11442864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E3B367-B129-133C-F776-C6024CF1549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E250D12-95D9-3C85-CC52-CFFFE4F94E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7731C4-FDCF-4ADF-315C-F756D07AFD52}"/>
              </a:ext>
            </a:extLst>
          </p:cNvPr>
          <p:cNvSpPr>
            <a:spLocks noGrp="1"/>
          </p:cNvSpPr>
          <p:nvPr>
            <p:ph type="dt" sz="half" idx="10"/>
          </p:nvPr>
        </p:nvSpPr>
        <p:spPr/>
        <p:txBody>
          <a:bodyPr/>
          <a:lstStyle/>
          <a:p>
            <a:fld id="{B5C884EF-61B7-45AD-B956-1394F83109DF}" type="datetimeFigureOut">
              <a:rPr lang="en-IN" smtClean="0"/>
              <a:t>18-09-2025</a:t>
            </a:fld>
            <a:endParaRPr lang="en-IN" dirty="0"/>
          </a:p>
        </p:txBody>
      </p:sp>
      <p:sp>
        <p:nvSpPr>
          <p:cNvPr id="5" name="Footer Placeholder 4">
            <a:extLst>
              <a:ext uri="{FF2B5EF4-FFF2-40B4-BE49-F238E27FC236}">
                <a16:creationId xmlns:a16="http://schemas.microsoft.com/office/drawing/2014/main" id="{1AF175CB-E301-0B66-10C7-829576EC1C1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FE48261-B326-9907-FCA6-0F4FA8B701AE}"/>
              </a:ext>
            </a:extLst>
          </p:cNvPr>
          <p:cNvSpPr>
            <a:spLocks noGrp="1"/>
          </p:cNvSpPr>
          <p:nvPr>
            <p:ph type="sldNum" sz="quarter" idx="12"/>
          </p:nvPr>
        </p:nvSpPr>
        <p:spPr/>
        <p:txBody>
          <a:bodyPr/>
          <a:lstStyle/>
          <a:p>
            <a:fld id="{29221451-3BED-4258-BE4D-D8654668DB48}" type="slidenum">
              <a:rPr lang="en-IN" smtClean="0"/>
              <a:t>‹#›</a:t>
            </a:fld>
            <a:endParaRPr lang="en-IN" dirty="0"/>
          </a:p>
        </p:txBody>
      </p:sp>
    </p:spTree>
    <p:extLst>
      <p:ext uri="{BB962C8B-B14F-4D97-AF65-F5344CB8AC3E}">
        <p14:creationId xmlns:p14="http://schemas.microsoft.com/office/powerpoint/2010/main" val="3340865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DFC07A7-E9DC-6C67-E2C9-67142A0E958E}"/>
              </a:ext>
            </a:extLst>
          </p:cNvPr>
          <p:cNvSpPr>
            <a:spLocks noGrp="1"/>
          </p:cNvSpPr>
          <p:nvPr>
            <p:ph type="sldNum" sz="quarter" idx="12"/>
          </p:nvPr>
        </p:nvSpPr>
        <p:spPr/>
        <p:txBody>
          <a:bodyPr/>
          <a:lstStyle>
            <a:lvl1pPr>
              <a:defRPr>
                <a:solidFill>
                  <a:schemeClr val="tx1"/>
                </a:solidFill>
              </a:defRPr>
            </a:lvl1pPr>
          </a:lstStyle>
          <a:p>
            <a:r>
              <a:rPr lang="en-IN" dirty="0"/>
              <a:t>2.</a:t>
            </a:r>
          </a:p>
        </p:txBody>
      </p:sp>
      <p:sp>
        <p:nvSpPr>
          <p:cNvPr id="8" name="Date Placeholder 2">
            <a:extLst>
              <a:ext uri="{FF2B5EF4-FFF2-40B4-BE49-F238E27FC236}">
                <a16:creationId xmlns:a16="http://schemas.microsoft.com/office/drawing/2014/main" id="{FEA9F0C4-277F-9853-CD7C-5C57E47C5B7C}"/>
              </a:ext>
            </a:extLst>
          </p:cNvPr>
          <p:cNvSpPr txBox="1">
            <a:spLocks/>
          </p:cNvSpPr>
          <p:nvPr userDrawn="1"/>
        </p:nvSpPr>
        <p:spPr>
          <a:xfrm>
            <a:off x="272374" y="939830"/>
            <a:ext cx="10515600" cy="1075818"/>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1600" b="0" dirty="0">
              <a:solidFill>
                <a:schemeClr val="tx1"/>
              </a:solidFill>
            </a:endParaRPr>
          </a:p>
        </p:txBody>
      </p:sp>
      <p:pic>
        <p:nvPicPr>
          <p:cNvPr id="31" name="Picture 30">
            <a:extLst>
              <a:ext uri="{FF2B5EF4-FFF2-40B4-BE49-F238E27FC236}">
                <a16:creationId xmlns:a16="http://schemas.microsoft.com/office/drawing/2014/main" id="{3B16E453-3FE6-7FB9-A09F-FEF7311F1C7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20445" y="3061304"/>
            <a:ext cx="1023276" cy="385434"/>
          </a:xfrm>
          <a:prstGeom prst="rect">
            <a:avLst/>
          </a:prstGeom>
        </p:spPr>
      </p:pic>
      <p:pic>
        <p:nvPicPr>
          <p:cNvPr id="33" name="Picture 32">
            <a:extLst>
              <a:ext uri="{FF2B5EF4-FFF2-40B4-BE49-F238E27FC236}">
                <a16:creationId xmlns:a16="http://schemas.microsoft.com/office/drawing/2014/main" id="{1BBA7A7F-2BB0-D049-E7BB-B06E3B70CF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48136" y="5081238"/>
            <a:ext cx="682809" cy="560698"/>
          </a:xfrm>
          <a:prstGeom prst="rect">
            <a:avLst/>
          </a:prstGeom>
        </p:spPr>
      </p:pic>
      <p:pic>
        <p:nvPicPr>
          <p:cNvPr id="35" name="Picture 34">
            <a:extLst>
              <a:ext uri="{FF2B5EF4-FFF2-40B4-BE49-F238E27FC236}">
                <a16:creationId xmlns:a16="http://schemas.microsoft.com/office/drawing/2014/main" id="{4DE056BB-A5D7-B009-20E8-0ACAB25BF2B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442405" y="4105603"/>
            <a:ext cx="785297" cy="666843"/>
          </a:xfrm>
          <a:prstGeom prst="rect">
            <a:avLst/>
          </a:prstGeom>
        </p:spPr>
      </p:pic>
      <p:sp>
        <p:nvSpPr>
          <p:cNvPr id="38" name="Title 1">
            <a:extLst>
              <a:ext uri="{FF2B5EF4-FFF2-40B4-BE49-F238E27FC236}">
                <a16:creationId xmlns:a16="http://schemas.microsoft.com/office/drawing/2014/main" id="{1B3E1651-F4FA-3C21-0D96-AAC43FC4A446}"/>
              </a:ext>
            </a:extLst>
          </p:cNvPr>
          <p:cNvSpPr txBox="1">
            <a:spLocks/>
          </p:cNvSpPr>
          <p:nvPr userDrawn="1"/>
        </p:nvSpPr>
        <p:spPr>
          <a:xfrm>
            <a:off x="366244" y="416013"/>
            <a:ext cx="10308401"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solidFill>
                  <a:srgbClr val="002060"/>
                </a:solidFill>
              </a:rPr>
              <a:t>Investment Thesis: Buy/Hold</a:t>
            </a:r>
            <a:r>
              <a:rPr lang="en-IN" dirty="0"/>
              <a:t> </a:t>
            </a:r>
          </a:p>
        </p:txBody>
      </p:sp>
      <p:cxnSp>
        <p:nvCxnSpPr>
          <p:cNvPr id="39" name="Straight Connector 38">
            <a:extLst>
              <a:ext uri="{FF2B5EF4-FFF2-40B4-BE49-F238E27FC236}">
                <a16:creationId xmlns:a16="http://schemas.microsoft.com/office/drawing/2014/main" id="{4F3840B4-5B46-99E6-02CD-7EC23FE8C0FF}"/>
              </a:ext>
            </a:extLst>
          </p:cNvPr>
          <p:cNvCxnSpPr>
            <a:cxnSpLocks/>
          </p:cNvCxnSpPr>
          <p:nvPr userDrawn="1"/>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sp>
        <p:nvSpPr>
          <p:cNvPr id="41" name="Rectangle: Rounded Corners 40">
            <a:extLst>
              <a:ext uri="{FF2B5EF4-FFF2-40B4-BE49-F238E27FC236}">
                <a16:creationId xmlns:a16="http://schemas.microsoft.com/office/drawing/2014/main" id="{384E6ABE-6892-3016-4358-7A419A6B8F09}"/>
              </a:ext>
            </a:extLst>
          </p:cNvPr>
          <p:cNvSpPr/>
          <p:nvPr userDrawn="1"/>
        </p:nvSpPr>
        <p:spPr>
          <a:xfrm>
            <a:off x="272374" y="1129978"/>
            <a:ext cx="11507822" cy="958351"/>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rPr>
              <a:t>Alphabet is well-positioned to deliver sustainable growth, supported by its leadership in generative AI through Gemini, resilient digital ad dominance, rapid monetization of YouTube Shorts, and Google Cloud’s improving profitability.</a:t>
            </a:r>
            <a:endParaRPr lang="en-IN" sz="1800" b="0" dirty="0">
              <a:solidFill>
                <a:schemeClr val="tx1"/>
              </a:solidFill>
            </a:endParaRPr>
          </a:p>
          <a:p>
            <a:pPr algn="ctr"/>
            <a:endParaRPr lang="en-IN" dirty="0"/>
          </a:p>
        </p:txBody>
      </p:sp>
      <p:cxnSp>
        <p:nvCxnSpPr>
          <p:cNvPr id="40" name="Straight Connector 39">
            <a:extLst>
              <a:ext uri="{FF2B5EF4-FFF2-40B4-BE49-F238E27FC236}">
                <a16:creationId xmlns:a16="http://schemas.microsoft.com/office/drawing/2014/main" id="{671142A4-3FC9-346B-0B38-63C741DC6BD5}"/>
              </a:ext>
            </a:extLst>
          </p:cNvPr>
          <p:cNvCxnSpPr>
            <a:cxnSpLocks/>
          </p:cNvCxnSpPr>
          <p:nvPr userDrawn="1"/>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42" name="Rectangle: Rounded Corners 41">
            <a:extLst>
              <a:ext uri="{FF2B5EF4-FFF2-40B4-BE49-F238E27FC236}">
                <a16:creationId xmlns:a16="http://schemas.microsoft.com/office/drawing/2014/main" id="{CCE4868D-E71B-C4A2-2F23-1CC0B4D31678}"/>
              </a:ext>
            </a:extLst>
          </p:cNvPr>
          <p:cNvSpPr/>
          <p:nvPr userDrawn="1"/>
        </p:nvSpPr>
        <p:spPr>
          <a:xfrm>
            <a:off x="375974" y="2965082"/>
            <a:ext cx="2711896" cy="1725957"/>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171450" lvl="0" indent="-171450">
              <a:lnSpc>
                <a:spcPct val="150000"/>
              </a:lnSpc>
              <a:buFont typeface="Arial" panose="020B0604020202020204" pitchFamily="34" charset="0"/>
              <a:buChar char="•"/>
            </a:pPr>
            <a:r>
              <a:rPr lang="en-IN" sz="1600" dirty="0">
                <a:solidFill>
                  <a:schemeClr val="tx1"/>
                </a:solidFill>
              </a:rPr>
              <a:t>Current Price: $212.91</a:t>
            </a:r>
          </a:p>
          <a:p>
            <a:pPr marL="171450" lvl="0" indent="-171450">
              <a:lnSpc>
                <a:spcPct val="150000"/>
              </a:lnSpc>
              <a:buFont typeface="Arial" panose="020B0604020202020204" pitchFamily="34" charset="0"/>
              <a:buChar char="•"/>
            </a:pPr>
            <a:r>
              <a:rPr lang="en-IN" sz="1600" dirty="0">
                <a:solidFill>
                  <a:schemeClr val="tx1"/>
                </a:solidFill>
              </a:rPr>
              <a:t>Target Price: $235.44</a:t>
            </a:r>
          </a:p>
          <a:p>
            <a:pPr marL="171450" lvl="0" indent="-171450">
              <a:lnSpc>
                <a:spcPct val="150000"/>
              </a:lnSpc>
              <a:buFont typeface="Arial" panose="020B0604020202020204" pitchFamily="34" charset="0"/>
              <a:buChar char="•"/>
            </a:pPr>
            <a:r>
              <a:rPr lang="en-IN" sz="1600" dirty="0">
                <a:solidFill>
                  <a:schemeClr val="tx1"/>
                </a:solidFill>
              </a:rPr>
              <a:t>Upside: 10.58%</a:t>
            </a:r>
          </a:p>
          <a:p>
            <a:pPr algn="ctr"/>
            <a:endParaRPr lang="en-IN" sz="1600" dirty="0"/>
          </a:p>
        </p:txBody>
      </p:sp>
      <p:sp>
        <p:nvSpPr>
          <p:cNvPr id="43" name="Rectangle: Rounded Corners 42">
            <a:extLst>
              <a:ext uri="{FF2B5EF4-FFF2-40B4-BE49-F238E27FC236}">
                <a16:creationId xmlns:a16="http://schemas.microsoft.com/office/drawing/2014/main" id="{157EB797-73CC-0407-B90C-CA27CA3B98A3}"/>
              </a:ext>
            </a:extLst>
          </p:cNvPr>
          <p:cNvSpPr/>
          <p:nvPr userDrawn="1"/>
        </p:nvSpPr>
        <p:spPr>
          <a:xfrm>
            <a:off x="375974" y="2307420"/>
            <a:ext cx="2711896" cy="612842"/>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bg1"/>
                </a:solidFill>
              </a:rPr>
              <a:t>Valuation Summary:</a:t>
            </a:r>
          </a:p>
        </p:txBody>
      </p:sp>
      <p:sp>
        <p:nvSpPr>
          <p:cNvPr id="44" name="Rectangle: Rounded Corners 43">
            <a:extLst>
              <a:ext uri="{FF2B5EF4-FFF2-40B4-BE49-F238E27FC236}">
                <a16:creationId xmlns:a16="http://schemas.microsoft.com/office/drawing/2014/main" id="{648E1459-D5D6-07B2-BFEB-E50B88B971B6}"/>
              </a:ext>
            </a:extLst>
          </p:cNvPr>
          <p:cNvSpPr/>
          <p:nvPr userDrawn="1"/>
        </p:nvSpPr>
        <p:spPr>
          <a:xfrm>
            <a:off x="3697306" y="2305991"/>
            <a:ext cx="8336567" cy="612842"/>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u="sng" dirty="0">
                <a:solidFill>
                  <a:schemeClr val="bg1"/>
                </a:solidFill>
              </a:rPr>
              <a:t>Key Growth Drivers:</a:t>
            </a:r>
            <a:endParaRPr lang="en-IN" sz="2000" b="1" dirty="0">
              <a:solidFill>
                <a:schemeClr val="bg1"/>
              </a:solidFill>
            </a:endParaRPr>
          </a:p>
        </p:txBody>
      </p:sp>
      <p:sp>
        <p:nvSpPr>
          <p:cNvPr id="48" name="Rectangle: Rounded Corners 47">
            <a:extLst>
              <a:ext uri="{FF2B5EF4-FFF2-40B4-BE49-F238E27FC236}">
                <a16:creationId xmlns:a16="http://schemas.microsoft.com/office/drawing/2014/main" id="{D446D696-B24C-5957-897E-66E704471904}"/>
              </a:ext>
            </a:extLst>
          </p:cNvPr>
          <p:cNvSpPr/>
          <p:nvPr userDrawn="1"/>
        </p:nvSpPr>
        <p:spPr>
          <a:xfrm>
            <a:off x="3697307" y="2965081"/>
            <a:ext cx="1647379" cy="804497"/>
          </a:xfrm>
          <a:prstGeom prst="roundRect">
            <a:avLst>
              <a:gd name="adj" fmla="val 33595"/>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AI Leadership</a:t>
            </a:r>
          </a:p>
        </p:txBody>
      </p:sp>
      <p:sp>
        <p:nvSpPr>
          <p:cNvPr id="49" name="Rectangle: Rounded Corners 48">
            <a:extLst>
              <a:ext uri="{FF2B5EF4-FFF2-40B4-BE49-F238E27FC236}">
                <a16:creationId xmlns:a16="http://schemas.microsoft.com/office/drawing/2014/main" id="{B6DD4B63-19C7-C340-7B62-937877BE6600}"/>
              </a:ext>
            </a:extLst>
          </p:cNvPr>
          <p:cNvSpPr/>
          <p:nvPr userDrawn="1"/>
        </p:nvSpPr>
        <p:spPr>
          <a:xfrm>
            <a:off x="3697307" y="3964489"/>
            <a:ext cx="1647379" cy="804497"/>
          </a:xfrm>
          <a:prstGeom prst="roundRect">
            <a:avLst>
              <a:gd name="adj" fmla="val 33595"/>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YouTube</a:t>
            </a:r>
          </a:p>
          <a:p>
            <a:pPr algn="ctr"/>
            <a:r>
              <a:rPr lang="en-IN" dirty="0"/>
              <a:t>Monetization</a:t>
            </a:r>
          </a:p>
        </p:txBody>
      </p:sp>
      <p:sp>
        <p:nvSpPr>
          <p:cNvPr id="50" name="Rectangle: Rounded Corners 49">
            <a:extLst>
              <a:ext uri="{FF2B5EF4-FFF2-40B4-BE49-F238E27FC236}">
                <a16:creationId xmlns:a16="http://schemas.microsoft.com/office/drawing/2014/main" id="{7D8B0C22-B362-9794-E54E-D3A8668E8264}"/>
              </a:ext>
            </a:extLst>
          </p:cNvPr>
          <p:cNvSpPr/>
          <p:nvPr userDrawn="1"/>
        </p:nvSpPr>
        <p:spPr>
          <a:xfrm>
            <a:off x="3697307" y="4963897"/>
            <a:ext cx="1647379" cy="804497"/>
          </a:xfrm>
          <a:prstGeom prst="roundRect">
            <a:avLst>
              <a:gd name="adj" fmla="val 33595"/>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Cloud </a:t>
            </a:r>
          </a:p>
          <a:p>
            <a:pPr algn="ctr"/>
            <a:r>
              <a:rPr lang="en-IN" dirty="0"/>
              <a:t>Expansion</a:t>
            </a:r>
          </a:p>
        </p:txBody>
      </p:sp>
      <p:pic>
        <p:nvPicPr>
          <p:cNvPr id="52" name="Picture 51">
            <a:extLst>
              <a:ext uri="{FF2B5EF4-FFF2-40B4-BE49-F238E27FC236}">
                <a16:creationId xmlns:a16="http://schemas.microsoft.com/office/drawing/2014/main" id="{9267F34A-1DA0-8BAE-0F80-8005D021EC4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6585129" y="3041945"/>
            <a:ext cx="939182" cy="525942"/>
          </a:xfrm>
          <a:prstGeom prst="rect">
            <a:avLst/>
          </a:prstGeom>
        </p:spPr>
      </p:pic>
      <p:pic>
        <p:nvPicPr>
          <p:cNvPr id="54" name="Picture 53">
            <a:extLst>
              <a:ext uri="{FF2B5EF4-FFF2-40B4-BE49-F238E27FC236}">
                <a16:creationId xmlns:a16="http://schemas.microsoft.com/office/drawing/2014/main" id="{3B1493D2-41DB-56F2-2818-8C9689B49A63}"/>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568529" y="4207331"/>
            <a:ext cx="1021999" cy="506194"/>
          </a:xfrm>
          <a:prstGeom prst="rect">
            <a:avLst/>
          </a:prstGeom>
        </p:spPr>
      </p:pic>
      <p:cxnSp>
        <p:nvCxnSpPr>
          <p:cNvPr id="60" name="Straight Arrow Connector 59">
            <a:extLst>
              <a:ext uri="{FF2B5EF4-FFF2-40B4-BE49-F238E27FC236}">
                <a16:creationId xmlns:a16="http://schemas.microsoft.com/office/drawing/2014/main" id="{B2A0705F-5B2E-37A1-76E3-D3CF3BCEF172}"/>
              </a:ext>
            </a:extLst>
          </p:cNvPr>
          <p:cNvCxnSpPr/>
          <p:nvPr userDrawn="1"/>
        </p:nvCxnSpPr>
        <p:spPr>
          <a:xfrm>
            <a:off x="7694977" y="3304916"/>
            <a:ext cx="4584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633B08B5-2E90-2926-E82B-C64E82EC7404}"/>
              </a:ext>
            </a:extLst>
          </p:cNvPr>
          <p:cNvCxnSpPr/>
          <p:nvPr userDrawn="1"/>
        </p:nvCxnSpPr>
        <p:spPr>
          <a:xfrm>
            <a:off x="7694977" y="4439024"/>
            <a:ext cx="4584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Straight Arrow Connector 61">
            <a:extLst>
              <a:ext uri="{FF2B5EF4-FFF2-40B4-BE49-F238E27FC236}">
                <a16:creationId xmlns:a16="http://schemas.microsoft.com/office/drawing/2014/main" id="{5DE0855A-8FA0-289A-825F-A727FD723781}"/>
              </a:ext>
            </a:extLst>
          </p:cNvPr>
          <p:cNvCxnSpPr/>
          <p:nvPr userDrawn="1"/>
        </p:nvCxnSpPr>
        <p:spPr>
          <a:xfrm>
            <a:off x="7720305" y="5411335"/>
            <a:ext cx="4584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3" name="Rectangle: Rounded Corners 62">
            <a:extLst>
              <a:ext uri="{FF2B5EF4-FFF2-40B4-BE49-F238E27FC236}">
                <a16:creationId xmlns:a16="http://schemas.microsoft.com/office/drawing/2014/main" id="{799DB914-07DB-F2C5-9FF7-1ED148C482AB}"/>
              </a:ext>
            </a:extLst>
          </p:cNvPr>
          <p:cNvSpPr/>
          <p:nvPr userDrawn="1"/>
        </p:nvSpPr>
        <p:spPr>
          <a:xfrm>
            <a:off x="8324066" y="2965081"/>
            <a:ext cx="3709808" cy="872995"/>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1400" dirty="0"/>
              <a:t>Deep integration of Gemini across Search, Workspace, and Google Cloud is accelerating enterprise adoption, positioning Alphabet as a leader in applied AI.</a:t>
            </a:r>
            <a:endParaRPr lang="en-IN" sz="1400" dirty="0"/>
          </a:p>
        </p:txBody>
      </p:sp>
      <p:sp>
        <p:nvSpPr>
          <p:cNvPr id="64" name="Rectangle: Rounded Corners 63">
            <a:extLst>
              <a:ext uri="{FF2B5EF4-FFF2-40B4-BE49-F238E27FC236}">
                <a16:creationId xmlns:a16="http://schemas.microsoft.com/office/drawing/2014/main" id="{A51CD4F8-720D-F526-2B58-3BCFF712626D}"/>
              </a:ext>
            </a:extLst>
          </p:cNvPr>
          <p:cNvSpPr/>
          <p:nvPr userDrawn="1"/>
        </p:nvSpPr>
        <p:spPr>
          <a:xfrm>
            <a:off x="8324066" y="3964489"/>
            <a:ext cx="3709808" cy="872995"/>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1400" dirty="0"/>
              <a:t>Shorts engagement, creator monetization tools, and improving ad targeting are fueling revenue growth, with connected TV becoming a major driver</a:t>
            </a:r>
            <a:endParaRPr lang="en-IN" sz="1400" dirty="0"/>
          </a:p>
        </p:txBody>
      </p:sp>
      <p:sp>
        <p:nvSpPr>
          <p:cNvPr id="66" name="Rectangle: Rounded Corners 65">
            <a:extLst>
              <a:ext uri="{FF2B5EF4-FFF2-40B4-BE49-F238E27FC236}">
                <a16:creationId xmlns:a16="http://schemas.microsoft.com/office/drawing/2014/main" id="{1B4C287D-AFC3-1175-DD74-80406A34DC46}"/>
              </a:ext>
            </a:extLst>
          </p:cNvPr>
          <p:cNvSpPr/>
          <p:nvPr userDrawn="1"/>
        </p:nvSpPr>
        <p:spPr>
          <a:xfrm>
            <a:off x="8343326" y="4963897"/>
            <a:ext cx="3709808" cy="872995"/>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1400" dirty="0"/>
              <a:t>Google Cloud Platform is gaining share with rising operating margins, expanding enterprise deals, and differentiating through AI/ML workloads versus AWS and Azure.</a:t>
            </a:r>
            <a:endParaRPr lang="en-IN" sz="1400" dirty="0"/>
          </a:p>
        </p:txBody>
      </p:sp>
      <p:pic>
        <p:nvPicPr>
          <p:cNvPr id="67" name="Picture 66">
            <a:extLst>
              <a:ext uri="{FF2B5EF4-FFF2-40B4-BE49-F238E27FC236}">
                <a16:creationId xmlns:a16="http://schemas.microsoft.com/office/drawing/2014/main" id="{0AF877AD-5A78-6715-C7C7-330AEC049C28}"/>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378415" y="5310319"/>
            <a:ext cx="1402225" cy="228004"/>
          </a:xfrm>
          <a:prstGeom prst="rect">
            <a:avLst/>
          </a:prstGeom>
        </p:spPr>
      </p:pic>
      <p:sp>
        <p:nvSpPr>
          <p:cNvPr id="68" name="Footer Placeholder 3">
            <a:extLst>
              <a:ext uri="{FF2B5EF4-FFF2-40B4-BE49-F238E27FC236}">
                <a16:creationId xmlns:a16="http://schemas.microsoft.com/office/drawing/2014/main" id="{0B218820-B077-26FC-D1A3-02491E69F22B}"/>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spTree>
    <p:extLst>
      <p:ext uri="{BB962C8B-B14F-4D97-AF65-F5344CB8AC3E}">
        <p14:creationId xmlns:p14="http://schemas.microsoft.com/office/powerpoint/2010/main" val="1258523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6778A9B-6FC0-7EF0-791A-CD733A68B0B5}"/>
              </a:ext>
            </a:extLst>
          </p:cNvPr>
          <p:cNvSpPr>
            <a:spLocks noGrp="1"/>
          </p:cNvSpPr>
          <p:nvPr>
            <p:ph type="sldNum" sz="quarter" idx="12"/>
          </p:nvPr>
        </p:nvSpPr>
        <p:spPr/>
        <p:txBody>
          <a:bodyPr/>
          <a:lstStyle>
            <a:lvl1pPr>
              <a:defRPr>
                <a:solidFill>
                  <a:schemeClr val="tx1"/>
                </a:solidFill>
              </a:defRPr>
            </a:lvl1pPr>
          </a:lstStyle>
          <a:p>
            <a:r>
              <a:rPr lang="en-IN" dirty="0"/>
              <a:t>3.</a:t>
            </a:r>
          </a:p>
        </p:txBody>
      </p:sp>
      <p:graphicFrame>
        <p:nvGraphicFramePr>
          <p:cNvPr id="14" name="Chart 13">
            <a:extLst>
              <a:ext uri="{FF2B5EF4-FFF2-40B4-BE49-F238E27FC236}">
                <a16:creationId xmlns:a16="http://schemas.microsoft.com/office/drawing/2014/main" id="{D95B415C-9BBC-98C9-7A9F-8DBCFF350FCB}"/>
              </a:ext>
            </a:extLst>
          </p:cNvPr>
          <p:cNvGraphicFramePr/>
          <p:nvPr userDrawn="1">
            <p:extLst>
              <p:ext uri="{D42A27DB-BD31-4B8C-83A1-F6EECF244321}">
                <p14:modId xmlns:p14="http://schemas.microsoft.com/office/powerpoint/2010/main" val="56223396"/>
              </p:ext>
            </p:extLst>
          </p:nvPr>
        </p:nvGraphicFramePr>
        <p:xfrm>
          <a:off x="6823953" y="4282506"/>
          <a:ext cx="5368047" cy="1883131"/>
        </p:xfrm>
        <a:graphic>
          <a:graphicData uri="http://schemas.openxmlformats.org/drawingml/2006/chart">
            <c:chart xmlns:c="http://schemas.openxmlformats.org/drawingml/2006/chart" xmlns:r="http://schemas.openxmlformats.org/officeDocument/2006/relationships" r:id="rId2"/>
          </a:graphicData>
        </a:graphic>
      </p:graphicFrame>
      <p:sp>
        <p:nvSpPr>
          <p:cNvPr id="34" name="Title 1">
            <a:extLst>
              <a:ext uri="{FF2B5EF4-FFF2-40B4-BE49-F238E27FC236}">
                <a16:creationId xmlns:a16="http://schemas.microsoft.com/office/drawing/2014/main" id="{B758CE73-E893-CF76-4DE1-66FDC200783E}"/>
              </a:ext>
            </a:extLst>
          </p:cNvPr>
          <p:cNvSpPr txBox="1">
            <a:spLocks/>
          </p:cNvSpPr>
          <p:nvPr userDrawn="1"/>
        </p:nvSpPr>
        <p:spPr>
          <a:xfrm>
            <a:off x="268296" y="425841"/>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Company Overview </a:t>
            </a:r>
          </a:p>
        </p:txBody>
      </p:sp>
      <p:cxnSp>
        <p:nvCxnSpPr>
          <p:cNvPr id="35" name="Straight Connector 34">
            <a:extLst>
              <a:ext uri="{FF2B5EF4-FFF2-40B4-BE49-F238E27FC236}">
                <a16:creationId xmlns:a16="http://schemas.microsoft.com/office/drawing/2014/main" id="{DD2B1C15-D89F-A2F2-B570-3DB4B9795FE8}"/>
              </a:ext>
            </a:extLst>
          </p:cNvPr>
          <p:cNvCxnSpPr>
            <a:cxnSpLocks/>
          </p:cNvCxnSpPr>
          <p:nvPr userDrawn="1"/>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052CAB96-A803-EC28-3A43-4C93F23A249A}"/>
              </a:ext>
            </a:extLst>
          </p:cNvPr>
          <p:cNvCxnSpPr>
            <a:cxnSpLocks/>
          </p:cNvCxnSpPr>
          <p:nvPr userDrawn="1"/>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37" name="Rectangle: Rounded Corners 36">
            <a:extLst>
              <a:ext uri="{FF2B5EF4-FFF2-40B4-BE49-F238E27FC236}">
                <a16:creationId xmlns:a16="http://schemas.microsoft.com/office/drawing/2014/main" id="{A75E4F78-93AA-AC49-0DB0-A1AD833E5A1D}"/>
              </a:ext>
            </a:extLst>
          </p:cNvPr>
          <p:cNvSpPr/>
          <p:nvPr userDrawn="1"/>
        </p:nvSpPr>
        <p:spPr>
          <a:xfrm>
            <a:off x="530689" y="2174615"/>
            <a:ext cx="2324911" cy="546666"/>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bg1"/>
                </a:solidFill>
              </a:rPr>
              <a:t>Financials of 2024:</a:t>
            </a:r>
          </a:p>
        </p:txBody>
      </p:sp>
      <p:sp>
        <p:nvSpPr>
          <p:cNvPr id="38" name="Rectangle: Rounded Corners 37">
            <a:extLst>
              <a:ext uri="{FF2B5EF4-FFF2-40B4-BE49-F238E27FC236}">
                <a16:creationId xmlns:a16="http://schemas.microsoft.com/office/drawing/2014/main" id="{2576B928-1DF0-B741-FC56-E7D6F9EDC718}"/>
              </a:ext>
            </a:extLst>
          </p:cNvPr>
          <p:cNvSpPr/>
          <p:nvPr userDrawn="1"/>
        </p:nvSpPr>
        <p:spPr>
          <a:xfrm>
            <a:off x="463539" y="2759855"/>
            <a:ext cx="2392061" cy="1650178"/>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IN" sz="1400" b="0" dirty="0">
                <a:solidFill>
                  <a:schemeClr val="tx1"/>
                </a:solidFill>
              </a:rPr>
              <a:t>Market Cap: $2,323,530</a:t>
            </a:r>
          </a:p>
          <a:p>
            <a:pPr marL="285750" indent="-285750">
              <a:buFont typeface="Arial" panose="020B0604020202020204" pitchFamily="34" charset="0"/>
              <a:buChar char="•"/>
            </a:pPr>
            <a:r>
              <a:rPr lang="en-IN" sz="1400" b="0" dirty="0">
                <a:solidFill>
                  <a:schemeClr val="tx1"/>
                </a:solidFill>
              </a:rPr>
              <a:t>Revenue: $350,018</a:t>
            </a:r>
          </a:p>
          <a:p>
            <a:pPr marL="285750" indent="-285750">
              <a:buFont typeface="Arial" panose="020B0604020202020204" pitchFamily="34" charset="0"/>
              <a:buChar char="•"/>
            </a:pPr>
            <a:r>
              <a:rPr lang="en-IN" sz="1400" b="0" dirty="0">
                <a:solidFill>
                  <a:schemeClr val="tx1"/>
                </a:solidFill>
              </a:rPr>
              <a:t>EBITDA Margin: 36%</a:t>
            </a:r>
          </a:p>
          <a:p>
            <a:pPr marL="285750" indent="-285750">
              <a:buFont typeface="Arial" panose="020B0604020202020204" pitchFamily="34" charset="0"/>
              <a:buChar char="•"/>
            </a:pPr>
            <a:r>
              <a:rPr lang="en-IN" sz="1400" b="0" dirty="0">
                <a:solidFill>
                  <a:schemeClr val="tx1"/>
                </a:solidFill>
              </a:rPr>
              <a:t>EBIT Margin: 32%</a:t>
            </a:r>
          </a:p>
          <a:p>
            <a:pPr marL="285750" indent="-285750">
              <a:buFont typeface="Arial" panose="020B0604020202020204" pitchFamily="34" charset="0"/>
              <a:buChar char="•"/>
            </a:pPr>
            <a:r>
              <a:rPr lang="en-IN" sz="1400" b="0" dirty="0">
                <a:solidFill>
                  <a:schemeClr val="tx1"/>
                </a:solidFill>
              </a:rPr>
              <a:t>Net Income: $100,118</a:t>
            </a:r>
          </a:p>
          <a:p>
            <a:pPr algn="l"/>
            <a:endParaRPr lang="en-IN" sz="1400" dirty="0"/>
          </a:p>
        </p:txBody>
      </p:sp>
      <p:sp>
        <p:nvSpPr>
          <p:cNvPr id="39" name="Rectangle: Rounded Corners 38">
            <a:extLst>
              <a:ext uri="{FF2B5EF4-FFF2-40B4-BE49-F238E27FC236}">
                <a16:creationId xmlns:a16="http://schemas.microsoft.com/office/drawing/2014/main" id="{C6CC8944-7CCF-08DD-6D42-A887ADBD00AC}"/>
              </a:ext>
            </a:extLst>
          </p:cNvPr>
          <p:cNvSpPr/>
          <p:nvPr userDrawn="1"/>
        </p:nvSpPr>
        <p:spPr>
          <a:xfrm>
            <a:off x="272374" y="1037185"/>
            <a:ext cx="11507822" cy="958351"/>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i="1" dirty="0">
                <a:solidFill>
                  <a:schemeClr val="tx1"/>
                </a:solidFill>
                <a:latin typeface="+mn-lt"/>
              </a:rPr>
              <a:t>As the parent Company of Google, YouTube, and Waymo, Alphabet commands unmatched scale in digital advertising and video, while Google Cloud is becoming a key growth engine. Ongoing investments in artificial intelligence, cloud infrastructure, and Other Bets create multiple long-term optionality for shareholders</a:t>
            </a:r>
            <a:r>
              <a:rPr lang="en-US" sz="1800" i="1" dirty="0">
                <a:solidFill>
                  <a:schemeClr val="tx1"/>
                </a:solidFill>
                <a:latin typeface="+mn-lt"/>
              </a:rPr>
              <a:t>.</a:t>
            </a:r>
            <a:endParaRPr lang="en-US" sz="1800" dirty="0">
              <a:solidFill>
                <a:schemeClr val="tx1"/>
              </a:solidFill>
              <a:latin typeface="+mn-lt"/>
            </a:endParaRPr>
          </a:p>
          <a:p>
            <a:pPr marL="342900" indent="-342900">
              <a:buFont typeface="Arial" panose="020B0604020202020204" pitchFamily="34" charset="0"/>
              <a:buChar char="•"/>
            </a:pPr>
            <a:endParaRPr lang="en-IN" sz="2400" dirty="0">
              <a:solidFill>
                <a:schemeClr val="tx1"/>
              </a:solidFill>
              <a:latin typeface="+mn-lt"/>
            </a:endParaRPr>
          </a:p>
          <a:p>
            <a:pPr marL="0" indent="0" algn="l">
              <a:buFont typeface="Arial" panose="020B0604020202020204" pitchFamily="34" charset="0"/>
              <a:buNone/>
            </a:pPr>
            <a:endParaRPr lang="en-IN" dirty="0"/>
          </a:p>
        </p:txBody>
      </p:sp>
      <p:sp>
        <p:nvSpPr>
          <p:cNvPr id="40" name="Rectangle: Rounded Corners 39">
            <a:extLst>
              <a:ext uri="{FF2B5EF4-FFF2-40B4-BE49-F238E27FC236}">
                <a16:creationId xmlns:a16="http://schemas.microsoft.com/office/drawing/2014/main" id="{4F12B57E-AEDA-1626-697B-D33329996E0C}"/>
              </a:ext>
            </a:extLst>
          </p:cNvPr>
          <p:cNvSpPr/>
          <p:nvPr userDrawn="1"/>
        </p:nvSpPr>
        <p:spPr>
          <a:xfrm>
            <a:off x="530689" y="4690127"/>
            <a:ext cx="2324911" cy="1067886"/>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u="sng" dirty="0">
                <a:solidFill>
                  <a:schemeClr val="bg1"/>
                </a:solidFill>
              </a:rPr>
              <a:t>Business Segment:</a:t>
            </a:r>
          </a:p>
        </p:txBody>
      </p:sp>
      <p:sp>
        <p:nvSpPr>
          <p:cNvPr id="43" name="Rectangle: Rounded Corners 42">
            <a:extLst>
              <a:ext uri="{FF2B5EF4-FFF2-40B4-BE49-F238E27FC236}">
                <a16:creationId xmlns:a16="http://schemas.microsoft.com/office/drawing/2014/main" id="{9EA4F215-644B-BAB6-C74E-BA09B6381636}"/>
              </a:ext>
            </a:extLst>
          </p:cNvPr>
          <p:cNvSpPr/>
          <p:nvPr userDrawn="1"/>
        </p:nvSpPr>
        <p:spPr>
          <a:xfrm>
            <a:off x="3018882" y="4690128"/>
            <a:ext cx="3768249" cy="1067886"/>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400" b="1" dirty="0">
                <a:solidFill>
                  <a:schemeClr val="tx1"/>
                </a:solidFill>
              </a:rPr>
              <a:t>Google Services:</a:t>
            </a:r>
            <a:r>
              <a:rPr lang="en-US" sz="1400" b="0" dirty="0">
                <a:solidFill>
                  <a:schemeClr val="tx1"/>
                </a:solidFill>
              </a:rPr>
              <a:t> ~87% of total Revenue</a:t>
            </a:r>
            <a:endParaRPr lang="en-IN" sz="1400" b="0" dirty="0">
              <a:solidFill>
                <a:schemeClr val="tx1"/>
              </a:solidFill>
            </a:endParaRPr>
          </a:p>
          <a:p>
            <a:pPr marL="285750" indent="-285750">
              <a:buFont typeface="Arial" panose="020B0604020202020204" pitchFamily="34" charset="0"/>
              <a:buChar char="•"/>
            </a:pPr>
            <a:r>
              <a:rPr lang="en-IN" sz="1400" b="1" dirty="0">
                <a:solidFill>
                  <a:schemeClr val="tx1"/>
                </a:solidFill>
              </a:rPr>
              <a:t>Google Cloud:</a:t>
            </a:r>
            <a:r>
              <a:rPr lang="en-IN" sz="1400" b="0" dirty="0">
                <a:solidFill>
                  <a:schemeClr val="tx1"/>
                </a:solidFill>
              </a:rPr>
              <a:t> ~12% </a:t>
            </a:r>
            <a:r>
              <a:rPr lang="en-US" sz="1400" b="0" dirty="0">
                <a:solidFill>
                  <a:schemeClr val="tx1"/>
                </a:solidFill>
              </a:rPr>
              <a:t>of total Revenue</a:t>
            </a:r>
            <a:endParaRPr lang="en-IN" sz="1400" b="0" dirty="0">
              <a:solidFill>
                <a:schemeClr val="tx1"/>
              </a:solidFill>
            </a:endParaRPr>
          </a:p>
          <a:p>
            <a:pPr marL="285750" indent="-285750">
              <a:buFont typeface="Arial" panose="020B0604020202020204" pitchFamily="34" charset="0"/>
              <a:buChar char="•"/>
            </a:pPr>
            <a:r>
              <a:rPr lang="en-US" sz="1400" b="1" dirty="0">
                <a:solidFill>
                  <a:schemeClr val="tx1"/>
                </a:solidFill>
              </a:rPr>
              <a:t>Other Bets (Waymo, X, Verily, etc.):</a:t>
            </a:r>
            <a:r>
              <a:rPr lang="en-US" sz="1400" b="0" dirty="0">
                <a:solidFill>
                  <a:schemeClr val="tx1"/>
                </a:solidFill>
              </a:rPr>
              <a:t> &lt;1% of total Revenue</a:t>
            </a:r>
            <a:endParaRPr lang="en-IN" sz="1400" b="0" u="sng" dirty="0">
              <a:solidFill>
                <a:schemeClr val="tx1"/>
              </a:solidFill>
            </a:endParaRPr>
          </a:p>
          <a:p>
            <a:pPr algn="l"/>
            <a:endParaRPr lang="en-IN" sz="1400" dirty="0"/>
          </a:p>
        </p:txBody>
      </p:sp>
      <p:pic>
        <p:nvPicPr>
          <p:cNvPr id="45" name="Picture 44">
            <a:extLst>
              <a:ext uri="{FF2B5EF4-FFF2-40B4-BE49-F238E27FC236}">
                <a16:creationId xmlns:a16="http://schemas.microsoft.com/office/drawing/2014/main" id="{8D9BC444-02A9-ECA4-0E41-5D97E43A1E3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546921" y="2079723"/>
            <a:ext cx="7970628" cy="2250905"/>
          </a:xfrm>
          <a:prstGeom prst="rect">
            <a:avLst/>
          </a:prstGeom>
        </p:spPr>
      </p:pic>
      <p:cxnSp>
        <p:nvCxnSpPr>
          <p:cNvPr id="47" name="Straight Arrow Connector 46">
            <a:extLst>
              <a:ext uri="{FF2B5EF4-FFF2-40B4-BE49-F238E27FC236}">
                <a16:creationId xmlns:a16="http://schemas.microsoft.com/office/drawing/2014/main" id="{D3509521-4235-E069-0DD0-8C3C0357C3EF}"/>
              </a:ext>
            </a:extLst>
          </p:cNvPr>
          <p:cNvCxnSpPr/>
          <p:nvPr userDrawn="1"/>
        </p:nvCxnSpPr>
        <p:spPr>
          <a:xfrm>
            <a:off x="6823953" y="5175115"/>
            <a:ext cx="5885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8" name="Footer Placeholder 3">
            <a:extLst>
              <a:ext uri="{FF2B5EF4-FFF2-40B4-BE49-F238E27FC236}">
                <a16:creationId xmlns:a16="http://schemas.microsoft.com/office/drawing/2014/main" id="{F3597E7C-9E2D-84C1-0EC3-DFCC93F6AC64}"/>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pic>
        <p:nvPicPr>
          <p:cNvPr id="3" name="Picture 2">
            <a:extLst>
              <a:ext uri="{FF2B5EF4-FFF2-40B4-BE49-F238E27FC236}">
                <a16:creationId xmlns:a16="http://schemas.microsoft.com/office/drawing/2014/main" id="{29903DB5-BCB4-B785-BEC2-2EB30A9E37A3}"/>
              </a:ext>
            </a:extLst>
          </p:cNvPr>
          <p:cNvPicPr>
            <a:picLocks noChangeAspect="1"/>
          </p:cNvPicPr>
          <p:nvPr userDrawn="1"/>
        </p:nvPicPr>
        <p:blipFill>
          <a:blip r:embed="rId4"/>
          <a:stretch>
            <a:fillRect/>
          </a:stretch>
        </p:blipFill>
        <p:spPr>
          <a:xfrm>
            <a:off x="2657007" y="5828548"/>
            <a:ext cx="632603" cy="209559"/>
          </a:xfrm>
          <a:prstGeom prst="rect">
            <a:avLst/>
          </a:prstGeom>
        </p:spPr>
      </p:pic>
      <p:pic>
        <p:nvPicPr>
          <p:cNvPr id="4" name="Picture 3">
            <a:extLst>
              <a:ext uri="{FF2B5EF4-FFF2-40B4-BE49-F238E27FC236}">
                <a16:creationId xmlns:a16="http://schemas.microsoft.com/office/drawing/2014/main" id="{976D7A30-2B88-2030-3712-A43D82DE88F2}"/>
              </a:ext>
            </a:extLst>
          </p:cNvPr>
          <p:cNvPicPr>
            <a:picLocks noChangeAspect="1"/>
          </p:cNvPicPr>
          <p:nvPr userDrawn="1"/>
        </p:nvPicPr>
        <p:blipFill>
          <a:blip r:embed="rId5"/>
          <a:stretch>
            <a:fillRect/>
          </a:stretch>
        </p:blipFill>
        <p:spPr>
          <a:xfrm>
            <a:off x="1149621" y="5863630"/>
            <a:ext cx="1343454" cy="222510"/>
          </a:xfrm>
          <a:prstGeom prst="rect">
            <a:avLst/>
          </a:prstGeom>
        </p:spPr>
      </p:pic>
      <p:pic>
        <p:nvPicPr>
          <p:cNvPr id="6" name="Picture 5">
            <a:extLst>
              <a:ext uri="{FF2B5EF4-FFF2-40B4-BE49-F238E27FC236}">
                <a16:creationId xmlns:a16="http://schemas.microsoft.com/office/drawing/2014/main" id="{87C4BAED-0355-E030-90FF-9EB59AC3FBB8}"/>
              </a:ext>
            </a:extLst>
          </p:cNvPr>
          <p:cNvPicPr>
            <a:picLocks noChangeAspect="1"/>
          </p:cNvPicPr>
          <p:nvPr userDrawn="1"/>
        </p:nvPicPr>
        <p:blipFill>
          <a:blip r:embed="rId6"/>
          <a:stretch>
            <a:fillRect/>
          </a:stretch>
        </p:blipFill>
        <p:spPr>
          <a:xfrm>
            <a:off x="3816408" y="5820815"/>
            <a:ext cx="331725" cy="266253"/>
          </a:xfrm>
          <a:prstGeom prst="rect">
            <a:avLst/>
          </a:prstGeom>
        </p:spPr>
      </p:pic>
      <p:pic>
        <p:nvPicPr>
          <p:cNvPr id="7" name="Picture 6">
            <a:extLst>
              <a:ext uri="{FF2B5EF4-FFF2-40B4-BE49-F238E27FC236}">
                <a16:creationId xmlns:a16="http://schemas.microsoft.com/office/drawing/2014/main" id="{1E5B4323-38EC-2946-35E5-4B9D3329B53C}"/>
              </a:ext>
            </a:extLst>
          </p:cNvPr>
          <p:cNvPicPr>
            <a:picLocks noChangeAspect="1"/>
          </p:cNvPicPr>
          <p:nvPr userDrawn="1"/>
        </p:nvPicPr>
        <p:blipFill>
          <a:blip r:embed="rId7"/>
          <a:stretch>
            <a:fillRect/>
          </a:stretch>
        </p:blipFill>
        <p:spPr>
          <a:xfrm>
            <a:off x="769244" y="5799137"/>
            <a:ext cx="232705" cy="287003"/>
          </a:xfrm>
          <a:prstGeom prst="rect">
            <a:avLst/>
          </a:prstGeom>
        </p:spPr>
      </p:pic>
      <p:pic>
        <p:nvPicPr>
          <p:cNvPr id="8" name="Picture 7">
            <a:extLst>
              <a:ext uri="{FF2B5EF4-FFF2-40B4-BE49-F238E27FC236}">
                <a16:creationId xmlns:a16="http://schemas.microsoft.com/office/drawing/2014/main" id="{8B8EED72-D468-48AF-BE5B-9135E1FAA557}"/>
              </a:ext>
            </a:extLst>
          </p:cNvPr>
          <p:cNvPicPr>
            <a:picLocks noChangeAspect="1"/>
          </p:cNvPicPr>
          <p:nvPr userDrawn="1"/>
        </p:nvPicPr>
        <p:blipFill>
          <a:blip r:embed="rId8"/>
          <a:stretch>
            <a:fillRect/>
          </a:stretch>
        </p:blipFill>
        <p:spPr>
          <a:xfrm>
            <a:off x="3452892" y="5774812"/>
            <a:ext cx="209511" cy="292442"/>
          </a:xfrm>
          <a:prstGeom prst="rect">
            <a:avLst/>
          </a:prstGeom>
        </p:spPr>
      </p:pic>
      <p:pic>
        <p:nvPicPr>
          <p:cNvPr id="9" name="Picture 8">
            <a:extLst>
              <a:ext uri="{FF2B5EF4-FFF2-40B4-BE49-F238E27FC236}">
                <a16:creationId xmlns:a16="http://schemas.microsoft.com/office/drawing/2014/main" id="{6C118A1A-C0BB-7B7B-336C-F11FC333B022}"/>
              </a:ext>
            </a:extLst>
          </p:cNvPr>
          <p:cNvPicPr>
            <a:picLocks noChangeAspect="1"/>
          </p:cNvPicPr>
          <p:nvPr userDrawn="1"/>
        </p:nvPicPr>
        <p:blipFill>
          <a:blip r:embed="rId9"/>
          <a:stretch>
            <a:fillRect/>
          </a:stretch>
        </p:blipFill>
        <p:spPr>
          <a:xfrm>
            <a:off x="4350285" y="5844744"/>
            <a:ext cx="650028" cy="222510"/>
          </a:xfrm>
          <a:prstGeom prst="rect">
            <a:avLst/>
          </a:prstGeom>
        </p:spPr>
      </p:pic>
      <p:pic>
        <p:nvPicPr>
          <p:cNvPr id="10" name="Picture 9">
            <a:extLst>
              <a:ext uri="{FF2B5EF4-FFF2-40B4-BE49-F238E27FC236}">
                <a16:creationId xmlns:a16="http://schemas.microsoft.com/office/drawing/2014/main" id="{8093D2C1-E2DA-D3A4-8094-642D0E8C0809}"/>
              </a:ext>
            </a:extLst>
          </p:cNvPr>
          <p:cNvPicPr>
            <a:picLocks noChangeAspect="1"/>
          </p:cNvPicPr>
          <p:nvPr userDrawn="1"/>
        </p:nvPicPr>
        <p:blipFill>
          <a:blip r:embed="rId10"/>
          <a:stretch>
            <a:fillRect/>
          </a:stretch>
        </p:blipFill>
        <p:spPr>
          <a:xfrm>
            <a:off x="5220393" y="5795314"/>
            <a:ext cx="745037" cy="290826"/>
          </a:xfrm>
          <a:prstGeom prst="rect">
            <a:avLst/>
          </a:prstGeom>
        </p:spPr>
      </p:pic>
      <p:pic>
        <p:nvPicPr>
          <p:cNvPr id="11" name="Picture 10">
            <a:extLst>
              <a:ext uri="{FF2B5EF4-FFF2-40B4-BE49-F238E27FC236}">
                <a16:creationId xmlns:a16="http://schemas.microsoft.com/office/drawing/2014/main" id="{98107207-74E7-A310-0FF0-ECFDC6A245E9}"/>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6171712" y="5826725"/>
            <a:ext cx="1402225" cy="228004"/>
          </a:xfrm>
          <a:prstGeom prst="rect">
            <a:avLst/>
          </a:prstGeom>
        </p:spPr>
      </p:pic>
    </p:spTree>
    <p:extLst>
      <p:ext uri="{BB962C8B-B14F-4D97-AF65-F5344CB8AC3E}">
        <p14:creationId xmlns:p14="http://schemas.microsoft.com/office/powerpoint/2010/main" val="3538201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5F23802-9CC9-9DA0-7D2D-51F2C00B3C24}"/>
              </a:ext>
            </a:extLst>
          </p:cNvPr>
          <p:cNvSpPr>
            <a:spLocks noGrp="1"/>
          </p:cNvSpPr>
          <p:nvPr>
            <p:ph type="sldNum" sz="quarter" idx="12"/>
          </p:nvPr>
        </p:nvSpPr>
        <p:spPr/>
        <p:txBody>
          <a:bodyPr/>
          <a:lstStyle>
            <a:lvl1pPr>
              <a:defRPr>
                <a:solidFill>
                  <a:schemeClr val="tx1"/>
                </a:solidFill>
              </a:defRPr>
            </a:lvl1pPr>
          </a:lstStyle>
          <a:p>
            <a:r>
              <a:rPr lang="en-IN" dirty="0"/>
              <a:t>4.</a:t>
            </a:r>
          </a:p>
        </p:txBody>
      </p:sp>
      <p:graphicFrame>
        <p:nvGraphicFramePr>
          <p:cNvPr id="19" name="Chart 18">
            <a:extLst>
              <a:ext uri="{FF2B5EF4-FFF2-40B4-BE49-F238E27FC236}">
                <a16:creationId xmlns:a16="http://schemas.microsoft.com/office/drawing/2014/main" id="{3C43527E-F003-100E-A7A5-407A9F4EADEA}"/>
              </a:ext>
            </a:extLst>
          </p:cNvPr>
          <p:cNvGraphicFramePr/>
          <p:nvPr userDrawn="1">
            <p:extLst>
              <p:ext uri="{D42A27DB-BD31-4B8C-83A1-F6EECF244321}">
                <p14:modId xmlns:p14="http://schemas.microsoft.com/office/powerpoint/2010/main" val="3825350271"/>
              </p:ext>
            </p:extLst>
          </p:nvPr>
        </p:nvGraphicFramePr>
        <p:xfrm>
          <a:off x="3834263" y="2217507"/>
          <a:ext cx="3398541" cy="3664289"/>
        </p:xfrm>
        <a:graphic>
          <a:graphicData uri="http://schemas.openxmlformats.org/drawingml/2006/chart">
            <c:chart xmlns:c="http://schemas.openxmlformats.org/drawingml/2006/chart" xmlns:r="http://schemas.openxmlformats.org/officeDocument/2006/relationships" r:id="rId2"/>
          </a:graphicData>
        </a:graphic>
      </p:graphicFrame>
      <p:pic>
        <p:nvPicPr>
          <p:cNvPr id="21" name="Picture 20">
            <a:extLst>
              <a:ext uri="{FF2B5EF4-FFF2-40B4-BE49-F238E27FC236}">
                <a16:creationId xmlns:a16="http://schemas.microsoft.com/office/drawing/2014/main" id="{D8EBE4F3-3D4C-09A5-9A61-C525AA15C64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854255" y="2283198"/>
            <a:ext cx="1048865" cy="893221"/>
          </a:xfrm>
          <a:prstGeom prst="rect">
            <a:avLst/>
          </a:prstGeom>
        </p:spPr>
      </p:pic>
      <p:pic>
        <p:nvPicPr>
          <p:cNvPr id="25" name="Picture 24">
            <a:extLst>
              <a:ext uri="{FF2B5EF4-FFF2-40B4-BE49-F238E27FC236}">
                <a16:creationId xmlns:a16="http://schemas.microsoft.com/office/drawing/2014/main" id="{840482FE-CE03-1986-9A63-03EAE4D1B90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840467" y="3863125"/>
            <a:ext cx="1185649" cy="388472"/>
          </a:xfrm>
          <a:prstGeom prst="rect">
            <a:avLst/>
          </a:prstGeom>
        </p:spPr>
      </p:pic>
      <p:pic>
        <p:nvPicPr>
          <p:cNvPr id="27" name="Picture 26">
            <a:extLst>
              <a:ext uri="{FF2B5EF4-FFF2-40B4-BE49-F238E27FC236}">
                <a16:creationId xmlns:a16="http://schemas.microsoft.com/office/drawing/2014/main" id="{733E1486-A7C0-4FE1-2085-DC259889CD5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1163545" y="4433698"/>
            <a:ext cx="539494" cy="665020"/>
          </a:xfrm>
          <a:prstGeom prst="rect">
            <a:avLst/>
          </a:prstGeom>
        </p:spPr>
      </p:pic>
      <p:pic>
        <p:nvPicPr>
          <p:cNvPr id="29" name="Picture 28">
            <a:extLst>
              <a:ext uri="{FF2B5EF4-FFF2-40B4-BE49-F238E27FC236}">
                <a16:creationId xmlns:a16="http://schemas.microsoft.com/office/drawing/2014/main" id="{C9326367-CCE9-8EF9-1BFF-D105AF131D8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947967" y="5218886"/>
            <a:ext cx="1185649" cy="786137"/>
          </a:xfrm>
          <a:prstGeom prst="rect">
            <a:avLst/>
          </a:prstGeom>
        </p:spPr>
      </p:pic>
      <p:cxnSp>
        <p:nvCxnSpPr>
          <p:cNvPr id="30" name="Straight Connector 29">
            <a:extLst>
              <a:ext uri="{FF2B5EF4-FFF2-40B4-BE49-F238E27FC236}">
                <a16:creationId xmlns:a16="http://schemas.microsoft.com/office/drawing/2014/main" id="{CB50460C-915A-0C2F-261C-D261586FB6A0}"/>
              </a:ext>
            </a:extLst>
          </p:cNvPr>
          <p:cNvCxnSpPr>
            <a:cxnSpLocks/>
          </p:cNvCxnSpPr>
          <p:nvPr userDrawn="1"/>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sp>
        <p:nvSpPr>
          <p:cNvPr id="34" name="Title 1">
            <a:extLst>
              <a:ext uri="{FF2B5EF4-FFF2-40B4-BE49-F238E27FC236}">
                <a16:creationId xmlns:a16="http://schemas.microsoft.com/office/drawing/2014/main" id="{2E2340C1-F20D-A58F-5842-BC6D1365768F}"/>
              </a:ext>
            </a:extLst>
          </p:cNvPr>
          <p:cNvSpPr txBox="1">
            <a:spLocks/>
          </p:cNvSpPr>
          <p:nvPr userDrawn="1"/>
        </p:nvSpPr>
        <p:spPr>
          <a:xfrm>
            <a:off x="272374" y="420963"/>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Industry and Competitive Landscape </a:t>
            </a:r>
            <a:r>
              <a:rPr lang="en-IN" dirty="0"/>
              <a:t> </a:t>
            </a:r>
          </a:p>
        </p:txBody>
      </p:sp>
      <p:cxnSp>
        <p:nvCxnSpPr>
          <p:cNvPr id="37" name="Straight Connector 36">
            <a:extLst>
              <a:ext uri="{FF2B5EF4-FFF2-40B4-BE49-F238E27FC236}">
                <a16:creationId xmlns:a16="http://schemas.microsoft.com/office/drawing/2014/main" id="{4A2A5D84-84DE-5AE1-10A9-3FA3E25A9F47}"/>
              </a:ext>
            </a:extLst>
          </p:cNvPr>
          <p:cNvCxnSpPr>
            <a:cxnSpLocks/>
          </p:cNvCxnSpPr>
          <p:nvPr userDrawn="1"/>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40" name="Rectangle: Rounded Corners 39">
            <a:extLst>
              <a:ext uri="{FF2B5EF4-FFF2-40B4-BE49-F238E27FC236}">
                <a16:creationId xmlns:a16="http://schemas.microsoft.com/office/drawing/2014/main" id="{61886E1B-7384-D911-EF4F-243C5B13AF2A}"/>
              </a:ext>
            </a:extLst>
          </p:cNvPr>
          <p:cNvSpPr/>
          <p:nvPr userDrawn="1"/>
        </p:nvSpPr>
        <p:spPr>
          <a:xfrm>
            <a:off x="284466" y="1078775"/>
            <a:ext cx="11507822" cy="656867"/>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Alphabet operates at the intersection of three massive markets—digital advertising, cloud computing, and artificial intelligence—competing with large-cap tech peers while maintaining a leadership position in ads and video.</a:t>
            </a:r>
            <a:endParaRPr lang="en-IN" sz="1800" dirty="0"/>
          </a:p>
          <a:p>
            <a:pPr marL="285750" indent="-285750" algn="l">
              <a:buFont typeface="Arial" panose="020B0604020202020204" pitchFamily="34" charset="0"/>
              <a:buChar char="•"/>
            </a:pPr>
            <a:endParaRPr lang="en-IN" dirty="0"/>
          </a:p>
        </p:txBody>
      </p:sp>
      <p:sp>
        <p:nvSpPr>
          <p:cNvPr id="41" name="Rectangle: Rounded Corners 40">
            <a:extLst>
              <a:ext uri="{FF2B5EF4-FFF2-40B4-BE49-F238E27FC236}">
                <a16:creationId xmlns:a16="http://schemas.microsoft.com/office/drawing/2014/main" id="{0A100DAD-E533-28F2-C9A8-95A3AC582B3C}"/>
              </a:ext>
            </a:extLst>
          </p:cNvPr>
          <p:cNvSpPr/>
          <p:nvPr userDrawn="1"/>
        </p:nvSpPr>
        <p:spPr>
          <a:xfrm>
            <a:off x="372552" y="2498170"/>
            <a:ext cx="3327951" cy="3516886"/>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Arial" panose="020B0604020202020204" pitchFamily="34" charset="0"/>
              <a:buChar char="•"/>
            </a:pPr>
            <a:r>
              <a:rPr lang="en-US" sz="1400" b="1" dirty="0">
                <a:solidFill>
                  <a:schemeClr val="tx1"/>
                </a:solidFill>
              </a:rPr>
              <a:t>Global Digital Advertising (2024–25):</a:t>
            </a:r>
            <a:r>
              <a:rPr lang="en-US" sz="1400" dirty="0">
                <a:solidFill>
                  <a:schemeClr val="tx1"/>
                </a:solidFill>
              </a:rPr>
              <a:t> </a:t>
            </a:r>
            <a:r>
              <a:rPr lang="en-US" sz="1400" i="1" dirty="0">
                <a:solidFill>
                  <a:schemeClr val="tx1"/>
                </a:solidFill>
              </a:rPr>
              <a:t>~$1.04T in 2024; </a:t>
            </a:r>
            <a:r>
              <a:rPr lang="en-US" sz="1400" b="1" i="1" dirty="0">
                <a:solidFill>
                  <a:schemeClr val="tx1"/>
                </a:solidFill>
              </a:rPr>
              <a:t>~ $1.10T </a:t>
            </a:r>
            <a:r>
              <a:rPr lang="en-US" sz="1400" i="1" dirty="0">
                <a:solidFill>
                  <a:schemeClr val="tx1"/>
                </a:solidFill>
              </a:rPr>
              <a:t>expected in </a:t>
            </a:r>
            <a:r>
              <a:rPr lang="en-US" sz="1400" b="1" i="1" dirty="0">
                <a:solidFill>
                  <a:schemeClr val="tx1"/>
                </a:solidFill>
              </a:rPr>
              <a:t>2025</a:t>
            </a:r>
            <a:r>
              <a:rPr lang="en-US" sz="1400" i="1" dirty="0">
                <a:solidFill>
                  <a:schemeClr val="tx1"/>
                </a:solidFill>
              </a:rPr>
              <a:t> (GroupM / industry forecasts).</a:t>
            </a:r>
          </a:p>
          <a:p>
            <a:pPr marL="171450" indent="-171450">
              <a:buFont typeface="Arial" panose="020B0604020202020204" pitchFamily="34" charset="0"/>
              <a:buChar char="•"/>
            </a:pPr>
            <a:r>
              <a:rPr lang="en-US" sz="1400" b="1" dirty="0">
                <a:solidFill>
                  <a:schemeClr val="tx1"/>
                </a:solidFill>
              </a:rPr>
              <a:t>Public Cloud (end-user spend):</a:t>
            </a:r>
            <a:r>
              <a:rPr lang="en-US" sz="1400" dirty="0">
                <a:solidFill>
                  <a:schemeClr val="tx1"/>
                </a:solidFill>
              </a:rPr>
              <a:t> </a:t>
            </a:r>
            <a:r>
              <a:rPr lang="en-US" sz="1400" i="1" dirty="0">
                <a:solidFill>
                  <a:schemeClr val="tx1"/>
                </a:solidFill>
              </a:rPr>
              <a:t>Gartner forecast — ~$596B in 2024, </a:t>
            </a:r>
            <a:r>
              <a:rPr lang="en-US" sz="1400" b="1" i="1" dirty="0">
                <a:solidFill>
                  <a:schemeClr val="tx1"/>
                </a:solidFill>
              </a:rPr>
              <a:t>$723B in 2025</a:t>
            </a:r>
            <a:r>
              <a:rPr lang="en-US" sz="1400" i="1" dirty="0">
                <a:solidFill>
                  <a:schemeClr val="tx1"/>
                </a:solidFill>
              </a:rPr>
              <a:t> (public cloud services spending).</a:t>
            </a:r>
          </a:p>
          <a:p>
            <a:pPr marL="171450" indent="-171450">
              <a:buFont typeface="Arial" panose="020B0604020202020204" pitchFamily="34" charset="0"/>
              <a:buChar char="•"/>
            </a:pPr>
            <a:r>
              <a:rPr lang="en-IN" sz="1400" b="1" dirty="0">
                <a:solidFill>
                  <a:schemeClr val="tx1"/>
                </a:solidFill>
              </a:rPr>
              <a:t>Artificial Intelligence (broad AI market): </a:t>
            </a:r>
            <a:r>
              <a:rPr lang="en-IN" sz="1400" b="0" dirty="0">
                <a:solidFill>
                  <a:schemeClr val="tx1"/>
                </a:solidFill>
              </a:rPr>
              <a:t>(2024-2025) ~ 283B</a:t>
            </a:r>
            <a:r>
              <a:rPr lang="en-IN" sz="1400" dirty="0">
                <a:solidFill>
                  <a:schemeClr val="tx1"/>
                </a:solidFill>
              </a:rPr>
              <a:t> </a:t>
            </a:r>
            <a:r>
              <a:rPr lang="en-IN" sz="1400" i="1" dirty="0">
                <a:solidFill>
                  <a:schemeClr val="tx1"/>
                </a:solidFill>
              </a:rPr>
              <a:t>Markets estimates the global AI market at </a:t>
            </a:r>
            <a:r>
              <a:rPr lang="en-IN" sz="1400" b="1" i="1" dirty="0">
                <a:solidFill>
                  <a:schemeClr val="tx1"/>
                </a:solidFill>
              </a:rPr>
              <a:t>~$372B in 2025</a:t>
            </a:r>
            <a:r>
              <a:rPr lang="en-IN" sz="1400" i="1" dirty="0">
                <a:solidFill>
                  <a:schemeClr val="tx1"/>
                </a:solidFill>
              </a:rPr>
              <a:t> with multi-year high growth; generative-AI software sub-segments show even faster expansion.</a:t>
            </a:r>
            <a:r>
              <a:rPr lang="en-IN" sz="1400" dirty="0">
                <a:solidFill>
                  <a:schemeClr val="tx1"/>
                </a:solidFill>
              </a:rPr>
              <a:t> </a:t>
            </a:r>
          </a:p>
          <a:p>
            <a:pPr algn="l"/>
            <a:endParaRPr lang="en-IN" sz="1400" dirty="0"/>
          </a:p>
        </p:txBody>
      </p:sp>
      <p:sp>
        <p:nvSpPr>
          <p:cNvPr id="42" name="Rectangle: Rounded Corners 41">
            <a:extLst>
              <a:ext uri="{FF2B5EF4-FFF2-40B4-BE49-F238E27FC236}">
                <a16:creationId xmlns:a16="http://schemas.microsoft.com/office/drawing/2014/main" id="{CF1B9297-EB46-0A60-17F8-6FAA3F7383B0}"/>
              </a:ext>
            </a:extLst>
          </p:cNvPr>
          <p:cNvSpPr/>
          <p:nvPr userDrawn="1"/>
        </p:nvSpPr>
        <p:spPr>
          <a:xfrm>
            <a:off x="370286" y="1874673"/>
            <a:ext cx="3105489" cy="546666"/>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bg1"/>
                </a:solidFill>
              </a:rPr>
              <a:t>Market Opportunity Sizing:</a:t>
            </a:r>
          </a:p>
        </p:txBody>
      </p:sp>
      <p:sp>
        <p:nvSpPr>
          <p:cNvPr id="45" name="Rectangle: Rounded Corners 44">
            <a:extLst>
              <a:ext uri="{FF2B5EF4-FFF2-40B4-BE49-F238E27FC236}">
                <a16:creationId xmlns:a16="http://schemas.microsoft.com/office/drawing/2014/main" id="{2C577887-42D0-B14F-6FAA-E0F86547A746}"/>
              </a:ext>
            </a:extLst>
          </p:cNvPr>
          <p:cNvSpPr/>
          <p:nvPr userDrawn="1"/>
        </p:nvSpPr>
        <p:spPr>
          <a:xfrm>
            <a:off x="7496656" y="2498170"/>
            <a:ext cx="3327951" cy="3506854"/>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IN" sz="1400" b="1" dirty="0">
                <a:solidFill>
                  <a:schemeClr val="tx1"/>
                </a:solidFill>
              </a:rPr>
              <a:t>Microsoft (MSFT):</a:t>
            </a:r>
            <a:r>
              <a:rPr lang="en-IN" sz="1400" dirty="0">
                <a:solidFill>
                  <a:schemeClr val="tx1"/>
                </a:solidFill>
              </a:rPr>
              <a:t> Leader in cloud (Azure) + strategic AI (OpenAI partnership). </a:t>
            </a:r>
          </a:p>
          <a:p>
            <a:pPr marL="285750" indent="-285750">
              <a:buFont typeface="Arial" panose="020B0604020202020204" pitchFamily="34" charset="0"/>
              <a:buChar char="•"/>
            </a:pPr>
            <a:r>
              <a:rPr lang="en-IN" sz="1400" b="1" dirty="0">
                <a:solidFill>
                  <a:schemeClr val="tx1"/>
                </a:solidFill>
              </a:rPr>
              <a:t>Meta (META):</a:t>
            </a:r>
            <a:r>
              <a:rPr lang="en-IN" sz="1400" dirty="0">
                <a:solidFill>
                  <a:schemeClr val="tx1"/>
                </a:solidFill>
              </a:rPr>
              <a:t> Video &amp; social ad competitor; strong ad monetization &amp; Reels competition.</a:t>
            </a:r>
          </a:p>
          <a:p>
            <a:pPr marL="285750" indent="-285750">
              <a:buFont typeface="Arial" panose="020B0604020202020204" pitchFamily="34" charset="0"/>
              <a:buChar char="•"/>
            </a:pPr>
            <a:r>
              <a:rPr lang="en-US" sz="1400" b="1" dirty="0">
                <a:solidFill>
                  <a:schemeClr val="tx1"/>
                </a:solidFill>
              </a:rPr>
              <a:t>Amazon (AMZN):</a:t>
            </a:r>
            <a:r>
              <a:rPr lang="en-US" sz="1400" dirty="0">
                <a:solidFill>
                  <a:schemeClr val="tx1"/>
                </a:solidFill>
              </a:rPr>
              <a:t> Ads &amp; leader in cloud infra (AWS).</a:t>
            </a:r>
          </a:p>
          <a:p>
            <a:pPr marL="285750" indent="-285750">
              <a:buFont typeface="Arial" panose="020B0604020202020204" pitchFamily="34" charset="0"/>
              <a:buChar char="•"/>
            </a:pPr>
            <a:r>
              <a:rPr lang="en-IN" sz="1400" b="1" dirty="0">
                <a:solidFill>
                  <a:schemeClr val="tx1"/>
                </a:solidFill>
              </a:rPr>
              <a:t>Apple (AAPL):</a:t>
            </a:r>
            <a:r>
              <a:rPr lang="en-IN" sz="1400" dirty="0">
                <a:solidFill>
                  <a:schemeClr val="tx1"/>
                </a:solidFill>
              </a:rPr>
              <a:t> Device &amp; on-device AI (privacy/AI integration).</a:t>
            </a:r>
          </a:p>
          <a:p>
            <a:pPr marL="285750" indent="-285750">
              <a:buFont typeface="Arial" panose="020B0604020202020204" pitchFamily="34" charset="0"/>
              <a:buChar char="•"/>
            </a:pPr>
            <a:r>
              <a:rPr lang="en-US" sz="1400" b="1" dirty="0">
                <a:solidFill>
                  <a:schemeClr val="tx1"/>
                </a:solidFill>
              </a:rPr>
              <a:t>TikTok (ByteDance):</a:t>
            </a:r>
            <a:r>
              <a:rPr lang="en-US" sz="1400" dirty="0">
                <a:solidFill>
                  <a:schemeClr val="tx1"/>
                </a:solidFill>
              </a:rPr>
              <a:t> Short-form video — mass engagement, rising ad reach vs. YouTube Shorts.</a:t>
            </a:r>
            <a:endParaRPr lang="en-IN" sz="1400" dirty="0">
              <a:solidFill>
                <a:schemeClr val="tx1"/>
              </a:solidFill>
            </a:endParaRPr>
          </a:p>
          <a:p>
            <a:pPr algn="l"/>
            <a:endParaRPr lang="en-IN" sz="1400" dirty="0"/>
          </a:p>
        </p:txBody>
      </p:sp>
      <p:sp>
        <p:nvSpPr>
          <p:cNvPr id="46" name="Rectangle: Rounded Corners 45">
            <a:extLst>
              <a:ext uri="{FF2B5EF4-FFF2-40B4-BE49-F238E27FC236}">
                <a16:creationId xmlns:a16="http://schemas.microsoft.com/office/drawing/2014/main" id="{04003A36-AB99-7596-29A4-8C788FF6C06F}"/>
              </a:ext>
            </a:extLst>
          </p:cNvPr>
          <p:cNvSpPr/>
          <p:nvPr userDrawn="1"/>
        </p:nvSpPr>
        <p:spPr>
          <a:xfrm>
            <a:off x="7472134" y="1874673"/>
            <a:ext cx="3315839" cy="546666"/>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bg1"/>
                </a:solidFill>
              </a:rPr>
              <a:t>Market Opportunity Sizing:</a:t>
            </a:r>
          </a:p>
        </p:txBody>
      </p:sp>
      <p:pic>
        <p:nvPicPr>
          <p:cNvPr id="47" name="Picture 46">
            <a:extLst>
              <a:ext uri="{FF2B5EF4-FFF2-40B4-BE49-F238E27FC236}">
                <a16:creationId xmlns:a16="http://schemas.microsoft.com/office/drawing/2014/main" id="{D041B6B2-36C3-36CC-3C9B-41D334ADE52D}"/>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918821" y="3221552"/>
            <a:ext cx="1028943" cy="325327"/>
          </a:xfrm>
          <a:prstGeom prst="rect">
            <a:avLst/>
          </a:prstGeom>
        </p:spPr>
      </p:pic>
      <p:sp>
        <p:nvSpPr>
          <p:cNvPr id="48" name="Footer Placeholder 3">
            <a:extLst>
              <a:ext uri="{FF2B5EF4-FFF2-40B4-BE49-F238E27FC236}">
                <a16:creationId xmlns:a16="http://schemas.microsoft.com/office/drawing/2014/main" id="{4C92EE66-A9FF-50DA-DE49-AA0CEA859AE4}"/>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spTree>
    <p:extLst>
      <p:ext uri="{BB962C8B-B14F-4D97-AF65-F5344CB8AC3E}">
        <p14:creationId xmlns:p14="http://schemas.microsoft.com/office/powerpoint/2010/main" val="963814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5EF83DA-C61D-6892-2358-207AE2918D31}"/>
              </a:ext>
            </a:extLst>
          </p:cNvPr>
          <p:cNvSpPr>
            <a:spLocks noGrp="1"/>
          </p:cNvSpPr>
          <p:nvPr>
            <p:ph type="sldNum" sz="quarter" idx="12"/>
          </p:nvPr>
        </p:nvSpPr>
        <p:spPr/>
        <p:txBody>
          <a:bodyPr/>
          <a:lstStyle>
            <a:lvl1pPr>
              <a:defRPr>
                <a:solidFill>
                  <a:schemeClr val="tx1"/>
                </a:solidFill>
              </a:defRPr>
            </a:lvl1pPr>
          </a:lstStyle>
          <a:p>
            <a:r>
              <a:rPr lang="en-IN" dirty="0"/>
              <a:t>5.</a:t>
            </a:r>
          </a:p>
        </p:txBody>
      </p:sp>
      <p:sp>
        <p:nvSpPr>
          <p:cNvPr id="12" name="Date Placeholder 2">
            <a:extLst>
              <a:ext uri="{FF2B5EF4-FFF2-40B4-BE49-F238E27FC236}">
                <a16:creationId xmlns:a16="http://schemas.microsoft.com/office/drawing/2014/main" id="{E399AFBD-893C-5684-F02E-EC2CB2172888}"/>
              </a:ext>
            </a:extLst>
          </p:cNvPr>
          <p:cNvSpPr txBox="1">
            <a:spLocks/>
          </p:cNvSpPr>
          <p:nvPr userDrawn="1"/>
        </p:nvSpPr>
        <p:spPr>
          <a:xfrm>
            <a:off x="272374" y="1262990"/>
            <a:ext cx="10515600" cy="66702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21" name="Date Placeholder 2">
            <a:extLst>
              <a:ext uri="{FF2B5EF4-FFF2-40B4-BE49-F238E27FC236}">
                <a16:creationId xmlns:a16="http://schemas.microsoft.com/office/drawing/2014/main" id="{65E8324F-CDA5-FDFA-9FA4-F6745262DEFC}"/>
              </a:ext>
            </a:extLst>
          </p:cNvPr>
          <p:cNvSpPr txBox="1">
            <a:spLocks/>
          </p:cNvSpPr>
          <p:nvPr userDrawn="1"/>
        </p:nvSpPr>
        <p:spPr>
          <a:xfrm>
            <a:off x="428017" y="212192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u="sng" dirty="0">
                <a:solidFill>
                  <a:schemeClr val="tx1"/>
                </a:solidFill>
              </a:rPr>
              <a:t>Key Financial Metric</a:t>
            </a:r>
            <a:r>
              <a:rPr lang="en-IN" sz="2000" b="1" u="none" dirty="0">
                <a:solidFill>
                  <a:schemeClr val="tx1"/>
                </a:solidFill>
              </a:rPr>
              <a:t>:</a:t>
            </a:r>
            <a:endParaRPr lang="en-IN" b="1" u="none"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34" name="Ink 33">
                <a:extLst>
                  <a:ext uri="{FF2B5EF4-FFF2-40B4-BE49-F238E27FC236}">
                    <a16:creationId xmlns:a16="http://schemas.microsoft.com/office/drawing/2014/main" id="{227046D9-8AB5-75A6-BA8C-537ED417E83E}"/>
                  </a:ext>
                </a:extLst>
              </p14:cNvPr>
              <p14:cNvContentPartPr/>
              <p14:nvPr userDrawn="1"/>
            </p14:nvContentPartPr>
            <p14:xfrm>
              <a:off x="8255244" y="3257525"/>
              <a:ext cx="42840" cy="30600"/>
            </p14:xfrm>
          </p:contentPart>
        </mc:Choice>
        <mc:Fallback xmlns="">
          <p:pic>
            <p:nvPicPr>
              <p:cNvPr id="34" name="Ink 33">
                <a:extLst>
                  <a:ext uri="{FF2B5EF4-FFF2-40B4-BE49-F238E27FC236}">
                    <a16:creationId xmlns:a16="http://schemas.microsoft.com/office/drawing/2014/main" id="{227046D9-8AB5-75A6-BA8C-537ED417E83E}"/>
                  </a:ext>
                </a:extLst>
              </p:cNvPr>
              <p:cNvPicPr/>
              <p:nvPr/>
            </p:nvPicPr>
            <p:blipFill>
              <a:blip r:embed="rId3"/>
              <a:stretch>
                <a:fillRect/>
              </a:stretch>
            </p:blipFill>
            <p:spPr>
              <a:xfrm>
                <a:off x="8249124" y="3251405"/>
                <a:ext cx="55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6" name="Ink 35">
                <a:extLst>
                  <a:ext uri="{FF2B5EF4-FFF2-40B4-BE49-F238E27FC236}">
                    <a16:creationId xmlns:a16="http://schemas.microsoft.com/office/drawing/2014/main" id="{E8D17FB8-B332-C123-C9CF-061B1A17636D}"/>
                  </a:ext>
                </a:extLst>
              </p14:cNvPr>
              <p14:cNvContentPartPr/>
              <p14:nvPr userDrawn="1"/>
            </p14:nvContentPartPr>
            <p14:xfrm rot="3238860">
              <a:off x="8264525" y="3249536"/>
              <a:ext cx="47318" cy="8418"/>
            </p14:xfrm>
          </p:contentPart>
        </mc:Choice>
        <mc:Fallback xmlns="">
          <p:pic>
            <p:nvPicPr>
              <p:cNvPr id="36" name="Ink 35">
                <a:extLst>
                  <a:ext uri="{FF2B5EF4-FFF2-40B4-BE49-F238E27FC236}">
                    <a16:creationId xmlns:a16="http://schemas.microsoft.com/office/drawing/2014/main" id="{E8D17FB8-B332-C123-C9CF-061B1A17636D}"/>
                  </a:ext>
                </a:extLst>
              </p:cNvPr>
              <p:cNvPicPr/>
              <p:nvPr/>
            </p:nvPicPr>
            <p:blipFill>
              <a:blip r:embed="rId5"/>
              <a:stretch>
                <a:fillRect/>
              </a:stretch>
            </p:blipFill>
            <p:spPr>
              <a:xfrm rot="3238860">
                <a:off x="8258023" y="3243573"/>
                <a:ext cx="59599" cy="2034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7" name="Ink 36">
                <a:extLst>
                  <a:ext uri="{FF2B5EF4-FFF2-40B4-BE49-F238E27FC236}">
                    <a16:creationId xmlns:a16="http://schemas.microsoft.com/office/drawing/2014/main" id="{B884B56E-3FFF-34E0-0D58-E2A5E3DD49AA}"/>
                  </a:ext>
                </a:extLst>
              </p14:cNvPr>
              <p14:cNvContentPartPr/>
              <p14:nvPr userDrawn="1"/>
            </p14:nvContentPartPr>
            <p14:xfrm>
              <a:off x="8336244" y="3239165"/>
              <a:ext cx="360" cy="360"/>
            </p14:xfrm>
          </p:contentPart>
        </mc:Choice>
        <mc:Fallback xmlns="">
          <p:pic>
            <p:nvPicPr>
              <p:cNvPr id="37" name="Ink 36">
                <a:extLst>
                  <a:ext uri="{FF2B5EF4-FFF2-40B4-BE49-F238E27FC236}">
                    <a16:creationId xmlns:a16="http://schemas.microsoft.com/office/drawing/2014/main" id="{B884B56E-3FFF-34E0-0D58-E2A5E3DD49AA}"/>
                  </a:ext>
                </a:extLst>
              </p:cNvPr>
              <p:cNvPicPr/>
              <p:nvPr/>
            </p:nvPicPr>
            <p:blipFill>
              <a:blip r:embed="rId7"/>
              <a:stretch>
                <a:fillRect/>
              </a:stretch>
            </p:blipFill>
            <p:spPr>
              <a:xfrm>
                <a:off x="8330124" y="323304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8" name="Ink 37">
                <a:extLst>
                  <a:ext uri="{FF2B5EF4-FFF2-40B4-BE49-F238E27FC236}">
                    <a16:creationId xmlns:a16="http://schemas.microsoft.com/office/drawing/2014/main" id="{71F04D6A-D8D5-F23A-DC86-9C59BA970B0D}"/>
                  </a:ext>
                </a:extLst>
              </p14:cNvPr>
              <p14:cNvContentPartPr/>
              <p14:nvPr userDrawn="1"/>
            </p14:nvContentPartPr>
            <p14:xfrm>
              <a:off x="8266044" y="3250685"/>
              <a:ext cx="90360" cy="27720"/>
            </p14:xfrm>
          </p:contentPart>
        </mc:Choice>
        <mc:Fallback xmlns="">
          <p:pic>
            <p:nvPicPr>
              <p:cNvPr id="38" name="Ink 37">
                <a:extLst>
                  <a:ext uri="{FF2B5EF4-FFF2-40B4-BE49-F238E27FC236}">
                    <a16:creationId xmlns:a16="http://schemas.microsoft.com/office/drawing/2014/main" id="{71F04D6A-D8D5-F23A-DC86-9C59BA970B0D}"/>
                  </a:ext>
                </a:extLst>
              </p:cNvPr>
              <p:cNvPicPr/>
              <p:nvPr/>
            </p:nvPicPr>
            <p:blipFill>
              <a:blip r:embed="rId9"/>
              <a:stretch>
                <a:fillRect/>
              </a:stretch>
            </p:blipFill>
            <p:spPr>
              <a:xfrm>
                <a:off x="8259924" y="3244565"/>
                <a:ext cx="102600" cy="39960"/>
              </a:xfrm>
              <a:prstGeom prst="rect">
                <a:avLst/>
              </a:prstGeom>
            </p:spPr>
          </p:pic>
        </mc:Fallback>
      </mc:AlternateContent>
      <p:pic>
        <p:nvPicPr>
          <p:cNvPr id="42" name="Picture 41">
            <a:extLst>
              <a:ext uri="{FF2B5EF4-FFF2-40B4-BE49-F238E27FC236}">
                <a16:creationId xmlns:a16="http://schemas.microsoft.com/office/drawing/2014/main" id="{1919A949-F339-C1AD-FBA5-328E7BFCBB7C}"/>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4489726" y="1914919"/>
            <a:ext cx="7192807" cy="4153198"/>
          </a:xfrm>
          <a:prstGeom prst="rect">
            <a:avLst/>
          </a:prstGeom>
        </p:spPr>
      </p:pic>
      <p:sp>
        <p:nvSpPr>
          <p:cNvPr id="43" name="Rectangle 42">
            <a:extLst>
              <a:ext uri="{FF2B5EF4-FFF2-40B4-BE49-F238E27FC236}">
                <a16:creationId xmlns:a16="http://schemas.microsoft.com/office/drawing/2014/main" id="{8A13800B-E682-6CF2-F58F-DEF9E59CCC7D}"/>
              </a:ext>
            </a:extLst>
          </p:cNvPr>
          <p:cNvSpPr/>
          <p:nvPr userDrawn="1"/>
        </p:nvSpPr>
        <p:spPr>
          <a:xfrm rot="5400000">
            <a:off x="11624381" y="3645927"/>
            <a:ext cx="495644" cy="9484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800" dirty="0"/>
              <a:t>MM($)</a:t>
            </a:r>
            <a:endParaRPr lang="en-IN" dirty="0"/>
          </a:p>
        </p:txBody>
      </p:sp>
      <p:sp>
        <p:nvSpPr>
          <p:cNvPr id="45" name="Title 1">
            <a:extLst>
              <a:ext uri="{FF2B5EF4-FFF2-40B4-BE49-F238E27FC236}">
                <a16:creationId xmlns:a16="http://schemas.microsoft.com/office/drawing/2014/main" id="{F62CAF44-BA31-A696-2DC9-47830F55BD67}"/>
              </a:ext>
            </a:extLst>
          </p:cNvPr>
          <p:cNvSpPr txBox="1">
            <a:spLocks/>
          </p:cNvSpPr>
          <p:nvPr userDrawn="1"/>
        </p:nvSpPr>
        <p:spPr>
          <a:xfrm>
            <a:off x="272374" y="470597"/>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Financial Overview</a:t>
            </a:r>
            <a:r>
              <a:rPr lang="en-IN" dirty="0"/>
              <a:t> </a:t>
            </a:r>
          </a:p>
        </p:txBody>
      </p:sp>
      <p:cxnSp>
        <p:nvCxnSpPr>
          <p:cNvPr id="46" name="Straight Connector 45">
            <a:extLst>
              <a:ext uri="{FF2B5EF4-FFF2-40B4-BE49-F238E27FC236}">
                <a16:creationId xmlns:a16="http://schemas.microsoft.com/office/drawing/2014/main" id="{EA3FF5F1-292A-4888-9FF1-28D62E150652}"/>
              </a:ext>
            </a:extLst>
          </p:cNvPr>
          <p:cNvCxnSpPr>
            <a:cxnSpLocks/>
          </p:cNvCxnSpPr>
          <p:nvPr userDrawn="1"/>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C27F97E4-BDA3-CF7A-7C03-C24E2BFCFE25}"/>
              </a:ext>
            </a:extLst>
          </p:cNvPr>
          <p:cNvCxnSpPr>
            <a:cxnSpLocks/>
          </p:cNvCxnSpPr>
          <p:nvPr userDrawn="1"/>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48" name="Rectangle: Rounded Corners 47">
            <a:extLst>
              <a:ext uri="{FF2B5EF4-FFF2-40B4-BE49-F238E27FC236}">
                <a16:creationId xmlns:a16="http://schemas.microsoft.com/office/drawing/2014/main" id="{CF8596A8-2D72-6AD8-8BEF-1945F92C89E5}"/>
              </a:ext>
            </a:extLst>
          </p:cNvPr>
          <p:cNvSpPr/>
          <p:nvPr userDrawn="1"/>
        </p:nvSpPr>
        <p:spPr>
          <a:xfrm>
            <a:off x="256161" y="1103343"/>
            <a:ext cx="11507822" cy="656867"/>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chemeClr val="tx1"/>
                </a:solidFill>
              </a:rPr>
              <a:t>Alphabet has delivered consistent double-digit revenue growth, strong operating margins, and robust free cash flow over the past 5 years, supported by its resilient ad business, cloud scale-up, and disciplined capital allocation.</a:t>
            </a:r>
            <a:endParaRPr lang="en-US" sz="1800" dirty="0">
              <a:solidFill>
                <a:schemeClr val="tx1"/>
              </a:solidFill>
            </a:endParaRPr>
          </a:p>
          <a:p>
            <a:pPr marL="285750" indent="-285750">
              <a:buFont typeface="Arial" panose="020B0604020202020204" pitchFamily="34" charset="0"/>
              <a:buChar char="•"/>
            </a:pPr>
            <a:endParaRPr lang="en-I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800" dirty="0"/>
          </a:p>
        </p:txBody>
      </p:sp>
      <p:sp>
        <p:nvSpPr>
          <p:cNvPr id="49" name="Rectangle: Rounded Corners 48">
            <a:extLst>
              <a:ext uri="{FF2B5EF4-FFF2-40B4-BE49-F238E27FC236}">
                <a16:creationId xmlns:a16="http://schemas.microsoft.com/office/drawing/2014/main" id="{4E3E5312-604F-5B93-5A2D-804F85C27B61}"/>
              </a:ext>
            </a:extLst>
          </p:cNvPr>
          <p:cNvSpPr/>
          <p:nvPr userDrawn="1"/>
        </p:nvSpPr>
        <p:spPr>
          <a:xfrm>
            <a:off x="272374" y="2644086"/>
            <a:ext cx="3766226" cy="2124747"/>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rtl="0" eaLnBrk="1" fontAlgn="t" latinLnBrk="0" hangingPunct="1">
              <a:buFont typeface="Arial" panose="020B0604020202020204" pitchFamily="34" charset="0"/>
              <a:buChar char="•"/>
            </a:pPr>
            <a:r>
              <a:rPr lang="en-IN" sz="1400" b="0" i="0" u="none" strike="noStrike" kern="1200" dirty="0">
                <a:solidFill>
                  <a:schemeClr val="dk1"/>
                </a:solidFill>
                <a:effectLst/>
                <a:latin typeface="+mn-lt"/>
                <a:ea typeface="+mn-ea"/>
                <a:cs typeface="+mn-cs"/>
              </a:rPr>
              <a:t> 5-Year Revenue CAGR: ~17% (2019-2024)</a:t>
            </a:r>
          </a:p>
          <a:p>
            <a:pPr marL="285750" indent="-285750" rtl="0" eaLnBrk="1" fontAlgn="auto" latinLnBrk="0" hangingPunct="1">
              <a:buFont typeface="Arial" panose="020B0604020202020204" pitchFamily="34" charset="0"/>
              <a:buChar char="•"/>
            </a:pPr>
            <a:r>
              <a:rPr lang="en-IN" sz="1400" b="0" i="0" u="none" strike="noStrike" kern="1200" dirty="0">
                <a:solidFill>
                  <a:schemeClr val="dk1"/>
                </a:solidFill>
                <a:effectLst/>
                <a:latin typeface="+mn-lt"/>
                <a:ea typeface="+mn-ea"/>
                <a:cs typeface="+mn-cs"/>
              </a:rPr>
              <a:t>Free Cash Flow (2024): $63,875</a:t>
            </a:r>
          </a:p>
          <a:p>
            <a:pPr marL="285750" indent="-285750" rtl="0" eaLnBrk="1" fontAlgn="auto" latinLnBrk="0" hangingPunct="1">
              <a:buFont typeface="Arial" panose="020B0604020202020204" pitchFamily="34" charset="0"/>
              <a:buChar char="•"/>
            </a:pPr>
            <a:r>
              <a:rPr lang="en-IN" sz="1400" b="0" i="0" u="none" strike="noStrike" kern="1200" dirty="0">
                <a:solidFill>
                  <a:schemeClr val="dk1"/>
                </a:solidFill>
                <a:effectLst/>
                <a:latin typeface="+mn-lt"/>
                <a:ea typeface="+mn-ea"/>
                <a:cs typeface="+mn-cs"/>
              </a:rPr>
              <a:t>Roe (LTM): ~35%</a:t>
            </a:r>
          </a:p>
          <a:p>
            <a:pPr marL="285750" indent="-285750" rtl="0" eaLnBrk="1" fontAlgn="t" latinLnBrk="0" hangingPunct="1">
              <a:buFont typeface="Arial" panose="020B0604020202020204" pitchFamily="34" charset="0"/>
              <a:buChar char="•"/>
            </a:pPr>
            <a:r>
              <a:rPr lang="en-IN" sz="1400" b="0" i="0" u="none" strike="noStrike" kern="1200" dirty="0">
                <a:solidFill>
                  <a:schemeClr val="dk1"/>
                </a:solidFill>
                <a:effectLst/>
                <a:latin typeface="+mn-lt"/>
                <a:ea typeface="+mn-ea"/>
                <a:cs typeface="+mn-cs"/>
              </a:rPr>
              <a:t>ROIC (LTM): ~30%</a:t>
            </a:r>
          </a:p>
          <a:p>
            <a:pPr marL="285750" indent="-285750" rtl="0" eaLnBrk="1" fontAlgn="t" latinLnBrk="0" hangingPunct="1">
              <a:buFont typeface="Arial" panose="020B0604020202020204" pitchFamily="34" charset="0"/>
              <a:buChar char="•"/>
            </a:pPr>
            <a:r>
              <a:rPr lang="en-IN" sz="1400" b="0" i="0" u="none" strike="noStrike" kern="1200" dirty="0">
                <a:solidFill>
                  <a:schemeClr val="dk1"/>
                </a:solidFill>
                <a:effectLst/>
                <a:latin typeface="+mn-lt"/>
                <a:ea typeface="+mn-ea"/>
                <a:cs typeface="+mn-cs"/>
              </a:rPr>
              <a:t>P/E (LTM): ~26x</a:t>
            </a:r>
          </a:p>
          <a:p>
            <a:pPr marL="285750" indent="-285750" rtl="0" eaLnBrk="1" fontAlgn="t" latinLnBrk="0" hangingPunct="1">
              <a:buFont typeface="Arial" panose="020B0604020202020204" pitchFamily="34" charset="0"/>
              <a:buChar char="•"/>
            </a:pPr>
            <a:r>
              <a:rPr lang="en-IN" sz="1400" b="0" i="0" u="none" strike="noStrike" kern="1200" dirty="0">
                <a:solidFill>
                  <a:schemeClr val="dk1"/>
                </a:solidFill>
                <a:effectLst/>
                <a:latin typeface="+mn-lt"/>
                <a:ea typeface="+mn-ea"/>
                <a:cs typeface="+mn-cs"/>
              </a:rPr>
              <a:t>EV/EBITDA (LTM): ~20x</a:t>
            </a:r>
          </a:p>
          <a:p>
            <a:pPr marL="285750" indent="-285750" rtl="0" eaLnBrk="1" fontAlgn="t" latinLnBrk="0" hangingPunct="1">
              <a:buFont typeface="Arial" panose="020B0604020202020204" pitchFamily="34" charset="0"/>
              <a:buChar char="•"/>
            </a:pPr>
            <a:r>
              <a:rPr lang="en-IN" sz="1400" b="0" i="0" u="none" strike="noStrike" kern="1200" dirty="0">
                <a:solidFill>
                  <a:schemeClr val="dk1"/>
                </a:solidFill>
                <a:effectLst/>
                <a:latin typeface="+mn-lt"/>
                <a:ea typeface="+mn-ea"/>
                <a:cs typeface="+mn-cs"/>
              </a:rPr>
              <a:t>EV/Revenue: ~8x</a:t>
            </a:r>
          </a:p>
          <a:p>
            <a:pPr marL="285750" indent="-285750" rtl="0" eaLnBrk="1" fontAlgn="t" latinLnBrk="0" hangingPunct="1">
              <a:buFont typeface="Arial" panose="020B0604020202020204" pitchFamily="34" charset="0"/>
              <a:buChar char="•"/>
            </a:pPr>
            <a:r>
              <a:rPr lang="en-IN" sz="1400" b="0" i="0" u="none" strike="noStrike" kern="1200" dirty="0">
                <a:solidFill>
                  <a:schemeClr val="dk1"/>
                </a:solidFill>
                <a:effectLst/>
                <a:latin typeface="+mn-lt"/>
                <a:ea typeface="+mn-ea"/>
                <a:cs typeface="+mn-cs"/>
              </a:rPr>
              <a:t>Forecast Period: 2025-2029</a:t>
            </a:r>
          </a:p>
          <a:p>
            <a:pPr marL="285750" indent="-285750" algn="l">
              <a:buFont typeface="Arial" panose="020B0604020202020204" pitchFamily="34" charset="0"/>
              <a:buChar char="•"/>
            </a:pPr>
            <a:endParaRPr lang="en-IN" sz="1100" dirty="0"/>
          </a:p>
        </p:txBody>
      </p:sp>
      <p:sp>
        <p:nvSpPr>
          <p:cNvPr id="50" name="Rectangle: Rounded Corners 49">
            <a:extLst>
              <a:ext uri="{FF2B5EF4-FFF2-40B4-BE49-F238E27FC236}">
                <a16:creationId xmlns:a16="http://schemas.microsoft.com/office/drawing/2014/main" id="{8893B57F-0F97-8A81-AF5B-F7DB86BA1A9E}"/>
              </a:ext>
            </a:extLst>
          </p:cNvPr>
          <p:cNvSpPr/>
          <p:nvPr userDrawn="1"/>
        </p:nvSpPr>
        <p:spPr>
          <a:xfrm>
            <a:off x="272375" y="2041207"/>
            <a:ext cx="3766225" cy="546666"/>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bg1"/>
                </a:solidFill>
              </a:rPr>
              <a:t>Key Financial Metrics:</a:t>
            </a:r>
          </a:p>
        </p:txBody>
      </p:sp>
      <p:sp>
        <p:nvSpPr>
          <p:cNvPr id="51" name="Footer Placeholder 3">
            <a:extLst>
              <a:ext uri="{FF2B5EF4-FFF2-40B4-BE49-F238E27FC236}">
                <a16:creationId xmlns:a16="http://schemas.microsoft.com/office/drawing/2014/main" id="{869FB945-3FC7-3178-79C5-D41405F982AA}"/>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spTree>
    <p:extLst>
      <p:ext uri="{BB962C8B-B14F-4D97-AF65-F5344CB8AC3E}">
        <p14:creationId xmlns:p14="http://schemas.microsoft.com/office/powerpoint/2010/main" val="1600466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3798D15-18C3-F519-3794-F3B6B2FF1CCD}"/>
              </a:ext>
            </a:extLst>
          </p:cNvPr>
          <p:cNvSpPr>
            <a:spLocks noGrp="1"/>
          </p:cNvSpPr>
          <p:nvPr>
            <p:ph type="sldNum" sz="quarter" idx="12"/>
          </p:nvPr>
        </p:nvSpPr>
        <p:spPr/>
        <p:txBody>
          <a:bodyPr/>
          <a:lstStyle>
            <a:lvl1pPr>
              <a:defRPr>
                <a:solidFill>
                  <a:schemeClr val="tx1"/>
                </a:solidFill>
              </a:defRPr>
            </a:lvl1pPr>
          </a:lstStyle>
          <a:p>
            <a:r>
              <a:rPr lang="en-IN" dirty="0"/>
              <a:t>6.</a:t>
            </a:r>
          </a:p>
        </p:txBody>
      </p:sp>
      <p:sp>
        <p:nvSpPr>
          <p:cNvPr id="9" name="Title 1">
            <a:extLst>
              <a:ext uri="{FF2B5EF4-FFF2-40B4-BE49-F238E27FC236}">
                <a16:creationId xmlns:a16="http://schemas.microsoft.com/office/drawing/2014/main" id="{A96E82A9-6096-BA08-E849-5E9BC4B606FC}"/>
              </a:ext>
            </a:extLst>
          </p:cNvPr>
          <p:cNvSpPr txBox="1">
            <a:spLocks/>
          </p:cNvSpPr>
          <p:nvPr userDrawn="1"/>
        </p:nvSpPr>
        <p:spPr>
          <a:xfrm>
            <a:off x="272374" y="470597"/>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Valuation </a:t>
            </a:r>
          </a:p>
        </p:txBody>
      </p:sp>
      <p:cxnSp>
        <p:nvCxnSpPr>
          <p:cNvPr id="10" name="Straight Connector 9">
            <a:extLst>
              <a:ext uri="{FF2B5EF4-FFF2-40B4-BE49-F238E27FC236}">
                <a16:creationId xmlns:a16="http://schemas.microsoft.com/office/drawing/2014/main" id="{88691606-38A3-DAC1-C151-96AD0FB252DD}"/>
              </a:ext>
            </a:extLst>
          </p:cNvPr>
          <p:cNvCxnSpPr>
            <a:cxnSpLocks/>
          </p:cNvCxnSpPr>
          <p:nvPr userDrawn="1"/>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3A12B452-A41B-7124-90EC-1EE21D55BF58}"/>
              </a:ext>
            </a:extLst>
          </p:cNvPr>
          <p:cNvCxnSpPr>
            <a:cxnSpLocks/>
          </p:cNvCxnSpPr>
          <p:nvPr userDrawn="1"/>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12" name="Rectangle: Rounded Corners 11">
            <a:extLst>
              <a:ext uri="{FF2B5EF4-FFF2-40B4-BE49-F238E27FC236}">
                <a16:creationId xmlns:a16="http://schemas.microsoft.com/office/drawing/2014/main" id="{91239F53-919C-FEA4-EFDA-D2962DDE69E7}"/>
              </a:ext>
            </a:extLst>
          </p:cNvPr>
          <p:cNvSpPr/>
          <p:nvPr userDrawn="1"/>
        </p:nvSpPr>
        <p:spPr>
          <a:xfrm>
            <a:off x="339644" y="1103344"/>
            <a:ext cx="3907277" cy="530668"/>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dirty="0">
                <a:solidFill>
                  <a:schemeClr val="bg1"/>
                </a:solidFill>
              </a:rPr>
              <a:t>Discounted Cash Flow Valuation (DCF)</a:t>
            </a:r>
          </a:p>
        </p:txBody>
      </p:sp>
      <p:sp>
        <p:nvSpPr>
          <p:cNvPr id="13" name="Rectangle: Rounded Corners 12">
            <a:extLst>
              <a:ext uri="{FF2B5EF4-FFF2-40B4-BE49-F238E27FC236}">
                <a16:creationId xmlns:a16="http://schemas.microsoft.com/office/drawing/2014/main" id="{7AC75A92-2CE6-2BB2-655C-6A45FA0D5A48}"/>
              </a:ext>
            </a:extLst>
          </p:cNvPr>
          <p:cNvSpPr/>
          <p:nvPr userDrawn="1"/>
        </p:nvSpPr>
        <p:spPr>
          <a:xfrm>
            <a:off x="339644" y="1746070"/>
            <a:ext cx="3405506" cy="546666"/>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bg1"/>
                </a:solidFill>
              </a:rPr>
              <a:t>Valuation Assumption:</a:t>
            </a:r>
          </a:p>
        </p:txBody>
      </p:sp>
      <p:sp>
        <p:nvSpPr>
          <p:cNvPr id="14" name="Rectangle: Rounded Corners 13">
            <a:extLst>
              <a:ext uri="{FF2B5EF4-FFF2-40B4-BE49-F238E27FC236}">
                <a16:creationId xmlns:a16="http://schemas.microsoft.com/office/drawing/2014/main" id="{A2F889FA-6599-40F5-5478-75B085406C4D}"/>
              </a:ext>
            </a:extLst>
          </p:cNvPr>
          <p:cNvSpPr/>
          <p:nvPr userDrawn="1"/>
        </p:nvSpPr>
        <p:spPr>
          <a:xfrm>
            <a:off x="339644" y="2342656"/>
            <a:ext cx="3405505" cy="1186550"/>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l">
              <a:buFont typeface="Arial" panose="020B0604020202020204" pitchFamily="34" charset="0"/>
              <a:buChar char="•"/>
            </a:pPr>
            <a:r>
              <a:rPr lang="en-IN" sz="1400" dirty="0"/>
              <a:t>WACC: 8.05%</a:t>
            </a:r>
          </a:p>
          <a:p>
            <a:pPr marL="285750" indent="-285750" algn="l">
              <a:buFont typeface="Arial" panose="020B0604020202020204" pitchFamily="34" charset="0"/>
              <a:buChar char="•"/>
            </a:pPr>
            <a:r>
              <a:rPr lang="en-IN" sz="1400" dirty="0"/>
              <a:t>Terminal Growth Rate: 2.5%</a:t>
            </a:r>
          </a:p>
          <a:p>
            <a:pPr marL="285750" indent="-285750" algn="l">
              <a:buFont typeface="Arial" panose="020B0604020202020204" pitchFamily="34" charset="0"/>
              <a:buChar char="•"/>
            </a:pPr>
            <a:r>
              <a:rPr lang="en-IN" sz="1400" dirty="0"/>
              <a:t>Forecast Period: 2025-2029</a:t>
            </a:r>
          </a:p>
          <a:p>
            <a:pPr marL="285750" indent="-285750" algn="l">
              <a:buFont typeface="Arial" panose="020B0604020202020204" pitchFamily="34" charset="0"/>
              <a:buChar char="•"/>
            </a:pPr>
            <a:r>
              <a:rPr lang="en-IN" sz="1400" dirty="0"/>
              <a:t>Terminal Method: Perpetuity Growth</a:t>
            </a:r>
          </a:p>
          <a:p>
            <a:pPr marL="285750" indent="-285750" algn="l">
              <a:buFont typeface="Arial" panose="020B0604020202020204" pitchFamily="34" charset="0"/>
              <a:buChar char="•"/>
            </a:pPr>
            <a:endParaRPr lang="en-IN" sz="1400" dirty="0"/>
          </a:p>
        </p:txBody>
      </p:sp>
      <p:sp>
        <p:nvSpPr>
          <p:cNvPr id="15" name="Rectangle: Rounded Corners 14">
            <a:extLst>
              <a:ext uri="{FF2B5EF4-FFF2-40B4-BE49-F238E27FC236}">
                <a16:creationId xmlns:a16="http://schemas.microsoft.com/office/drawing/2014/main" id="{3C56940F-257E-EE00-6C01-8345527883B0}"/>
              </a:ext>
            </a:extLst>
          </p:cNvPr>
          <p:cNvSpPr/>
          <p:nvPr userDrawn="1"/>
        </p:nvSpPr>
        <p:spPr>
          <a:xfrm>
            <a:off x="339644" y="3680272"/>
            <a:ext cx="3483326" cy="546666"/>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bg1"/>
                </a:solidFill>
              </a:rPr>
              <a:t>Valuation Assumption (MM$):</a:t>
            </a:r>
          </a:p>
        </p:txBody>
      </p:sp>
      <p:sp>
        <p:nvSpPr>
          <p:cNvPr id="18" name="Rectangle: Rounded Corners 17">
            <a:extLst>
              <a:ext uri="{FF2B5EF4-FFF2-40B4-BE49-F238E27FC236}">
                <a16:creationId xmlns:a16="http://schemas.microsoft.com/office/drawing/2014/main" id="{3F657BC6-8418-4016-41D9-C199F2E5A687}"/>
              </a:ext>
            </a:extLst>
          </p:cNvPr>
          <p:cNvSpPr/>
          <p:nvPr userDrawn="1"/>
        </p:nvSpPr>
        <p:spPr>
          <a:xfrm>
            <a:off x="339644" y="4277184"/>
            <a:ext cx="3483326" cy="1794701"/>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l">
              <a:buFont typeface="Arial" panose="020B0604020202020204" pitchFamily="34" charset="0"/>
              <a:buChar char="•"/>
            </a:pPr>
            <a:r>
              <a:rPr lang="en-IN" sz="1400" b="0" dirty="0"/>
              <a:t>Terminal Value: 3,250,842</a:t>
            </a:r>
          </a:p>
          <a:p>
            <a:pPr marL="285750" indent="-285750" algn="l">
              <a:buFont typeface="Arial" panose="020B0604020202020204" pitchFamily="34" charset="0"/>
              <a:buChar char="•"/>
            </a:pPr>
            <a:r>
              <a:rPr lang="en-IN" sz="1400" b="0" dirty="0"/>
              <a:t>PV of Terminal Value:</a:t>
            </a:r>
            <a:r>
              <a:rPr lang="en-IN" sz="1400" b="0" i="0" u="none" strike="noStrike" kern="1200" dirty="0">
                <a:solidFill>
                  <a:schemeClr val="dk1"/>
                </a:solidFill>
                <a:effectLst/>
                <a:latin typeface="+mn-lt"/>
                <a:ea typeface="+mn-ea"/>
                <a:cs typeface="+mn-cs"/>
              </a:rPr>
              <a:t> 2,416,064 </a:t>
            </a:r>
            <a:endParaRPr lang="en-IN" sz="1400" b="0" dirty="0"/>
          </a:p>
          <a:p>
            <a:pPr marL="285750" indent="-285750" algn="l">
              <a:buFont typeface="Arial" panose="020B0604020202020204" pitchFamily="34" charset="0"/>
              <a:buChar char="•"/>
            </a:pPr>
            <a:r>
              <a:rPr lang="en-IN" sz="1400" b="0" dirty="0"/>
              <a:t>Enterprise Value: 2,864,771</a:t>
            </a:r>
          </a:p>
          <a:p>
            <a:pPr marL="285750" indent="-285750" algn="l">
              <a:buFont typeface="Arial" panose="020B0604020202020204" pitchFamily="34" charset="0"/>
              <a:buChar char="•"/>
            </a:pPr>
            <a:r>
              <a:rPr lang="en-IN" sz="1400" b="0" dirty="0"/>
              <a:t>Equity Value: 2,928,360</a:t>
            </a:r>
          </a:p>
          <a:p>
            <a:pPr marL="285750" indent="-285750" algn="l">
              <a:buFont typeface="Arial" panose="020B0604020202020204" pitchFamily="34" charset="0"/>
              <a:buChar char="•"/>
            </a:pPr>
            <a:r>
              <a:rPr lang="en-IN" sz="1400" b="0" dirty="0"/>
              <a:t>Current Market Price:</a:t>
            </a:r>
            <a:r>
              <a:rPr lang="en-IN" sz="1400" b="0" i="0" u="none" strike="noStrike" kern="1200" dirty="0">
                <a:solidFill>
                  <a:schemeClr val="dk1"/>
                </a:solidFill>
                <a:effectLst/>
                <a:latin typeface="+mn-lt"/>
                <a:ea typeface="+mn-ea"/>
                <a:cs typeface="+mn-cs"/>
              </a:rPr>
              <a:t> $212.91 </a:t>
            </a:r>
            <a:endParaRPr lang="en-IN" sz="1400" b="0" dirty="0"/>
          </a:p>
          <a:p>
            <a:pPr marL="285750" indent="-285750" algn="l">
              <a:buFont typeface="Arial" panose="020B0604020202020204" pitchFamily="34" charset="0"/>
              <a:buChar char="•"/>
            </a:pPr>
            <a:r>
              <a:rPr lang="en-IN" sz="1400" b="0" dirty="0"/>
              <a:t>Implied Share Price: </a:t>
            </a:r>
            <a:r>
              <a:rPr lang="en-IN" sz="1400" b="0" i="0" u="none" strike="noStrike" kern="1200" dirty="0">
                <a:solidFill>
                  <a:schemeClr val="dk1"/>
                </a:solidFill>
                <a:effectLst/>
                <a:latin typeface="+mn-lt"/>
                <a:ea typeface="+mn-ea"/>
                <a:cs typeface="+mn-cs"/>
              </a:rPr>
              <a:t>$225.01</a:t>
            </a:r>
            <a:endParaRPr lang="en-IN" sz="1400" b="0" dirty="0"/>
          </a:p>
          <a:p>
            <a:pPr marL="285750" indent="-285750" algn="l">
              <a:buFont typeface="Arial" panose="020B0604020202020204" pitchFamily="34" charset="0"/>
              <a:buChar char="•"/>
            </a:pPr>
            <a:r>
              <a:rPr lang="en-IN" sz="1400" b="0" dirty="0"/>
              <a:t>Upside %: 10.58</a:t>
            </a:r>
            <a:r>
              <a:rPr lang="en-IN" sz="1400" b="0" i="0" u="none" strike="noStrike" kern="1200" dirty="0">
                <a:solidFill>
                  <a:schemeClr val="dk1"/>
                </a:solidFill>
                <a:effectLst/>
                <a:latin typeface="+mn-lt"/>
                <a:ea typeface="+mn-ea"/>
                <a:cs typeface="+mn-cs"/>
              </a:rPr>
              <a:t>%</a:t>
            </a:r>
            <a:endParaRPr lang="en-IN" sz="1400" b="0" dirty="0"/>
          </a:p>
          <a:p>
            <a:pPr marL="0" indent="0" algn="l">
              <a:buFont typeface="Arial" panose="020B0604020202020204" pitchFamily="34" charset="0"/>
              <a:buNone/>
            </a:pPr>
            <a:endParaRPr lang="en-IN" sz="1200" dirty="0"/>
          </a:p>
        </p:txBody>
      </p:sp>
      <p:graphicFrame>
        <p:nvGraphicFramePr>
          <p:cNvPr id="21" name="Chart 20">
            <a:extLst>
              <a:ext uri="{FF2B5EF4-FFF2-40B4-BE49-F238E27FC236}">
                <a16:creationId xmlns:a16="http://schemas.microsoft.com/office/drawing/2014/main" id="{059B5A48-4C5B-966C-6AEE-DD7A81754086}"/>
              </a:ext>
            </a:extLst>
          </p:cNvPr>
          <p:cNvGraphicFramePr/>
          <p:nvPr userDrawn="1">
            <p:extLst>
              <p:ext uri="{D42A27DB-BD31-4B8C-83A1-F6EECF244321}">
                <p14:modId xmlns:p14="http://schemas.microsoft.com/office/powerpoint/2010/main" val="1680250546"/>
              </p:ext>
            </p:extLst>
          </p:nvPr>
        </p:nvGraphicFramePr>
        <p:xfrm>
          <a:off x="5066624" y="1634012"/>
          <a:ext cx="6509291" cy="4478087"/>
        </p:xfrm>
        <a:graphic>
          <a:graphicData uri="http://schemas.openxmlformats.org/drawingml/2006/chart">
            <c:chart xmlns:c="http://schemas.openxmlformats.org/drawingml/2006/chart" xmlns:r="http://schemas.openxmlformats.org/officeDocument/2006/relationships" r:id="rId2"/>
          </a:graphicData>
        </a:graphic>
      </p:graphicFrame>
      <p:sp>
        <p:nvSpPr>
          <p:cNvPr id="22" name="Rectangle 21">
            <a:extLst>
              <a:ext uri="{FF2B5EF4-FFF2-40B4-BE49-F238E27FC236}">
                <a16:creationId xmlns:a16="http://schemas.microsoft.com/office/drawing/2014/main" id="{BE550F72-00FE-1787-DC98-CEFD0EF86950}"/>
              </a:ext>
            </a:extLst>
          </p:cNvPr>
          <p:cNvSpPr/>
          <p:nvPr userDrawn="1"/>
        </p:nvSpPr>
        <p:spPr>
          <a:xfrm>
            <a:off x="7536984" y="3587455"/>
            <a:ext cx="489957" cy="18563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b="1" dirty="0">
                <a:solidFill>
                  <a:schemeClr val="tx1">
                    <a:lumMod val="65000"/>
                    <a:lumOff val="35000"/>
                  </a:schemeClr>
                </a:solidFill>
              </a:rPr>
              <a:t>11%</a:t>
            </a:r>
          </a:p>
        </p:txBody>
      </p:sp>
      <p:sp>
        <p:nvSpPr>
          <p:cNvPr id="23" name="Footer Placeholder 3">
            <a:extLst>
              <a:ext uri="{FF2B5EF4-FFF2-40B4-BE49-F238E27FC236}">
                <a16:creationId xmlns:a16="http://schemas.microsoft.com/office/drawing/2014/main" id="{35FF2725-976C-FD07-C50E-DB162A015723}"/>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spTree>
    <p:extLst>
      <p:ext uri="{BB962C8B-B14F-4D97-AF65-F5344CB8AC3E}">
        <p14:creationId xmlns:p14="http://schemas.microsoft.com/office/powerpoint/2010/main" val="2752533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12400F1-615A-5B05-98DC-6B3CC2B3479B}"/>
              </a:ext>
            </a:extLst>
          </p:cNvPr>
          <p:cNvSpPr>
            <a:spLocks noGrp="1"/>
          </p:cNvSpPr>
          <p:nvPr>
            <p:ph type="sldNum" sz="quarter" idx="12"/>
          </p:nvPr>
        </p:nvSpPr>
        <p:spPr/>
        <p:txBody>
          <a:bodyPr/>
          <a:lstStyle>
            <a:lvl1pPr>
              <a:defRPr>
                <a:solidFill>
                  <a:schemeClr val="tx1"/>
                </a:solidFill>
              </a:defRPr>
            </a:lvl1pPr>
          </a:lstStyle>
          <a:p>
            <a:r>
              <a:rPr lang="en-IN" dirty="0"/>
              <a:t>7.</a:t>
            </a:r>
          </a:p>
        </p:txBody>
      </p:sp>
      <p:sp>
        <p:nvSpPr>
          <p:cNvPr id="6" name="Title 1">
            <a:extLst>
              <a:ext uri="{FF2B5EF4-FFF2-40B4-BE49-F238E27FC236}">
                <a16:creationId xmlns:a16="http://schemas.microsoft.com/office/drawing/2014/main" id="{C6FA92DE-2D1D-221B-AF7E-59827A9B7AC5}"/>
              </a:ext>
            </a:extLst>
          </p:cNvPr>
          <p:cNvSpPr txBox="1">
            <a:spLocks/>
          </p:cNvSpPr>
          <p:nvPr userDrawn="1"/>
        </p:nvSpPr>
        <p:spPr>
          <a:xfrm>
            <a:off x="272374" y="470597"/>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Valuation </a:t>
            </a:r>
            <a:r>
              <a:rPr lang="en-IN" sz="3600" b="1" dirty="0">
                <a:solidFill>
                  <a:schemeClr val="bg2">
                    <a:lumMod val="90000"/>
                  </a:schemeClr>
                </a:solidFill>
              </a:rPr>
              <a:t>- </a:t>
            </a:r>
            <a:r>
              <a:rPr lang="en-IN" sz="3600" b="1" i="1" dirty="0">
                <a:solidFill>
                  <a:schemeClr val="bg2">
                    <a:lumMod val="90000"/>
                  </a:schemeClr>
                </a:solidFill>
              </a:rPr>
              <a:t>Continued</a:t>
            </a:r>
            <a:r>
              <a:rPr lang="en-IN" dirty="0">
                <a:solidFill>
                  <a:srgbClr val="002060"/>
                </a:solidFill>
              </a:rPr>
              <a:t> </a:t>
            </a:r>
          </a:p>
        </p:txBody>
      </p:sp>
      <p:cxnSp>
        <p:nvCxnSpPr>
          <p:cNvPr id="8" name="Straight Connector 7">
            <a:extLst>
              <a:ext uri="{FF2B5EF4-FFF2-40B4-BE49-F238E27FC236}">
                <a16:creationId xmlns:a16="http://schemas.microsoft.com/office/drawing/2014/main" id="{A5FFEC08-EB24-AA92-5F98-1F3D7B7218B0}"/>
              </a:ext>
            </a:extLst>
          </p:cNvPr>
          <p:cNvCxnSpPr>
            <a:cxnSpLocks/>
          </p:cNvCxnSpPr>
          <p:nvPr userDrawn="1"/>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84AEE900-7705-23E5-3AC8-91A9BE2023F7}"/>
              </a:ext>
            </a:extLst>
          </p:cNvPr>
          <p:cNvCxnSpPr>
            <a:cxnSpLocks/>
          </p:cNvCxnSpPr>
          <p:nvPr userDrawn="1"/>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10" name="Rectangle: Rounded Corners 9">
            <a:extLst>
              <a:ext uri="{FF2B5EF4-FFF2-40B4-BE49-F238E27FC236}">
                <a16:creationId xmlns:a16="http://schemas.microsoft.com/office/drawing/2014/main" id="{7B3275D4-BC4A-F69B-9F31-60820F9654CA}"/>
              </a:ext>
            </a:extLst>
          </p:cNvPr>
          <p:cNvSpPr/>
          <p:nvPr userDrawn="1"/>
        </p:nvSpPr>
        <p:spPr>
          <a:xfrm>
            <a:off x="339644" y="1103344"/>
            <a:ext cx="3209789" cy="530668"/>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dirty="0">
                <a:solidFill>
                  <a:schemeClr val="bg1"/>
                </a:solidFill>
              </a:rPr>
              <a:t>Comparable Company Analysis:</a:t>
            </a:r>
          </a:p>
        </p:txBody>
      </p:sp>
      <p:sp>
        <p:nvSpPr>
          <p:cNvPr id="16" name="Rectangle: Rounded Corners 15">
            <a:extLst>
              <a:ext uri="{FF2B5EF4-FFF2-40B4-BE49-F238E27FC236}">
                <a16:creationId xmlns:a16="http://schemas.microsoft.com/office/drawing/2014/main" id="{F361E909-5C41-9D12-67CD-7DD707671DAF}"/>
              </a:ext>
            </a:extLst>
          </p:cNvPr>
          <p:cNvSpPr/>
          <p:nvPr userDrawn="1"/>
        </p:nvSpPr>
        <p:spPr>
          <a:xfrm>
            <a:off x="379080" y="4365043"/>
            <a:ext cx="3074358" cy="1617850"/>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1" dirty="0"/>
              <a:t>GOOG: </a:t>
            </a:r>
            <a:r>
              <a:rPr lang="en-IN" sz="1400" b="0" dirty="0"/>
              <a:t>Leader in Ads + Cloud Growth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1" dirty="0"/>
              <a:t>AMZN: </a:t>
            </a:r>
            <a:r>
              <a:rPr lang="en-IN" sz="1400" b="0" dirty="0"/>
              <a:t>AWS + Retail Scale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1" dirty="0"/>
              <a:t>MSFT: </a:t>
            </a:r>
            <a:r>
              <a:rPr lang="en-IN" sz="1400" b="0" dirty="0"/>
              <a:t>Azure + AI Moat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1" dirty="0"/>
              <a:t>META: </a:t>
            </a:r>
            <a:r>
              <a:rPr lang="en-IN" sz="1400" b="0" dirty="0"/>
              <a:t>Ads + Reels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1" dirty="0"/>
              <a:t>NFLX:</a:t>
            </a:r>
            <a:r>
              <a:rPr lang="en-IN" sz="1400" b="0" dirty="0"/>
              <a:t> Streaming + Subscription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1" dirty="0"/>
              <a:t>AAPL: </a:t>
            </a:r>
            <a:r>
              <a:rPr lang="en-IN" sz="1400" b="0" dirty="0"/>
              <a:t>Devices + Services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1" dirty="0"/>
              <a:t>CRM: </a:t>
            </a:r>
            <a:r>
              <a:rPr lang="en-IN" sz="1400" b="0" dirty="0"/>
              <a:t>Cloud</a:t>
            </a:r>
          </a:p>
        </p:txBody>
      </p:sp>
      <p:pic>
        <p:nvPicPr>
          <p:cNvPr id="18" name="Picture 17">
            <a:extLst>
              <a:ext uri="{FF2B5EF4-FFF2-40B4-BE49-F238E27FC236}">
                <a16:creationId xmlns:a16="http://schemas.microsoft.com/office/drawing/2014/main" id="{EA650B34-9222-D9C8-AF08-11FC5F08BC8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700427" y="2211028"/>
            <a:ext cx="938586" cy="325327"/>
          </a:xfrm>
          <a:prstGeom prst="rect">
            <a:avLst/>
          </a:prstGeom>
        </p:spPr>
      </p:pic>
      <p:pic>
        <p:nvPicPr>
          <p:cNvPr id="20" name="Picture 19">
            <a:extLst>
              <a:ext uri="{FF2B5EF4-FFF2-40B4-BE49-F238E27FC236}">
                <a16:creationId xmlns:a16="http://schemas.microsoft.com/office/drawing/2014/main" id="{E5D8C14F-4BCC-B928-4111-FA918A7211A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2199" y="2724129"/>
            <a:ext cx="847545" cy="277694"/>
          </a:xfrm>
          <a:prstGeom prst="rect">
            <a:avLst/>
          </a:prstGeom>
        </p:spPr>
      </p:pic>
      <p:pic>
        <p:nvPicPr>
          <p:cNvPr id="22" name="Picture 21">
            <a:extLst>
              <a:ext uri="{FF2B5EF4-FFF2-40B4-BE49-F238E27FC236}">
                <a16:creationId xmlns:a16="http://schemas.microsoft.com/office/drawing/2014/main" id="{FE920090-77BF-68BA-3105-5D07438F604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218975" y="2862976"/>
            <a:ext cx="420038" cy="370123"/>
          </a:xfrm>
          <a:prstGeom prst="rect">
            <a:avLst/>
          </a:prstGeom>
        </p:spPr>
      </p:pic>
      <p:pic>
        <p:nvPicPr>
          <p:cNvPr id="24" name="Picture 23">
            <a:extLst>
              <a:ext uri="{FF2B5EF4-FFF2-40B4-BE49-F238E27FC236}">
                <a16:creationId xmlns:a16="http://schemas.microsoft.com/office/drawing/2014/main" id="{A5CBE371-8131-91B2-3BBE-6B2977BA92AC}"/>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982199" y="3206081"/>
            <a:ext cx="1028943" cy="325327"/>
          </a:xfrm>
          <a:prstGeom prst="rect">
            <a:avLst/>
          </a:prstGeom>
        </p:spPr>
      </p:pic>
      <p:pic>
        <p:nvPicPr>
          <p:cNvPr id="26" name="Picture 25">
            <a:extLst>
              <a:ext uri="{FF2B5EF4-FFF2-40B4-BE49-F238E27FC236}">
                <a16:creationId xmlns:a16="http://schemas.microsoft.com/office/drawing/2014/main" id="{004A9B5A-6E9D-0C51-5926-7390518CC16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0859861" y="3574258"/>
            <a:ext cx="938585" cy="252027"/>
          </a:xfrm>
          <a:prstGeom prst="rect">
            <a:avLst/>
          </a:prstGeom>
        </p:spPr>
      </p:pic>
      <p:pic>
        <p:nvPicPr>
          <p:cNvPr id="28" name="Picture 27">
            <a:extLst>
              <a:ext uri="{FF2B5EF4-FFF2-40B4-BE49-F238E27FC236}">
                <a16:creationId xmlns:a16="http://schemas.microsoft.com/office/drawing/2014/main" id="{54164108-51FA-9038-689A-72478099210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0019489" y="3676825"/>
            <a:ext cx="321014" cy="419686"/>
          </a:xfrm>
          <a:prstGeom prst="rect">
            <a:avLst/>
          </a:prstGeom>
        </p:spPr>
      </p:pic>
      <p:pic>
        <p:nvPicPr>
          <p:cNvPr id="32" name="Picture 31">
            <a:extLst>
              <a:ext uri="{FF2B5EF4-FFF2-40B4-BE49-F238E27FC236}">
                <a16:creationId xmlns:a16="http://schemas.microsoft.com/office/drawing/2014/main" id="{BB46D3BB-FBBD-671F-52E4-F6601FA375C6}"/>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615243" y="5461391"/>
            <a:ext cx="781659" cy="561637"/>
          </a:xfrm>
          <a:prstGeom prst="rect">
            <a:avLst/>
          </a:prstGeom>
        </p:spPr>
      </p:pic>
      <p:pic>
        <p:nvPicPr>
          <p:cNvPr id="34" name="Picture 33">
            <a:extLst>
              <a:ext uri="{FF2B5EF4-FFF2-40B4-BE49-F238E27FC236}">
                <a16:creationId xmlns:a16="http://schemas.microsoft.com/office/drawing/2014/main" id="{FEC5A334-D06C-CAA4-FD71-BC6D57606F0B}"/>
              </a:ext>
            </a:extLst>
          </p:cNvPr>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7961158" y="5352977"/>
            <a:ext cx="1165575" cy="642990"/>
          </a:xfrm>
          <a:prstGeom prst="rect">
            <a:avLst/>
          </a:prstGeom>
        </p:spPr>
      </p:pic>
      <p:pic>
        <p:nvPicPr>
          <p:cNvPr id="36" name="Picture 35">
            <a:extLst>
              <a:ext uri="{FF2B5EF4-FFF2-40B4-BE49-F238E27FC236}">
                <a16:creationId xmlns:a16="http://schemas.microsoft.com/office/drawing/2014/main" id="{D10CE0BF-CDBF-2A47-F51F-CEA0FCD85DF8}"/>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3536601" y="4486278"/>
            <a:ext cx="1402225" cy="228004"/>
          </a:xfrm>
          <a:prstGeom prst="rect">
            <a:avLst/>
          </a:prstGeom>
        </p:spPr>
      </p:pic>
      <p:pic>
        <p:nvPicPr>
          <p:cNvPr id="38" name="Picture 37">
            <a:extLst>
              <a:ext uri="{FF2B5EF4-FFF2-40B4-BE49-F238E27FC236}">
                <a16:creationId xmlns:a16="http://schemas.microsoft.com/office/drawing/2014/main" id="{D23B9BCB-56FC-2EF4-9148-1527333647DA}"/>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772725" y="4399330"/>
            <a:ext cx="771221" cy="378990"/>
          </a:xfrm>
          <a:prstGeom prst="rect">
            <a:avLst/>
          </a:prstGeom>
        </p:spPr>
      </p:pic>
      <p:pic>
        <p:nvPicPr>
          <p:cNvPr id="40" name="Picture 39">
            <a:extLst>
              <a:ext uri="{FF2B5EF4-FFF2-40B4-BE49-F238E27FC236}">
                <a16:creationId xmlns:a16="http://schemas.microsoft.com/office/drawing/2014/main" id="{BBD3967A-0989-DFE8-182D-283B5FE1090D}"/>
              </a:ext>
            </a:extLst>
          </p:cNvPr>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096000" y="4483457"/>
            <a:ext cx="1127818" cy="252027"/>
          </a:xfrm>
          <a:prstGeom prst="rect">
            <a:avLst/>
          </a:prstGeom>
        </p:spPr>
      </p:pic>
      <p:pic>
        <p:nvPicPr>
          <p:cNvPr id="42" name="Picture 41">
            <a:extLst>
              <a:ext uri="{FF2B5EF4-FFF2-40B4-BE49-F238E27FC236}">
                <a16:creationId xmlns:a16="http://schemas.microsoft.com/office/drawing/2014/main" id="{FF68210F-B465-13D2-8DB0-FDDFA7F6186B}"/>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3549433" y="4855980"/>
            <a:ext cx="935018" cy="513158"/>
          </a:xfrm>
          <a:prstGeom prst="rect">
            <a:avLst/>
          </a:prstGeom>
        </p:spPr>
      </p:pic>
      <p:pic>
        <p:nvPicPr>
          <p:cNvPr id="44" name="Picture 43">
            <a:extLst>
              <a:ext uri="{FF2B5EF4-FFF2-40B4-BE49-F238E27FC236}">
                <a16:creationId xmlns:a16="http://schemas.microsoft.com/office/drawing/2014/main" id="{C36F3950-C357-BECA-7160-EF65FB7F23F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816488" y="4936214"/>
            <a:ext cx="531062" cy="531062"/>
          </a:xfrm>
          <a:prstGeom prst="rect">
            <a:avLst/>
          </a:prstGeom>
        </p:spPr>
      </p:pic>
      <p:pic>
        <p:nvPicPr>
          <p:cNvPr id="45" name="Picture 44">
            <a:extLst>
              <a:ext uri="{FF2B5EF4-FFF2-40B4-BE49-F238E27FC236}">
                <a16:creationId xmlns:a16="http://schemas.microsoft.com/office/drawing/2014/main" id="{F4ECC495-DF1C-8900-6E75-147A6752D57E}"/>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7195208" y="4868564"/>
            <a:ext cx="391019" cy="511209"/>
          </a:xfrm>
          <a:prstGeom prst="rect">
            <a:avLst/>
          </a:prstGeom>
        </p:spPr>
      </p:pic>
      <p:pic>
        <p:nvPicPr>
          <p:cNvPr id="50" name="Picture 49">
            <a:extLst>
              <a:ext uri="{FF2B5EF4-FFF2-40B4-BE49-F238E27FC236}">
                <a16:creationId xmlns:a16="http://schemas.microsoft.com/office/drawing/2014/main" id="{06E79042-1D01-5F96-672B-5B98C3D8EE8B}"/>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6736462" y="5674472"/>
            <a:ext cx="938585" cy="252027"/>
          </a:xfrm>
          <a:prstGeom prst="rect">
            <a:avLst/>
          </a:prstGeom>
        </p:spPr>
      </p:pic>
      <p:pic>
        <p:nvPicPr>
          <p:cNvPr id="54" name="Picture 53">
            <a:extLst>
              <a:ext uri="{FF2B5EF4-FFF2-40B4-BE49-F238E27FC236}">
                <a16:creationId xmlns:a16="http://schemas.microsoft.com/office/drawing/2014/main" id="{DF924FDE-E380-9331-676E-A61CB23FA157}"/>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4922343" y="5691299"/>
            <a:ext cx="1101098" cy="271061"/>
          </a:xfrm>
          <a:prstGeom prst="rect">
            <a:avLst/>
          </a:prstGeom>
        </p:spPr>
      </p:pic>
      <p:pic>
        <p:nvPicPr>
          <p:cNvPr id="58" name="Picture 57">
            <a:extLst>
              <a:ext uri="{FF2B5EF4-FFF2-40B4-BE49-F238E27FC236}">
                <a16:creationId xmlns:a16="http://schemas.microsoft.com/office/drawing/2014/main" id="{F9805997-810D-BFC0-2877-409681B5838B}"/>
              </a:ext>
            </a:extLst>
          </p:cNvPr>
          <p:cNvPicPr>
            <a:picLocks noChangeAspect="1"/>
          </p:cNvPicPr>
          <p:nvPr userDrawn="1"/>
        </p:nvPicPr>
        <p:blipFill>
          <a:blip r:embed="rId16"/>
          <a:stretch>
            <a:fillRect/>
          </a:stretch>
        </p:blipFill>
        <p:spPr>
          <a:xfrm>
            <a:off x="6521254" y="4941914"/>
            <a:ext cx="566670" cy="341290"/>
          </a:xfrm>
          <a:prstGeom prst="rect">
            <a:avLst/>
          </a:prstGeom>
        </p:spPr>
      </p:pic>
      <p:pic>
        <p:nvPicPr>
          <p:cNvPr id="60" name="Picture 59">
            <a:extLst>
              <a:ext uri="{FF2B5EF4-FFF2-40B4-BE49-F238E27FC236}">
                <a16:creationId xmlns:a16="http://schemas.microsoft.com/office/drawing/2014/main" id="{F20CEE3F-B672-6C7D-B977-063762727838}"/>
              </a:ext>
            </a:extLst>
          </p:cNvPr>
          <p:cNvPicPr>
            <a:picLocks noChangeAspect="1"/>
          </p:cNvPicPr>
          <p:nvPr userDrawn="1"/>
        </p:nvPicPr>
        <p:blipFill>
          <a:blip r:embed="rId17"/>
          <a:stretch>
            <a:fillRect/>
          </a:stretch>
        </p:blipFill>
        <p:spPr>
          <a:xfrm>
            <a:off x="9003830" y="5603176"/>
            <a:ext cx="2060620" cy="341290"/>
          </a:xfrm>
          <a:prstGeom prst="rect">
            <a:avLst/>
          </a:prstGeom>
        </p:spPr>
      </p:pic>
      <p:pic>
        <p:nvPicPr>
          <p:cNvPr id="62" name="Picture 61">
            <a:extLst>
              <a:ext uri="{FF2B5EF4-FFF2-40B4-BE49-F238E27FC236}">
                <a16:creationId xmlns:a16="http://schemas.microsoft.com/office/drawing/2014/main" id="{193AE3FB-C004-38E7-11F4-591ACF1F725A}"/>
              </a:ext>
            </a:extLst>
          </p:cNvPr>
          <p:cNvPicPr>
            <a:picLocks noChangeAspect="1"/>
          </p:cNvPicPr>
          <p:nvPr userDrawn="1"/>
        </p:nvPicPr>
        <p:blipFill>
          <a:blip r:embed="rId18"/>
          <a:stretch>
            <a:fillRect/>
          </a:stretch>
        </p:blipFill>
        <p:spPr>
          <a:xfrm>
            <a:off x="10140777" y="4348278"/>
            <a:ext cx="1028943" cy="1015404"/>
          </a:xfrm>
          <a:prstGeom prst="rect">
            <a:avLst/>
          </a:prstGeom>
        </p:spPr>
      </p:pic>
      <p:pic>
        <p:nvPicPr>
          <p:cNvPr id="64" name="Picture 63">
            <a:extLst>
              <a:ext uri="{FF2B5EF4-FFF2-40B4-BE49-F238E27FC236}">
                <a16:creationId xmlns:a16="http://schemas.microsoft.com/office/drawing/2014/main" id="{7D3703A6-B216-266F-27F3-FFB3D502FDBD}"/>
              </a:ext>
            </a:extLst>
          </p:cNvPr>
          <p:cNvPicPr>
            <a:picLocks noChangeAspect="1"/>
          </p:cNvPicPr>
          <p:nvPr userDrawn="1"/>
        </p:nvPicPr>
        <p:blipFill>
          <a:blip r:embed="rId19"/>
          <a:stretch>
            <a:fillRect/>
          </a:stretch>
        </p:blipFill>
        <p:spPr>
          <a:xfrm>
            <a:off x="8849393" y="4359394"/>
            <a:ext cx="1236372" cy="289775"/>
          </a:xfrm>
          <a:prstGeom prst="rect">
            <a:avLst/>
          </a:prstGeom>
        </p:spPr>
      </p:pic>
      <p:pic>
        <p:nvPicPr>
          <p:cNvPr id="66" name="Picture 65">
            <a:extLst>
              <a:ext uri="{FF2B5EF4-FFF2-40B4-BE49-F238E27FC236}">
                <a16:creationId xmlns:a16="http://schemas.microsoft.com/office/drawing/2014/main" id="{BC2782D7-1E87-6DE1-EDF1-6E5B49F83A74}"/>
              </a:ext>
            </a:extLst>
          </p:cNvPr>
          <p:cNvPicPr>
            <a:picLocks noChangeAspect="1"/>
          </p:cNvPicPr>
          <p:nvPr userDrawn="1"/>
        </p:nvPicPr>
        <p:blipFill>
          <a:blip r:embed="rId20"/>
          <a:stretch>
            <a:fillRect/>
          </a:stretch>
        </p:blipFill>
        <p:spPr>
          <a:xfrm>
            <a:off x="5759409" y="4885030"/>
            <a:ext cx="669701" cy="650383"/>
          </a:xfrm>
          <a:prstGeom prst="rect">
            <a:avLst/>
          </a:prstGeom>
        </p:spPr>
      </p:pic>
      <p:pic>
        <p:nvPicPr>
          <p:cNvPr id="68" name="Picture 67">
            <a:extLst>
              <a:ext uri="{FF2B5EF4-FFF2-40B4-BE49-F238E27FC236}">
                <a16:creationId xmlns:a16="http://schemas.microsoft.com/office/drawing/2014/main" id="{8340D8FA-5EA7-A9C3-0FDE-7BA5EE9EF5B5}"/>
              </a:ext>
            </a:extLst>
          </p:cNvPr>
          <p:cNvPicPr>
            <a:picLocks noChangeAspect="1"/>
          </p:cNvPicPr>
          <p:nvPr userDrawn="1"/>
        </p:nvPicPr>
        <p:blipFill>
          <a:blip r:embed="rId21"/>
          <a:stretch>
            <a:fillRect/>
          </a:stretch>
        </p:blipFill>
        <p:spPr>
          <a:xfrm>
            <a:off x="10123341" y="5315413"/>
            <a:ext cx="1550878" cy="325328"/>
          </a:xfrm>
          <a:prstGeom prst="rect">
            <a:avLst/>
          </a:prstGeom>
        </p:spPr>
      </p:pic>
      <p:sp>
        <p:nvSpPr>
          <p:cNvPr id="69" name="Footer Placeholder 3">
            <a:extLst>
              <a:ext uri="{FF2B5EF4-FFF2-40B4-BE49-F238E27FC236}">
                <a16:creationId xmlns:a16="http://schemas.microsoft.com/office/drawing/2014/main" id="{B3076CB3-3682-B80A-F26F-35532C43B007}"/>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pic>
        <p:nvPicPr>
          <p:cNvPr id="3" name="Picture 2">
            <a:extLst>
              <a:ext uri="{FF2B5EF4-FFF2-40B4-BE49-F238E27FC236}">
                <a16:creationId xmlns:a16="http://schemas.microsoft.com/office/drawing/2014/main" id="{181507B8-6AD8-D4BF-DB68-DCCAAED630C9}"/>
              </a:ext>
            </a:extLst>
          </p:cNvPr>
          <p:cNvPicPr>
            <a:picLocks noChangeAspect="1"/>
          </p:cNvPicPr>
          <p:nvPr userDrawn="1"/>
        </p:nvPicPr>
        <p:blipFill>
          <a:blip r:embed="rId22">
            <a:extLst>
              <a:ext uri="{28A0092B-C50C-407E-A947-70E740481C1C}">
                <a14:useLocalDpi xmlns:a14="http://schemas.microsoft.com/office/drawing/2010/main" val="0"/>
              </a:ext>
            </a:extLst>
          </a:blip>
          <a:stretch>
            <a:fillRect/>
          </a:stretch>
        </p:blipFill>
        <p:spPr>
          <a:xfrm>
            <a:off x="339644" y="1615031"/>
            <a:ext cx="9463857" cy="2510146"/>
          </a:xfrm>
          <a:prstGeom prst="rect">
            <a:avLst/>
          </a:prstGeom>
        </p:spPr>
      </p:pic>
      <p:pic>
        <p:nvPicPr>
          <p:cNvPr id="7" name="Picture 6">
            <a:extLst>
              <a:ext uri="{FF2B5EF4-FFF2-40B4-BE49-F238E27FC236}">
                <a16:creationId xmlns:a16="http://schemas.microsoft.com/office/drawing/2014/main" id="{0E93D31F-C58B-DDEB-7A71-34309D7272E6}"/>
              </a:ext>
            </a:extLst>
          </p:cNvPr>
          <p:cNvPicPr>
            <a:picLocks noChangeAspect="1"/>
          </p:cNvPicPr>
          <p:nvPr userDrawn="1"/>
        </p:nvPicPr>
        <p:blipFill>
          <a:blip r:embed="rId23"/>
          <a:stretch>
            <a:fillRect/>
          </a:stretch>
        </p:blipFill>
        <p:spPr>
          <a:xfrm>
            <a:off x="8523349" y="4946722"/>
            <a:ext cx="460311" cy="389493"/>
          </a:xfrm>
          <a:prstGeom prst="rect">
            <a:avLst/>
          </a:prstGeom>
        </p:spPr>
      </p:pic>
      <p:pic>
        <p:nvPicPr>
          <p:cNvPr id="13" name="Picture 12">
            <a:extLst>
              <a:ext uri="{FF2B5EF4-FFF2-40B4-BE49-F238E27FC236}">
                <a16:creationId xmlns:a16="http://schemas.microsoft.com/office/drawing/2014/main" id="{BDA1C2EC-5F71-8591-033C-318832EB8C86}"/>
              </a:ext>
            </a:extLst>
          </p:cNvPr>
          <p:cNvPicPr>
            <a:picLocks noChangeAspect="1"/>
          </p:cNvPicPr>
          <p:nvPr userDrawn="1"/>
        </p:nvPicPr>
        <p:blipFill>
          <a:blip r:embed="rId24"/>
          <a:stretch>
            <a:fillRect/>
          </a:stretch>
        </p:blipFill>
        <p:spPr>
          <a:xfrm>
            <a:off x="9275669" y="4985672"/>
            <a:ext cx="460311" cy="369894"/>
          </a:xfrm>
          <a:prstGeom prst="rect">
            <a:avLst/>
          </a:prstGeom>
        </p:spPr>
      </p:pic>
      <p:pic>
        <p:nvPicPr>
          <p:cNvPr id="15" name="Picture 14">
            <a:extLst>
              <a:ext uri="{FF2B5EF4-FFF2-40B4-BE49-F238E27FC236}">
                <a16:creationId xmlns:a16="http://schemas.microsoft.com/office/drawing/2014/main" id="{1200E77E-004D-C637-BFDA-9B8B2D96BBB9}"/>
              </a:ext>
            </a:extLst>
          </p:cNvPr>
          <p:cNvPicPr>
            <a:picLocks noChangeAspect="1"/>
          </p:cNvPicPr>
          <p:nvPr userDrawn="1"/>
        </p:nvPicPr>
        <p:blipFill>
          <a:blip r:embed="rId25">
            <a:extLst>
              <a:ext uri="{28A0092B-C50C-407E-A947-70E740481C1C}">
                <a14:useLocalDpi xmlns:a14="http://schemas.microsoft.com/office/drawing/2010/main" val="0"/>
              </a:ext>
            </a:extLst>
          </a:blip>
          <a:stretch>
            <a:fillRect/>
          </a:stretch>
        </p:blipFill>
        <p:spPr>
          <a:xfrm>
            <a:off x="7722002" y="4885030"/>
            <a:ext cx="607878" cy="607878"/>
          </a:xfrm>
          <a:prstGeom prst="rect">
            <a:avLst/>
          </a:prstGeom>
        </p:spPr>
      </p:pic>
    </p:spTree>
    <p:extLst>
      <p:ext uri="{BB962C8B-B14F-4D97-AF65-F5344CB8AC3E}">
        <p14:creationId xmlns:p14="http://schemas.microsoft.com/office/powerpoint/2010/main" val="2429974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B63F21C-F77F-E44E-0DAF-4E7792063F33}"/>
              </a:ext>
            </a:extLst>
          </p:cNvPr>
          <p:cNvSpPr>
            <a:spLocks noGrp="1"/>
          </p:cNvSpPr>
          <p:nvPr>
            <p:ph type="sldNum" sz="quarter" idx="12"/>
          </p:nvPr>
        </p:nvSpPr>
        <p:spPr/>
        <p:txBody>
          <a:bodyPr/>
          <a:lstStyle>
            <a:lvl1pPr>
              <a:defRPr>
                <a:solidFill>
                  <a:schemeClr val="tx1"/>
                </a:solidFill>
              </a:defRPr>
            </a:lvl1pPr>
          </a:lstStyle>
          <a:p>
            <a:r>
              <a:rPr lang="en-IN" dirty="0"/>
              <a:t>8.</a:t>
            </a:r>
          </a:p>
        </p:txBody>
      </p:sp>
      <p:sp>
        <p:nvSpPr>
          <p:cNvPr id="6" name="Title 1">
            <a:extLst>
              <a:ext uri="{FF2B5EF4-FFF2-40B4-BE49-F238E27FC236}">
                <a16:creationId xmlns:a16="http://schemas.microsoft.com/office/drawing/2014/main" id="{159BC52F-D523-D6D5-AFA2-080DA3745125}"/>
              </a:ext>
            </a:extLst>
          </p:cNvPr>
          <p:cNvSpPr txBox="1">
            <a:spLocks/>
          </p:cNvSpPr>
          <p:nvPr userDrawn="1"/>
        </p:nvSpPr>
        <p:spPr>
          <a:xfrm>
            <a:off x="272374" y="470597"/>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Valuation </a:t>
            </a:r>
            <a:r>
              <a:rPr lang="en-IN" sz="3600" b="1" dirty="0">
                <a:solidFill>
                  <a:schemeClr val="bg2">
                    <a:lumMod val="90000"/>
                  </a:schemeClr>
                </a:solidFill>
              </a:rPr>
              <a:t>- </a:t>
            </a:r>
            <a:r>
              <a:rPr lang="en-IN" sz="3600" b="1" i="1" dirty="0">
                <a:solidFill>
                  <a:schemeClr val="bg2">
                    <a:lumMod val="90000"/>
                  </a:schemeClr>
                </a:solidFill>
              </a:rPr>
              <a:t>Continued</a:t>
            </a:r>
            <a:r>
              <a:rPr lang="en-IN" dirty="0">
                <a:solidFill>
                  <a:srgbClr val="002060"/>
                </a:solidFill>
              </a:rPr>
              <a:t> </a:t>
            </a:r>
          </a:p>
        </p:txBody>
      </p:sp>
      <p:cxnSp>
        <p:nvCxnSpPr>
          <p:cNvPr id="7" name="Straight Connector 6">
            <a:extLst>
              <a:ext uri="{FF2B5EF4-FFF2-40B4-BE49-F238E27FC236}">
                <a16:creationId xmlns:a16="http://schemas.microsoft.com/office/drawing/2014/main" id="{6BA00454-0EAC-2634-5AE1-235D86E51D00}"/>
              </a:ext>
            </a:extLst>
          </p:cNvPr>
          <p:cNvCxnSpPr>
            <a:cxnSpLocks/>
          </p:cNvCxnSpPr>
          <p:nvPr userDrawn="1"/>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a:extLst>
              <a:ext uri="{FF2B5EF4-FFF2-40B4-BE49-F238E27FC236}">
                <a16:creationId xmlns:a16="http://schemas.microsoft.com/office/drawing/2014/main" id="{A54FA3E9-D14B-9CE0-A14A-E484E7D87CBF}"/>
              </a:ext>
            </a:extLst>
          </p:cNvPr>
          <p:cNvCxnSpPr>
            <a:cxnSpLocks/>
          </p:cNvCxnSpPr>
          <p:nvPr userDrawn="1"/>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9" name="Rectangle: Rounded Corners 8">
            <a:extLst>
              <a:ext uri="{FF2B5EF4-FFF2-40B4-BE49-F238E27FC236}">
                <a16:creationId xmlns:a16="http://schemas.microsoft.com/office/drawing/2014/main" id="{8B1174E3-18A5-14CD-CB75-77D43EDEA053}"/>
              </a:ext>
            </a:extLst>
          </p:cNvPr>
          <p:cNvSpPr/>
          <p:nvPr userDrawn="1"/>
        </p:nvSpPr>
        <p:spPr>
          <a:xfrm>
            <a:off x="339645" y="1103344"/>
            <a:ext cx="2812118" cy="501744"/>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dirty="0">
                <a:solidFill>
                  <a:schemeClr val="bg1"/>
                </a:solidFill>
              </a:rPr>
              <a:t>Sensitivity Analysis:</a:t>
            </a:r>
          </a:p>
        </p:txBody>
      </p:sp>
      <p:sp>
        <p:nvSpPr>
          <p:cNvPr id="12" name="Rectangle: Rounded Corners 11">
            <a:extLst>
              <a:ext uri="{FF2B5EF4-FFF2-40B4-BE49-F238E27FC236}">
                <a16:creationId xmlns:a16="http://schemas.microsoft.com/office/drawing/2014/main" id="{D570AB19-C6F5-356A-BEFC-73B3E24EEAB8}"/>
              </a:ext>
            </a:extLst>
          </p:cNvPr>
          <p:cNvSpPr/>
          <p:nvPr userDrawn="1"/>
        </p:nvSpPr>
        <p:spPr>
          <a:xfrm>
            <a:off x="339644" y="4541497"/>
            <a:ext cx="6517873" cy="818444"/>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0" dirty="0"/>
              <a:t>Base Case (8.0% WACC, 2.5% TGR): $235/share -&gt; ~11% upside to CMP ($212.91).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dirty="0"/>
              <a:t>Optimistic Case (7.5% WACC, 3.0% TGR): ~$287/share -&gt; ~35% upside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dirty="0"/>
              <a:t>Conservative Case (8.5% WACC, 2.0% TGR): ~$203/share -&gt; ~ (4%) downside.</a:t>
            </a:r>
            <a:endParaRPr lang="en-IN" sz="1400" b="0" dirty="0"/>
          </a:p>
        </p:txBody>
      </p:sp>
      <p:sp>
        <p:nvSpPr>
          <p:cNvPr id="13" name="Rectangle: Rounded Corners 12">
            <a:extLst>
              <a:ext uri="{FF2B5EF4-FFF2-40B4-BE49-F238E27FC236}">
                <a16:creationId xmlns:a16="http://schemas.microsoft.com/office/drawing/2014/main" id="{801BABE2-70D5-C665-87FE-92819F2764D9}"/>
              </a:ext>
            </a:extLst>
          </p:cNvPr>
          <p:cNvSpPr/>
          <p:nvPr userDrawn="1"/>
        </p:nvSpPr>
        <p:spPr>
          <a:xfrm>
            <a:off x="339644" y="3922645"/>
            <a:ext cx="2432740" cy="501744"/>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dirty="0">
                <a:solidFill>
                  <a:schemeClr val="bg1"/>
                </a:solidFill>
              </a:rPr>
              <a:t>Interpretation:</a:t>
            </a:r>
          </a:p>
        </p:txBody>
      </p:sp>
      <p:sp>
        <p:nvSpPr>
          <p:cNvPr id="14" name="Rectangle 13">
            <a:extLst>
              <a:ext uri="{FF2B5EF4-FFF2-40B4-BE49-F238E27FC236}">
                <a16:creationId xmlns:a16="http://schemas.microsoft.com/office/drawing/2014/main" id="{0BEADF42-F59D-CCB4-F0A4-DE9743B3FD1D}"/>
              </a:ext>
            </a:extLst>
          </p:cNvPr>
          <p:cNvSpPr/>
          <p:nvPr userDrawn="1"/>
        </p:nvSpPr>
        <p:spPr>
          <a:xfrm>
            <a:off x="339643" y="5594158"/>
            <a:ext cx="10886075" cy="4745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1400" b="0" dirty="0"/>
              <a:t>Takeaway: Even under conservative assumptions, Alphabet shows a limited downside of 4% and meaningful upside of 35%, supporting a Buy rating.</a:t>
            </a:r>
            <a:endParaRPr lang="en-IN" sz="1400" b="0" dirty="0"/>
          </a:p>
        </p:txBody>
      </p:sp>
      <p:sp>
        <p:nvSpPr>
          <p:cNvPr id="19" name="Footer Placeholder 3">
            <a:extLst>
              <a:ext uri="{FF2B5EF4-FFF2-40B4-BE49-F238E27FC236}">
                <a16:creationId xmlns:a16="http://schemas.microsoft.com/office/drawing/2014/main" id="{96C6A04A-0970-AB49-E089-86442023F00F}"/>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pic>
        <p:nvPicPr>
          <p:cNvPr id="3" name="Picture 2">
            <a:extLst>
              <a:ext uri="{FF2B5EF4-FFF2-40B4-BE49-F238E27FC236}">
                <a16:creationId xmlns:a16="http://schemas.microsoft.com/office/drawing/2014/main" id="{747779A4-9101-1A05-AF58-947597A0C60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9644" y="1839304"/>
            <a:ext cx="5946609" cy="1682109"/>
          </a:xfrm>
          <a:prstGeom prst="rect">
            <a:avLst/>
          </a:prstGeom>
        </p:spPr>
      </p:pic>
      <p:graphicFrame>
        <p:nvGraphicFramePr>
          <p:cNvPr id="11" name="Chart 10">
            <a:extLst>
              <a:ext uri="{FF2B5EF4-FFF2-40B4-BE49-F238E27FC236}">
                <a16:creationId xmlns:a16="http://schemas.microsoft.com/office/drawing/2014/main" id="{5B0364CC-DD75-BBE3-04F5-76E534D25EF7}"/>
              </a:ext>
            </a:extLst>
          </p:cNvPr>
          <p:cNvGraphicFramePr/>
          <p:nvPr userDrawn="1">
            <p:extLst>
              <p:ext uri="{D42A27DB-BD31-4B8C-83A1-F6EECF244321}">
                <p14:modId xmlns:p14="http://schemas.microsoft.com/office/powerpoint/2010/main" val="4278150855"/>
              </p:ext>
            </p:extLst>
          </p:nvPr>
        </p:nvGraphicFramePr>
        <p:xfrm>
          <a:off x="6592192" y="1181810"/>
          <a:ext cx="5441682" cy="34290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07333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CBB4E0-ADF1-D72D-D4FD-0C35D546B1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02E384-DDC4-C606-6471-FBAECCA7D3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52E046-739A-1CBF-FD61-DE4F14D393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C884EF-61B7-45AD-B956-1394F83109DF}" type="datetimeFigureOut">
              <a:rPr lang="en-IN" smtClean="0"/>
              <a:t>18-09-2025</a:t>
            </a:fld>
            <a:endParaRPr lang="en-IN" dirty="0"/>
          </a:p>
        </p:txBody>
      </p:sp>
      <p:sp>
        <p:nvSpPr>
          <p:cNvPr id="5" name="Footer Placeholder 4">
            <a:extLst>
              <a:ext uri="{FF2B5EF4-FFF2-40B4-BE49-F238E27FC236}">
                <a16:creationId xmlns:a16="http://schemas.microsoft.com/office/drawing/2014/main" id="{89BC5ECA-691C-9E4A-C2A8-D9FAB51C0E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CA49AD8A-741F-7BB5-7366-C04AB45E8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221451-3BED-4258-BE4D-D8654668DB48}" type="slidenum">
              <a:rPr lang="en-IN" smtClean="0"/>
              <a:t>‹#›</a:t>
            </a:fld>
            <a:endParaRPr lang="en-IN" dirty="0"/>
          </a:p>
        </p:txBody>
      </p:sp>
    </p:spTree>
    <p:extLst>
      <p:ext uri="{BB962C8B-B14F-4D97-AF65-F5344CB8AC3E}">
        <p14:creationId xmlns:p14="http://schemas.microsoft.com/office/powerpoint/2010/main" val="1179283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51" r:id="rId15"/>
    <p:sldLayoutId id="2147483652" r:id="rId16"/>
    <p:sldLayoutId id="2147483653" r:id="rId17"/>
    <p:sldLayoutId id="2147483654" r:id="rId18"/>
    <p:sldLayoutId id="2147483655" r:id="rId19"/>
    <p:sldLayoutId id="2147483656" r:id="rId20"/>
    <p:sldLayoutId id="2147483657" r:id="rId21"/>
    <p:sldLayoutId id="2147483658" r:id="rId22"/>
    <p:sldLayoutId id="2147483659"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emf"/><Relationship Id="rId3" Type="http://schemas.openxmlformats.org/officeDocument/2006/relationships/image" Target="../media/image2.png"/><Relationship Id="rId7" Type="http://schemas.openxmlformats.org/officeDocument/2006/relationships/image" Target="../media/image6.emf"/><Relationship Id="rId12" Type="http://schemas.openxmlformats.org/officeDocument/2006/relationships/image" Target="../media/image11.emf"/><Relationship Id="rId2" Type="http://schemas.openxmlformats.org/officeDocument/2006/relationships/image" Target="../media/image1.png"/><Relationship Id="rId16" Type="http://schemas.openxmlformats.org/officeDocument/2006/relationships/image" Target="../media/image15.png"/><Relationship Id="rId1" Type="http://schemas.openxmlformats.org/officeDocument/2006/relationships/slideLayout" Target="../slideLayouts/slideLayout19.xml"/><Relationship Id="rId6" Type="http://schemas.openxmlformats.org/officeDocument/2006/relationships/image" Target="../media/image5.emf"/><Relationship Id="rId11" Type="http://schemas.openxmlformats.org/officeDocument/2006/relationships/image" Target="../media/image10.emf"/><Relationship Id="rId5" Type="http://schemas.openxmlformats.org/officeDocument/2006/relationships/image" Target="../media/image4.emf"/><Relationship Id="rId15" Type="http://schemas.openxmlformats.org/officeDocument/2006/relationships/image" Target="../media/image14.emf"/><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emf"/></Relationships>
</file>

<file path=ppt/slides/_rels/slide10.xml.rels><?xml version="1.0" encoding="UTF-8" standalone="yes"?>
<Relationships xmlns="http://schemas.openxmlformats.org/package/2006/relationships"><Relationship Id="rId8" Type="http://schemas.openxmlformats.org/officeDocument/2006/relationships/image" Target="../media/image54.emf"/><Relationship Id="rId3" Type="http://schemas.openxmlformats.org/officeDocument/2006/relationships/image" Target="../media/image51.png"/><Relationship Id="rId7" Type="http://schemas.openxmlformats.org/officeDocument/2006/relationships/image" Target="../media/image53.emf"/><Relationship Id="rId12" Type="http://schemas.openxmlformats.org/officeDocument/2006/relationships/image" Target="../media/image14.emf"/><Relationship Id="rId2" Type="http://schemas.openxmlformats.org/officeDocument/2006/relationships/image" Target="../media/image5.emf"/><Relationship Id="rId1" Type="http://schemas.openxmlformats.org/officeDocument/2006/relationships/slideLayout" Target="../slideLayouts/slideLayout19.xml"/><Relationship Id="rId6" Type="http://schemas.openxmlformats.org/officeDocument/2006/relationships/image" Target="../media/image6.emf"/><Relationship Id="rId11" Type="http://schemas.openxmlformats.org/officeDocument/2006/relationships/image" Target="../media/image57.emf"/><Relationship Id="rId5" Type="http://schemas.openxmlformats.org/officeDocument/2006/relationships/image" Target="../media/image13.emf"/><Relationship Id="rId10" Type="http://schemas.openxmlformats.org/officeDocument/2006/relationships/image" Target="../media/image56.emf"/><Relationship Id="rId4" Type="http://schemas.openxmlformats.org/officeDocument/2006/relationships/image" Target="../media/image52.emf"/><Relationship Id="rId9" Type="http://schemas.openxmlformats.org/officeDocument/2006/relationships/image" Target="../media/image55.emf"/></Relationships>
</file>

<file path=ppt/slides/_rels/slide11.xml.rels><?xml version="1.0" encoding="UTF-8" standalone="yes"?>
<Relationships xmlns="http://schemas.openxmlformats.org/package/2006/relationships"><Relationship Id="rId3" Type="http://schemas.openxmlformats.org/officeDocument/2006/relationships/image" Target="../media/image59.jpeg"/><Relationship Id="rId7" Type="http://schemas.openxmlformats.org/officeDocument/2006/relationships/image" Target="../media/image40.emf"/><Relationship Id="rId2" Type="http://schemas.openxmlformats.org/officeDocument/2006/relationships/image" Target="../media/image58.jpeg"/><Relationship Id="rId1" Type="http://schemas.openxmlformats.org/officeDocument/2006/relationships/slideLayout" Target="../slideLayouts/slideLayout19.xml"/><Relationship Id="rId6" Type="http://schemas.openxmlformats.org/officeDocument/2006/relationships/image" Target="../media/image6.emf"/><Relationship Id="rId5" Type="http://schemas.openxmlformats.org/officeDocument/2006/relationships/image" Target="../media/image34.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56.emf"/><Relationship Id="rId7" Type="http://schemas.openxmlformats.org/officeDocument/2006/relationships/image" Target="../media/image52.emf"/><Relationship Id="rId2" Type="http://schemas.openxmlformats.org/officeDocument/2006/relationships/image" Target="../media/image55.emf"/><Relationship Id="rId1" Type="http://schemas.openxmlformats.org/officeDocument/2006/relationships/slideLayout" Target="../slideLayouts/slideLayout19.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7.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19.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12.emf"/><Relationship Id="rId3" Type="http://schemas.openxmlformats.org/officeDocument/2006/relationships/image" Target="../media/image21.png"/><Relationship Id="rId7" Type="http://schemas.openxmlformats.org/officeDocument/2006/relationships/image" Target="../media/image11.emf"/><Relationship Id="rId2" Type="http://schemas.openxmlformats.org/officeDocument/2006/relationships/chart" Target="../charts/chart5.xml"/><Relationship Id="rId1" Type="http://schemas.openxmlformats.org/officeDocument/2006/relationships/slideLayout" Target="../slideLayouts/slideLayout19.xml"/><Relationship Id="rId6" Type="http://schemas.openxmlformats.org/officeDocument/2006/relationships/image" Target="../media/image9.emf"/><Relationship Id="rId11" Type="http://schemas.openxmlformats.org/officeDocument/2006/relationships/image" Target="../media/image20.png"/><Relationship Id="rId5" Type="http://schemas.openxmlformats.org/officeDocument/2006/relationships/image" Target="../media/image6.emf"/><Relationship Id="rId10" Type="http://schemas.openxmlformats.org/officeDocument/2006/relationships/image" Target="../media/image14.emf"/><Relationship Id="rId4" Type="http://schemas.openxmlformats.org/officeDocument/2006/relationships/image" Target="../media/image5.emf"/><Relationship Id="rId9" Type="http://schemas.openxmlformats.org/officeDocument/2006/relationships/image" Target="../media/image13.emf"/></Relationships>
</file>

<file path=ppt/slides/_rels/slide4.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chart" Target="../charts/chart6.xml"/><Relationship Id="rId1" Type="http://schemas.openxmlformats.org/officeDocument/2006/relationships/slideLayout" Target="../slideLayouts/slideLayout19.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8" Type="http://schemas.openxmlformats.org/officeDocument/2006/relationships/customXml" Target="../ink/ink8.xml"/><Relationship Id="rId3" Type="http://schemas.openxmlformats.org/officeDocument/2006/relationships/image" Target="../media/image62.png"/><Relationship Id="rId7" Type="http://schemas.openxmlformats.org/officeDocument/2006/relationships/image" Target="../media/image64.png"/><Relationship Id="rId2" Type="http://schemas.openxmlformats.org/officeDocument/2006/relationships/customXml" Target="../ink/ink5.xml"/><Relationship Id="rId1" Type="http://schemas.openxmlformats.org/officeDocument/2006/relationships/slideLayout" Target="../slideLayouts/slideLayout19.xml"/><Relationship Id="rId6" Type="http://schemas.openxmlformats.org/officeDocument/2006/relationships/customXml" Target="../ink/ink7.xml"/><Relationship Id="rId5" Type="http://schemas.openxmlformats.org/officeDocument/2006/relationships/image" Target="../media/image63.png"/><Relationship Id="rId10" Type="http://schemas.openxmlformats.org/officeDocument/2006/relationships/image" Target="../media/image27.png"/><Relationship Id="rId4" Type="http://schemas.openxmlformats.org/officeDocument/2006/relationships/customXml" Target="../ink/ink6.xml"/><Relationship Id="rId9" Type="http://schemas.openxmlformats.org/officeDocument/2006/relationships/image" Target="../media/image65.png"/></Relationships>
</file>

<file path=ppt/slides/_rels/slide6.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4.png"/><Relationship Id="rId18" Type="http://schemas.openxmlformats.org/officeDocument/2006/relationships/image" Target="../media/image37.emf"/><Relationship Id="rId3" Type="http://schemas.openxmlformats.org/officeDocument/2006/relationships/image" Target="../media/image23.png"/><Relationship Id="rId21" Type="http://schemas.openxmlformats.org/officeDocument/2006/relationships/image" Target="../media/image40.emf"/><Relationship Id="rId7" Type="http://schemas.openxmlformats.org/officeDocument/2006/relationships/image" Target="../media/image24.png"/><Relationship Id="rId12" Type="http://schemas.openxmlformats.org/officeDocument/2006/relationships/image" Target="../media/image33.png"/><Relationship Id="rId17" Type="http://schemas.openxmlformats.org/officeDocument/2006/relationships/image" Target="../media/image6.emf"/><Relationship Id="rId25" Type="http://schemas.openxmlformats.org/officeDocument/2006/relationships/image" Target="../media/image44.jpeg"/><Relationship Id="rId2" Type="http://schemas.openxmlformats.org/officeDocument/2006/relationships/image" Target="../media/image8.jpeg"/><Relationship Id="rId16" Type="http://schemas.openxmlformats.org/officeDocument/2006/relationships/image" Target="../media/image4.emf"/><Relationship Id="rId20" Type="http://schemas.openxmlformats.org/officeDocument/2006/relationships/image" Target="../media/image39.emf"/><Relationship Id="rId1" Type="http://schemas.openxmlformats.org/officeDocument/2006/relationships/slideLayout" Target="../slideLayouts/slideLayout19.xml"/><Relationship Id="rId6" Type="http://schemas.openxmlformats.org/officeDocument/2006/relationships/image" Target="../media/image29.png"/><Relationship Id="rId11" Type="http://schemas.openxmlformats.org/officeDocument/2006/relationships/image" Target="../media/image32.png"/><Relationship Id="rId24" Type="http://schemas.openxmlformats.org/officeDocument/2006/relationships/image" Target="../media/image43.emf"/><Relationship Id="rId5" Type="http://schemas.openxmlformats.org/officeDocument/2006/relationships/image" Target="../media/image26.png"/><Relationship Id="rId15" Type="http://schemas.openxmlformats.org/officeDocument/2006/relationships/image" Target="../media/image36.jpeg"/><Relationship Id="rId23" Type="http://schemas.openxmlformats.org/officeDocument/2006/relationships/image" Target="../media/image42.emf"/><Relationship Id="rId10" Type="http://schemas.openxmlformats.org/officeDocument/2006/relationships/image" Target="../media/image20.png"/><Relationship Id="rId19" Type="http://schemas.openxmlformats.org/officeDocument/2006/relationships/image" Target="../media/image38.emf"/><Relationship Id="rId4" Type="http://schemas.openxmlformats.org/officeDocument/2006/relationships/image" Target="../media/image28.png"/><Relationship Id="rId9" Type="http://schemas.openxmlformats.org/officeDocument/2006/relationships/image" Target="../media/image31.png"/><Relationship Id="rId14" Type="http://schemas.openxmlformats.org/officeDocument/2006/relationships/image" Target="../media/image35.jpeg"/><Relationship Id="rId22"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chart" Target="../charts/chart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16.png"/><Relationship Id="rId3" Type="http://schemas.openxmlformats.org/officeDocument/2006/relationships/image" Target="../media/image47.emf"/><Relationship Id="rId7" Type="http://schemas.openxmlformats.org/officeDocument/2006/relationships/image" Target="../media/image37.emf"/><Relationship Id="rId12" Type="http://schemas.openxmlformats.org/officeDocument/2006/relationships/image" Target="../media/image40.emf"/><Relationship Id="rId2" Type="http://schemas.openxmlformats.org/officeDocument/2006/relationships/image" Target="../media/image46.emf"/><Relationship Id="rId1" Type="http://schemas.openxmlformats.org/officeDocument/2006/relationships/slideLayout" Target="../slideLayouts/slideLayout19.xml"/><Relationship Id="rId6" Type="http://schemas.openxmlformats.org/officeDocument/2006/relationships/image" Target="../media/image19.png"/><Relationship Id="rId11" Type="http://schemas.openxmlformats.org/officeDocument/2006/relationships/image" Target="../media/image6.emf"/><Relationship Id="rId5" Type="http://schemas.openxmlformats.org/officeDocument/2006/relationships/image" Target="../media/image49.emf"/><Relationship Id="rId10" Type="http://schemas.openxmlformats.org/officeDocument/2006/relationships/image" Target="../media/image50.emf"/><Relationship Id="rId4" Type="http://schemas.openxmlformats.org/officeDocument/2006/relationships/image" Target="../media/image48.emf"/><Relationship Id="rId9"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70A01092-939F-5A01-F349-167A478B99FD}"/>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r>
              <a:rPr lang="en-IN" dirty="0"/>
              <a:t>1.</a:t>
            </a:r>
          </a:p>
        </p:txBody>
      </p:sp>
      <p:sp>
        <p:nvSpPr>
          <p:cNvPr id="3" name="Date Placeholder 3">
            <a:extLst>
              <a:ext uri="{FF2B5EF4-FFF2-40B4-BE49-F238E27FC236}">
                <a16:creationId xmlns:a16="http://schemas.microsoft.com/office/drawing/2014/main" id="{07F01A78-27BD-CFFF-5303-B0A432517062}"/>
              </a:ext>
            </a:extLst>
          </p:cNvPr>
          <p:cNvSpPr txBox="1">
            <a:spLocks/>
          </p:cNvSpPr>
          <p:nvPr/>
        </p:nvSpPr>
        <p:spPr>
          <a:xfrm>
            <a:off x="586902" y="1472778"/>
            <a:ext cx="5334000" cy="391244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dirty="0">
                <a:solidFill>
                  <a:schemeClr val="tx1"/>
                </a:solidFill>
              </a:rPr>
              <a:t>Company Name: </a:t>
            </a:r>
            <a:r>
              <a:rPr lang="en-IN" sz="2000" b="1" dirty="0">
                <a:solidFill>
                  <a:srgbClr val="C00000"/>
                </a:solidFill>
              </a:rPr>
              <a:t>Alphabet Inc.</a:t>
            </a:r>
          </a:p>
          <a:p>
            <a:r>
              <a:rPr lang="en-IN" sz="2000" dirty="0">
                <a:solidFill>
                  <a:schemeClr val="tx1"/>
                </a:solidFill>
              </a:rPr>
              <a:t>Ticker: </a:t>
            </a:r>
            <a:r>
              <a:rPr lang="en-IN" sz="2000" b="1" dirty="0">
                <a:solidFill>
                  <a:schemeClr val="accent1"/>
                </a:solidFill>
              </a:rPr>
              <a:t>G</a:t>
            </a:r>
            <a:r>
              <a:rPr lang="en-IN" sz="2000" b="1" dirty="0">
                <a:solidFill>
                  <a:srgbClr val="C00000"/>
                </a:solidFill>
              </a:rPr>
              <a:t>O</a:t>
            </a:r>
            <a:r>
              <a:rPr lang="en-IN" sz="2000" b="1" dirty="0">
                <a:solidFill>
                  <a:schemeClr val="accent4"/>
                </a:solidFill>
              </a:rPr>
              <a:t>O</a:t>
            </a:r>
            <a:r>
              <a:rPr lang="en-IN" sz="2000" b="1" dirty="0">
                <a:solidFill>
                  <a:schemeClr val="accent1"/>
                </a:solidFill>
              </a:rPr>
              <a:t>G</a:t>
            </a:r>
            <a:endParaRPr lang="en-IN" sz="2000" b="1" dirty="0">
              <a:solidFill>
                <a:schemeClr val="tx1"/>
              </a:solidFill>
            </a:endParaRPr>
          </a:p>
          <a:p>
            <a:r>
              <a:rPr lang="en-IN" sz="2000" dirty="0">
                <a:solidFill>
                  <a:schemeClr val="tx1"/>
                </a:solidFill>
              </a:rPr>
              <a:t>Exchange: NASDAQ</a:t>
            </a:r>
          </a:p>
          <a:p>
            <a:r>
              <a:rPr lang="en-IN" sz="2000" dirty="0">
                <a:solidFill>
                  <a:schemeClr val="tx1"/>
                </a:solidFill>
              </a:rPr>
              <a:t>Sector: Communication Service</a:t>
            </a:r>
          </a:p>
          <a:p>
            <a:r>
              <a:rPr lang="en-IN" sz="2000" dirty="0">
                <a:solidFill>
                  <a:schemeClr val="tx1"/>
                </a:solidFill>
              </a:rPr>
              <a:t>Industry: Interactive Media &amp; Services</a:t>
            </a:r>
          </a:p>
          <a:p>
            <a:r>
              <a:rPr lang="en-IN" sz="2000" dirty="0">
                <a:solidFill>
                  <a:schemeClr val="tx1"/>
                </a:solidFill>
              </a:rPr>
              <a:t>Business Segment: Google Service, Google Cloud, Others (inc. Waymo, X, Verily, etc.)</a:t>
            </a:r>
          </a:p>
          <a:p>
            <a:br>
              <a:rPr lang="en-IN" sz="2000" dirty="0">
                <a:solidFill>
                  <a:schemeClr val="tx1"/>
                </a:solidFill>
              </a:rPr>
            </a:br>
            <a:br>
              <a:rPr lang="en-IN" sz="2000" dirty="0">
                <a:solidFill>
                  <a:schemeClr val="tx1"/>
                </a:solidFill>
              </a:rPr>
            </a:br>
            <a:r>
              <a:rPr lang="en-IN" sz="2000" dirty="0">
                <a:solidFill>
                  <a:schemeClr val="tx1"/>
                </a:solidFill>
              </a:rPr>
              <a:t>Equity Research Report </a:t>
            </a:r>
          </a:p>
          <a:p>
            <a:r>
              <a:rPr lang="en-IN" sz="2000" dirty="0">
                <a:solidFill>
                  <a:schemeClr val="tx1"/>
                </a:solidFill>
              </a:rPr>
              <a:t>Prepared by: Siddhant Bhardwaj</a:t>
            </a:r>
          </a:p>
          <a:p>
            <a:r>
              <a:rPr lang="en-IN" sz="2000" dirty="0">
                <a:solidFill>
                  <a:schemeClr val="tx1"/>
                </a:solidFill>
              </a:rPr>
              <a:t>Date: 9/5/2025 </a:t>
            </a:r>
          </a:p>
        </p:txBody>
      </p:sp>
      <p:pic>
        <p:nvPicPr>
          <p:cNvPr id="4" name="Picture 3">
            <a:extLst>
              <a:ext uri="{FF2B5EF4-FFF2-40B4-BE49-F238E27FC236}">
                <a16:creationId xmlns:a16="http://schemas.microsoft.com/office/drawing/2014/main" id="{2E117465-F25C-D8D9-ED3C-9ABBE323B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594861"/>
            <a:ext cx="1696511" cy="1248639"/>
          </a:xfrm>
          <a:prstGeom prst="rect">
            <a:avLst/>
          </a:prstGeom>
        </p:spPr>
      </p:pic>
      <p:pic>
        <p:nvPicPr>
          <p:cNvPr id="5" name="Picture 4">
            <a:extLst>
              <a:ext uri="{FF2B5EF4-FFF2-40B4-BE49-F238E27FC236}">
                <a16:creationId xmlns:a16="http://schemas.microsoft.com/office/drawing/2014/main" id="{7F8CB192-E2F3-EF0B-6AA1-F271A4A9FB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2381" y="5281883"/>
            <a:ext cx="1351806" cy="872780"/>
          </a:xfrm>
          <a:prstGeom prst="rect">
            <a:avLst/>
          </a:prstGeom>
        </p:spPr>
      </p:pic>
      <p:pic>
        <p:nvPicPr>
          <p:cNvPr id="6" name="Picture 5">
            <a:extLst>
              <a:ext uri="{FF2B5EF4-FFF2-40B4-BE49-F238E27FC236}">
                <a16:creationId xmlns:a16="http://schemas.microsoft.com/office/drawing/2014/main" id="{B4DC1BD2-BB4B-7B42-CB54-DB70DF520D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7473" y="4635832"/>
            <a:ext cx="887950" cy="894338"/>
          </a:xfrm>
          <a:prstGeom prst="rect">
            <a:avLst/>
          </a:prstGeom>
        </p:spPr>
      </p:pic>
      <p:sp>
        <p:nvSpPr>
          <p:cNvPr id="7" name="Title 1">
            <a:extLst>
              <a:ext uri="{FF2B5EF4-FFF2-40B4-BE49-F238E27FC236}">
                <a16:creationId xmlns:a16="http://schemas.microsoft.com/office/drawing/2014/main" id="{2B444941-E7F6-478F-D945-1863A49BE5DA}"/>
              </a:ext>
            </a:extLst>
          </p:cNvPr>
          <p:cNvSpPr txBox="1">
            <a:spLocks/>
          </p:cNvSpPr>
          <p:nvPr/>
        </p:nvSpPr>
        <p:spPr>
          <a:xfrm>
            <a:off x="313769" y="409466"/>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solidFill>
                  <a:srgbClr val="002060"/>
                </a:solidFill>
              </a:rPr>
              <a:t>Equity Research on Alphabet Inc. (GOOG) </a:t>
            </a:r>
            <a:r>
              <a:rPr lang="en-IN" dirty="0">
                <a:solidFill>
                  <a:srgbClr val="002060"/>
                </a:solidFill>
              </a:rPr>
              <a:t> </a:t>
            </a:r>
          </a:p>
        </p:txBody>
      </p:sp>
      <p:cxnSp>
        <p:nvCxnSpPr>
          <p:cNvPr id="8" name="Straight Connector 7">
            <a:extLst>
              <a:ext uri="{FF2B5EF4-FFF2-40B4-BE49-F238E27FC236}">
                <a16:creationId xmlns:a16="http://schemas.microsoft.com/office/drawing/2014/main" id="{4143458E-9738-60CE-33A2-3ABE3F555371}"/>
              </a:ext>
            </a:extLst>
          </p:cNvPr>
          <p:cNvCxnSpPr>
            <a:cxnSpLocks/>
          </p:cNvCxnSpPr>
          <p:nvPr/>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C5741BD1-0F33-F0CE-E377-26A21E9BC6B6}"/>
              </a:ext>
            </a:extLst>
          </p:cNvPr>
          <p:cNvCxnSpPr>
            <a:cxnSpLocks/>
          </p:cNvCxnSpPr>
          <p:nvPr/>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pic>
        <p:nvPicPr>
          <p:cNvPr id="10" name="Picture 9">
            <a:extLst>
              <a:ext uri="{FF2B5EF4-FFF2-40B4-BE49-F238E27FC236}">
                <a16:creationId xmlns:a16="http://schemas.microsoft.com/office/drawing/2014/main" id="{46CE8B56-A754-C14A-6A6A-89E9B531AD2B}"/>
              </a:ext>
            </a:extLst>
          </p:cNvPr>
          <p:cNvPicPr>
            <a:picLocks noChangeAspect="1"/>
          </p:cNvPicPr>
          <p:nvPr/>
        </p:nvPicPr>
        <p:blipFill>
          <a:blip r:embed="rId5"/>
          <a:stretch>
            <a:fillRect/>
          </a:stretch>
        </p:blipFill>
        <p:spPr>
          <a:xfrm>
            <a:off x="7967609" y="3909264"/>
            <a:ext cx="887950" cy="534788"/>
          </a:xfrm>
          <a:prstGeom prst="rect">
            <a:avLst/>
          </a:prstGeom>
        </p:spPr>
      </p:pic>
      <p:pic>
        <p:nvPicPr>
          <p:cNvPr id="11" name="Picture 10">
            <a:extLst>
              <a:ext uri="{FF2B5EF4-FFF2-40B4-BE49-F238E27FC236}">
                <a16:creationId xmlns:a16="http://schemas.microsoft.com/office/drawing/2014/main" id="{87615EF4-1912-2A73-0342-586AADB0F32E}"/>
              </a:ext>
            </a:extLst>
          </p:cNvPr>
          <p:cNvPicPr>
            <a:picLocks noChangeAspect="1"/>
          </p:cNvPicPr>
          <p:nvPr/>
        </p:nvPicPr>
        <p:blipFill>
          <a:blip r:embed="rId6"/>
          <a:stretch>
            <a:fillRect/>
          </a:stretch>
        </p:blipFill>
        <p:spPr>
          <a:xfrm>
            <a:off x="9515557" y="4855396"/>
            <a:ext cx="933286" cy="309164"/>
          </a:xfrm>
          <a:prstGeom prst="rect">
            <a:avLst/>
          </a:prstGeom>
        </p:spPr>
      </p:pic>
      <p:pic>
        <p:nvPicPr>
          <p:cNvPr id="12" name="Picture 11">
            <a:extLst>
              <a:ext uri="{FF2B5EF4-FFF2-40B4-BE49-F238E27FC236}">
                <a16:creationId xmlns:a16="http://schemas.microsoft.com/office/drawing/2014/main" id="{12001D44-6F3B-07DB-1394-CC4B56DD22E1}"/>
              </a:ext>
            </a:extLst>
          </p:cNvPr>
          <p:cNvPicPr>
            <a:picLocks noChangeAspect="1"/>
          </p:cNvPicPr>
          <p:nvPr/>
        </p:nvPicPr>
        <p:blipFill>
          <a:blip r:embed="rId7"/>
          <a:stretch>
            <a:fillRect/>
          </a:stretch>
        </p:blipFill>
        <p:spPr>
          <a:xfrm>
            <a:off x="6075302" y="4898556"/>
            <a:ext cx="1982011" cy="328271"/>
          </a:xfrm>
          <a:prstGeom prst="rect">
            <a:avLst/>
          </a:prstGeom>
        </p:spPr>
      </p:pic>
      <p:pic>
        <p:nvPicPr>
          <p:cNvPr id="13" name="Picture 12">
            <a:extLst>
              <a:ext uri="{FF2B5EF4-FFF2-40B4-BE49-F238E27FC236}">
                <a16:creationId xmlns:a16="http://schemas.microsoft.com/office/drawing/2014/main" id="{05D13AF8-E434-6EC1-6EE1-1A6E93004DC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14728" y="1163168"/>
            <a:ext cx="5364425" cy="2085215"/>
          </a:xfrm>
          <a:prstGeom prst="rect">
            <a:avLst/>
          </a:prstGeom>
        </p:spPr>
      </p:pic>
      <p:pic>
        <p:nvPicPr>
          <p:cNvPr id="14" name="Picture 13">
            <a:extLst>
              <a:ext uri="{FF2B5EF4-FFF2-40B4-BE49-F238E27FC236}">
                <a16:creationId xmlns:a16="http://schemas.microsoft.com/office/drawing/2014/main" id="{59539684-2D21-33E5-FA73-904A0E48847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36788" y="2642286"/>
            <a:ext cx="4804106" cy="922584"/>
          </a:xfrm>
          <a:prstGeom prst="rect">
            <a:avLst/>
          </a:prstGeom>
        </p:spPr>
      </p:pic>
      <p:pic>
        <p:nvPicPr>
          <p:cNvPr id="15" name="Picture 14">
            <a:extLst>
              <a:ext uri="{FF2B5EF4-FFF2-40B4-BE49-F238E27FC236}">
                <a16:creationId xmlns:a16="http://schemas.microsoft.com/office/drawing/2014/main" id="{B9F16ABA-A2F6-059C-18BF-8F3F0FF20269}"/>
              </a:ext>
            </a:extLst>
          </p:cNvPr>
          <p:cNvPicPr>
            <a:picLocks noChangeAspect="1"/>
          </p:cNvPicPr>
          <p:nvPr/>
        </p:nvPicPr>
        <p:blipFill>
          <a:blip r:embed="rId10"/>
          <a:stretch>
            <a:fillRect/>
          </a:stretch>
        </p:blipFill>
        <p:spPr>
          <a:xfrm>
            <a:off x="10498889" y="4119253"/>
            <a:ext cx="489397" cy="392806"/>
          </a:xfrm>
          <a:prstGeom prst="rect">
            <a:avLst/>
          </a:prstGeom>
        </p:spPr>
      </p:pic>
      <p:pic>
        <p:nvPicPr>
          <p:cNvPr id="16" name="Picture 15">
            <a:extLst>
              <a:ext uri="{FF2B5EF4-FFF2-40B4-BE49-F238E27FC236}">
                <a16:creationId xmlns:a16="http://schemas.microsoft.com/office/drawing/2014/main" id="{953B94A9-36CA-F480-6506-64E8A61F08C2}"/>
              </a:ext>
            </a:extLst>
          </p:cNvPr>
          <p:cNvPicPr>
            <a:picLocks noChangeAspect="1"/>
          </p:cNvPicPr>
          <p:nvPr/>
        </p:nvPicPr>
        <p:blipFill>
          <a:blip r:embed="rId11"/>
          <a:stretch>
            <a:fillRect/>
          </a:stretch>
        </p:blipFill>
        <p:spPr>
          <a:xfrm>
            <a:off x="10714220" y="4865762"/>
            <a:ext cx="515155" cy="476518"/>
          </a:xfrm>
          <a:prstGeom prst="rect">
            <a:avLst/>
          </a:prstGeom>
        </p:spPr>
      </p:pic>
      <p:pic>
        <p:nvPicPr>
          <p:cNvPr id="17" name="Picture 16">
            <a:extLst>
              <a:ext uri="{FF2B5EF4-FFF2-40B4-BE49-F238E27FC236}">
                <a16:creationId xmlns:a16="http://schemas.microsoft.com/office/drawing/2014/main" id="{F13D08AE-E054-5775-BA52-EAA9F8F59C6A}"/>
              </a:ext>
            </a:extLst>
          </p:cNvPr>
          <p:cNvPicPr>
            <a:picLocks noChangeAspect="1"/>
          </p:cNvPicPr>
          <p:nvPr/>
        </p:nvPicPr>
        <p:blipFill>
          <a:blip r:embed="rId12"/>
          <a:stretch>
            <a:fillRect/>
          </a:stretch>
        </p:blipFill>
        <p:spPr>
          <a:xfrm>
            <a:off x="9484041" y="4052100"/>
            <a:ext cx="386366" cy="476518"/>
          </a:xfrm>
          <a:prstGeom prst="rect">
            <a:avLst/>
          </a:prstGeom>
        </p:spPr>
      </p:pic>
      <p:pic>
        <p:nvPicPr>
          <p:cNvPr id="18" name="Picture 17">
            <a:extLst>
              <a:ext uri="{FF2B5EF4-FFF2-40B4-BE49-F238E27FC236}">
                <a16:creationId xmlns:a16="http://schemas.microsoft.com/office/drawing/2014/main" id="{7BD11787-B196-11B2-2CC4-7AC25CD706D3}"/>
              </a:ext>
            </a:extLst>
          </p:cNvPr>
          <p:cNvPicPr>
            <a:picLocks noChangeAspect="1"/>
          </p:cNvPicPr>
          <p:nvPr/>
        </p:nvPicPr>
        <p:blipFill>
          <a:blip r:embed="rId13"/>
          <a:stretch>
            <a:fillRect/>
          </a:stretch>
        </p:blipFill>
        <p:spPr>
          <a:xfrm>
            <a:off x="6971625" y="5545622"/>
            <a:ext cx="309093" cy="431442"/>
          </a:xfrm>
          <a:prstGeom prst="rect">
            <a:avLst/>
          </a:prstGeom>
        </p:spPr>
      </p:pic>
      <p:pic>
        <p:nvPicPr>
          <p:cNvPr id="19" name="Picture 18">
            <a:extLst>
              <a:ext uri="{FF2B5EF4-FFF2-40B4-BE49-F238E27FC236}">
                <a16:creationId xmlns:a16="http://schemas.microsoft.com/office/drawing/2014/main" id="{47E5DB10-9073-AA56-62DF-D561327669A6}"/>
              </a:ext>
            </a:extLst>
          </p:cNvPr>
          <p:cNvPicPr>
            <a:picLocks noChangeAspect="1"/>
          </p:cNvPicPr>
          <p:nvPr/>
        </p:nvPicPr>
        <p:blipFill>
          <a:blip r:embed="rId14"/>
          <a:stretch>
            <a:fillRect/>
          </a:stretch>
        </p:blipFill>
        <p:spPr>
          <a:xfrm>
            <a:off x="7583040" y="5586191"/>
            <a:ext cx="958993" cy="328271"/>
          </a:xfrm>
          <a:prstGeom prst="rect">
            <a:avLst/>
          </a:prstGeom>
        </p:spPr>
      </p:pic>
      <p:pic>
        <p:nvPicPr>
          <p:cNvPr id="20" name="Picture 19">
            <a:extLst>
              <a:ext uri="{FF2B5EF4-FFF2-40B4-BE49-F238E27FC236}">
                <a16:creationId xmlns:a16="http://schemas.microsoft.com/office/drawing/2014/main" id="{F771644A-0875-4DC2-F1D5-29CA6BBE0374}"/>
              </a:ext>
            </a:extLst>
          </p:cNvPr>
          <p:cNvPicPr>
            <a:picLocks noChangeAspect="1"/>
          </p:cNvPicPr>
          <p:nvPr/>
        </p:nvPicPr>
        <p:blipFill>
          <a:blip r:embed="rId15"/>
          <a:stretch>
            <a:fillRect/>
          </a:stretch>
        </p:blipFill>
        <p:spPr>
          <a:xfrm>
            <a:off x="8811448" y="5640592"/>
            <a:ext cx="895314" cy="349487"/>
          </a:xfrm>
          <a:prstGeom prst="rect">
            <a:avLst/>
          </a:prstGeom>
        </p:spPr>
      </p:pic>
      <p:pic>
        <p:nvPicPr>
          <p:cNvPr id="21" name="Picture 20">
            <a:extLst>
              <a:ext uri="{FF2B5EF4-FFF2-40B4-BE49-F238E27FC236}">
                <a16:creationId xmlns:a16="http://schemas.microsoft.com/office/drawing/2014/main" id="{F9BD7BAA-D3C7-1479-2D92-F5E4D4B5ABD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129727" y="5572031"/>
            <a:ext cx="1099648" cy="418048"/>
          </a:xfrm>
          <a:prstGeom prst="rect">
            <a:avLst/>
          </a:prstGeom>
        </p:spPr>
      </p:pic>
    </p:spTree>
    <p:extLst>
      <p:ext uri="{BB962C8B-B14F-4D97-AF65-F5344CB8AC3E}">
        <p14:creationId xmlns:p14="http://schemas.microsoft.com/office/powerpoint/2010/main" val="35690330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361A9F96-EB72-4913-76BC-842CB55C79AA}"/>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r>
              <a:rPr lang="en-IN" dirty="0"/>
              <a:t>10.</a:t>
            </a:r>
          </a:p>
        </p:txBody>
      </p:sp>
      <p:sp>
        <p:nvSpPr>
          <p:cNvPr id="3" name="Title 1">
            <a:extLst>
              <a:ext uri="{FF2B5EF4-FFF2-40B4-BE49-F238E27FC236}">
                <a16:creationId xmlns:a16="http://schemas.microsoft.com/office/drawing/2014/main" id="{C160294D-333C-68D1-4853-6D70FDC814B0}"/>
              </a:ext>
            </a:extLst>
          </p:cNvPr>
          <p:cNvSpPr txBox="1">
            <a:spLocks/>
          </p:cNvSpPr>
          <p:nvPr/>
        </p:nvSpPr>
        <p:spPr>
          <a:xfrm>
            <a:off x="272374" y="406961"/>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Catalysts </a:t>
            </a:r>
            <a:r>
              <a:rPr lang="en-IN" sz="3600" i="1" dirty="0">
                <a:solidFill>
                  <a:schemeClr val="bg2">
                    <a:lumMod val="90000"/>
                  </a:schemeClr>
                </a:solidFill>
              </a:rPr>
              <a:t>- Continued</a:t>
            </a:r>
            <a:endParaRPr lang="en-IN" i="1" dirty="0">
              <a:solidFill>
                <a:schemeClr val="bg2">
                  <a:lumMod val="90000"/>
                </a:schemeClr>
              </a:solidFill>
            </a:endParaRPr>
          </a:p>
        </p:txBody>
      </p:sp>
      <p:cxnSp>
        <p:nvCxnSpPr>
          <p:cNvPr id="4" name="Straight Connector 3">
            <a:extLst>
              <a:ext uri="{FF2B5EF4-FFF2-40B4-BE49-F238E27FC236}">
                <a16:creationId xmlns:a16="http://schemas.microsoft.com/office/drawing/2014/main" id="{FFF00EAC-6269-A83D-3F7D-B3B45D133A17}"/>
              </a:ext>
            </a:extLst>
          </p:cNvPr>
          <p:cNvCxnSpPr>
            <a:cxnSpLocks/>
          </p:cNvCxnSpPr>
          <p:nvPr/>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59307EB1-B336-258F-E095-175D6B0A6EDF}"/>
              </a:ext>
            </a:extLst>
          </p:cNvPr>
          <p:cNvCxnSpPr>
            <a:cxnSpLocks/>
          </p:cNvCxnSpPr>
          <p:nvPr/>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6" name="Date Placeholder 2">
            <a:extLst>
              <a:ext uri="{FF2B5EF4-FFF2-40B4-BE49-F238E27FC236}">
                <a16:creationId xmlns:a16="http://schemas.microsoft.com/office/drawing/2014/main" id="{FFA72C11-0DC9-C898-DF70-A977162F2379}"/>
              </a:ext>
            </a:extLst>
          </p:cNvPr>
          <p:cNvSpPr txBox="1">
            <a:spLocks/>
          </p:cNvSpPr>
          <p:nvPr/>
        </p:nvSpPr>
        <p:spPr>
          <a:xfrm>
            <a:off x="272374" y="1210418"/>
            <a:ext cx="11605856" cy="4353802"/>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pPr>
            <a:r>
              <a:rPr lang="en-US" sz="1600" b="1" dirty="0">
                <a:solidFill>
                  <a:schemeClr val="tx1"/>
                </a:solidFill>
              </a:rPr>
              <a:t>Enterprise partnerships for Gemini (third-party cloud distribution):</a:t>
            </a:r>
          </a:p>
          <a:p>
            <a:pPr marL="0" indent="0">
              <a:buFont typeface="+mj-lt"/>
              <a:buNone/>
            </a:pPr>
            <a:r>
              <a:rPr lang="en-US" sz="1400" dirty="0"/>
              <a:t>Deals such as the Oracle–Google arrangement to offer Gemini models via Oracle’s cloud expand enterprise reach and create channel-based monetization opportunities.</a:t>
            </a:r>
          </a:p>
          <a:p>
            <a:pPr marL="0" indent="0">
              <a:buFont typeface="+mj-lt"/>
              <a:buNone/>
            </a:pPr>
            <a:endParaRPr lang="en-US" sz="1400" b="1" dirty="0">
              <a:solidFill>
                <a:schemeClr val="tx1"/>
              </a:solidFill>
            </a:endParaRPr>
          </a:p>
          <a:p>
            <a:pPr marL="0" indent="0">
              <a:buFont typeface="+mj-lt"/>
              <a:buNone/>
            </a:pPr>
            <a:r>
              <a:rPr lang="it-IT" sz="1600" b="1" dirty="0">
                <a:solidFill>
                  <a:schemeClr val="tx1"/>
                </a:solidFill>
              </a:rPr>
              <a:t>Capex increase to support AI/data center's scale ($~85B guidance):</a:t>
            </a:r>
          </a:p>
          <a:p>
            <a:pPr marL="0" indent="0">
              <a:buFont typeface="+mj-lt"/>
              <a:buNone/>
            </a:pPr>
            <a:r>
              <a:rPr lang="en-US" sz="1400" dirty="0"/>
              <a:t>Alphabet is materially ramping up capital spending to expand its data center's and AI infrastructure — a strategic investment that supports long-term growth in AI services and differentiated performance.</a:t>
            </a:r>
          </a:p>
          <a:p>
            <a:pPr marL="0" indent="0">
              <a:buFont typeface="+mj-lt"/>
              <a:buNone/>
            </a:pPr>
            <a:endParaRPr lang="en-US" sz="1400" b="1" dirty="0">
              <a:solidFill>
                <a:schemeClr val="tx1"/>
              </a:solidFill>
            </a:endParaRPr>
          </a:p>
          <a:p>
            <a:pPr marL="0" indent="0">
              <a:buFont typeface="+mj-lt"/>
              <a:buNone/>
            </a:pPr>
            <a:r>
              <a:rPr lang="en-US" sz="1600" b="1" dirty="0">
                <a:solidFill>
                  <a:schemeClr val="tx1"/>
                </a:solidFill>
              </a:rPr>
              <a:t>Waymo/Other Bets operational progress (optional long-term upside):</a:t>
            </a:r>
          </a:p>
          <a:p>
            <a:pPr marL="0" indent="0">
              <a:buFont typeface="+mj-lt"/>
              <a:buNone/>
            </a:pPr>
            <a:r>
              <a:rPr lang="en-US" sz="1400" dirty="0"/>
              <a:t>Waymo reports accelerating autonomous miles and trip counts (millions of autonomous trips), which provides long-term optionality outside core ad/cloud businesses.</a:t>
            </a:r>
          </a:p>
          <a:p>
            <a:pPr marL="0" indent="0">
              <a:buFont typeface="+mj-lt"/>
              <a:buNone/>
            </a:pPr>
            <a:endParaRPr lang="en-US" sz="1400" b="1" dirty="0">
              <a:solidFill>
                <a:schemeClr val="tx1"/>
              </a:solidFill>
            </a:endParaRPr>
          </a:p>
          <a:p>
            <a:pPr marL="0" indent="0">
              <a:buFont typeface="+mj-lt"/>
              <a:buNone/>
            </a:pPr>
            <a:r>
              <a:rPr lang="en-US" sz="1600" b="1" dirty="0">
                <a:solidFill>
                  <a:schemeClr val="tx1"/>
                </a:solidFill>
              </a:rPr>
              <a:t>Ad market recovery &amp; ad-tech innovation (contextual + privacy-safe monetization):</a:t>
            </a:r>
          </a:p>
          <a:p>
            <a:pPr marL="0" indent="0">
              <a:buFont typeface="+mj-lt"/>
              <a:buNone/>
            </a:pPr>
            <a:r>
              <a:rPr lang="en-US" sz="1400" dirty="0"/>
              <a:t>Google is iterating ad products for AI/SGE and privacy-safe monetization to offset short-term ad cyclical risk and preserve long-term ARPU.</a:t>
            </a:r>
          </a:p>
          <a:p>
            <a:pPr marL="0" indent="0">
              <a:buFont typeface="+mj-lt"/>
              <a:buNone/>
            </a:pPr>
            <a:endParaRPr lang="en-US" sz="1400" b="1" dirty="0">
              <a:solidFill>
                <a:schemeClr val="tx1"/>
              </a:solidFill>
            </a:endParaRPr>
          </a:p>
          <a:p>
            <a:pPr marL="0" indent="0">
              <a:buFont typeface="+mj-lt"/>
              <a:buNone/>
            </a:pPr>
            <a:r>
              <a:rPr lang="en-US" sz="1600" b="1" dirty="0">
                <a:solidFill>
                  <a:schemeClr val="tx1"/>
                </a:solidFill>
              </a:rPr>
              <a:t>Operational efficiency moves (cost control / restructuring enabling higher FCF):</a:t>
            </a:r>
          </a:p>
          <a:p>
            <a:pPr marL="0" indent="0">
              <a:buFont typeface="+mj-lt"/>
              <a:buNone/>
            </a:pPr>
            <a:r>
              <a:rPr lang="en-US" sz="1400" dirty="0"/>
              <a:t>Company-wide cost discipline and workforce optimization paired with high FCF generation, support capital returns (buybacks) and margin resilience.</a:t>
            </a:r>
            <a:endParaRPr lang="en-US" sz="1400" b="1" dirty="0">
              <a:solidFill>
                <a:schemeClr val="tx1"/>
              </a:solidFill>
            </a:endParaRPr>
          </a:p>
        </p:txBody>
      </p:sp>
      <p:pic>
        <p:nvPicPr>
          <p:cNvPr id="7" name="Picture 6">
            <a:extLst>
              <a:ext uri="{FF2B5EF4-FFF2-40B4-BE49-F238E27FC236}">
                <a16:creationId xmlns:a16="http://schemas.microsoft.com/office/drawing/2014/main" id="{EF6637FE-A1AF-6C82-5A6F-55327580F0AE}"/>
              </a:ext>
            </a:extLst>
          </p:cNvPr>
          <p:cNvPicPr>
            <a:picLocks noChangeAspect="1"/>
          </p:cNvPicPr>
          <p:nvPr/>
        </p:nvPicPr>
        <p:blipFill>
          <a:blip r:embed="rId2"/>
          <a:stretch>
            <a:fillRect/>
          </a:stretch>
        </p:blipFill>
        <p:spPr>
          <a:xfrm>
            <a:off x="6105727" y="1401302"/>
            <a:ext cx="777071" cy="283307"/>
          </a:xfrm>
          <a:prstGeom prst="rect">
            <a:avLst/>
          </a:prstGeom>
        </p:spPr>
      </p:pic>
      <p:pic>
        <p:nvPicPr>
          <p:cNvPr id="8" name="Picture 7">
            <a:extLst>
              <a:ext uri="{FF2B5EF4-FFF2-40B4-BE49-F238E27FC236}">
                <a16:creationId xmlns:a16="http://schemas.microsoft.com/office/drawing/2014/main" id="{8AC33E67-69D4-F01E-F84F-12D6AB2486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971" y="1429423"/>
            <a:ext cx="1248093" cy="283308"/>
          </a:xfrm>
          <a:prstGeom prst="rect">
            <a:avLst/>
          </a:prstGeom>
        </p:spPr>
      </p:pic>
      <p:pic>
        <p:nvPicPr>
          <p:cNvPr id="9" name="Picture 8">
            <a:extLst>
              <a:ext uri="{FF2B5EF4-FFF2-40B4-BE49-F238E27FC236}">
                <a16:creationId xmlns:a16="http://schemas.microsoft.com/office/drawing/2014/main" id="{6B7358BA-350B-45B0-0F6B-8E8912166533}"/>
              </a:ext>
            </a:extLst>
          </p:cNvPr>
          <p:cNvPicPr>
            <a:picLocks noChangeAspect="1"/>
          </p:cNvPicPr>
          <p:nvPr/>
        </p:nvPicPr>
        <p:blipFill>
          <a:blip r:embed="rId4"/>
          <a:stretch>
            <a:fillRect/>
          </a:stretch>
        </p:blipFill>
        <p:spPr>
          <a:xfrm>
            <a:off x="6272077" y="3065206"/>
            <a:ext cx="610721" cy="424112"/>
          </a:xfrm>
          <a:prstGeom prst="rect">
            <a:avLst/>
          </a:prstGeom>
        </p:spPr>
      </p:pic>
      <p:pic>
        <p:nvPicPr>
          <p:cNvPr id="10" name="Picture 9">
            <a:extLst>
              <a:ext uri="{FF2B5EF4-FFF2-40B4-BE49-F238E27FC236}">
                <a16:creationId xmlns:a16="http://schemas.microsoft.com/office/drawing/2014/main" id="{6B5A2EF7-8283-37C0-5655-3F265C291622}"/>
              </a:ext>
            </a:extLst>
          </p:cNvPr>
          <p:cNvPicPr>
            <a:picLocks noChangeAspect="1"/>
          </p:cNvPicPr>
          <p:nvPr/>
        </p:nvPicPr>
        <p:blipFill>
          <a:blip r:embed="rId5"/>
          <a:stretch>
            <a:fillRect/>
          </a:stretch>
        </p:blipFill>
        <p:spPr>
          <a:xfrm>
            <a:off x="7377881" y="3949841"/>
            <a:ext cx="1258659" cy="430849"/>
          </a:xfrm>
          <a:prstGeom prst="rect">
            <a:avLst/>
          </a:prstGeom>
        </p:spPr>
      </p:pic>
      <p:pic>
        <p:nvPicPr>
          <p:cNvPr id="11" name="Picture 10">
            <a:extLst>
              <a:ext uri="{FF2B5EF4-FFF2-40B4-BE49-F238E27FC236}">
                <a16:creationId xmlns:a16="http://schemas.microsoft.com/office/drawing/2014/main" id="{9EB8A6A6-B9A3-CB0A-79AB-9CE83AAD88B3}"/>
              </a:ext>
            </a:extLst>
          </p:cNvPr>
          <p:cNvPicPr>
            <a:picLocks noChangeAspect="1"/>
          </p:cNvPicPr>
          <p:nvPr/>
        </p:nvPicPr>
        <p:blipFill>
          <a:blip r:embed="rId6"/>
          <a:stretch>
            <a:fillRect/>
          </a:stretch>
        </p:blipFill>
        <p:spPr>
          <a:xfrm>
            <a:off x="8869204" y="4040201"/>
            <a:ext cx="1510208" cy="250128"/>
          </a:xfrm>
          <a:prstGeom prst="rect">
            <a:avLst/>
          </a:prstGeom>
        </p:spPr>
      </p:pic>
      <p:pic>
        <p:nvPicPr>
          <p:cNvPr id="12" name="Picture 11">
            <a:extLst>
              <a:ext uri="{FF2B5EF4-FFF2-40B4-BE49-F238E27FC236}">
                <a16:creationId xmlns:a16="http://schemas.microsoft.com/office/drawing/2014/main" id="{5B7293BD-FDF7-8A41-2CE4-91CD1232E547}"/>
              </a:ext>
            </a:extLst>
          </p:cNvPr>
          <p:cNvPicPr>
            <a:picLocks noChangeAspect="1"/>
          </p:cNvPicPr>
          <p:nvPr/>
        </p:nvPicPr>
        <p:blipFill>
          <a:blip r:embed="rId7"/>
          <a:stretch>
            <a:fillRect/>
          </a:stretch>
        </p:blipFill>
        <p:spPr>
          <a:xfrm>
            <a:off x="6105727" y="1959956"/>
            <a:ext cx="610721" cy="496905"/>
          </a:xfrm>
          <a:prstGeom prst="rect">
            <a:avLst/>
          </a:prstGeom>
        </p:spPr>
      </p:pic>
      <p:pic>
        <p:nvPicPr>
          <p:cNvPr id="13" name="Picture 12">
            <a:extLst>
              <a:ext uri="{FF2B5EF4-FFF2-40B4-BE49-F238E27FC236}">
                <a16:creationId xmlns:a16="http://schemas.microsoft.com/office/drawing/2014/main" id="{BEE39CE6-7C37-B217-DED5-830D77F5C1A9}"/>
              </a:ext>
            </a:extLst>
          </p:cNvPr>
          <p:cNvPicPr>
            <a:picLocks noChangeAspect="1"/>
          </p:cNvPicPr>
          <p:nvPr/>
        </p:nvPicPr>
        <p:blipFill>
          <a:blip r:embed="rId8"/>
          <a:stretch>
            <a:fillRect/>
          </a:stretch>
        </p:blipFill>
        <p:spPr>
          <a:xfrm>
            <a:off x="6033026" y="2507294"/>
            <a:ext cx="756122" cy="178228"/>
          </a:xfrm>
          <a:prstGeom prst="rect">
            <a:avLst/>
          </a:prstGeom>
        </p:spPr>
      </p:pic>
      <p:pic>
        <p:nvPicPr>
          <p:cNvPr id="14" name="Picture 13">
            <a:extLst>
              <a:ext uri="{FF2B5EF4-FFF2-40B4-BE49-F238E27FC236}">
                <a16:creationId xmlns:a16="http://schemas.microsoft.com/office/drawing/2014/main" id="{D3701513-DC96-079F-0F01-AAD8B07F7ABA}"/>
              </a:ext>
            </a:extLst>
          </p:cNvPr>
          <p:cNvPicPr>
            <a:picLocks noChangeAspect="1"/>
          </p:cNvPicPr>
          <p:nvPr/>
        </p:nvPicPr>
        <p:blipFill>
          <a:blip r:embed="rId9"/>
          <a:stretch>
            <a:fillRect/>
          </a:stretch>
        </p:blipFill>
        <p:spPr>
          <a:xfrm>
            <a:off x="6954991" y="2165372"/>
            <a:ext cx="845779" cy="414757"/>
          </a:xfrm>
          <a:prstGeom prst="rect">
            <a:avLst/>
          </a:prstGeom>
        </p:spPr>
      </p:pic>
      <p:pic>
        <p:nvPicPr>
          <p:cNvPr id="15" name="Picture 14">
            <a:extLst>
              <a:ext uri="{FF2B5EF4-FFF2-40B4-BE49-F238E27FC236}">
                <a16:creationId xmlns:a16="http://schemas.microsoft.com/office/drawing/2014/main" id="{4C17EF10-6759-E5AE-C610-07D30976483F}"/>
              </a:ext>
            </a:extLst>
          </p:cNvPr>
          <p:cNvPicPr>
            <a:picLocks noChangeAspect="1"/>
          </p:cNvPicPr>
          <p:nvPr/>
        </p:nvPicPr>
        <p:blipFill>
          <a:blip r:embed="rId10"/>
          <a:stretch>
            <a:fillRect/>
          </a:stretch>
        </p:blipFill>
        <p:spPr>
          <a:xfrm>
            <a:off x="7890531" y="2158260"/>
            <a:ext cx="1140582" cy="414757"/>
          </a:xfrm>
          <a:prstGeom prst="rect">
            <a:avLst/>
          </a:prstGeom>
        </p:spPr>
      </p:pic>
      <p:pic>
        <p:nvPicPr>
          <p:cNvPr id="16" name="Picture 15">
            <a:extLst>
              <a:ext uri="{FF2B5EF4-FFF2-40B4-BE49-F238E27FC236}">
                <a16:creationId xmlns:a16="http://schemas.microsoft.com/office/drawing/2014/main" id="{177BC5F3-BDB9-66CC-B824-F084ED807201}"/>
              </a:ext>
            </a:extLst>
          </p:cNvPr>
          <p:cNvPicPr>
            <a:picLocks noChangeAspect="1"/>
          </p:cNvPicPr>
          <p:nvPr/>
        </p:nvPicPr>
        <p:blipFill>
          <a:blip r:embed="rId11"/>
          <a:stretch>
            <a:fillRect/>
          </a:stretch>
        </p:blipFill>
        <p:spPr>
          <a:xfrm>
            <a:off x="9165236" y="2186484"/>
            <a:ext cx="1622738" cy="399245"/>
          </a:xfrm>
          <a:prstGeom prst="rect">
            <a:avLst/>
          </a:prstGeom>
        </p:spPr>
      </p:pic>
      <p:pic>
        <p:nvPicPr>
          <p:cNvPr id="17" name="Picture 16">
            <a:extLst>
              <a:ext uri="{FF2B5EF4-FFF2-40B4-BE49-F238E27FC236}">
                <a16:creationId xmlns:a16="http://schemas.microsoft.com/office/drawing/2014/main" id="{E0A3589B-DD70-736D-2DB3-00115AEA2B05}"/>
              </a:ext>
            </a:extLst>
          </p:cNvPr>
          <p:cNvPicPr>
            <a:picLocks noChangeAspect="1"/>
          </p:cNvPicPr>
          <p:nvPr/>
        </p:nvPicPr>
        <p:blipFill>
          <a:blip r:embed="rId12"/>
          <a:stretch>
            <a:fillRect/>
          </a:stretch>
        </p:blipFill>
        <p:spPr>
          <a:xfrm>
            <a:off x="7213228" y="3047914"/>
            <a:ext cx="1175083" cy="458695"/>
          </a:xfrm>
          <a:prstGeom prst="rect">
            <a:avLst/>
          </a:prstGeom>
        </p:spPr>
      </p:pic>
      <p:sp>
        <p:nvSpPr>
          <p:cNvPr id="18" name="Footer Placeholder 3">
            <a:extLst>
              <a:ext uri="{FF2B5EF4-FFF2-40B4-BE49-F238E27FC236}">
                <a16:creationId xmlns:a16="http://schemas.microsoft.com/office/drawing/2014/main" id="{16C4C0F5-16C4-26EF-9277-93791005BA25}"/>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spTree>
    <p:extLst>
      <p:ext uri="{BB962C8B-B14F-4D97-AF65-F5344CB8AC3E}">
        <p14:creationId xmlns:p14="http://schemas.microsoft.com/office/powerpoint/2010/main" val="39290685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FEA8B3BE-298F-F44C-AF35-84AD6B0D8657}"/>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r>
              <a:rPr lang="en-IN" dirty="0"/>
              <a:t>11.</a:t>
            </a:r>
          </a:p>
        </p:txBody>
      </p:sp>
      <p:sp>
        <p:nvSpPr>
          <p:cNvPr id="3" name="Title 1">
            <a:extLst>
              <a:ext uri="{FF2B5EF4-FFF2-40B4-BE49-F238E27FC236}">
                <a16:creationId xmlns:a16="http://schemas.microsoft.com/office/drawing/2014/main" id="{C596E667-CC0E-699A-2910-F5DC419B20C3}"/>
              </a:ext>
            </a:extLst>
          </p:cNvPr>
          <p:cNvSpPr txBox="1">
            <a:spLocks/>
          </p:cNvSpPr>
          <p:nvPr/>
        </p:nvSpPr>
        <p:spPr>
          <a:xfrm>
            <a:off x="272374" y="470597"/>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Risks</a:t>
            </a:r>
          </a:p>
        </p:txBody>
      </p:sp>
      <p:cxnSp>
        <p:nvCxnSpPr>
          <p:cNvPr id="4" name="Straight Connector 3">
            <a:extLst>
              <a:ext uri="{FF2B5EF4-FFF2-40B4-BE49-F238E27FC236}">
                <a16:creationId xmlns:a16="http://schemas.microsoft.com/office/drawing/2014/main" id="{FCC9455A-AE9B-EF84-E60B-809D4B806F1B}"/>
              </a:ext>
            </a:extLst>
          </p:cNvPr>
          <p:cNvCxnSpPr>
            <a:cxnSpLocks/>
          </p:cNvCxnSpPr>
          <p:nvPr/>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221154DB-7E45-65FE-D109-70168631FD52}"/>
              </a:ext>
            </a:extLst>
          </p:cNvPr>
          <p:cNvCxnSpPr>
            <a:cxnSpLocks/>
          </p:cNvCxnSpPr>
          <p:nvPr/>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6" name="Date Placeholder 2">
            <a:extLst>
              <a:ext uri="{FF2B5EF4-FFF2-40B4-BE49-F238E27FC236}">
                <a16:creationId xmlns:a16="http://schemas.microsoft.com/office/drawing/2014/main" id="{BFC38C00-4E45-FFF1-CA6D-7072BE0DE58E}"/>
              </a:ext>
            </a:extLst>
          </p:cNvPr>
          <p:cNvSpPr txBox="1">
            <a:spLocks/>
          </p:cNvSpPr>
          <p:nvPr/>
        </p:nvSpPr>
        <p:spPr>
          <a:xfrm>
            <a:off x="272374" y="1049247"/>
            <a:ext cx="11605856" cy="4690067"/>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pPr>
            <a:r>
              <a:rPr lang="en-IN" sz="1600" b="1" dirty="0">
                <a:solidFill>
                  <a:schemeClr val="tx1"/>
                </a:solidFill>
              </a:rPr>
              <a:t>Regulatory / antitrust — High impact:</a:t>
            </a:r>
          </a:p>
          <a:p>
            <a:pPr marL="0" indent="0">
              <a:buFont typeface="+mj-lt"/>
              <a:buNone/>
            </a:pPr>
            <a:r>
              <a:rPr lang="en-US" sz="1400" dirty="0"/>
              <a:t>EU fined Google €2.95bn for ad-tech violations; U.S. litigation forced data sharing while rejecting structural breakup (Sept 2025).</a:t>
            </a:r>
          </a:p>
          <a:p>
            <a:pPr marL="0" indent="0">
              <a:buFont typeface="+mj-lt"/>
              <a:buNone/>
            </a:pPr>
            <a:endParaRPr lang="en-US" sz="1600" b="1" dirty="0">
              <a:solidFill>
                <a:schemeClr val="tx1"/>
              </a:solidFill>
            </a:endParaRPr>
          </a:p>
          <a:p>
            <a:pPr marL="0" indent="0">
              <a:buFont typeface="+mj-lt"/>
              <a:buNone/>
            </a:pPr>
            <a:r>
              <a:rPr lang="en-IN" sz="1600" b="1" dirty="0">
                <a:solidFill>
                  <a:schemeClr val="tx1"/>
                </a:solidFill>
              </a:rPr>
              <a:t>Publisher &amp; IP lawsuits — Emerging:</a:t>
            </a:r>
          </a:p>
          <a:p>
            <a:pPr marL="0" indent="0">
              <a:buFont typeface="+mj-lt"/>
              <a:buNone/>
            </a:pPr>
            <a:r>
              <a:rPr lang="en-US" sz="1400" dirty="0"/>
              <a:t>Penske Media sued over AI “overviews,” alleging content used without licensing — could lead to licensing costs or product changes.</a:t>
            </a:r>
          </a:p>
          <a:p>
            <a:pPr marL="0" indent="0">
              <a:buFont typeface="+mj-lt"/>
              <a:buNone/>
            </a:pPr>
            <a:endParaRPr lang="en-US" sz="1400" b="1" dirty="0">
              <a:solidFill>
                <a:schemeClr val="tx1"/>
              </a:solidFill>
            </a:endParaRPr>
          </a:p>
          <a:p>
            <a:pPr marL="0" indent="0">
              <a:buFont typeface="+mj-lt"/>
              <a:buNone/>
            </a:pPr>
            <a:r>
              <a:rPr lang="en-IN" sz="1600" b="1" dirty="0">
                <a:solidFill>
                  <a:schemeClr val="tx1"/>
                </a:solidFill>
              </a:rPr>
              <a:t>AI &amp; Cloud competition - Execution risk: </a:t>
            </a:r>
          </a:p>
          <a:p>
            <a:pPr marL="0" indent="0">
              <a:buFont typeface="+mj-lt"/>
              <a:buNone/>
            </a:pPr>
            <a:r>
              <a:rPr lang="en-US" sz="1400" dirty="0"/>
              <a:t>Microsoft, AWS (and partners like Anthropic) are accelerating AI offerings and cloud scale, pressuring GCP pricing and share gains.</a:t>
            </a:r>
          </a:p>
          <a:p>
            <a:pPr marL="0" indent="0">
              <a:buFont typeface="+mj-lt"/>
              <a:buNone/>
            </a:pPr>
            <a:endParaRPr lang="en-US" sz="1400" b="1" dirty="0">
              <a:solidFill>
                <a:schemeClr val="tx1"/>
              </a:solidFill>
            </a:endParaRPr>
          </a:p>
          <a:p>
            <a:pPr marL="0" indent="0">
              <a:buFont typeface="+mj-lt"/>
              <a:buNone/>
            </a:pPr>
            <a:r>
              <a:rPr lang="en-US" sz="1600" b="1" dirty="0">
                <a:solidFill>
                  <a:schemeClr val="tx1"/>
                </a:solidFill>
              </a:rPr>
              <a:t>Ad spending cyclicality — Revenue sensitivity: </a:t>
            </a:r>
          </a:p>
          <a:p>
            <a:pPr marL="0" indent="0">
              <a:buFont typeface="+mj-lt"/>
              <a:buNone/>
            </a:pPr>
            <a:r>
              <a:rPr lang="en-US" sz="1400" i="1" dirty="0"/>
              <a:t>Ad growth remains cyclical; pauses from major advertisers materially impact quarterly revenue.</a:t>
            </a:r>
            <a:r>
              <a:rPr lang="en-US" sz="1400" dirty="0"/>
              <a:t> </a:t>
            </a:r>
          </a:p>
          <a:p>
            <a:pPr marL="0" indent="0">
              <a:buFont typeface="+mj-lt"/>
              <a:buNone/>
            </a:pPr>
            <a:endParaRPr lang="en-US" sz="1400" b="1" dirty="0">
              <a:solidFill>
                <a:schemeClr val="tx1"/>
              </a:solidFill>
            </a:endParaRPr>
          </a:p>
          <a:p>
            <a:pPr marL="0" indent="0">
              <a:buFont typeface="+mj-lt"/>
              <a:buNone/>
            </a:pPr>
            <a:r>
              <a:rPr lang="en-US" sz="1600" b="1" dirty="0">
                <a:solidFill>
                  <a:schemeClr val="tx1"/>
                </a:solidFill>
              </a:rPr>
              <a:t>Privacy &amp; ad-tech transition — Implementation risk:</a:t>
            </a:r>
            <a:r>
              <a:rPr lang="en-US" sz="1600" dirty="0">
                <a:solidFill>
                  <a:schemeClr val="tx1"/>
                </a:solidFill>
              </a:rPr>
              <a:t> </a:t>
            </a:r>
          </a:p>
          <a:p>
            <a:pPr marL="0" indent="0">
              <a:buFont typeface="+mj-lt"/>
              <a:buNone/>
            </a:pPr>
            <a:r>
              <a:rPr lang="en-US" sz="1400" dirty="0"/>
              <a:t>Privacy Sandbox and EU Data Act are reshaping ad measurement and cross-site data flows; transition costs and vendor concentration risk remain.</a:t>
            </a:r>
          </a:p>
          <a:p>
            <a:pPr marL="0" indent="0">
              <a:buFont typeface="+mj-lt"/>
              <a:buNone/>
            </a:pPr>
            <a:endParaRPr lang="en-US" sz="1400" b="1" dirty="0">
              <a:solidFill>
                <a:schemeClr val="tx1"/>
              </a:solidFill>
            </a:endParaRPr>
          </a:p>
          <a:p>
            <a:pPr marL="0" indent="0">
              <a:buFont typeface="+mj-lt"/>
              <a:buNone/>
            </a:pPr>
            <a:r>
              <a:rPr lang="en-US" sz="1600" b="1" dirty="0">
                <a:solidFill>
                  <a:schemeClr val="tx1"/>
                </a:solidFill>
              </a:rPr>
              <a:t>Operational constraints from remedies — Structural risk:</a:t>
            </a:r>
          </a:p>
          <a:p>
            <a:pPr marL="0" indent="0">
              <a:buFont typeface="+mj-lt"/>
              <a:buNone/>
            </a:pPr>
            <a:r>
              <a:rPr lang="en-US" sz="1400" dirty="0"/>
              <a:t>Court/antitrust remedies limiting exclusivity or requiring data access could reduce some competitive advantages.</a:t>
            </a:r>
            <a:endParaRPr lang="en-US" sz="1400" b="1" dirty="0">
              <a:solidFill>
                <a:schemeClr val="tx1"/>
              </a:solidFill>
            </a:endParaRPr>
          </a:p>
        </p:txBody>
      </p:sp>
      <p:sp>
        <p:nvSpPr>
          <p:cNvPr id="7" name="Footer Placeholder 3">
            <a:extLst>
              <a:ext uri="{FF2B5EF4-FFF2-40B4-BE49-F238E27FC236}">
                <a16:creationId xmlns:a16="http://schemas.microsoft.com/office/drawing/2014/main" id="{2AAA9B8D-23D3-0018-795C-6C55B586273A}"/>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pic>
        <p:nvPicPr>
          <p:cNvPr id="8" name="Picture 7">
            <a:extLst>
              <a:ext uri="{FF2B5EF4-FFF2-40B4-BE49-F238E27FC236}">
                <a16:creationId xmlns:a16="http://schemas.microsoft.com/office/drawing/2014/main" id="{7B3F389C-A141-553B-F74A-837E75200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4294" y="1176374"/>
            <a:ext cx="820958" cy="521105"/>
          </a:xfrm>
          <a:prstGeom prst="rect">
            <a:avLst/>
          </a:prstGeom>
        </p:spPr>
      </p:pic>
      <p:pic>
        <p:nvPicPr>
          <p:cNvPr id="9" name="Picture 8">
            <a:extLst>
              <a:ext uri="{FF2B5EF4-FFF2-40B4-BE49-F238E27FC236}">
                <a16:creationId xmlns:a16="http://schemas.microsoft.com/office/drawing/2014/main" id="{A91A0DA4-8F19-BE67-3892-FDFF91B0C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88391" y="1931695"/>
            <a:ext cx="783082" cy="521106"/>
          </a:xfrm>
          <a:prstGeom prst="rect">
            <a:avLst/>
          </a:prstGeom>
        </p:spPr>
      </p:pic>
      <p:pic>
        <p:nvPicPr>
          <p:cNvPr id="10" name="Picture 9">
            <a:extLst>
              <a:ext uri="{FF2B5EF4-FFF2-40B4-BE49-F238E27FC236}">
                <a16:creationId xmlns:a16="http://schemas.microsoft.com/office/drawing/2014/main" id="{9F1D3DD2-5943-7C9B-E0EC-CE7B8A9331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3392" y="2787053"/>
            <a:ext cx="544207" cy="267432"/>
          </a:xfrm>
          <a:prstGeom prst="rect">
            <a:avLst/>
          </a:prstGeom>
        </p:spPr>
      </p:pic>
      <p:pic>
        <p:nvPicPr>
          <p:cNvPr id="11" name="Picture 10">
            <a:extLst>
              <a:ext uri="{FF2B5EF4-FFF2-40B4-BE49-F238E27FC236}">
                <a16:creationId xmlns:a16="http://schemas.microsoft.com/office/drawing/2014/main" id="{95F61F29-661B-C5AE-A24B-4E870D51C1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03964" y="2692378"/>
            <a:ext cx="659790" cy="362107"/>
          </a:xfrm>
          <a:prstGeom prst="rect">
            <a:avLst/>
          </a:prstGeom>
        </p:spPr>
      </p:pic>
      <p:pic>
        <p:nvPicPr>
          <p:cNvPr id="12" name="Picture 11">
            <a:extLst>
              <a:ext uri="{FF2B5EF4-FFF2-40B4-BE49-F238E27FC236}">
                <a16:creationId xmlns:a16="http://schemas.microsoft.com/office/drawing/2014/main" id="{6078A828-B220-F84B-DA85-95EBF3359DEF}"/>
              </a:ext>
            </a:extLst>
          </p:cNvPr>
          <p:cNvPicPr>
            <a:picLocks noChangeAspect="1"/>
          </p:cNvPicPr>
          <p:nvPr/>
        </p:nvPicPr>
        <p:blipFill>
          <a:blip r:embed="rId6"/>
          <a:stretch>
            <a:fillRect/>
          </a:stretch>
        </p:blipFill>
        <p:spPr>
          <a:xfrm>
            <a:off x="4371473" y="3536679"/>
            <a:ext cx="1342434" cy="222340"/>
          </a:xfrm>
          <a:prstGeom prst="rect">
            <a:avLst/>
          </a:prstGeom>
        </p:spPr>
      </p:pic>
      <p:pic>
        <p:nvPicPr>
          <p:cNvPr id="13" name="Picture 12">
            <a:extLst>
              <a:ext uri="{FF2B5EF4-FFF2-40B4-BE49-F238E27FC236}">
                <a16:creationId xmlns:a16="http://schemas.microsoft.com/office/drawing/2014/main" id="{DF44EF8D-E7B8-21BE-1259-36768742D3B2}"/>
              </a:ext>
            </a:extLst>
          </p:cNvPr>
          <p:cNvPicPr>
            <a:picLocks noChangeAspect="1"/>
          </p:cNvPicPr>
          <p:nvPr/>
        </p:nvPicPr>
        <p:blipFill>
          <a:blip r:embed="rId7"/>
          <a:stretch>
            <a:fillRect/>
          </a:stretch>
        </p:blipFill>
        <p:spPr>
          <a:xfrm>
            <a:off x="5861859" y="3500483"/>
            <a:ext cx="1232472" cy="258536"/>
          </a:xfrm>
          <a:prstGeom prst="rect">
            <a:avLst/>
          </a:prstGeom>
        </p:spPr>
      </p:pic>
    </p:spTree>
    <p:extLst>
      <p:ext uri="{BB962C8B-B14F-4D97-AF65-F5344CB8AC3E}">
        <p14:creationId xmlns:p14="http://schemas.microsoft.com/office/powerpoint/2010/main" val="261038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CF4B8439-E211-BAB5-66CA-D804CF6C8E45}"/>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r>
              <a:rPr lang="en-IN" dirty="0"/>
              <a:t>12.</a:t>
            </a:r>
          </a:p>
        </p:txBody>
      </p:sp>
      <p:sp>
        <p:nvSpPr>
          <p:cNvPr id="3" name="Title 1">
            <a:extLst>
              <a:ext uri="{FF2B5EF4-FFF2-40B4-BE49-F238E27FC236}">
                <a16:creationId xmlns:a16="http://schemas.microsoft.com/office/drawing/2014/main" id="{3AECE241-2BE4-F249-4B76-3088CFFADBC0}"/>
              </a:ext>
            </a:extLst>
          </p:cNvPr>
          <p:cNvSpPr txBox="1">
            <a:spLocks/>
          </p:cNvSpPr>
          <p:nvPr/>
        </p:nvSpPr>
        <p:spPr>
          <a:xfrm>
            <a:off x="272374" y="470597"/>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Risks </a:t>
            </a:r>
            <a:r>
              <a:rPr lang="en-IN" sz="3600" b="1" i="1" dirty="0">
                <a:solidFill>
                  <a:schemeClr val="bg2"/>
                </a:solidFill>
              </a:rPr>
              <a:t>- Continued</a:t>
            </a:r>
            <a:endParaRPr lang="en-IN" b="1" i="1" dirty="0">
              <a:solidFill>
                <a:schemeClr val="bg2"/>
              </a:solidFill>
            </a:endParaRPr>
          </a:p>
        </p:txBody>
      </p:sp>
      <p:cxnSp>
        <p:nvCxnSpPr>
          <p:cNvPr id="4" name="Straight Connector 3">
            <a:extLst>
              <a:ext uri="{FF2B5EF4-FFF2-40B4-BE49-F238E27FC236}">
                <a16:creationId xmlns:a16="http://schemas.microsoft.com/office/drawing/2014/main" id="{36CEB52B-B7D5-2ADC-3129-7AB87E3A55DB}"/>
              </a:ext>
            </a:extLst>
          </p:cNvPr>
          <p:cNvCxnSpPr>
            <a:cxnSpLocks/>
          </p:cNvCxnSpPr>
          <p:nvPr/>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36008883-4F57-C45F-BD4D-B631E3510A89}"/>
              </a:ext>
            </a:extLst>
          </p:cNvPr>
          <p:cNvCxnSpPr>
            <a:cxnSpLocks/>
          </p:cNvCxnSpPr>
          <p:nvPr/>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6" name="Date Placeholder 2">
            <a:extLst>
              <a:ext uri="{FF2B5EF4-FFF2-40B4-BE49-F238E27FC236}">
                <a16:creationId xmlns:a16="http://schemas.microsoft.com/office/drawing/2014/main" id="{F23A34A4-8DC0-70EF-7CFE-3D88E70B4C4E}"/>
              </a:ext>
            </a:extLst>
          </p:cNvPr>
          <p:cNvSpPr txBox="1">
            <a:spLocks/>
          </p:cNvSpPr>
          <p:nvPr/>
        </p:nvSpPr>
        <p:spPr>
          <a:xfrm>
            <a:off x="272373" y="1210418"/>
            <a:ext cx="11605856" cy="3781199"/>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pPr>
            <a:r>
              <a:rPr lang="en-US" sz="1600" b="1" dirty="0">
                <a:solidFill>
                  <a:schemeClr val="tx1"/>
                </a:solidFill>
              </a:rPr>
              <a:t>Capital-spend / ROI risk — huge 2025 capex increase may pressure returns:</a:t>
            </a:r>
          </a:p>
          <a:p>
            <a:pPr marL="0" indent="0">
              <a:buFont typeface="+mj-lt"/>
              <a:buNone/>
            </a:pPr>
            <a:r>
              <a:rPr lang="en-US" sz="1400" dirty="0"/>
              <a:t>Alphabet materially raised 2025 capex (management reaffirmed ~$75B then hiked to </a:t>
            </a:r>
            <a:r>
              <a:rPr lang="en-US" sz="1400" b="1" dirty="0"/>
              <a:t>~$85B</a:t>
            </a:r>
            <a:r>
              <a:rPr lang="en-US" sz="1400" dirty="0"/>
              <a:t>) to scale AI/data-center's — investors worry about the timing and payback of that spending. </a:t>
            </a:r>
          </a:p>
          <a:p>
            <a:pPr marL="0" indent="0">
              <a:buFont typeface="+mj-lt"/>
              <a:buNone/>
            </a:pPr>
            <a:endParaRPr lang="en-US" sz="1400" b="1" dirty="0">
              <a:solidFill>
                <a:schemeClr val="tx1"/>
              </a:solidFill>
            </a:endParaRPr>
          </a:p>
          <a:p>
            <a:pPr marL="0" indent="0">
              <a:buFont typeface="+mj-lt"/>
              <a:buNone/>
            </a:pPr>
            <a:r>
              <a:rPr lang="en-US" sz="1600" b="1" dirty="0">
                <a:solidFill>
                  <a:schemeClr val="tx1"/>
                </a:solidFill>
              </a:rPr>
              <a:t>AI-hardware supply &amp; export-control risk — GPU shortages &amp; export rules can constrain AI rollouts:</a:t>
            </a:r>
          </a:p>
          <a:p>
            <a:pPr marL="0" indent="0">
              <a:buFont typeface="+mj-lt"/>
              <a:buNone/>
            </a:pPr>
            <a:r>
              <a:rPr lang="en-US" sz="1400" dirty="0"/>
              <a:t>Ongoing Nvidia/packaging supply bottlenecks and tighter U.S. export controls on advanced AI chips create the risk that GCP and Gemini scale more slowly or at a higher cost.</a:t>
            </a:r>
          </a:p>
          <a:p>
            <a:pPr marL="0" indent="0">
              <a:buFont typeface="+mj-lt"/>
              <a:buNone/>
            </a:pPr>
            <a:endParaRPr lang="en-US" sz="1400" dirty="0"/>
          </a:p>
          <a:p>
            <a:pPr marL="0" indent="0">
              <a:buFont typeface="+mj-lt"/>
              <a:buNone/>
            </a:pPr>
            <a:r>
              <a:rPr lang="en-US" sz="1600" b="1" dirty="0">
                <a:solidFill>
                  <a:schemeClr val="tx1"/>
                </a:solidFill>
              </a:rPr>
              <a:t>China regulatory/geopolitical risk — probes &amp; trade measures could affect operations &amp; supply chains:</a:t>
            </a:r>
          </a:p>
          <a:p>
            <a:pPr marL="0" indent="0">
              <a:buFont typeface="+mj-lt"/>
              <a:buNone/>
            </a:pPr>
            <a:r>
              <a:rPr lang="en-US" sz="1400" dirty="0"/>
              <a:t>China’s regulators opened probes, and broader trade/tariff tensions have led to retaliatory measures this year — geopolitical escalation could hit supply chains, partnerships, or ad/partner revenues.</a:t>
            </a:r>
          </a:p>
          <a:p>
            <a:pPr marL="0" indent="0">
              <a:buFont typeface="+mj-lt"/>
              <a:buNone/>
            </a:pPr>
            <a:endParaRPr lang="en-US" sz="1400" dirty="0"/>
          </a:p>
          <a:p>
            <a:pPr marL="0" indent="0">
              <a:buFont typeface="+mj-lt"/>
              <a:buNone/>
            </a:pPr>
            <a:r>
              <a:rPr lang="en-US" sz="1600" b="1" dirty="0">
                <a:solidFill>
                  <a:schemeClr val="tx1"/>
                </a:solidFill>
              </a:rPr>
              <a:t>Waymo / Other-Bets cash-burn &amp; operational/regulatory setbacks:</a:t>
            </a:r>
          </a:p>
          <a:p>
            <a:pPr marL="0" indent="0">
              <a:buFont typeface="+mj-lt"/>
              <a:buNone/>
            </a:pPr>
            <a:r>
              <a:rPr lang="en-US" sz="1400" dirty="0"/>
              <a:t>Waymo continues to burn cash, has faced regulatory/recall actions (e.g., a recall of ~1,200 vehicles), and requires substantial funding/scale — failures or large incremental losses could negatively impact EPS and investor sentiment. </a:t>
            </a:r>
            <a:endParaRPr lang="en-US" sz="1400" b="1" dirty="0">
              <a:solidFill>
                <a:schemeClr val="tx1"/>
              </a:solidFill>
            </a:endParaRPr>
          </a:p>
        </p:txBody>
      </p:sp>
      <p:sp>
        <p:nvSpPr>
          <p:cNvPr id="7" name="Footer Placeholder 3">
            <a:extLst>
              <a:ext uri="{FF2B5EF4-FFF2-40B4-BE49-F238E27FC236}">
                <a16:creationId xmlns:a16="http://schemas.microsoft.com/office/drawing/2014/main" id="{AE9A4801-5182-E7D0-C765-429017255BB4}"/>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pic>
        <p:nvPicPr>
          <p:cNvPr id="8" name="Picture 7">
            <a:extLst>
              <a:ext uri="{FF2B5EF4-FFF2-40B4-BE49-F238E27FC236}">
                <a16:creationId xmlns:a16="http://schemas.microsoft.com/office/drawing/2014/main" id="{41232C75-9E83-FDE4-4DE7-810457E6F053}"/>
              </a:ext>
            </a:extLst>
          </p:cNvPr>
          <p:cNvPicPr>
            <a:picLocks noChangeAspect="1"/>
          </p:cNvPicPr>
          <p:nvPr/>
        </p:nvPicPr>
        <p:blipFill>
          <a:blip r:embed="rId2"/>
          <a:stretch>
            <a:fillRect/>
          </a:stretch>
        </p:blipFill>
        <p:spPr>
          <a:xfrm>
            <a:off x="6789621" y="1237453"/>
            <a:ext cx="845779" cy="414757"/>
          </a:xfrm>
          <a:prstGeom prst="rect">
            <a:avLst/>
          </a:prstGeom>
        </p:spPr>
      </p:pic>
      <p:pic>
        <p:nvPicPr>
          <p:cNvPr id="9" name="Picture 8">
            <a:extLst>
              <a:ext uri="{FF2B5EF4-FFF2-40B4-BE49-F238E27FC236}">
                <a16:creationId xmlns:a16="http://schemas.microsoft.com/office/drawing/2014/main" id="{9D406C85-A124-E8E4-701E-B83EC9F89D9A}"/>
              </a:ext>
            </a:extLst>
          </p:cNvPr>
          <p:cNvPicPr>
            <a:picLocks noChangeAspect="1"/>
          </p:cNvPicPr>
          <p:nvPr/>
        </p:nvPicPr>
        <p:blipFill>
          <a:blip r:embed="rId3"/>
          <a:stretch>
            <a:fillRect/>
          </a:stretch>
        </p:blipFill>
        <p:spPr>
          <a:xfrm>
            <a:off x="7725161" y="1230341"/>
            <a:ext cx="1140582" cy="414757"/>
          </a:xfrm>
          <a:prstGeom prst="rect">
            <a:avLst/>
          </a:prstGeom>
        </p:spPr>
      </p:pic>
      <p:pic>
        <p:nvPicPr>
          <p:cNvPr id="10" name="Picture 9">
            <a:extLst>
              <a:ext uri="{FF2B5EF4-FFF2-40B4-BE49-F238E27FC236}">
                <a16:creationId xmlns:a16="http://schemas.microsoft.com/office/drawing/2014/main" id="{963E2BD1-6635-0325-DBEA-0D9964D5A291}"/>
              </a:ext>
            </a:extLst>
          </p:cNvPr>
          <p:cNvPicPr>
            <a:picLocks noChangeAspect="1"/>
          </p:cNvPicPr>
          <p:nvPr/>
        </p:nvPicPr>
        <p:blipFill>
          <a:blip r:embed="rId4"/>
          <a:stretch>
            <a:fillRect/>
          </a:stretch>
        </p:blipFill>
        <p:spPr>
          <a:xfrm>
            <a:off x="8999866" y="1258565"/>
            <a:ext cx="1622738" cy="399245"/>
          </a:xfrm>
          <a:prstGeom prst="rect">
            <a:avLst/>
          </a:prstGeom>
        </p:spPr>
      </p:pic>
      <p:pic>
        <p:nvPicPr>
          <p:cNvPr id="11" name="Picture 10">
            <a:extLst>
              <a:ext uri="{FF2B5EF4-FFF2-40B4-BE49-F238E27FC236}">
                <a16:creationId xmlns:a16="http://schemas.microsoft.com/office/drawing/2014/main" id="{0EDCA761-82AC-36F1-923E-9F9AF5B8E9F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65743" y="1954985"/>
            <a:ext cx="607878" cy="607878"/>
          </a:xfrm>
          <a:prstGeom prst="rect">
            <a:avLst/>
          </a:prstGeom>
        </p:spPr>
      </p:pic>
      <p:pic>
        <p:nvPicPr>
          <p:cNvPr id="12" name="Picture 11">
            <a:extLst>
              <a:ext uri="{FF2B5EF4-FFF2-40B4-BE49-F238E27FC236}">
                <a16:creationId xmlns:a16="http://schemas.microsoft.com/office/drawing/2014/main" id="{648E59C1-1231-6EE5-9C7A-CD4A255E9C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99866" y="2999239"/>
            <a:ext cx="688420" cy="458112"/>
          </a:xfrm>
          <a:prstGeom prst="rect">
            <a:avLst/>
          </a:prstGeom>
        </p:spPr>
      </p:pic>
      <p:pic>
        <p:nvPicPr>
          <p:cNvPr id="13" name="Picture 12">
            <a:extLst>
              <a:ext uri="{FF2B5EF4-FFF2-40B4-BE49-F238E27FC236}">
                <a16:creationId xmlns:a16="http://schemas.microsoft.com/office/drawing/2014/main" id="{07D15DB0-B231-C9EC-CCD0-ED758035BBFD}"/>
              </a:ext>
            </a:extLst>
          </p:cNvPr>
          <p:cNvPicPr>
            <a:picLocks noChangeAspect="1"/>
          </p:cNvPicPr>
          <p:nvPr/>
        </p:nvPicPr>
        <p:blipFill>
          <a:blip r:embed="rId7"/>
          <a:stretch>
            <a:fillRect/>
          </a:stretch>
        </p:blipFill>
        <p:spPr>
          <a:xfrm>
            <a:off x="6096000" y="3843419"/>
            <a:ext cx="610721" cy="424112"/>
          </a:xfrm>
          <a:prstGeom prst="rect">
            <a:avLst/>
          </a:prstGeom>
        </p:spPr>
      </p:pic>
      <p:pic>
        <p:nvPicPr>
          <p:cNvPr id="14" name="Picture 13">
            <a:extLst>
              <a:ext uri="{FF2B5EF4-FFF2-40B4-BE49-F238E27FC236}">
                <a16:creationId xmlns:a16="http://schemas.microsoft.com/office/drawing/2014/main" id="{AA36FBC4-3F19-12B5-4814-9EDB6FC54765}"/>
              </a:ext>
            </a:extLst>
          </p:cNvPr>
          <p:cNvPicPr>
            <a:picLocks noChangeAspect="1"/>
          </p:cNvPicPr>
          <p:nvPr/>
        </p:nvPicPr>
        <p:blipFill>
          <a:blip r:embed="rId8"/>
          <a:stretch>
            <a:fillRect/>
          </a:stretch>
        </p:blipFill>
        <p:spPr>
          <a:xfrm>
            <a:off x="7037151" y="3826127"/>
            <a:ext cx="1175083" cy="458695"/>
          </a:xfrm>
          <a:prstGeom prst="rect">
            <a:avLst/>
          </a:prstGeom>
        </p:spPr>
      </p:pic>
    </p:spTree>
    <p:extLst>
      <p:ext uri="{BB962C8B-B14F-4D97-AF65-F5344CB8AC3E}">
        <p14:creationId xmlns:p14="http://schemas.microsoft.com/office/powerpoint/2010/main" val="28485693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AF68DDF0-880E-CD11-ED02-345D2961C436}"/>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sp>
        <p:nvSpPr>
          <p:cNvPr id="3" name="Slide Number Placeholder 4">
            <a:extLst>
              <a:ext uri="{FF2B5EF4-FFF2-40B4-BE49-F238E27FC236}">
                <a16:creationId xmlns:a16="http://schemas.microsoft.com/office/drawing/2014/main" id="{CD10D3EC-990D-E30C-7EF3-CDBB1CBA835C}"/>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r>
              <a:rPr lang="en-IN" dirty="0"/>
              <a:t>13.</a:t>
            </a:r>
          </a:p>
        </p:txBody>
      </p:sp>
      <p:sp>
        <p:nvSpPr>
          <p:cNvPr id="4" name="Title 1">
            <a:extLst>
              <a:ext uri="{FF2B5EF4-FFF2-40B4-BE49-F238E27FC236}">
                <a16:creationId xmlns:a16="http://schemas.microsoft.com/office/drawing/2014/main" id="{3593DDA0-3DCA-0BB5-92F2-103CE6F6B229}"/>
              </a:ext>
            </a:extLst>
          </p:cNvPr>
          <p:cNvSpPr txBox="1">
            <a:spLocks/>
          </p:cNvSpPr>
          <p:nvPr/>
        </p:nvSpPr>
        <p:spPr>
          <a:xfrm>
            <a:off x="272374" y="470597"/>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b="1" i="0" dirty="0">
                <a:solidFill>
                  <a:srgbClr val="002060"/>
                </a:solidFill>
              </a:rPr>
              <a:t>Investment Conclusion</a:t>
            </a:r>
            <a:endParaRPr lang="en-IN" b="1" i="0" dirty="0">
              <a:solidFill>
                <a:schemeClr val="bg2"/>
              </a:solidFill>
            </a:endParaRPr>
          </a:p>
        </p:txBody>
      </p:sp>
      <p:cxnSp>
        <p:nvCxnSpPr>
          <p:cNvPr id="5" name="Straight Connector 4">
            <a:extLst>
              <a:ext uri="{FF2B5EF4-FFF2-40B4-BE49-F238E27FC236}">
                <a16:creationId xmlns:a16="http://schemas.microsoft.com/office/drawing/2014/main" id="{35197270-63AD-9D0F-DE24-912AB47F3C7A}"/>
              </a:ext>
            </a:extLst>
          </p:cNvPr>
          <p:cNvCxnSpPr>
            <a:cxnSpLocks/>
          </p:cNvCxnSpPr>
          <p:nvPr/>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1B9457CE-773F-03F4-440D-F75052864C4B}"/>
              </a:ext>
            </a:extLst>
          </p:cNvPr>
          <p:cNvCxnSpPr>
            <a:cxnSpLocks/>
          </p:cNvCxnSpPr>
          <p:nvPr/>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7" name="Rectangle: Rounded Corners 6">
            <a:extLst>
              <a:ext uri="{FF2B5EF4-FFF2-40B4-BE49-F238E27FC236}">
                <a16:creationId xmlns:a16="http://schemas.microsoft.com/office/drawing/2014/main" id="{799A17B3-0AB8-2D66-E88D-E5493A0838C7}"/>
              </a:ext>
            </a:extLst>
          </p:cNvPr>
          <p:cNvSpPr/>
          <p:nvPr/>
        </p:nvSpPr>
        <p:spPr>
          <a:xfrm>
            <a:off x="272374" y="1481804"/>
            <a:ext cx="2812118" cy="920928"/>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3600" b="1" dirty="0">
                <a:solidFill>
                  <a:schemeClr val="bg1"/>
                </a:solidFill>
              </a:rPr>
              <a:t>Buy/Hold</a:t>
            </a:r>
          </a:p>
        </p:txBody>
      </p:sp>
      <p:sp>
        <p:nvSpPr>
          <p:cNvPr id="8" name="Date Placeholder 2">
            <a:extLst>
              <a:ext uri="{FF2B5EF4-FFF2-40B4-BE49-F238E27FC236}">
                <a16:creationId xmlns:a16="http://schemas.microsoft.com/office/drawing/2014/main" id="{93FC51CA-F6DE-3114-EA18-141ABD2FFC72}"/>
              </a:ext>
            </a:extLst>
          </p:cNvPr>
          <p:cNvSpPr txBox="1">
            <a:spLocks/>
          </p:cNvSpPr>
          <p:nvPr/>
        </p:nvSpPr>
        <p:spPr>
          <a:xfrm>
            <a:off x="272374" y="2313278"/>
            <a:ext cx="11605856" cy="223144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pPr>
            <a:r>
              <a:rPr lang="en-US" sz="1400" b="1" dirty="0">
                <a:solidFill>
                  <a:schemeClr val="tx1"/>
                </a:solidFill>
              </a:rPr>
              <a:t>BUY</a:t>
            </a:r>
            <a:r>
              <a:rPr lang="en-US" sz="1400" dirty="0">
                <a:solidFill>
                  <a:schemeClr val="tx1"/>
                </a:solidFill>
              </a:rPr>
              <a:t> — </a:t>
            </a:r>
            <a:r>
              <a:rPr lang="en-US" sz="1400" i="1" dirty="0">
                <a:solidFill>
                  <a:schemeClr val="tx1"/>
                </a:solidFill>
              </a:rPr>
              <a:t>Target $235.44 with upside of 10.58% — AI, Cloud &amp; YouTube monetization support sustainable upside.</a:t>
            </a:r>
          </a:p>
          <a:p>
            <a:pPr marL="0" indent="0">
              <a:buFont typeface="+mj-lt"/>
              <a:buNone/>
            </a:pPr>
            <a:endParaRPr lang="en-US" sz="1400" b="0" dirty="0">
              <a:solidFill>
                <a:schemeClr val="tx1"/>
              </a:solidFill>
            </a:endParaRPr>
          </a:p>
          <a:p>
            <a:pPr marL="0" indent="0">
              <a:buFont typeface="+mj-lt"/>
              <a:buNone/>
            </a:pPr>
            <a:r>
              <a:rPr lang="en-US" sz="1400" b="0" dirty="0">
                <a:solidFill>
                  <a:schemeClr val="tx1"/>
                </a:solidFill>
              </a:rPr>
              <a:t>Why now? — Gemini commercial rollouts + improving Cloud margins are beginning to convert into measurable revenue and operating leverage; catalysts expected over next 12 months. </a:t>
            </a:r>
            <a:r>
              <a:rPr lang="en-US" sz="1400" dirty="0">
                <a:solidFill>
                  <a:schemeClr val="tx1"/>
                </a:solidFill>
              </a:rPr>
              <a:t>Ad recovery signs and product monetization changes (SGE ad tests) justify entering before broader market repricing.</a:t>
            </a:r>
          </a:p>
          <a:p>
            <a:pPr marL="0" indent="0">
              <a:buFont typeface="+mj-lt"/>
              <a:buNone/>
            </a:pPr>
            <a:endParaRPr lang="en-US" sz="1400" b="0" dirty="0">
              <a:solidFill>
                <a:schemeClr val="tx1"/>
              </a:solidFill>
            </a:endParaRPr>
          </a:p>
          <a:p>
            <a:pPr marL="0" indent="0">
              <a:buFont typeface="+mj-lt"/>
              <a:buNone/>
            </a:pPr>
            <a:r>
              <a:rPr lang="en-US" sz="1400" b="1" dirty="0">
                <a:solidFill>
                  <a:schemeClr val="tx1"/>
                </a:solidFill>
              </a:rPr>
              <a:t>Top drivers:</a:t>
            </a:r>
            <a:r>
              <a:rPr lang="en-US" sz="1400" dirty="0">
                <a:solidFill>
                  <a:schemeClr val="tx1"/>
                </a:solidFill>
              </a:rPr>
              <a:t> AI monetization; YouTube monetization; Cloud margin expansion.</a:t>
            </a:r>
          </a:p>
          <a:p>
            <a:pPr marL="0" indent="0">
              <a:buFont typeface="+mj-lt"/>
              <a:buNone/>
            </a:pPr>
            <a:r>
              <a:rPr lang="en-US" sz="1400" b="1" dirty="0">
                <a:solidFill>
                  <a:schemeClr val="tx1"/>
                </a:solidFill>
              </a:rPr>
              <a:t>Top risks:</a:t>
            </a:r>
            <a:r>
              <a:rPr lang="en-US" sz="1400" dirty="0">
                <a:solidFill>
                  <a:schemeClr val="tx1"/>
                </a:solidFill>
              </a:rPr>
              <a:t> Regulatory remedies; AI/cloud competition; elevated capex.</a:t>
            </a:r>
          </a:p>
          <a:p>
            <a:pPr marL="0" indent="0">
              <a:buFont typeface="+mj-lt"/>
              <a:buNone/>
            </a:pPr>
            <a:r>
              <a:rPr lang="en-US" sz="1400" b="1" dirty="0">
                <a:solidFill>
                  <a:schemeClr val="tx1"/>
                </a:solidFill>
              </a:rPr>
              <a:t>Investor action:</a:t>
            </a:r>
            <a:r>
              <a:rPr lang="en-US" sz="1400" dirty="0">
                <a:solidFill>
                  <a:schemeClr val="tx1"/>
                </a:solidFill>
              </a:rPr>
              <a:t> Consider staged buy; monitor quarterly monetization metrics and regulatory developments.</a:t>
            </a:r>
          </a:p>
          <a:p>
            <a:pPr marL="0" indent="0">
              <a:buFont typeface="+mj-lt"/>
              <a:buNone/>
            </a:pPr>
            <a:endParaRPr lang="en-US" sz="1400" b="0" dirty="0">
              <a:solidFill>
                <a:schemeClr val="tx1"/>
              </a:solidFill>
            </a:endParaRPr>
          </a:p>
        </p:txBody>
      </p:sp>
      <p:sp>
        <p:nvSpPr>
          <p:cNvPr id="9" name="Rectangle: Rounded Corners 8">
            <a:extLst>
              <a:ext uri="{FF2B5EF4-FFF2-40B4-BE49-F238E27FC236}">
                <a16:creationId xmlns:a16="http://schemas.microsoft.com/office/drawing/2014/main" id="{72A0042B-2A0E-06B3-483A-E21C5D606CBF}"/>
              </a:ext>
            </a:extLst>
          </p:cNvPr>
          <p:cNvSpPr/>
          <p:nvPr/>
        </p:nvSpPr>
        <p:spPr>
          <a:xfrm>
            <a:off x="272374" y="4409075"/>
            <a:ext cx="1624518" cy="1472724"/>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2400" b="1" dirty="0">
                <a:solidFill>
                  <a:schemeClr val="bg1"/>
                </a:solidFill>
              </a:rPr>
              <a:t>Our View:</a:t>
            </a:r>
          </a:p>
        </p:txBody>
      </p:sp>
      <p:sp>
        <p:nvSpPr>
          <p:cNvPr id="10" name="Rectangle: Rounded Corners 9">
            <a:extLst>
              <a:ext uri="{FF2B5EF4-FFF2-40B4-BE49-F238E27FC236}">
                <a16:creationId xmlns:a16="http://schemas.microsoft.com/office/drawing/2014/main" id="{7D00AF81-477D-9CCF-F32C-75A7C8B23230}"/>
              </a:ext>
            </a:extLst>
          </p:cNvPr>
          <p:cNvSpPr/>
          <p:nvPr/>
        </p:nvSpPr>
        <p:spPr>
          <a:xfrm>
            <a:off x="2081718" y="4409075"/>
            <a:ext cx="9456907" cy="1505333"/>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dirty="0">
                <a:solidFill>
                  <a:schemeClr val="tx1"/>
                </a:solidFill>
              </a:rPr>
              <a:t>Summing up — we recommend </a:t>
            </a:r>
            <a:r>
              <a:rPr lang="en-US" sz="1400" b="1" dirty="0">
                <a:solidFill>
                  <a:schemeClr val="tx1"/>
                </a:solidFill>
              </a:rPr>
              <a:t>BUY/HOLD </a:t>
            </a:r>
            <a:r>
              <a:rPr lang="en-US" sz="1400" dirty="0">
                <a:solidFill>
                  <a:schemeClr val="tx1"/>
                </a:solidFill>
              </a:rPr>
              <a:t> on Alphabet. Our blended DCF/comps target is </a:t>
            </a:r>
            <a:r>
              <a:rPr lang="en-US" sz="1400" b="1" dirty="0">
                <a:solidFill>
                  <a:schemeClr val="tx1"/>
                </a:solidFill>
              </a:rPr>
              <a:t>$235.44</a:t>
            </a:r>
            <a:r>
              <a:rPr lang="en-US" sz="1400" dirty="0">
                <a:solidFill>
                  <a:schemeClr val="tx1"/>
                </a:solidFill>
              </a:rPr>
              <a:t>, implying </a:t>
            </a:r>
            <a:r>
              <a:rPr lang="en-US" sz="1400" b="0" dirty="0">
                <a:solidFill>
                  <a:schemeClr val="tx1"/>
                </a:solidFill>
              </a:rPr>
              <a:t>a</a:t>
            </a:r>
            <a:r>
              <a:rPr lang="en-US" sz="1400" b="1" dirty="0">
                <a:solidFill>
                  <a:schemeClr val="tx1"/>
                </a:solidFill>
              </a:rPr>
              <a:t> 10.58% </a:t>
            </a:r>
            <a:r>
              <a:rPr lang="en-US" sz="1400" b="0" dirty="0">
                <a:solidFill>
                  <a:schemeClr val="tx1"/>
                </a:solidFill>
              </a:rPr>
              <a:t>Upside</a:t>
            </a:r>
            <a:r>
              <a:rPr lang="en-US" sz="1400" dirty="0">
                <a:solidFill>
                  <a:schemeClr val="tx1"/>
                </a:solidFill>
              </a:rPr>
              <a:t> from today’s price of </a:t>
            </a:r>
            <a:r>
              <a:rPr lang="en-US" sz="1400" b="1" dirty="0">
                <a:solidFill>
                  <a:schemeClr val="tx1"/>
                </a:solidFill>
              </a:rPr>
              <a:t>$212.91</a:t>
            </a:r>
            <a:r>
              <a:rPr lang="en-US" sz="1400" dirty="0">
                <a:solidFill>
                  <a:schemeClr val="tx1"/>
                </a:solidFill>
              </a:rPr>
              <a:t>. Why now? Gemini commercialization and improving Google Cloud margins are reaching inflection points and should start converting into sustainable revenue and operating leverage over the next 12–24 months. Main risks are regulatory remedies and AI/cloud competition — we monitor the court/regulatory calendar and quarterly guidance for execution signals. In short: upside is catalyst-driven and supported by cash generation; downside is primarily regulatory/execution — see our sensitivity and risk pages for detail.</a:t>
            </a:r>
            <a:endParaRPr lang="en-IN" sz="1400" b="1" dirty="0">
              <a:solidFill>
                <a:schemeClr val="tx1"/>
              </a:solidFill>
            </a:endParaRPr>
          </a:p>
        </p:txBody>
      </p:sp>
    </p:spTree>
    <p:extLst>
      <p:ext uri="{BB962C8B-B14F-4D97-AF65-F5344CB8AC3E}">
        <p14:creationId xmlns:p14="http://schemas.microsoft.com/office/powerpoint/2010/main" val="20134899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A246A03C-FB86-3464-48D4-E5F012276527}"/>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r>
              <a:rPr lang="en-IN" dirty="0"/>
              <a:t>2.</a:t>
            </a:r>
          </a:p>
        </p:txBody>
      </p:sp>
      <p:sp>
        <p:nvSpPr>
          <p:cNvPr id="3" name="Date Placeholder 2">
            <a:extLst>
              <a:ext uri="{FF2B5EF4-FFF2-40B4-BE49-F238E27FC236}">
                <a16:creationId xmlns:a16="http://schemas.microsoft.com/office/drawing/2014/main" id="{C521F503-7CA6-A692-9AF1-A585FC3DFA6A}"/>
              </a:ext>
            </a:extLst>
          </p:cNvPr>
          <p:cNvSpPr txBox="1">
            <a:spLocks/>
          </p:cNvSpPr>
          <p:nvPr/>
        </p:nvSpPr>
        <p:spPr>
          <a:xfrm>
            <a:off x="272374" y="939830"/>
            <a:ext cx="10515600" cy="1075818"/>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sz="1600" b="0" dirty="0">
              <a:solidFill>
                <a:schemeClr val="tx1"/>
              </a:solidFill>
            </a:endParaRPr>
          </a:p>
        </p:txBody>
      </p:sp>
      <p:pic>
        <p:nvPicPr>
          <p:cNvPr id="4" name="Picture 3">
            <a:extLst>
              <a:ext uri="{FF2B5EF4-FFF2-40B4-BE49-F238E27FC236}">
                <a16:creationId xmlns:a16="http://schemas.microsoft.com/office/drawing/2014/main" id="{0882BFBC-71F6-0299-07D5-F873111A12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0445" y="3061304"/>
            <a:ext cx="1023276" cy="385434"/>
          </a:xfrm>
          <a:prstGeom prst="rect">
            <a:avLst/>
          </a:prstGeom>
        </p:spPr>
      </p:pic>
      <p:pic>
        <p:nvPicPr>
          <p:cNvPr id="5" name="Picture 4">
            <a:extLst>
              <a:ext uri="{FF2B5EF4-FFF2-40B4-BE49-F238E27FC236}">
                <a16:creationId xmlns:a16="http://schemas.microsoft.com/office/drawing/2014/main" id="{C4A653EA-2433-FEA5-F0DD-3271803967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48136" y="5081238"/>
            <a:ext cx="682809" cy="560698"/>
          </a:xfrm>
          <a:prstGeom prst="rect">
            <a:avLst/>
          </a:prstGeom>
        </p:spPr>
      </p:pic>
      <p:pic>
        <p:nvPicPr>
          <p:cNvPr id="6" name="Picture 5">
            <a:extLst>
              <a:ext uri="{FF2B5EF4-FFF2-40B4-BE49-F238E27FC236}">
                <a16:creationId xmlns:a16="http://schemas.microsoft.com/office/drawing/2014/main" id="{8EA1D8E1-0458-04AE-D2E8-7BC52A5DE5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42405" y="4105603"/>
            <a:ext cx="785297" cy="666843"/>
          </a:xfrm>
          <a:prstGeom prst="rect">
            <a:avLst/>
          </a:prstGeom>
        </p:spPr>
      </p:pic>
      <p:sp>
        <p:nvSpPr>
          <p:cNvPr id="7" name="Title 1">
            <a:extLst>
              <a:ext uri="{FF2B5EF4-FFF2-40B4-BE49-F238E27FC236}">
                <a16:creationId xmlns:a16="http://schemas.microsoft.com/office/drawing/2014/main" id="{8894C5CD-6A75-4F1F-BAC8-B0AD972161A6}"/>
              </a:ext>
            </a:extLst>
          </p:cNvPr>
          <p:cNvSpPr txBox="1">
            <a:spLocks/>
          </p:cNvSpPr>
          <p:nvPr/>
        </p:nvSpPr>
        <p:spPr>
          <a:xfrm>
            <a:off x="366244" y="416013"/>
            <a:ext cx="10308401"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US" dirty="0">
                <a:solidFill>
                  <a:srgbClr val="002060"/>
                </a:solidFill>
              </a:rPr>
              <a:t>Investment Thesis: Buy/Hold</a:t>
            </a:r>
            <a:r>
              <a:rPr lang="en-IN" dirty="0"/>
              <a:t> </a:t>
            </a:r>
          </a:p>
        </p:txBody>
      </p:sp>
      <p:cxnSp>
        <p:nvCxnSpPr>
          <p:cNvPr id="8" name="Straight Connector 7">
            <a:extLst>
              <a:ext uri="{FF2B5EF4-FFF2-40B4-BE49-F238E27FC236}">
                <a16:creationId xmlns:a16="http://schemas.microsoft.com/office/drawing/2014/main" id="{6A7F6214-BC19-EEF1-6620-AA28CBB711DD}"/>
              </a:ext>
            </a:extLst>
          </p:cNvPr>
          <p:cNvCxnSpPr>
            <a:cxnSpLocks/>
          </p:cNvCxnSpPr>
          <p:nvPr/>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sp>
        <p:nvSpPr>
          <p:cNvPr id="9" name="Rectangle: Rounded Corners 8">
            <a:extLst>
              <a:ext uri="{FF2B5EF4-FFF2-40B4-BE49-F238E27FC236}">
                <a16:creationId xmlns:a16="http://schemas.microsoft.com/office/drawing/2014/main" id="{D02B3A5A-BAAD-03B3-9180-8CCAA8B7FEB8}"/>
              </a:ext>
            </a:extLst>
          </p:cNvPr>
          <p:cNvSpPr/>
          <p:nvPr/>
        </p:nvSpPr>
        <p:spPr>
          <a:xfrm>
            <a:off x="272374" y="1129978"/>
            <a:ext cx="11507822" cy="958351"/>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solidFill>
                  <a:schemeClr val="tx1"/>
                </a:solidFill>
              </a:rPr>
              <a:t>Alphabet is well-positioned to deliver sustainable growth, supported by its leadership in generative AI through Gemini, resilient digital ad dominance, rapid monetization of YouTube Shorts, and Google Cloud’s improving profitability.</a:t>
            </a:r>
            <a:endParaRPr lang="en-IN" sz="1800" b="0" dirty="0">
              <a:solidFill>
                <a:schemeClr val="tx1"/>
              </a:solidFill>
            </a:endParaRPr>
          </a:p>
          <a:p>
            <a:pPr algn="ctr"/>
            <a:endParaRPr lang="en-IN" dirty="0"/>
          </a:p>
        </p:txBody>
      </p:sp>
      <p:cxnSp>
        <p:nvCxnSpPr>
          <p:cNvPr id="10" name="Straight Connector 9">
            <a:extLst>
              <a:ext uri="{FF2B5EF4-FFF2-40B4-BE49-F238E27FC236}">
                <a16:creationId xmlns:a16="http://schemas.microsoft.com/office/drawing/2014/main" id="{E95AFBC7-45F7-0699-6132-7BD555452B3D}"/>
              </a:ext>
            </a:extLst>
          </p:cNvPr>
          <p:cNvCxnSpPr>
            <a:cxnSpLocks/>
          </p:cNvCxnSpPr>
          <p:nvPr/>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11" name="Rectangle: Rounded Corners 10">
            <a:extLst>
              <a:ext uri="{FF2B5EF4-FFF2-40B4-BE49-F238E27FC236}">
                <a16:creationId xmlns:a16="http://schemas.microsoft.com/office/drawing/2014/main" id="{759279AF-FB32-63AA-9CFC-A44072F47615}"/>
              </a:ext>
            </a:extLst>
          </p:cNvPr>
          <p:cNvSpPr/>
          <p:nvPr/>
        </p:nvSpPr>
        <p:spPr>
          <a:xfrm>
            <a:off x="375974" y="2965082"/>
            <a:ext cx="2711896" cy="1725957"/>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171450" lvl="0" indent="-171450">
              <a:lnSpc>
                <a:spcPct val="150000"/>
              </a:lnSpc>
              <a:buFont typeface="Arial" panose="020B0604020202020204" pitchFamily="34" charset="0"/>
              <a:buChar char="•"/>
            </a:pPr>
            <a:r>
              <a:rPr lang="en-IN" sz="1600" dirty="0">
                <a:solidFill>
                  <a:schemeClr val="tx1"/>
                </a:solidFill>
              </a:rPr>
              <a:t>Current Price: $212.91</a:t>
            </a:r>
          </a:p>
          <a:p>
            <a:pPr marL="171450" lvl="0" indent="-171450">
              <a:lnSpc>
                <a:spcPct val="150000"/>
              </a:lnSpc>
              <a:buFont typeface="Arial" panose="020B0604020202020204" pitchFamily="34" charset="0"/>
              <a:buChar char="•"/>
            </a:pPr>
            <a:r>
              <a:rPr lang="en-IN" sz="1600" dirty="0">
                <a:solidFill>
                  <a:schemeClr val="tx1"/>
                </a:solidFill>
              </a:rPr>
              <a:t>Target Price: $235.44</a:t>
            </a:r>
          </a:p>
          <a:p>
            <a:pPr marL="171450" lvl="0" indent="-171450">
              <a:lnSpc>
                <a:spcPct val="150000"/>
              </a:lnSpc>
              <a:buFont typeface="Arial" panose="020B0604020202020204" pitchFamily="34" charset="0"/>
              <a:buChar char="•"/>
            </a:pPr>
            <a:r>
              <a:rPr lang="en-IN" sz="1600" dirty="0">
                <a:solidFill>
                  <a:schemeClr val="tx1"/>
                </a:solidFill>
              </a:rPr>
              <a:t>Upside: 10.58%</a:t>
            </a:r>
          </a:p>
          <a:p>
            <a:pPr algn="ctr"/>
            <a:endParaRPr lang="en-IN" sz="1600" dirty="0"/>
          </a:p>
        </p:txBody>
      </p:sp>
      <p:sp>
        <p:nvSpPr>
          <p:cNvPr id="12" name="Rectangle: Rounded Corners 11">
            <a:extLst>
              <a:ext uri="{FF2B5EF4-FFF2-40B4-BE49-F238E27FC236}">
                <a16:creationId xmlns:a16="http://schemas.microsoft.com/office/drawing/2014/main" id="{6043664C-EFFA-12BD-C541-2B1F18D52501}"/>
              </a:ext>
            </a:extLst>
          </p:cNvPr>
          <p:cNvSpPr/>
          <p:nvPr/>
        </p:nvSpPr>
        <p:spPr>
          <a:xfrm>
            <a:off x="375974" y="2307420"/>
            <a:ext cx="2711896" cy="612842"/>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bg1"/>
                </a:solidFill>
              </a:rPr>
              <a:t>Valuation Summary:</a:t>
            </a:r>
          </a:p>
        </p:txBody>
      </p:sp>
      <p:sp>
        <p:nvSpPr>
          <p:cNvPr id="13" name="Rectangle: Rounded Corners 12">
            <a:extLst>
              <a:ext uri="{FF2B5EF4-FFF2-40B4-BE49-F238E27FC236}">
                <a16:creationId xmlns:a16="http://schemas.microsoft.com/office/drawing/2014/main" id="{25C59F1B-2BC0-5C67-72C4-41558C727B4F}"/>
              </a:ext>
            </a:extLst>
          </p:cNvPr>
          <p:cNvSpPr/>
          <p:nvPr/>
        </p:nvSpPr>
        <p:spPr>
          <a:xfrm>
            <a:off x="3697306" y="2305991"/>
            <a:ext cx="8336567" cy="612842"/>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u="sng" dirty="0">
                <a:solidFill>
                  <a:schemeClr val="bg1"/>
                </a:solidFill>
              </a:rPr>
              <a:t>Key Growth Drivers:</a:t>
            </a:r>
            <a:endParaRPr lang="en-IN" sz="2000" b="1" dirty="0">
              <a:solidFill>
                <a:schemeClr val="bg1"/>
              </a:solidFill>
            </a:endParaRPr>
          </a:p>
        </p:txBody>
      </p:sp>
      <p:sp>
        <p:nvSpPr>
          <p:cNvPr id="14" name="Rectangle: Rounded Corners 13">
            <a:extLst>
              <a:ext uri="{FF2B5EF4-FFF2-40B4-BE49-F238E27FC236}">
                <a16:creationId xmlns:a16="http://schemas.microsoft.com/office/drawing/2014/main" id="{853F97DA-3312-58A8-656B-4CD2E7D35D06}"/>
              </a:ext>
            </a:extLst>
          </p:cNvPr>
          <p:cNvSpPr/>
          <p:nvPr/>
        </p:nvSpPr>
        <p:spPr>
          <a:xfrm>
            <a:off x="3697307" y="2965081"/>
            <a:ext cx="1647379" cy="804497"/>
          </a:xfrm>
          <a:prstGeom prst="roundRect">
            <a:avLst>
              <a:gd name="adj" fmla="val 33595"/>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AI Leadership</a:t>
            </a:r>
          </a:p>
        </p:txBody>
      </p:sp>
      <p:sp>
        <p:nvSpPr>
          <p:cNvPr id="15" name="Rectangle: Rounded Corners 14">
            <a:extLst>
              <a:ext uri="{FF2B5EF4-FFF2-40B4-BE49-F238E27FC236}">
                <a16:creationId xmlns:a16="http://schemas.microsoft.com/office/drawing/2014/main" id="{4C5D0220-D5DA-393A-CCBA-688B905D1BEA}"/>
              </a:ext>
            </a:extLst>
          </p:cNvPr>
          <p:cNvSpPr/>
          <p:nvPr/>
        </p:nvSpPr>
        <p:spPr>
          <a:xfrm>
            <a:off x="3697307" y="3964489"/>
            <a:ext cx="1647379" cy="804497"/>
          </a:xfrm>
          <a:prstGeom prst="roundRect">
            <a:avLst>
              <a:gd name="adj" fmla="val 33595"/>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YouTube</a:t>
            </a:r>
          </a:p>
          <a:p>
            <a:pPr algn="ctr"/>
            <a:r>
              <a:rPr lang="en-IN" dirty="0"/>
              <a:t>Monetization</a:t>
            </a:r>
          </a:p>
        </p:txBody>
      </p:sp>
      <p:sp>
        <p:nvSpPr>
          <p:cNvPr id="16" name="Rectangle: Rounded Corners 15">
            <a:extLst>
              <a:ext uri="{FF2B5EF4-FFF2-40B4-BE49-F238E27FC236}">
                <a16:creationId xmlns:a16="http://schemas.microsoft.com/office/drawing/2014/main" id="{F927B7FE-9989-F216-D854-D3059ED2DF31}"/>
              </a:ext>
            </a:extLst>
          </p:cNvPr>
          <p:cNvSpPr/>
          <p:nvPr/>
        </p:nvSpPr>
        <p:spPr>
          <a:xfrm>
            <a:off x="3697307" y="4963897"/>
            <a:ext cx="1647379" cy="804497"/>
          </a:xfrm>
          <a:prstGeom prst="roundRect">
            <a:avLst>
              <a:gd name="adj" fmla="val 33595"/>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Cloud </a:t>
            </a:r>
          </a:p>
          <a:p>
            <a:pPr algn="ctr"/>
            <a:r>
              <a:rPr lang="en-IN" dirty="0"/>
              <a:t>Expansion</a:t>
            </a:r>
          </a:p>
        </p:txBody>
      </p:sp>
      <p:pic>
        <p:nvPicPr>
          <p:cNvPr id="17" name="Picture 16">
            <a:extLst>
              <a:ext uri="{FF2B5EF4-FFF2-40B4-BE49-F238E27FC236}">
                <a16:creationId xmlns:a16="http://schemas.microsoft.com/office/drawing/2014/main" id="{261F01DA-0100-7C67-1355-4C7DD21FA68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85129" y="3041945"/>
            <a:ext cx="939182" cy="525942"/>
          </a:xfrm>
          <a:prstGeom prst="rect">
            <a:avLst/>
          </a:prstGeom>
        </p:spPr>
      </p:pic>
      <p:pic>
        <p:nvPicPr>
          <p:cNvPr id="18" name="Picture 17">
            <a:extLst>
              <a:ext uri="{FF2B5EF4-FFF2-40B4-BE49-F238E27FC236}">
                <a16:creationId xmlns:a16="http://schemas.microsoft.com/office/drawing/2014/main" id="{B2161A08-7F2A-58F7-9F87-BDD478CA83B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68529" y="4207331"/>
            <a:ext cx="1021999" cy="506194"/>
          </a:xfrm>
          <a:prstGeom prst="rect">
            <a:avLst/>
          </a:prstGeom>
        </p:spPr>
      </p:pic>
      <p:cxnSp>
        <p:nvCxnSpPr>
          <p:cNvPr id="19" name="Straight Arrow Connector 18">
            <a:extLst>
              <a:ext uri="{FF2B5EF4-FFF2-40B4-BE49-F238E27FC236}">
                <a16:creationId xmlns:a16="http://schemas.microsoft.com/office/drawing/2014/main" id="{41756846-C969-2763-AF4A-95EFA787AF0E}"/>
              </a:ext>
            </a:extLst>
          </p:cNvPr>
          <p:cNvCxnSpPr/>
          <p:nvPr/>
        </p:nvCxnSpPr>
        <p:spPr>
          <a:xfrm>
            <a:off x="7694977" y="3304916"/>
            <a:ext cx="4584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83A5A38C-1813-9361-806F-B0D426178BEE}"/>
              </a:ext>
            </a:extLst>
          </p:cNvPr>
          <p:cNvCxnSpPr/>
          <p:nvPr/>
        </p:nvCxnSpPr>
        <p:spPr>
          <a:xfrm>
            <a:off x="7694977" y="4439024"/>
            <a:ext cx="4584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8C3CEFAF-97F0-E794-921A-DB77804B8CC6}"/>
              </a:ext>
            </a:extLst>
          </p:cNvPr>
          <p:cNvCxnSpPr/>
          <p:nvPr/>
        </p:nvCxnSpPr>
        <p:spPr>
          <a:xfrm>
            <a:off x="7720305" y="5411335"/>
            <a:ext cx="45842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Rectangle: Rounded Corners 21">
            <a:extLst>
              <a:ext uri="{FF2B5EF4-FFF2-40B4-BE49-F238E27FC236}">
                <a16:creationId xmlns:a16="http://schemas.microsoft.com/office/drawing/2014/main" id="{CD06D0F0-D9E2-5715-70D4-22FE127448C2}"/>
              </a:ext>
            </a:extLst>
          </p:cNvPr>
          <p:cNvSpPr/>
          <p:nvPr/>
        </p:nvSpPr>
        <p:spPr>
          <a:xfrm>
            <a:off x="8324066" y="2965081"/>
            <a:ext cx="3709808" cy="872995"/>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1400" dirty="0"/>
              <a:t>Deep integration of Gemini across Search, Workspace, and Google Cloud is accelerating enterprise adoption, positioning Alphabet as a leader in applied AI.</a:t>
            </a:r>
            <a:endParaRPr lang="en-IN" sz="1400" dirty="0"/>
          </a:p>
        </p:txBody>
      </p:sp>
      <p:sp>
        <p:nvSpPr>
          <p:cNvPr id="23" name="Rectangle: Rounded Corners 22">
            <a:extLst>
              <a:ext uri="{FF2B5EF4-FFF2-40B4-BE49-F238E27FC236}">
                <a16:creationId xmlns:a16="http://schemas.microsoft.com/office/drawing/2014/main" id="{1C4CD8C6-AB86-FEC4-7046-D43D8957FBFE}"/>
              </a:ext>
            </a:extLst>
          </p:cNvPr>
          <p:cNvSpPr/>
          <p:nvPr/>
        </p:nvSpPr>
        <p:spPr>
          <a:xfrm>
            <a:off x="8324066" y="3964489"/>
            <a:ext cx="3709808" cy="872995"/>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1400" dirty="0"/>
              <a:t>Shorts engagement, creator monetization tools, and improving ad targeting are fueling revenue growth, with connected TV becoming a major driver</a:t>
            </a:r>
            <a:endParaRPr lang="en-IN" sz="1400" dirty="0"/>
          </a:p>
        </p:txBody>
      </p:sp>
      <p:sp>
        <p:nvSpPr>
          <p:cNvPr id="24" name="Rectangle: Rounded Corners 23">
            <a:extLst>
              <a:ext uri="{FF2B5EF4-FFF2-40B4-BE49-F238E27FC236}">
                <a16:creationId xmlns:a16="http://schemas.microsoft.com/office/drawing/2014/main" id="{48E9893E-F857-431E-77C2-0B736022E602}"/>
              </a:ext>
            </a:extLst>
          </p:cNvPr>
          <p:cNvSpPr/>
          <p:nvPr/>
        </p:nvSpPr>
        <p:spPr>
          <a:xfrm>
            <a:off x="8343326" y="4963897"/>
            <a:ext cx="3709808" cy="872995"/>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1400" dirty="0"/>
              <a:t>Google Cloud Platform is gaining share with rising operating margins, expanding enterprise deals, and differentiating through AI/ML workloads versus AWS and Azure.</a:t>
            </a:r>
            <a:endParaRPr lang="en-IN" sz="1400" dirty="0"/>
          </a:p>
        </p:txBody>
      </p:sp>
      <p:pic>
        <p:nvPicPr>
          <p:cNvPr id="25" name="Picture 24">
            <a:extLst>
              <a:ext uri="{FF2B5EF4-FFF2-40B4-BE49-F238E27FC236}">
                <a16:creationId xmlns:a16="http://schemas.microsoft.com/office/drawing/2014/main" id="{A06870FA-B88D-60D1-10B1-5748CA9B122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8415" y="5310319"/>
            <a:ext cx="1402225" cy="228004"/>
          </a:xfrm>
          <a:prstGeom prst="rect">
            <a:avLst/>
          </a:prstGeom>
        </p:spPr>
      </p:pic>
      <p:sp>
        <p:nvSpPr>
          <p:cNvPr id="26" name="Footer Placeholder 3">
            <a:extLst>
              <a:ext uri="{FF2B5EF4-FFF2-40B4-BE49-F238E27FC236}">
                <a16:creationId xmlns:a16="http://schemas.microsoft.com/office/drawing/2014/main" id="{E27E63BF-CC08-3046-28DC-91BE430C0254}"/>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spTree>
    <p:extLst>
      <p:ext uri="{BB962C8B-B14F-4D97-AF65-F5344CB8AC3E}">
        <p14:creationId xmlns:p14="http://schemas.microsoft.com/office/powerpoint/2010/main" val="18266206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8EFBCB13-444D-BC6A-6F28-DFA0836157F9}"/>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r>
              <a:rPr lang="en-IN" dirty="0"/>
              <a:t>3.</a:t>
            </a:r>
          </a:p>
        </p:txBody>
      </p:sp>
      <p:graphicFrame>
        <p:nvGraphicFramePr>
          <p:cNvPr id="3" name="Chart 2">
            <a:extLst>
              <a:ext uri="{FF2B5EF4-FFF2-40B4-BE49-F238E27FC236}">
                <a16:creationId xmlns:a16="http://schemas.microsoft.com/office/drawing/2014/main" id="{3F4B86EA-60FE-6FFD-012D-B1A313C6BB4B}"/>
              </a:ext>
            </a:extLst>
          </p:cNvPr>
          <p:cNvGraphicFramePr/>
          <p:nvPr>
            <p:extLst>
              <p:ext uri="{D42A27DB-BD31-4B8C-83A1-F6EECF244321}">
                <p14:modId xmlns:p14="http://schemas.microsoft.com/office/powerpoint/2010/main" val="2920453843"/>
              </p:ext>
            </p:extLst>
          </p:nvPr>
        </p:nvGraphicFramePr>
        <p:xfrm>
          <a:off x="6823953" y="4282506"/>
          <a:ext cx="5368047" cy="1883131"/>
        </p:xfrm>
        <a:graphic>
          <a:graphicData uri="http://schemas.openxmlformats.org/drawingml/2006/chart">
            <c:chart xmlns:c="http://schemas.openxmlformats.org/drawingml/2006/chart" xmlns:r="http://schemas.openxmlformats.org/officeDocument/2006/relationships" r:id="rId2"/>
          </a:graphicData>
        </a:graphic>
      </p:graphicFrame>
      <p:sp>
        <p:nvSpPr>
          <p:cNvPr id="4" name="Title 1">
            <a:extLst>
              <a:ext uri="{FF2B5EF4-FFF2-40B4-BE49-F238E27FC236}">
                <a16:creationId xmlns:a16="http://schemas.microsoft.com/office/drawing/2014/main" id="{30A8B301-9BEE-B5A7-156C-FE6E5776BDBB}"/>
              </a:ext>
            </a:extLst>
          </p:cNvPr>
          <p:cNvSpPr txBox="1">
            <a:spLocks/>
          </p:cNvSpPr>
          <p:nvPr/>
        </p:nvSpPr>
        <p:spPr>
          <a:xfrm>
            <a:off x="268296" y="425841"/>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Company Overview </a:t>
            </a:r>
          </a:p>
        </p:txBody>
      </p:sp>
      <p:cxnSp>
        <p:nvCxnSpPr>
          <p:cNvPr id="5" name="Straight Connector 4">
            <a:extLst>
              <a:ext uri="{FF2B5EF4-FFF2-40B4-BE49-F238E27FC236}">
                <a16:creationId xmlns:a16="http://schemas.microsoft.com/office/drawing/2014/main" id="{E230F717-CF67-8307-82EB-FDEAEFCAA463}"/>
              </a:ext>
            </a:extLst>
          </p:cNvPr>
          <p:cNvCxnSpPr>
            <a:cxnSpLocks/>
          </p:cNvCxnSpPr>
          <p:nvPr/>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6" name="Straight Connector 5">
            <a:extLst>
              <a:ext uri="{FF2B5EF4-FFF2-40B4-BE49-F238E27FC236}">
                <a16:creationId xmlns:a16="http://schemas.microsoft.com/office/drawing/2014/main" id="{9302C99A-32F2-D0D3-F117-CCD813EA1310}"/>
              </a:ext>
            </a:extLst>
          </p:cNvPr>
          <p:cNvCxnSpPr>
            <a:cxnSpLocks/>
          </p:cNvCxnSpPr>
          <p:nvPr/>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7" name="Rectangle: Rounded Corners 6">
            <a:extLst>
              <a:ext uri="{FF2B5EF4-FFF2-40B4-BE49-F238E27FC236}">
                <a16:creationId xmlns:a16="http://schemas.microsoft.com/office/drawing/2014/main" id="{9B86896B-BCD8-28CA-436C-EC26D1DA03AA}"/>
              </a:ext>
            </a:extLst>
          </p:cNvPr>
          <p:cNvSpPr/>
          <p:nvPr/>
        </p:nvSpPr>
        <p:spPr>
          <a:xfrm>
            <a:off x="530689" y="2174615"/>
            <a:ext cx="2324911" cy="546666"/>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bg1"/>
                </a:solidFill>
              </a:rPr>
              <a:t>Financials of 2024:</a:t>
            </a:r>
          </a:p>
        </p:txBody>
      </p:sp>
      <p:sp>
        <p:nvSpPr>
          <p:cNvPr id="8" name="Rectangle: Rounded Corners 7">
            <a:extLst>
              <a:ext uri="{FF2B5EF4-FFF2-40B4-BE49-F238E27FC236}">
                <a16:creationId xmlns:a16="http://schemas.microsoft.com/office/drawing/2014/main" id="{23252269-E034-7C70-8479-C4FCA1F67A0C}"/>
              </a:ext>
            </a:extLst>
          </p:cNvPr>
          <p:cNvSpPr/>
          <p:nvPr/>
        </p:nvSpPr>
        <p:spPr>
          <a:xfrm>
            <a:off x="463539" y="2759855"/>
            <a:ext cx="2392061" cy="1650178"/>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IN" sz="1400" b="0" dirty="0">
                <a:solidFill>
                  <a:schemeClr val="tx1"/>
                </a:solidFill>
              </a:rPr>
              <a:t>Market Cap: $2,323,530</a:t>
            </a:r>
          </a:p>
          <a:p>
            <a:pPr marL="285750" indent="-285750">
              <a:buFont typeface="Arial" panose="020B0604020202020204" pitchFamily="34" charset="0"/>
              <a:buChar char="•"/>
            </a:pPr>
            <a:r>
              <a:rPr lang="en-IN" sz="1400" b="0" dirty="0">
                <a:solidFill>
                  <a:schemeClr val="tx1"/>
                </a:solidFill>
              </a:rPr>
              <a:t>Revenue: $350,018</a:t>
            </a:r>
          </a:p>
          <a:p>
            <a:pPr marL="285750" indent="-285750">
              <a:buFont typeface="Arial" panose="020B0604020202020204" pitchFamily="34" charset="0"/>
              <a:buChar char="•"/>
            </a:pPr>
            <a:r>
              <a:rPr lang="en-IN" sz="1400" b="0" dirty="0">
                <a:solidFill>
                  <a:schemeClr val="tx1"/>
                </a:solidFill>
              </a:rPr>
              <a:t>EBITDA Margin: 36%</a:t>
            </a:r>
          </a:p>
          <a:p>
            <a:pPr marL="285750" indent="-285750">
              <a:buFont typeface="Arial" panose="020B0604020202020204" pitchFamily="34" charset="0"/>
              <a:buChar char="•"/>
            </a:pPr>
            <a:r>
              <a:rPr lang="en-IN" sz="1400" b="0" dirty="0">
                <a:solidFill>
                  <a:schemeClr val="tx1"/>
                </a:solidFill>
              </a:rPr>
              <a:t>EBIT Margin: 32%</a:t>
            </a:r>
          </a:p>
          <a:p>
            <a:pPr marL="285750" indent="-285750">
              <a:buFont typeface="Arial" panose="020B0604020202020204" pitchFamily="34" charset="0"/>
              <a:buChar char="•"/>
            </a:pPr>
            <a:r>
              <a:rPr lang="en-IN" sz="1400" b="0" dirty="0">
                <a:solidFill>
                  <a:schemeClr val="tx1"/>
                </a:solidFill>
              </a:rPr>
              <a:t>Net Income: $100,118</a:t>
            </a:r>
          </a:p>
          <a:p>
            <a:pPr algn="l"/>
            <a:endParaRPr lang="en-IN" sz="1400" dirty="0"/>
          </a:p>
        </p:txBody>
      </p:sp>
      <p:sp>
        <p:nvSpPr>
          <p:cNvPr id="9" name="Rectangle: Rounded Corners 8">
            <a:extLst>
              <a:ext uri="{FF2B5EF4-FFF2-40B4-BE49-F238E27FC236}">
                <a16:creationId xmlns:a16="http://schemas.microsoft.com/office/drawing/2014/main" id="{31642924-D7AC-5563-7F9C-60F31EF97A29}"/>
              </a:ext>
            </a:extLst>
          </p:cNvPr>
          <p:cNvSpPr/>
          <p:nvPr/>
        </p:nvSpPr>
        <p:spPr>
          <a:xfrm>
            <a:off x="272374" y="1037185"/>
            <a:ext cx="11507822" cy="958351"/>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i="1" dirty="0">
                <a:solidFill>
                  <a:schemeClr val="tx1"/>
                </a:solidFill>
                <a:latin typeface="+mn-lt"/>
              </a:rPr>
              <a:t>As the parent Company of Google, YouTube, and Waymo, Alphabet commands unmatched scale in digital advertising and video, while Google Cloud is becoming a key growth engine. Ongoing investments in artificial intelligence, cloud infrastructure, and Other Bets create multiple long-term optionality for shareholders</a:t>
            </a:r>
            <a:r>
              <a:rPr lang="en-US" sz="1800" i="1" dirty="0">
                <a:solidFill>
                  <a:schemeClr val="tx1"/>
                </a:solidFill>
                <a:latin typeface="+mn-lt"/>
              </a:rPr>
              <a:t>.</a:t>
            </a:r>
            <a:endParaRPr lang="en-US" sz="1800" dirty="0">
              <a:solidFill>
                <a:schemeClr val="tx1"/>
              </a:solidFill>
              <a:latin typeface="+mn-lt"/>
            </a:endParaRPr>
          </a:p>
          <a:p>
            <a:pPr marL="342900" indent="-342900">
              <a:buFont typeface="Arial" panose="020B0604020202020204" pitchFamily="34" charset="0"/>
              <a:buChar char="•"/>
            </a:pPr>
            <a:endParaRPr lang="en-IN" sz="2400" dirty="0">
              <a:solidFill>
                <a:schemeClr val="tx1"/>
              </a:solidFill>
              <a:latin typeface="+mn-lt"/>
            </a:endParaRPr>
          </a:p>
          <a:p>
            <a:pPr marL="0" indent="0" algn="l">
              <a:buFont typeface="Arial" panose="020B0604020202020204" pitchFamily="34" charset="0"/>
              <a:buNone/>
            </a:pPr>
            <a:endParaRPr lang="en-IN" dirty="0"/>
          </a:p>
        </p:txBody>
      </p:sp>
      <p:sp>
        <p:nvSpPr>
          <p:cNvPr id="10" name="Rectangle: Rounded Corners 9">
            <a:extLst>
              <a:ext uri="{FF2B5EF4-FFF2-40B4-BE49-F238E27FC236}">
                <a16:creationId xmlns:a16="http://schemas.microsoft.com/office/drawing/2014/main" id="{0EFE80E8-96D5-F00C-1765-0EF48BAD35BC}"/>
              </a:ext>
            </a:extLst>
          </p:cNvPr>
          <p:cNvSpPr/>
          <p:nvPr/>
        </p:nvSpPr>
        <p:spPr>
          <a:xfrm>
            <a:off x="530689" y="4690127"/>
            <a:ext cx="2324911" cy="1067886"/>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000" b="1" u="sng" dirty="0">
                <a:solidFill>
                  <a:schemeClr val="bg1"/>
                </a:solidFill>
              </a:rPr>
              <a:t>Business Segment:</a:t>
            </a:r>
          </a:p>
        </p:txBody>
      </p:sp>
      <p:sp>
        <p:nvSpPr>
          <p:cNvPr id="11" name="Rectangle: Rounded Corners 10">
            <a:extLst>
              <a:ext uri="{FF2B5EF4-FFF2-40B4-BE49-F238E27FC236}">
                <a16:creationId xmlns:a16="http://schemas.microsoft.com/office/drawing/2014/main" id="{E355B440-E9EF-5B4E-C68B-F1A6702847CF}"/>
              </a:ext>
            </a:extLst>
          </p:cNvPr>
          <p:cNvSpPr/>
          <p:nvPr/>
        </p:nvSpPr>
        <p:spPr>
          <a:xfrm>
            <a:off x="3018882" y="4690128"/>
            <a:ext cx="3768249" cy="1067886"/>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US" sz="1400" b="1" dirty="0">
                <a:solidFill>
                  <a:schemeClr val="tx1"/>
                </a:solidFill>
              </a:rPr>
              <a:t>Google Services:</a:t>
            </a:r>
            <a:r>
              <a:rPr lang="en-US" sz="1400" b="0" dirty="0">
                <a:solidFill>
                  <a:schemeClr val="tx1"/>
                </a:solidFill>
              </a:rPr>
              <a:t> ~87% of total Revenue</a:t>
            </a:r>
            <a:endParaRPr lang="en-IN" sz="1400" b="0" dirty="0">
              <a:solidFill>
                <a:schemeClr val="tx1"/>
              </a:solidFill>
            </a:endParaRPr>
          </a:p>
          <a:p>
            <a:pPr marL="285750" indent="-285750">
              <a:buFont typeface="Arial" panose="020B0604020202020204" pitchFamily="34" charset="0"/>
              <a:buChar char="•"/>
            </a:pPr>
            <a:r>
              <a:rPr lang="en-IN" sz="1400" b="1" dirty="0">
                <a:solidFill>
                  <a:schemeClr val="tx1"/>
                </a:solidFill>
              </a:rPr>
              <a:t>Google Cloud:</a:t>
            </a:r>
            <a:r>
              <a:rPr lang="en-IN" sz="1400" b="0" dirty="0">
                <a:solidFill>
                  <a:schemeClr val="tx1"/>
                </a:solidFill>
              </a:rPr>
              <a:t> ~12% </a:t>
            </a:r>
            <a:r>
              <a:rPr lang="en-US" sz="1400" b="0" dirty="0">
                <a:solidFill>
                  <a:schemeClr val="tx1"/>
                </a:solidFill>
              </a:rPr>
              <a:t>of total Revenue</a:t>
            </a:r>
            <a:endParaRPr lang="en-IN" sz="1400" b="0" dirty="0">
              <a:solidFill>
                <a:schemeClr val="tx1"/>
              </a:solidFill>
            </a:endParaRPr>
          </a:p>
          <a:p>
            <a:pPr marL="285750" indent="-285750">
              <a:buFont typeface="Arial" panose="020B0604020202020204" pitchFamily="34" charset="0"/>
              <a:buChar char="•"/>
            </a:pPr>
            <a:r>
              <a:rPr lang="en-US" sz="1400" b="1" dirty="0">
                <a:solidFill>
                  <a:schemeClr val="tx1"/>
                </a:solidFill>
              </a:rPr>
              <a:t>Other Bets (Waymo, X, Verily, etc.):</a:t>
            </a:r>
            <a:r>
              <a:rPr lang="en-US" sz="1400" b="0" dirty="0">
                <a:solidFill>
                  <a:schemeClr val="tx1"/>
                </a:solidFill>
              </a:rPr>
              <a:t> &lt;1% of total Revenue</a:t>
            </a:r>
            <a:endParaRPr lang="en-IN" sz="1400" b="0" u="sng" dirty="0">
              <a:solidFill>
                <a:schemeClr val="tx1"/>
              </a:solidFill>
            </a:endParaRPr>
          </a:p>
          <a:p>
            <a:pPr algn="l"/>
            <a:endParaRPr lang="en-IN" sz="1400" dirty="0"/>
          </a:p>
        </p:txBody>
      </p:sp>
      <p:pic>
        <p:nvPicPr>
          <p:cNvPr id="12" name="Picture 11">
            <a:extLst>
              <a:ext uri="{FF2B5EF4-FFF2-40B4-BE49-F238E27FC236}">
                <a16:creationId xmlns:a16="http://schemas.microsoft.com/office/drawing/2014/main" id="{A8665E7E-BE86-9D17-A41E-8E0AE3AC3E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6921" y="2079723"/>
            <a:ext cx="7970628" cy="2250905"/>
          </a:xfrm>
          <a:prstGeom prst="rect">
            <a:avLst/>
          </a:prstGeom>
        </p:spPr>
      </p:pic>
      <p:cxnSp>
        <p:nvCxnSpPr>
          <p:cNvPr id="13" name="Straight Arrow Connector 12">
            <a:extLst>
              <a:ext uri="{FF2B5EF4-FFF2-40B4-BE49-F238E27FC236}">
                <a16:creationId xmlns:a16="http://schemas.microsoft.com/office/drawing/2014/main" id="{0F03631D-2619-A4A0-9192-9249CF08FD38}"/>
              </a:ext>
            </a:extLst>
          </p:cNvPr>
          <p:cNvCxnSpPr/>
          <p:nvPr/>
        </p:nvCxnSpPr>
        <p:spPr>
          <a:xfrm>
            <a:off x="6823953" y="5175115"/>
            <a:ext cx="58852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Footer Placeholder 3">
            <a:extLst>
              <a:ext uri="{FF2B5EF4-FFF2-40B4-BE49-F238E27FC236}">
                <a16:creationId xmlns:a16="http://schemas.microsoft.com/office/drawing/2014/main" id="{67818B32-069A-E727-80F1-73322222943D}"/>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pic>
        <p:nvPicPr>
          <p:cNvPr id="15" name="Picture 14">
            <a:extLst>
              <a:ext uri="{FF2B5EF4-FFF2-40B4-BE49-F238E27FC236}">
                <a16:creationId xmlns:a16="http://schemas.microsoft.com/office/drawing/2014/main" id="{F0BEBE40-A05A-49E2-DC7F-7FA1C8D0C918}"/>
              </a:ext>
            </a:extLst>
          </p:cNvPr>
          <p:cNvPicPr>
            <a:picLocks noChangeAspect="1"/>
          </p:cNvPicPr>
          <p:nvPr/>
        </p:nvPicPr>
        <p:blipFill>
          <a:blip r:embed="rId4"/>
          <a:stretch>
            <a:fillRect/>
          </a:stretch>
        </p:blipFill>
        <p:spPr>
          <a:xfrm>
            <a:off x="2657007" y="5828548"/>
            <a:ext cx="632603" cy="209559"/>
          </a:xfrm>
          <a:prstGeom prst="rect">
            <a:avLst/>
          </a:prstGeom>
        </p:spPr>
      </p:pic>
      <p:pic>
        <p:nvPicPr>
          <p:cNvPr id="16" name="Picture 15">
            <a:extLst>
              <a:ext uri="{FF2B5EF4-FFF2-40B4-BE49-F238E27FC236}">
                <a16:creationId xmlns:a16="http://schemas.microsoft.com/office/drawing/2014/main" id="{344FB485-AF79-D5EB-9176-EA311A805F94}"/>
              </a:ext>
            </a:extLst>
          </p:cNvPr>
          <p:cNvPicPr>
            <a:picLocks noChangeAspect="1"/>
          </p:cNvPicPr>
          <p:nvPr/>
        </p:nvPicPr>
        <p:blipFill>
          <a:blip r:embed="rId5"/>
          <a:stretch>
            <a:fillRect/>
          </a:stretch>
        </p:blipFill>
        <p:spPr>
          <a:xfrm>
            <a:off x="1149621" y="5863630"/>
            <a:ext cx="1343454" cy="222510"/>
          </a:xfrm>
          <a:prstGeom prst="rect">
            <a:avLst/>
          </a:prstGeom>
        </p:spPr>
      </p:pic>
      <p:pic>
        <p:nvPicPr>
          <p:cNvPr id="17" name="Picture 16">
            <a:extLst>
              <a:ext uri="{FF2B5EF4-FFF2-40B4-BE49-F238E27FC236}">
                <a16:creationId xmlns:a16="http://schemas.microsoft.com/office/drawing/2014/main" id="{EF10AA6F-3B17-FA5C-BD64-9EB1C6E83660}"/>
              </a:ext>
            </a:extLst>
          </p:cNvPr>
          <p:cNvPicPr>
            <a:picLocks noChangeAspect="1"/>
          </p:cNvPicPr>
          <p:nvPr/>
        </p:nvPicPr>
        <p:blipFill>
          <a:blip r:embed="rId6"/>
          <a:stretch>
            <a:fillRect/>
          </a:stretch>
        </p:blipFill>
        <p:spPr>
          <a:xfrm>
            <a:off x="3816408" y="5820815"/>
            <a:ext cx="331725" cy="266253"/>
          </a:xfrm>
          <a:prstGeom prst="rect">
            <a:avLst/>
          </a:prstGeom>
        </p:spPr>
      </p:pic>
      <p:pic>
        <p:nvPicPr>
          <p:cNvPr id="18" name="Picture 17">
            <a:extLst>
              <a:ext uri="{FF2B5EF4-FFF2-40B4-BE49-F238E27FC236}">
                <a16:creationId xmlns:a16="http://schemas.microsoft.com/office/drawing/2014/main" id="{ED56D189-6404-2D79-EBB6-B7BA9DE6427E}"/>
              </a:ext>
            </a:extLst>
          </p:cNvPr>
          <p:cNvPicPr>
            <a:picLocks noChangeAspect="1"/>
          </p:cNvPicPr>
          <p:nvPr/>
        </p:nvPicPr>
        <p:blipFill>
          <a:blip r:embed="rId7"/>
          <a:stretch>
            <a:fillRect/>
          </a:stretch>
        </p:blipFill>
        <p:spPr>
          <a:xfrm>
            <a:off x="769244" y="5799137"/>
            <a:ext cx="232705" cy="287003"/>
          </a:xfrm>
          <a:prstGeom prst="rect">
            <a:avLst/>
          </a:prstGeom>
        </p:spPr>
      </p:pic>
      <p:pic>
        <p:nvPicPr>
          <p:cNvPr id="19" name="Picture 18">
            <a:extLst>
              <a:ext uri="{FF2B5EF4-FFF2-40B4-BE49-F238E27FC236}">
                <a16:creationId xmlns:a16="http://schemas.microsoft.com/office/drawing/2014/main" id="{5B1B85B8-7296-DF68-A608-BD45CDD339C7}"/>
              </a:ext>
            </a:extLst>
          </p:cNvPr>
          <p:cNvPicPr>
            <a:picLocks noChangeAspect="1"/>
          </p:cNvPicPr>
          <p:nvPr/>
        </p:nvPicPr>
        <p:blipFill>
          <a:blip r:embed="rId8"/>
          <a:stretch>
            <a:fillRect/>
          </a:stretch>
        </p:blipFill>
        <p:spPr>
          <a:xfrm>
            <a:off x="3452892" y="5774812"/>
            <a:ext cx="209511" cy="292442"/>
          </a:xfrm>
          <a:prstGeom prst="rect">
            <a:avLst/>
          </a:prstGeom>
        </p:spPr>
      </p:pic>
      <p:pic>
        <p:nvPicPr>
          <p:cNvPr id="20" name="Picture 19">
            <a:extLst>
              <a:ext uri="{FF2B5EF4-FFF2-40B4-BE49-F238E27FC236}">
                <a16:creationId xmlns:a16="http://schemas.microsoft.com/office/drawing/2014/main" id="{E99A7006-4835-FC0E-0352-890F310CDCF4}"/>
              </a:ext>
            </a:extLst>
          </p:cNvPr>
          <p:cNvPicPr>
            <a:picLocks noChangeAspect="1"/>
          </p:cNvPicPr>
          <p:nvPr/>
        </p:nvPicPr>
        <p:blipFill>
          <a:blip r:embed="rId9"/>
          <a:stretch>
            <a:fillRect/>
          </a:stretch>
        </p:blipFill>
        <p:spPr>
          <a:xfrm>
            <a:off x="4350285" y="5844744"/>
            <a:ext cx="650028" cy="222510"/>
          </a:xfrm>
          <a:prstGeom prst="rect">
            <a:avLst/>
          </a:prstGeom>
        </p:spPr>
      </p:pic>
      <p:pic>
        <p:nvPicPr>
          <p:cNvPr id="21" name="Picture 20">
            <a:extLst>
              <a:ext uri="{FF2B5EF4-FFF2-40B4-BE49-F238E27FC236}">
                <a16:creationId xmlns:a16="http://schemas.microsoft.com/office/drawing/2014/main" id="{8CE39D72-03E2-BD5E-53C4-5D6F38C52993}"/>
              </a:ext>
            </a:extLst>
          </p:cNvPr>
          <p:cNvPicPr>
            <a:picLocks noChangeAspect="1"/>
          </p:cNvPicPr>
          <p:nvPr/>
        </p:nvPicPr>
        <p:blipFill>
          <a:blip r:embed="rId10"/>
          <a:stretch>
            <a:fillRect/>
          </a:stretch>
        </p:blipFill>
        <p:spPr>
          <a:xfrm>
            <a:off x="5220393" y="5795314"/>
            <a:ext cx="745037" cy="290826"/>
          </a:xfrm>
          <a:prstGeom prst="rect">
            <a:avLst/>
          </a:prstGeom>
        </p:spPr>
      </p:pic>
      <p:pic>
        <p:nvPicPr>
          <p:cNvPr id="22" name="Picture 21">
            <a:extLst>
              <a:ext uri="{FF2B5EF4-FFF2-40B4-BE49-F238E27FC236}">
                <a16:creationId xmlns:a16="http://schemas.microsoft.com/office/drawing/2014/main" id="{E2DBEA4D-BCBA-51D2-096B-90F0B8337B9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171712" y="5826725"/>
            <a:ext cx="1402225" cy="228004"/>
          </a:xfrm>
          <a:prstGeom prst="rect">
            <a:avLst/>
          </a:prstGeom>
        </p:spPr>
      </p:pic>
    </p:spTree>
    <p:extLst>
      <p:ext uri="{BB962C8B-B14F-4D97-AF65-F5344CB8AC3E}">
        <p14:creationId xmlns:p14="http://schemas.microsoft.com/office/powerpoint/2010/main" val="34884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8136C2F1-47BC-650B-0A7B-4C19A440DD01}"/>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r>
              <a:rPr lang="en-IN" dirty="0"/>
              <a:t>4.</a:t>
            </a:r>
          </a:p>
        </p:txBody>
      </p:sp>
      <p:graphicFrame>
        <p:nvGraphicFramePr>
          <p:cNvPr id="3" name="Chart 2">
            <a:extLst>
              <a:ext uri="{FF2B5EF4-FFF2-40B4-BE49-F238E27FC236}">
                <a16:creationId xmlns:a16="http://schemas.microsoft.com/office/drawing/2014/main" id="{56569AA1-B311-F3CB-0FFB-43C6B7D61933}"/>
              </a:ext>
            </a:extLst>
          </p:cNvPr>
          <p:cNvGraphicFramePr/>
          <p:nvPr>
            <p:extLst>
              <p:ext uri="{D42A27DB-BD31-4B8C-83A1-F6EECF244321}">
                <p14:modId xmlns:p14="http://schemas.microsoft.com/office/powerpoint/2010/main" val="4224280578"/>
              </p:ext>
            </p:extLst>
          </p:nvPr>
        </p:nvGraphicFramePr>
        <p:xfrm>
          <a:off x="3834263" y="2217507"/>
          <a:ext cx="3398541" cy="3664289"/>
        </p:xfrm>
        <a:graphic>
          <a:graphicData uri="http://schemas.openxmlformats.org/drawingml/2006/chart">
            <c:chart xmlns:c="http://schemas.openxmlformats.org/drawingml/2006/chart" xmlns:r="http://schemas.openxmlformats.org/officeDocument/2006/relationships" r:id="rId2"/>
          </a:graphicData>
        </a:graphic>
      </p:graphicFrame>
      <p:pic>
        <p:nvPicPr>
          <p:cNvPr id="4" name="Picture 3">
            <a:extLst>
              <a:ext uri="{FF2B5EF4-FFF2-40B4-BE49-F238E27FC236}">
                <a16:creationId xmlns:a16="http://schemas.microsoft.com/office/drawing/2014/main" id="{C1AA75C3-5771-4063-BFC0-9E0E6C1D7E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54255" y="2283198"/>
            <a:ext cx="1048865" cy="893221"/>
          </a:xfrm>
          <a:prstGeom prst="rect">
            <a:avLst/>
          </a:prstGeom>
        </p:spPr>
      </p:pic>
      <p:pic>
        <p:nvPicPr>
          <p:cNvPr id="5" name="Picture 4">
            <a:extLst>
              <a:ext uri="{FF2B5EF4-FFF2-40B4-BE49-F238E27FC236}">
                <a16:creationId xmlns:a16="http://schemas.microsoft.com/office/drawing/2014/main" id="{F5CB9676-1743-8F50-0D79-87A855860E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40467" y="3863125"/>
            <a:ext cx="1185649" cy="388472"/>
          </a:xfrm>
          <a:prstGeom prst="rect">
            <a:avLst/>
          </a:prstGeom>
        </p:spPr>
      </p:pic>
      <p:pic>
        <p:nvPicPr>
          <p:cNvPr id="6" name="Picture 5">
            <a:extLst>
              <a:ext uri="{FF2B5EF4-FFF2-40B4-BE49-F238E27FC236}">
                <a16:creationId xmlns:a16="http://schemas.microsoft.com/office/drawing/2014/main" id="{C4F37DF3-A00F-E8EA-7F13-0D39782821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163545" y="4433698"/>
            <a:ext cx="539494" cy="665020"/>
          </a:xfrm>
          <a:prstGeom prst="rect">
            <a:avLst/>
          </a:prstGeom>
        </p:spPr>
      </p:pic>
      <p:pic>
        <p:nvPicPr>
          <p:cNvPr id="7" name="Picture 6">
            <a:extLst>
              <a:ext uri="{FF2B5EF4-FFF2-40B4-BE49-F238E27FC236}">
                <a16:creationId xmlns:a16="http://schemas.microsoft.com/office/drawing/2014/main" id="{07B2D560-4255-F0F9-8534-5F4C174569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947967" y="5218886"/>
            <a:ext cx="1185649" cy="786137"/>
          </a:xfrm>
          <a:prstGeom prst="rect">
            <a:avLst/>
          </a:prstGeom>
        </p:spPr>
      </p:pic>
      <p:cxnSp>
        <p:nvCxnSpPr>
          <p:cNvPr id="8" name="Straight Connector 7">
            <a:extLst>
              <a:ext uri="{FF2B5EF4-FFF2-40B4-BE49-F238E27FC236}">
                <a16:creationId xmlns:a16="http://schemas.microsoft.com/office/drawing/2014/main" id="{A4611E2C-C1EE-38D9-2F5F-E59D8F75F407}"/>
              </a:ext>
            </a:extLst>
          </p:cNvPr>
          <p:cNvCxnSpPr>
            <a:cxnSpLocks/>
          </p:cNvCxnSpPr>
          <p:nvPr/>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sp>
        <p:nvSpPr>
          <p:cNvPr id="9" name="Title 1">
            <a:extLst>
              <a:ext uri="{FF2B5EF4-FFF2-40B4-BE49-F238E27FC236}">
                <a16:creationId xmlns:a16="http://schemas.microsoft.com/office/drawing/2014/main" id="{9F0BEEFB-C770-E085-1395-65F8DAB7063C}"/>
              </a:ext>
            </a:extLst>
          </p:cNvPr>
          <p:cNvSpPr txBox="1">
            <a:spLocks/>
          </p:cNvSpPr>
          <p:nvPr/>
        </p:nvSpPr>
        <p:spPr>
          <a:xfrm>
            <a:off x="272374" y="420963"/>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Industry and Competitive Landscape </a:t>
            </a:r>
            <a:r>
              <a:rPr lang="en-IN" dirty="0"/>
              <a:t> </a:t>
            </a:r>
          </a:p>
        </p:txBody>
      </p:sp>
      <p:cxnSp>
        <p:nvCxnSpPr>
          <p:cNvPr id="10" name="Straight Connector 9">
            <a:extLst>
              <a:ext uri="{FF2B5EF4-FFF2-40B4-BE49-F238E27FC236}">
                <a16:creationId xmlns:a16="http://schemas.microsoft.com/office/drawing/2014/main" id="{20717271-94FA-C3F7-B1CF-135AA51E4FF8}"/>
              </a:ext>
            </a:extLst>
          </p:cNvPr>
          <p:cNvCxnSpPr>
            <a:cxnSpLocks/>
          </p:cNvCxnSpPr>
          <p:nvPr/>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11" name="Rectangle: Rounded Corners 10">
            <a:extLst>
              <a:ext uri="{FF2B5EF4-FFF2-40B4-BE49-F238E27FC236}">
                <a16:creationId xmlns:a16="http://schemas.microsoft.com/office/drawing/2014/main" id="{5BC464AE-9391-603D-C0CF-635AA6E3F7C8}"/>
              </a:ext>
            </a:extLst>
          </p:cNvPr>
          <p:cNvSpPr/>
          <p:nvPr/>
        </p:nvSpPr>
        <p:spPr>
          <a:xfrm>
            <a:off x="284466" y="1078775"/>
            <a:ext cx="11507822" cy="656867"/>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Alphabet operates at the intersection of three massive markets—digital advertising, cloud computing, and artificial intelligence—competing with large-cap tech peers while maintaining a leadership position in ads and video.</a:t>
            </a:r>
            <a:endParaRPr lang="en-IN" sz="1800" dirty="0"/>
          </a:p>
          <a:p>
            <a:pPr marL="285750" indent="-285750" algn="l">
              <a:buFont typeface="Arial" panose="020B0604020202020204" pitchFamily="34" charset="0"/>
              <a:buChar char="•"/>
            </a:pPr>
            <a:endParaRPr lang="en-IN" dirty="0"/>
          </a:p>
        </p:txBody>
      </p:sp>
      <p:sp>
        <p:nvSpPr>
          <p:cNvPr id="12" name="Rectangle: Rounded Corners 11">
            <a:extLst>
              <a:ext uri="{FF2B5EF4-FFF2-40B4-BE49-F238E27FC236}">
                <a16:creationId xmlns:a16="http://schemas.microsoft.com/office/drawing/2014/main" id="{A6423C05-2B53-3BE6-4B25-CEC0519B7B17}"/>
              </a:ext>
            </a:extLst>
          </p:cNvPr>
          <p:cNvSpPr/>
          <p:nvPr/>
        </p:nvSpPr>
        <p:spPr>
          <a:xfrm>
            <a:off x="372552" y="2498170"/>
            <a:ext cx="3327951" cy="3516886"/>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171450" indent="-171450">
              <a:buFont typeface="Arial" panose="020B0604020202020204" pitchFamily="34" charset="0"/>
              <a:buChar char="•"/>
            </a:pPr>
            <a:r>
              <a:rPr lang="en-US" sz="1400" b="1" dirty="0">
                <a:solidFill>
                  <a:schemeClr val="tx1"/>
                </a:solidFill>
              </a:rPr>
              <a:t>Global Digital Advertising (2024–25):</a:t>
            </a:r>
            <a:r>
              <a:rPr lang="en-US" sz="1400" dirty="0">
                <a:solidFill>
                  <a:schemeClr val="tx1"/>
                </a:solidFill>
              </a:rPr>
              <a:t> </a:t>
            </a:r>
            <a:r>
              <a:rPr lang="en-US" sz="1400" i="1" dirty="0">
                <a:solidFill>
                  <a:schemeClr val="tx1"/>
                </a:solidFill>
              </a:rPr>
              <a:t>~$1.04T in 2024; </a:t>
            </a:r>
            <a:r>
              <a:rPr lang="en-US" sz="1400" b="1" i="1" dirty="0">
                <a:solidFill>
                  <a:schemeClr val="tx1"/>
                </a:solidFill>
              </a:rPr>
              <a:t>~ $1.10T </a:t>
            </a:r>
            <a:r>
              <a:rPr lang="en-US" sz="1400" i="1" dirty="0">
                <a:solidFill>
                  <a:schemeClr val="tx1"/>
                </a:solidFill>
              </a:rPr>
              <a:t>expected in </a:t>
            </a:r>
            <a:r>
              <a:rPr lang="en-US" sz="1400" b="1" i="1" dirty="0">
                <a:solidFill>
                  <a:schemeClr val="tx1"/>
                </a:solidFill>
              </a:rPr>
              <a:t>2025</a:t>
            </a:r>
            <a:r>
              <a:rPr lang="en-US" sz="1400" i="1" dirty="0">
                <a:solidFill>
                  <a:schemeClr val="tx1"/>
                </a:solidFill>
              </a:rPr>
              <a:t> (GroupM / industry forecasts).</a:t>
            </a:r>
          </a:p>
          <a:p>
            <a:pPr marL="171450" indent="-171450">
              <a:buFont typeface="Arial" panose="020B0604020202020204" pitchFamily="34" charset="0"/>
              <a:buChar char="•"/>
            </a:pPr>
            <a:r>
              <a:rPr lang="en-US" sz="1400" b="1" dirty="0">
                <a:solidFill>
                  <a:schemeClr val="tx1"/>
                </a:solidFill>
              </a:rPr>
              <a:t>Public Cloud (end-user spend):</a:t>
            </a:r>
            <a:r>
              <a:rPr lang="en-US" sz="1400" dirty="0">
                <a:solidFill>
                  <a:schemeClr val="tx1"/>
                </a:solidFill>
              </a:rPr>
              <a:t> </a:t>
            </a:r>
            <a:r>
              <a:rPr lang="en-US" sz="1400" i="1" dirty="0">
                <a:solidFill>
                  <a:schemeClr val="tx1"/>
                </a:solidFill>
              </a:rPr>
              <a:t>Gartner forecast — ~$596B in 2024, </a:t>
            </a:r>
            <a:r>
              <a:rPr lang="en-US" sz="1400" b="1" i="1" dirty="0">
                <a:solidFill>
                  <a:schemeClr val="tx1"/>
                </a:solidFill>
              </a:rPr>
              <a:t>$723B in 2025</a:t>
            </a:r>
            <a:r>
              <a:rPr lang="en-US" sz="1400" i="1" dirty="0">
                <a:solidFill>
                  <a:schemeClr val="tx1"/>
                </a:solidFill>
              </a:rPr>
              <a:t> (public cloud services spending).</a:t>
            </a:r>
          </a:p>
          <a:p>
            <a:pPr marL="171450" indent="-171450">
              <a:buFont typeface="Arial" panose="020B0604020202020204" pitchFamily="34" charset="0"/>
              <a:buChar char="•"/>
            </a:pPr>
            <a:r>
              <a:rPr lang="en-IN" sz="1400" b="1" dirty="0">
                <a:solidFill>
                  <a:schemeClr val="tx1"/>
                </a:solidFill>
              </a:rPr>
              <a:t>Artificial Intelligence (broad AI market): </a:t>
            </a:r>
            <a:r>
              <a:rPr lang="en-IN" sz="1400" b="0" dirty="0">
                <a:solidFill>
                  <a:schemeClr val="tx1"/>
                </a:solidFill>
              </a:rPr>
              <a:t>(2024-2025) ~ 283B</a:t>
            </a:r>
            <a:r>
              <a:rPr lang="en-IN" sz="1400" dirty="0">
                <a:solidFill>
                  <a:schemeClr val="tx1"/>
                </a:solidFill>
              </a:rPr>
              <a:t> </a:t>
            </a:r>
            <a:r>
              <a:rPr lang="en-IN" sz="1400" i="1" dirty="0">
                <a:solidFill>
                  <a:schemeClr val="tx1"/>
                </a:solidFill>
              </a:rPr>
              <a:t>Markets estimates the global AI market at </a:t>
            </a:r>
            <a:r>
              <a:rPr lang="en-IN" sz="1400" b="1" i="1" dirty="0">
                <a:solidFill>
                  <a:schemeClr val="tx1"/>
                </a:solidFill>
              </a:rPr>
              <a:t>~$372B in 2025</a:t>
            </a:r>
            <a:r>
              <a:rPr lang="en-IN" sz="1400" i="1" dirty="0">
                <a:solidFill>
                  <a:schemeClr val="tx1"/>
                </a:solidFill>
              </a:rPr>
              <a:t> with multi-year high growth; generative-AI software sub-segments show even faster expansion.</a:t>
            </a:r>
            <a:r>
              <a:rPr lang="en-IN" sz="1400" dirty="0">
                <a:solidFill>
                  <a:schemeClr val="tx1"/>
                </a:solidFill>
              </a:rPr>
              <a:t> </a:t>
            </a:r>
          </a:p>
          <a:p>
            <a:pPr algn="l"/>
            <a:endParaRPr lang="en-IN" sz="1400" dirty="0"/>
          </a:p>
        </p:txBody>
      </p:sp>
      <p:sp>
        <p:nvSpPr>
          <p:cNvPr id="13" name="Rectangle: Rounded Corners 12">
            <a:extLst>
              <a:ext uri="{FF2B5EF4-FFF2-40B4-BE49-F238E27FC236}">
                <a16:creationId xmlns:a16="http://schemas.microsoft.com/office/drawing/2014/main" id="{4A050F79-5335-92C5-9640-C5929A3E93D2}"/>
              </a:ext>
            </a:extLst>
          </p:cNvPr>
          <p:cNvSpPr/>
          <p:nvPr/>
        </p:nvSpPr>
        <p:spPr>
          <a:xfrm>
            <a:off x="370286" y="1874673"/>
            <a:ext cx="3105489" cy="546666"/>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bg1"/>
                </a:solidFill>
              </a:rPr>
              <a:t>Market Opportunity Sizing:</a:t>
            </a:r>
          </a:p>
        </p:txBody>
      </p:sp>
      <p:sp>
        <p:nvSpPr>
          <p:cNvPr id="14" name="Rectangle: Rounded Corners 13">
            <a:extLst>
              <a:ext uri="{FF2B5EF4-FFF2-40B4-BE49-F238E27FC236}">
                <a16:creationId xmlns:a16="http://schemas.microsoft.com/office/drawing/2014/main" id="{456303B6-463D-AEF3-D91C-B38D352F6361}"/>
              </a:ext>
            </a:extLst>
          </p:cNvPr>
          <p:cNvSpPr/>
          <p:nvPr/>
        </p:nvSpPr>
        <p:spPr>
          <a:xfrm>
            <a:off x="7496656" y="2498170"/>
            <a:ext cx="3327951" cy="3506854"/>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buFont typeface="Arial" panose="020B0604020202020204" pitchFamily="34" charset="0"/>
              <a:buChar char="•"/>
            </a:pPr>
            <a:r>
              <a:rPr lang="en-IN" sz="1400" b="1" dirty="0">
                <a:solidFill>
                  <a:schemeClr val="tx1"/>
                </a:solidFill>
              </a:rPr>
              <a:t>Microsoft (MSFT):</a:t>
            </a:r>
            <a:r>
              <a:rPr lang="en-IN" sz="1400" dirty="0">
                <a:solidFill>
                  <a:schemeClr val="tx1"/>
                </a:solidFill>
              </a:rPr>
              <a:t> Leader in cloud (Azure) + strategic AI (OpenAI partnership). </a:t>
            </a:r>
          </a:p>
          <a:p>
            <a:pPr marL="285750" indent="-285750">
              <a:buFont typeface="Arial" panose="020B0604020202020204" pitchFamily="34" charset="0"/>
              <a:buChar char="•"/>
            </a:pPr>
            <a:r>
              <a:rPr lang="en-IN" sz="1400" b="1" dirty="0">
                <a:solidFill>
                  <a:schemeClr val="tx1"/>
                </a:solidFill>
              </a:rPr>
              <a:t>Meta (META):</a:t>
            </a:r>
            <a:r>
              <a:rPr lang="en-IN" sz="1400" dirty="0">
                <a:solidFill>
                  <a:schemeClr val="tx1"/>
                </a:solidFill>
              </a:rPr>
              <a:t> Video &amp; social ad competitor; strong ad monetization &amp; Reels competition.</a:t>
            </a:r>
          </a:p>
          <a:p>
            <a:pPr marL="285750" indent="-285750">
              <a:buFont typeface="Arial" panose="020B0604020202020204" pitchFamily="34" charset="0"/>
              <a:buChar char="•"/>
            </a:pPr>
            <a:r>
              <a:rPr lang="en-US" sz="1400" b="1" dirty="0">
                <a:solidFill>
                  <a:schemeClr val="tx1"/>
                </a:solidFill>
              </a:rPr>
              <a:t>Amazon (AMZN):</a:t>
            </a:r>
            <a:r>
              <a:rPr lang="en-US" sz="1400" dirty="0">
                <a:solidFill>
                  <a:schemeClr val="tx1"/>
                </a:solidFill>
              </a:rPr>
              <a:t> Ads &amp; leader in cloud infra (AWS).</a:t>
            </a:r>
          </a:p>
          <a:p>
            <a:pPr marL="285750" indent="-285750">
              <a:buFont typeface="Arial" panose="020B0604020202020204" pitchFamily="34" charset="0"/>
              <a:buChar char="•"/>
            </a:pPr>
            <a:r>
              <a:rPr lang="en-IN" sz="1400" b="1" dirty="0">
                <a:solidFill>
                  <a:schemeClr val="tx1"/>
                </a:solidFill>
              </a:rPr>
              <a:t>Apple (AAPL):</a:t>
            </a:r>
            <a:r>
              <a:rPr lang="en-IN" sz="1400" dirty="0">
                <a:solidFill>
                  <a:schemeClr val="tx1"/>
                </a:solidFill>
              </a:rPr>
              <a:t> Device &amp; on-device AI (privacy/AI integration).</a:t>
            </a:r>
          </a:p>
          <a:p>
            <a:pPr marL="285750" indent="-285750">
              <a:buFont typeface="Arial" panose="020B0604020202020204" pitchFamily="34" charset="0"/>
              <a:buChar char="•"/>
            </a:pPr>
            <a:r>
              <a:rPr lang="en-US" sz="1400" b="1" dirty="0">
                <a:solidFill>
                  <a:schemeClr val="tx1"/>
                </a:solidFill>
              </a:rPr>
              <a:t>TikTok (ByteDance):</a:t>
            </a:r>
            <a:r>
              <a:rPr lang="en-US" sz="1400" dirty="0">
                <a:solidFill>
                  <a:schemeClr val="tx1"/>
                </a:solidFill>
              </a:rPr>
              <a:t> Short-form video — mass engagement, rising ad reach vs. YouTube Shorts.</a:t>
            </a:r>
            <a:endParaRPr lang="en-IN" sz="1400" dirty="0">
              <a:solidFill>
                <a:schemeClr val="tx1"/>
              </a:solidFill>
            </a:endParaRPr>
          </a:p>
          <a:p>
            <a:pPr algn="l"/>
            <a:endParaRPr lang="en-IN" sz="1400" dirty="0"/>
          </a:p>
        </p:txBody>
      </p:sp>
      <p:sp>
        <p:nvSpPr>
          <p:cNvPr id="15" name="Rectangle: Rounded Corners 14">
            <a:extLst>
              <a:ext uri="{FF2B5EF4-FFF2-40B4-BE49-F238E27FC236}">
                <a16:creationId xmlns:a16="http://schemas.microsoft.com/office/drawing/2014/main" id="{56A62212-3EEA-E389-BE0C-A0E44947BB05}"/>
              </a:ext>
            </a:extLst>
          </p:cNvPr>
          <p:cNvSpPr/>
          <p:nvPr/>
        </p:nvSpPr>
        <p:spPr>
          <a:xfrm>
            <a:off x="7472134" y="1874673"/>
            <a:ext cx="3315839" cy="546666"/>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bg1"/>
                </a:solidFill>
              </a:rPr>
              <a:t>Market Opportunity Sizing:</a:t>
            </a:r>
          </a:p>
        </p:txBody>
      </p:sp>
      <p:pic>
        <p:nvPicPr>
          <p:cNvPr id="16" name="Picture 15">
            <a:extLst>
              <a:ext uri="{FF2B5EF4-FFF2-40B4-BE49-F238E27FC236}">
                <a16:creationId xmlns:a16="http://schemas.microsoft.com/office/drawing/2014/main" id="{9EBABDF9-74BE-3FC5-CB59-B962CF9DEA5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918821" y="3221552"/>
            <a:ext cx="1028943" cy="325327"/>
          </a:xfrm>
          <a:prstGeom prst="rect">
            <a:avLst/>
          </a:prstGeom>
        </p:spPr>
      </p:pic>
      <p:sp>
        <p:nvSpPr>
          <p:cNvPr id="17" name="Footer Placeholder 3">
            <a:extLst>
              <a:ext uri="{FF2B5EF4-FFF2-40B4-BE49-F238E27FC236}">
                <a16:creationId xmlns:a16="http://schemas.microsoft.com/office/drawing/2014/main" id="{238DF163-2794-EB20-CBCE-834F48DCD5AB}"/>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spTree>
    <p:extLst>
      <p:ext uri="{BB962C8B-B14F-4D97-AF65-F5344CB8AC3E}">
        <p14:creationId xmlns:p14="http://schemas.microsoft.com/office/powerpoint/2010/main" val="223936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8DEA7BB0-2F5C-36FE-AB19-50A98596D26C}"/>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r>
              <a:rPr lang="en-IN" dirty="0"/>
              <a:t>5.</a:t>
            </a:r>
          </a:p>
        </p:txBody>
      </p:sp>
      <p:sp>
        <p:nvSpPr>
          <p:cNvPr id="3" name="Date Placeholder 2">
            <a:extLst>
              <a:ext uri="{FF2B5EF4-FFF2-40B4-BE49-F238E27FC236}">
                <a16:creationId xmlns:a16="http://schemas.microsoft.com/office/drawing/2014/main" id="{44318D83-807D-6D8B-2AB9-8B1614228DB8}"/>
              </a:ext>
            </a:extLst>
          </p:cNvPr>
          <p:cNvSpPr txBox="1">
            <a:spLocks/>
          </p:cNvSpPr>
          <p:nvPr/>
        </p:nvSpPr>
        <p:spPr>
          <a:xfrm>
            <a:off x="272374" y="1262990"/>
            <a:ext cx="10515600" cy="667021"/>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IN" dirty="0"/>
          </a:p>
        </p:txBody>
      </p:sp>
      <p:sp>
        <p:nvSpPr>
          <p:cNvPr id="4" name="Date Placeholder 2">
            <a:extLst>
              <a:ext uri="{FF2B5EF4-FFF2-40B4-BE49-F238E27FC236}">
                <a16:creationId xmlns:a16="http://schemas.microsoft.com/office/drawing/2014/main" id="{C4B133FE-C195-4694-AEAD-A62FD76679F5}"/>
              </a:ext>
            </a:extLst>
          </p:cNvPr>
          <p:cNvSpPr txBox="1">
            <a:spLocks/>
          </p:cNvSpPr>
          <p:nvPr/>
        </p:nvSpPr>
        <p:spPr>
          <a:xfrm>
            <a:off x="428017" y="212192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2000" b="1" u="sng" dirty="0">
                <a:solidFill>
                  <a:schemeClr val="tx1"/>
                </a:solidFill>
              </a:rPr>
              <a:t>Key Financial Metric</a:t>
            </a:r>
            <a:r>
              <a:rPr lang="en-IN" sz="2000" b="1" u="none" dirty="0">
                <a:solidFill>
                  <a:schemeClr val="tx1"/>
                </a:solidFill>
              </a:rPr>
              <a:t>:</a:t>
            </a:r>
            <a:endParaRPr lang="en-IN" b="1" u="none" dirty="0">
              <a:solidFill>
                <a:schemeClr val="tx1"/>
              </a:solidFill>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F8736082-B51B-852C-AC56-987464515BF2}"/>
                  </a:ext>
                </a:extLst>
              </p14:cNvPr>
              <p14:cNvContentPartPr/>
              <p14:nvPr/>
            </p14:nvContentPartPr>
            <p14:xfrm>
              <a:off x="8255244" y="3257525"/>
              <a:ext cx="42840" cy="30600"/>
            </p14:xfrm>
          </p:contentPart>
        </mc:Choice>
        <mc:Fallback xmlns="">
          <p:pic>
            <p:nvPicPr>
              <p:cNvPr id="5" name="Ink 4">
                <a:extLst>
                  <a:ext uri="{FF2B5EF4-FFF2-40B4-BE49-F238E27FC236}">
                    <a16:creationId xmlns:a16="http://schemas.microsoft.com/office/drawing/2014/main" id="{F8736082-B51B-852C-AC56-987464515BF2}"/>
                  </a:ext>
                </a:extLst>
              </p:cNvPr>
              <p:cNvPicPr/>
              <p:nvPr/>
            </p:nvPicPr>
            <p:blipFill>
              <a:blip r:embed="rId3"/>
              <a:stretch>
                <a:fillRect/>
              </a:stretch>
            </p:blipFill>
            <p:spPr>
              <a:xfrm>
                <a:off x="8249124" y="3251405"/>
                <a:ext cx="55080" cy="428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8DC958ED-C35E-C13A-2C33-4B9D7E5277A8}"/>
                  </a:ext>
                </a:extLst>
              </p14:cNvPr>
              <p14:cNvContentPartPr/>
              <p14:nvPr/>
            </p14:nvContentPartPr>
            <p14:xfrm rot="3238860">
              <a:off x="8264525" y="3249536"/>
              <a:ext cx="47318" cy="8418"/>
            </p14:xfrm>
          </p:contentPart>
        </mc:Choice>
        <mc:Fallback xmlns="">
          <p:pic>
            <p:nvPicPr>
              <p:cNvPr id="6" name="Ink 5">
                <a:extLst>
                  <a:ext uri="{FF2B5EF4-FFF2-40B4-BE49-F238E27FC236}">
                    <a16:creationId xmlns:a16="http://schemas.microsoft.com/office/drawing/2014/main" id="{8DC958ED-C35E-C13A-2C33-4B9D7E5277A8}"/>
                  </a:ext>
                </a:extLst>
              </p:cNvPr>
              <p:cNvPicPr/>
              <p:nvPr/>
            </p:nvPicPr>
            <p:blipFill>
              <a:blip r:embed="rId5"/>
              <a:stretch>
                <a:fillRect/>
              </a:stretch>
            </p:blipFill>
            <p:spPr>
              <a:xfrm rot="3238860">
                <a:off x="8258384" y="3243573"/>
                <a:ext cx="59599" cy="20344"/>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03C8412B-35AC-D547-AFE4-4CBDB2F9CE9A}"/>
                  </a:ext>
                </a:extLst>
              </p14:cNvPr>
              <p14:cNvContentPartPr/>
              <p14:nvPr/>
            </p14:nvContentPartPr>
            <p14:xfrm>
              <a:off x="8336244" y="3239165"/>
              <a:ext cx="360" cy="360"/>
            </p14:xfrm>
          </p:contentPart>
        </mc:Choice>
        <mc:Fallback xmlns="">
          <p:pic>
            <p:nvPicPr>
              <p:cNvPr id="7" name="Ink 6">
                <a:extLst>
                  <a:ext uri="{FF2B5EF4-FFF2-40B4-BE49-F238E27FC236}">
                    <a16:creationId xmlns:a16="http://schemas.microsoft.com/office/drawing/2014/main" id="{03C8412B-35AC-D547-AFE4-4CBDB2F9CE9A}"/>
                  </a:ext>
                </a:extLst>
              </p:cNvPr>
              <p:cNvPicPr/>
              <p:nvPr/>
            </p:nvPicPr>
            <p:blipFill>
              <a:blip r:embed="rId7"/>
              <a:stretch>
                <a:fillRect/>
              </a:stretch>
            </p:blipFill>
            <p:spPr>
              <a:xfrm>
                <a:off x="8330124" y="323304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7EA5CE6-F62D-3286-F584-0787B8649C54}"/>
                  </a:ext>
                </a:extLst>
              </p14:cNvPr>
              <p14:cNvContentPartPr/>
              <p14:nvPr/>
            </p14:nvContentPartPr>
            <p14:xfrm>
              <a:off x="8266044" y="3250685"/>
              <a:ext cx="90360" cy="27720"/>
            </p14:xfrm>
          </p:contentPart>
        </mc:Choice>
        <mc:Fallback xmlns="">
          <p:pic>
            <p:nvPicPr>
              <p:cNvPr id="8" name="Ink 7">
                <a:extLst>
                  <a:ext uri="{FF2B5EF4-FFF2-40B4-BE49-F238E27FC236}">
                    <a16:creationId xmlns:a16="http://schemas.microsoft.com/office/drawing/2014/main" id="{67EA5CE6-F62D-3286-F584-0787B8649C54}"/>
                  </a:ext>
                </a:extLst>
              </p:cNvPr>
              <p:cNvPicPr/>
              <p:nvPr/>
            </p:nvPicPr>
            <p:blipFill>
              <a:blip r:embed="rId9"/>
              <a:stretch>
                <a:fillRect/>
              </a:stretch>
            </p:blipFill>
            <p:spPr>
              <a:xfrm>
                <a:off x="8259924" y="3244565"/>
                <a:ext cx="102600" cy="39960"/>
              </a:xfrm>
              <a:prstGeom prst="rect">
                <a:avLst/>
              </a:prstGeom>
            </p:spPr>
          </p:pic>
        </mc:Fallback>
      </mc:AlternateContent>
      <p:pic>
        <p:nvPicPr>
          <p:cNvPr id="9" name="Picture 8">
            <a:extLst>
              <a:ext uri="{FF2B5EF4-FFF2-40B4-BE49-F238E27FC236}">
                <a16:creationId xmlns:a16="http://schemas.microsoft.com/office/drawing/2014/main" id="{D18B6F18-4D9A-B00A-5742-0C4268487EE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489726" y="1914919"/>
            <a:ext cx="7192807" cy="4153198"/>
          </a:xfrm>
          <a:prstGeom prst="rect">
            <a:avLst/>
          </a:prstGeom>
        </p:spPr>
      </p:pic>
      <p:sp>
        <p:nvSpPr>
          <p:cNvPr id="10" name="Rectangle 9">
            <a:extLst>
              <a:ext uri="{FF2B5EF4-FFF2-40B4-BE49-F238E27FC236}">
                <a16:creationId xmlns:a16="http://schemas.microsoft.com/office/drawing/2014/main" id="{F1B4180D-5998-CCF5-E9CE-C57EFD753BDE}"/>
              </a:ext>
            </a:extLst>
          </p:cNvPr>
          <p:cNvSpPr/>
          <p:nvPr/>
        </p:nvSpPr>
        <p:spPr>
          <a:xfrm rot="5400000">
            <a:off x="11624381" y="3645927"/>
            <a:ext cx="495644" cy="94845"/>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800" dirty="0"/>
              <a:t>MM($)</a:t>
            </a:r>
            <a:endParaRPr lang="en-IN" dirty="0"/>
          </a:p>
        </p:txBody>
      </p:sp>
      <p:sp>
        <p:nvSpPr>
          <p:cNvPr id="11" name="Title 1">
            <a:extLst>
              <a:ext uri="{FF2B5EF4-FFF2-40B4-BE49-F238E27FC236}">
                <a16:creationId xmlns:a16="http://schemas.microsoft.com/office/drawing/2014/main" id="{0B299E52-5AF1-EBF5-FD46-A4D0986A9DC4}"/>
              </a:ext>
            </a:extLst>
          </p:cNvPr>
          <p:cNvSpPr txBox="1">
            <a:spLocks/>
          </p:cNvSpPr>
          <p:nvPr/>
        </p:nvSpPr>
        <p:spPr>
          <a:xfrm>
            <a:off x="272374" y="470597"/>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Financial Overview</a:t>
            </a:r>
            <a:r>
              <a:rPr lang="en-IN" dirty="0"/>
              <a:t> </a:t>
            </a:r>
          </a:p>
        </p:txBody>
      </p:sp>
      <p:cxnSp>
        <p:nvCxnSpPr>
          <p:cNvPr id="12" name="Straight Connector 11">
            <a:extLst>
              <a:ext uri="{FF2B5EF4-FFF2-40B4-BE49-F238E27FC236}">
                <a16:creationId xmlns:a16="http://schemas.microsoft.com/office/drawing/2014/main" id="{5CFB4383-8668-1BDD-CD69-AE029F39B4C3}"/>
              </a:ext>
            </a:extLst>
          </p:cNvPr>
          <p:cNvCxnSpPr>
            <a:cxnSpLocks/>
          </p:cNvCxnSpPr>
          <p:nvPr/>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489F7A29-3F0A-8A78-C768-CA0E5AD8209F}"/>
              </a:ext>
            </a:extLst>
          </p:cNvPr>
          <p:cNvCxnSpPr>
            <a:cxnSpLocks/>
          </p:cNvCxnSpPr>
          <p:nvPr/>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14" name="Rectangle: Rounded Corners 13">
            <a:extLst>
              <a:ext uri="{FF2B5EF4-FFF2-40B4-BE49-F238E27FC236}">
                <a16:creationId xmlns:a16="http://schemas.microsoft.com/office/drawing/2014/main" id="{4A42D93E-E95F-B6B3-65D2-95D30291B807}"/>
              </a:ext>
            </a:extLst>
          </p:cNvPr>
          <p:cNvSpPr/>
          <p:nvPr/>
        </p:nvSpPr>
        <p:spPr>
          <a:xfrm>
            <a:off x="256161" y="1103343"/>
            <a:ext cx="11507822" cy="656867"/>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i="1" dirty="0">
                <a:solidFill>
                  <a:schemeClr val="tx1"/>
                </a:solidFill>
              </a:rPr>
              <a:t>Alphabet has delivered consistent double-digit revenue growth, strong operating margins, and robust free cash flow over the past 5 years, supported by its resilient ad business, cloud scale-up, and disciplined capital allocation.</a:t>
            </a:r>
            <a:endParaRPr lang="en-US" sz="1800" dirty="0">
              <a:solidFill>
                <a:schemeClr val="tx1"/>
              </a:solidFill>
            </a:endParaRPr>
          </a:p>
          <a:p>
            <a:pPr marL="285750" indent="-285750">
              <a:buFont typeface="Arial" panose="020B0604020202020204" pitchFamily="34" charset="0"/>
              <a:buChar char="•"/>
            </a:pPr>
            <a:endParaRPr lang="en-IN"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800" dirty="0"/>
          </a:p>
        </p:txBody>
      </p:sp>
      <p:sp>
        <p:nvSpPr>
          <p:cNvPr id="15" name="Rectangle: Rounded Corners 14">
            <a:extLst>
              <a:ext uri="{FF2B5EF4-FFF2-40B4-BE49-F238E27FC236}">
                <a16:creationId xmlns:a16="http://schemas.microsoft.com/office/drawing/2014/main" id="{E9A56A4B-9E4D-FAD0-9728-5EC0FA248F56}"/>
              </a:ext>
            </a:extLst>
          </p:cNvPr>
          <p:cNvSpPr/>
          <p:nvPr/>
        </p:nvSpPr>
        <p:spPr>
          <a:xfrm>
            <a:off x="272374" y="2644086"/>
            <a:ext cx="3766226" cy="2124747"/>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rtl="0" eaLnBrk="1" fontAlgn="t" latinLnBrk="0" hangingPunct="1">
              <a:buFont typeface="Arial" panose="020B0604020202020204" pitchFamily="34" charset="0"/>
              <a:buChar char="•"/>
            </a:pPr>
            <a:r>
              <a:rPr lang="en-IN" sz="1400" b="0" i="0" u="none" strike="noStrike" kern="1200" dirty="0">
                <a:solidFill>
                  <a:schemeClr val="dk1"/>
                </a:solidFill>
                <a:effectLst/>
                <a:latin typeface="+mn-lt"/>
                <a:ea typeface="+mn-ea"/>
                <a:cs typeface="+mn-cs"/>
              </a:rPr>
              <a:t> 5-Year Revenue CAGR: ~17% (2019-2024)</a:t>
            </a:r>
          </a:p>
          <a:p>
            <a:pPr marL="285750" indent="-285750" rtl="0" eaLnBrk="1" fontAlgn="auto" latinLnBrk="0" hangingPunct="1">
              <a:buFont typeface="Arial" panose="020B0604020202020204" pitchFamily="34" charset="0"/>
              <a:buChar char="•"/>
            </a:pPr>
            <a:r>
              <a:rPr lang="en-IN" sz="1400" b="0" i="0" u="none" strike="noStrike" kern="1200" dirty="0">
                <a:solidFill>
                  <a:schemeClr val="dk1"/>
                </a:solidFill>
                <a:effectLst/>
                <a:latin typeface="+mn-lt"/>
                <a:ea typeface="+mn-ea"/>
                <a:cs typeface="+mn-cs"/>
              </a:rPr>
              <a:t>Free Cash Flow (2024): $63,875</a:t>
            </a:r>
          </a:p>
          <a:p>
            <a:pPr marL="285750" indent="-285750" rtl="0" eaLnBrk="1" fontAlgn="auto" latinLnBrk="0" hangingPunct="1">
              <a:buFont typeface="Arial" panose="020B0604020202020204" pitchFamily="34" charset="0"/>
              <a:buChar char="•"/>
            </a:pPr>
            <a:r>
              <a:rPr lang="en-IN" sz="1400" b="0" i="0" u="none" strike="noStrike" kern="1200" dirty="0">
                <a:solidFill>
                  <a:schemeClr val="dk1"/>
                </a:solidFill>
                <a:effectLst/>
                <a:latin typeface="+mn-lt"/>
                <a:ea typeface="+mn-ea"/>
                <a:cs typeface="+mn-cs"/>
              </a:rPr>
              <a:t>Roe (LTM): ~35%</a:t>
            </a:r>
          </a:p>
          <a:p>
            <a:pPr marL="285750" indent="-285750" rtl="0" eaLnBrk="1" fontAlgn="t" latinLnBrk="0" hangingPunct="1">
              <a:buFont typeface="Arial" panose="020B0604020202020204" pitchFamily="34" charset="0"/>
              <a:buChar char="•"/>
            </a:pPr>
            <a:r>
              <a:rPr lang="en-IN" sz="1400" b="0" i="0" u="none" strike="noStrike" kern="1200" dirty="0">
                <a:solidFill>
                  <a:schemeClr val="dk1"/>
                </a:solidFill>
                <a:effectLst/>
                <a:latin typeface="+mn-lt"/>
                <a:ea typeface="+mn-ea"/>
                <a:cs typeface="+mn-cs"/>
              </a:rPr>
              <a:t>ROIC (LTM): ~30%</a:t>
            </a:r>
          </a:p>
          <a:p>
            <a:pPr marL="285750" indent="-285750" rtl="0" eaLnBrk="1" fontAlgn="t" latinLnBrk="0" hangingPunct="1">
              <a:buFont typeface="Arial" panose="020B0604020202020204" pitchFamily="34" charset="0"/>
              <a:buChar char="•"/>
            </a:pPr>
            <a:r>
              <a:rPr lang="en-IN" sz="1400" b="0" i="0" u="none" strike="noStrike" kern="1200" dirty="0">
                <a:solidFill>
                  <a:schemeClr val="dk1"/>
                </a:solidFill>
                <a:effectLst/>
                <a:latin typeface="+mn-lt"/>
                <a:ea typeface="+mn-ea"/>
                <a:cs typeface="+mn-cs"/>
              </a:rPr>
              <a:t>P/E (LTM): ~26x</a:t>
            </a:r>
          </a:p>
          <a:p>
            <a:pPr marL="285750" indent="-285750" rtl="0" eaLnBrk="1" fontAlgn="t" latinLnBrk="0" hangingPunct="1">
              <a:buFont typeface="Arial" panose="020B0604020202020204" pitchFamily="34" charset="0"/>
              <a:buChar char="•"/>
            </a:pPr>
            <a:r>
              <a:rPr lang="en-IN" sz="1400" b="0" i="0" u="none" strike="noStrike" kern="1200" dirty="0">
                <a:solidFill>
                  <a:schemeClr val="dk1"/>
                </a:solidFill>
                <a:effectLst/>
                <a:latin typeface="+mn-lt"/>
                <a:ea typeface="+mn-ea"/>
                <a:cs typeface="+mn-cs"/>
              </a:rPr>
              <a:t>EV/EBITDA (LTM): ~20x</a:t>
            </a:r>
          </a:p>
          <a:p>
            <a:pPr marL="285750" indent="-285750" rtl="0" eaLnBrk="1" fontAlgn="t" latinLnBrk="0" hangingPunct="1">
              <a:buFont typeface="Arial" panose="020B0604020202020204" pitchFamily="34" charset="0"/>
              <a:buChar char="•"/>
            </a:pPr>
            <a:r>
              <a:rPr lang="en-IN" sz="1400" b="0" i="0" u="none" strike="noStrike" kern="1200" dirty="0">
                <a:solidFill>
                  <a:schemeClr val="dk1"/>
                </a:solidFill>
                <a:effectLst/>
                <a:latin typeface="+mn-lt"/>
                <a:ea typeface="+mn-ea"/>
                <a:cs typeface="+mn-cs"/>
              </a:rPr>
              <a:t>EV/Revenue: ~8x</a:t>
            </a:r>
          </a:p>
          <a:p>
            <a:pPr marL="285750" indent="-285750" rtl="0" eaLnBrk="1" fontAlgn="t" latinLnBrk="0" hangingPunct="1">
              <a:buFont typeface="Arial" panose="020B0604020202020204" pitchFamily="34" charset="0"/>
              <a:buChar char="•"/>
            </a:pPr>
            <a:r>
              <a:rPr lang="en-IN" sz="1400" b="0" i="0" u="none" strike="noStrike" kern="1200" dirty="0">
                <a:solidFill>
                  <a:schemeClr val="dk1"/>
                </a:solidFill>
                <a:effectLst/>
                <a:latin typeface="+mn-lt"/>
                <a:ea typeface="+mn-ea"/>
                <a:cs typeface="+mn-cs"/>
              </a:rPr>
              <a:t>Forecast Period: 2025-2029</a:t>
            </a:r>
          </a:p>
          <a:p>
            <a:pPr marL="285750" indent="-285750" algn="l">
              <a:buFont typeface="Arial" panose="020B0604020202020204" pitchFamily="34" charset="0"/>
              <a:buChar char="•"/>
            </a:pPr>
            <a:endParaRPr lang="en-IN" sz="1100" dirty="0"/>
          </a:p>
        </p:txBody>
      </p:sp>
      <p:sp>
        <p:nvSpPr>
          <p:cNvPr id="16" name="Rectangle: Rounded Corners 15">
            <a:extLst>
              <a:ext uri="{FF2B5EF4-FFF2-40B4-BE49-F238E27FC236}">
                <a16:creationId xmlns:a16="http://schemas.microsoft.com/office/drawing/2014/main" id="{274DA173-B365-9E8D-6FB1-B5A076720721}"/>
              </a:ext>
            </a:extLst>
          </p:cNvPr>
          <p:cNvSpPr/>
          <p:nvPr/>
        </p:nvSpPr>
        <p:spPr>
          <a:xfrm>
            <a:off x="272375" y="2041207"/>
            <a:ext cx="3766225" cy="546666"/>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bg1"/>
                </a:solidFill>
              </a:rPr>
              <a:t>Key Financial Metrics:</a:t>
            </a:r>
          </a:p>
        </p:txBody>
      </p:sp>
      <p:sp>
        <p:nvSpPr>
          <p:cNvPr id="17" name="Footer Placeholder 3">
            <a:extLst>
              <a:ext uri="{FF2B5EF4-FFF2-40B4-BE49-F238E27FC236}">
                <a16:creationId xmlns:a16="http://schemas.microsoft.com/office/drawing/2014/main" id="{07DD8232-8BC2-9D85-23BD-378C25AFE80E}"/>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spTree>
    <p:extLst>
      <p:ext uri="{BB962C8B-B14F-4D97-AF65-F5344CB8AC3E}">
        <p14:creationId xmlns:p14="http://schemas.microsoft.com/office/powerpoint/2010/main" val="1547033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F63AD975-CE59-4C8E-9ACA-ECFA70A52A17}"/>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r>
              <a:rPr lang="en-IN" dirty="0"/>
              <a:t>6.</a:t>
            </a:r>
          </a:p>
        </p:txBody>
      </p:sp>
      <p:sp>
        <p:nvSpPr>
          <p:cNvPr id="3" name="Title 1">
            <a:extLst>
              <a:ext uri="{FF2B5EF4-FFF2-40B4-BE49-F238E27FC236}">
                <a16:creationId xmlns:a16="http://schemas.microsoft.com/office/drawing/2014/main" id="{3E16E8B7-2402-18A2-FFE0-24F7A24F8BEA}"/>
              </a:ext>
            </a:extLst>
          </p:cNvPr>
          <p:cNvSpPr txBox="1">
            <a:spLocks/>
          </p:cNvSpPr>
          <p:nvPr/>
        </p:nvSpPr>
        <p:spPr>
          <a:xfrm>
            <a:off x="272374" y="470597"/>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Valuation </a:t>
            </a:r>
          </a:p>
        </p:txBody>
      </p:sp>
      <p:cxnSp>
        <p:nvCxnSpPr>
          <p:cNvPr id="4" name="Straight Connector 3">
            <a:extLst>
              <a:ext uri="{FF2B5EF4-FFF2-40B4-BE49-F238E27FC236}">
                <a16:creationId xmlns:a16="http://schemas.microsoft.com/office/drawing/2014/main" id="{F608BF05-F048-FDC8-0169-D2101A7270F8}"/>
              </a:ext>
            </a:extLst>
          </p:cNvPr>
          <p:cNvCxnSpPr>
            <a:cxnSpLocks/>
          </p:cNvCxnSpPr>
          <p:nvPr/>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863A733F-5BB2-2AAF-24E0-5F25F57B7253}"/>
              </a:ext>
            </a:extLst>
          </p:cNvPr>
          <p:cNvCxnSpPr>
            <a:cxnSpLocks/>
          </p:cNvCxnSpPr>
          <p:nvPr/>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6" name="Rectangle: Rounded Corners 5">
            <a:extLst>
              <a:ext uri="{FF2B5EF4-FFF2-40B4-BE49-F238E27FC236}">
                <a16:creationId xmlns:a16="http://schemas.microsoft.com/office/drawing/2014/main" id="{B32B0CD2-926F-2351-3BD9-E1895D918856}"/>
              </a:ext>
            </a:extLst>
          </p:cNvPr>
          <p:cNvSpPr/>
          <p:nvPr/>
        </p:nvSpPr>
        <p:spPr>
          <a:xfrm>
            <a:off x="339644" y="1103344"/>
            <a:ext cx="3907277" cy="530668"/>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dirty="0">
                <a:solidFill>
                  <a:schemeClr val="bg1"/>
                </a:solidFill>
              </a:rPr>
              <a:t>Discounted Cash Flow Valuation (DCF)</a:t>
            </a:r>
          </a:p>
        </p:txBody>
      </p:sp>
      <p:sp>
        <p:nvSpPr>
          <p:cNvPr id="7" name="Rectangle: Rounded Corners 6">
            <a:extLst>
              <a:ext uri="{FF2B5EF4-FFF2-40B4-BE49-F238E27FC236}">
                <a16:creationId xmlns:a16="http://schemas.microsoft.com/office/drawing/2014/main" id="{E710E84F-F3AF-608E-D883-2C98F2425F3A}"/>
              </a:ext>
            </a:extLst>
          </p:cNvPr>
          <p:cNvSpPr/>
          <p:nvPr/>
        </p:nvSpPr>
        <p:spPr>
          <a:xfrm>
            <a:off x="339644" y="1746070"/>
            <a:ext cx="3405506" cy="546666"/>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bg1"/>
                </a:solidFill>
              </a:rPr>
              <a:t>Valuation Assumption:</a:t>
            </a:r>
          </a:p>
        </p:txBody>
      </p:sp>
      <p:sp>
        <p:nvSpPr>
          <p:cNvPr id="8" name="Rectangle: Rounded Corners 7">
            <a:extLst>
              <a:ext uri="{FF2B5EF4-FFF2-40B4-BE49-F238E27FC236}">
                <a16:creationId xmlns:a16="http://schemas.microsoft.com/office/drawing/2014/main" id="{FD85C130-7FC5-4AA4-38F4-5348B5698B00}"/>
              </a:ext>
            </a:extLst>
          </p:cNvPr>
          <p:cNvSpPr/>
          <p:nvPr/>
        </p:nvSpPr>
        <p:spPr>
          <a:xfrm>
            <a:off x="339644" y="2342656"/>
            <a:ext cx="3405505" cy="1186550"/>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l">
              <a:buFont typeface="Arial" panose="020B0604020202020204" pitchFamily="34" charset="0"/>
              <a:buChar char="•"/>
            </a:pPr>
            <a:r>
              <a:rPr lang="en-IN" sz="1400" dirty="0"/>
              <a:t>WACC: 8.05%</a:t>
            </a:r>
          </a:p>
          <a:p>
            <a:pPr marL="285750" indent="-285750" algn="l">
              <a:buFont typeface="Arial" panose="020B0604020202020204" pitchFamily="34" charset="0"/>
              <a:buChar char="•"/>
            </a:pPr>
            <a:r>
              <a:rPr lang="en-IN" sz="1400" dirty="0"/>
              <a:t>Terminal Growth Rate: 2.5%</a:t>
            </a:r>
          </a:p>
          <a:p>
            <a:pPr marL="285750" indent="-285750" algn="l">
              <a:buFont typeface="Arial" panose="020B0604020202020204" pitchFamily="34" charset="0"/>
              <a:buChar char="•"/>
            </a:pPr>
            <a:r>
              <a:rPr lang="en-IN" sz="1400" dirty="0"/>
              <a:t>Forecast Period: 2025-2029</a:t>
            </a:r>
          </a:p>
          <a:p>
            <a:pPr marL="285750" indent="-285750" algn="l">
              <a:buFont typeface="Arial" panose="020B0604020202020204" pitchFamily="34" charset="0"/>
              <a:buChar char="•"/>
            </a:pPr>
            <a:r>
              <a:rPr lang="en-IN" sz="1400" dirty="0"/>
              <a:t>Terminal Method: Perpetuity Growth</a:t>
            </a:r>
          </a:p>
          <a:p>
            <a:pPr marL="285750" indent="-285750" algn="l">
              <a:buFont typeface="Arial" panose="020B0604020202020204" pitchFamily="34" charset="0"/>
              <a:buChar char="•"/>
            </a:pPr>
            <a:endParaRPr lang="en-IN" sz="1400" dirty="0"/>
          </a:p>
        </p:txBody>
      </p:sp>
      <p:sp>
        <p:nvSpPr>
          <p:cNvPr id="9" name="Rectangle: Rounded Corners 8">
            <a:extLst>
              <a:ext uri="{FF2B5EF4-FFF2-40B4-BE49-F238E27FC236}">
                <a16:creationId xmlns:a16="http://schemas.microsoft.com/office/drawing/2014/main" id="{7E286C72-296E-A124-7960-7A2AFCC63DA7}"/>
              </a:ext>
            </a:extLst>
          </p:cNvPr>
          <p:cNvSpPr/>
          <p:nvPr/>
        </p:nvSpPr>
        <p:spPr>
          <a:xfrm>
            <a:off x="339644" y="3680272"/>
            <a:ext cx="3483326" cy="546666"/>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2000" b="1" dirty="0">
                <a:solidFill>
                  <a:schemeClr val="bg1"/>
                </a:solidFill>
              </a:rPr>
              <a:t>Valuation Assumption (MM$):</a:t>
            </a:r>
          </a:p>
        </p:txBody>
      </p:sp>
      <p:sp>
        <p:nvSpPr>
          <p:cNvPr id="10" name="Rectangle: Rounded Corners 9">
            <a:extLst>
              <a:ext uri="{FF2B5EF4-FFF2-40B4-BE49-F238E27FC236}">
                <a16:creationId xmlns:a16="http://schemas.microsoft.com/office/drawing/2014/main" id="{F82B7497-3E13-2BDE-527D-EBE7968F4FD6}"/>
              </a:ext>
            </a:extLst>
          </p:cNvPr>
          <p:cNvSpPr/>
          <p:nvPr/>
        </p:nvSpPr>
        <p:spPr>
          <a:xfrm>
            <a:off x="339644" y="4277184"/>
            <a:ext cx="3483326" cy="1794701"/>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285750" indent="-285750" algn="l">
              <a:buFont typeface="Arial" panose="020B0604020202020204" pitchFamily="34" charset="0"/>
              <a:buChar char="•"/>
            </a:pPr>
            <a:r>
              <a:rPr lang="en-IN" sz="1400" b="0" dirty="0"/>
              <a:t>Terminal Value: 3,250,842</a:t>
            </a:r>
          </a:p>
          <a:p>
            <a:pPr marL="285750" indent="-285750" algn="l">
              <a:buFont typeface="Arial" panose="020B0604020202020204" pitchFamily="34" charset="0"/>
              <a:buChar char="•"/>
            </a:pPr>
            <a:r>
              <a:rPr lang="en-IN" sz="1400" b="0" dirty="0"/>
              <a:t>PV of Terminal Value:</a:t>
            </a:r>
            <a:r>
              <a:rPr lang="en-IN" sz="1400" b="0" i="0" u="none" strike="noStrike" kern="1200" dirty="0">
                <a:solidFill>
                  <a:schemeClr val="dk1"/>
                </a:solidFill>
                <a:effectLst/>
                <a:latin typeface="+mn-lt"/>
                <a:ea typeface="+mn-ea"/>
                <a:cs typeface="+mn-cs"/>
              </a:rPr>
              <a:t> 2,416,064 </a:t>
            </a:r>
            <a:endParaRPr lang="en-IN" sz="1400" b="0" dirty="0"/>
          </a:p>
          <a:p>
            <a:pPr marL="285750" indent="-285750" algn="l">
              <a:buFont typeface="Arial" panose="020B0604020202020204" pitchFamily="34" charset="0"/>
              <a:buChar char="•"/>
            </a:pPr>
            <a:r>
              <a:rPr lang="en-IN" sz="1400" b="0" dirty="0"/>
              <a:t>Enterprise Value: 2,864,771</a:t>
            </a:r>
          </a:p>
          <a:p>
            <a:pPr marL="285750" indent="-285750" algn="l">
              <a:buFont typeface="Arial" panose="020B0604020202020204" pitchFamily="34" charset="0"/>
              <a:buChar char="•"/>
            </a:pPr>
            <a:r>
              <a:rPr lang="en-IN" sz="1400" b="0" dirty="0"/>
              <a:t>Equity Value: 2,928,360</a:t>
            </a:r>
          </a:p>
          <a:p>
            <a:pPr marL="285750" indent="-285750" algn="l">
              <a:buFont typeface="Arial" panose="020B0604020202020204" pitchFamily="34" charset="0"/>
              <a:buChar char="•"/>
            </a:pPr>
            <a:r>
              <a:rPr lang="en-IN" sz="1400" b="0" dirty="0"/>
              <a:t>Current Market Price:</a:t>
            </a:r>
            <a:r>
              <a:rPr lang="en-IN" sz="1400" b="0" i="0" u="none" strike="noStrike" kern="1200" dirty="0">
                <a:solidFill>
                  <a:schemeClr val="dk1"/>
                </a:solidFill>
                <a:effectLst/>
                <a:latin typeface="+mn-lt"/>
                <a:ea typeface="+mn-ea"/>
                <a:cs typeface="+mn-cs"/>
              </a:rPr>
              <a:t> $212.91 </a:t>
            </a:r>
            <a:endParaRPr lang="en-IN" sz="1400" b="0" dirty="0"/>
          </a:p>
          <a:p>
            <a:pPr marL="285750" indent="-285750" algn="l">
              <a:buFont typeface="Arial" panose="020B0604020202020204" pitchFamily="34" charset="0"/>
              <a:buChar char="•"/>
            </a:pPr>
            <a:r>
              <a:rPr lang="en-IN" sz="1400" b="0" dirty="0"/>
              <a:t>Implied Share Price: </a:t>
            </a:r>
            <a:r>
              <a:rPr lang="en-IN" sz="1400" b="0" i="0" u="none" strike="noStrike" kern="1200" dirty="0">
                <a:solidFill>
                  <a:schemeClr val="dk1"/>
                </a:solidFill>
                <a:effectLst/>
                <a:latin typeface="+mn-lt"/>
                <a:ea typeface="+mn-ea"/>
                <a:cs typeface="+mn-cs"/>
              </a:rPr>
              <a:t>$225.01</a:t>
            </a:r>
            <a:endParaRPr lang="en-IN" sz="1400" b="0" dirty="0"/>
          </a:p>
          <a:p>
            <a:pPr marL="285750" indent="-285750" algn="l">
              <a:buFont typeface="Arial" panose="020B0604020202020204" pitchFamily="34" charset="0"/>
              <a:buChar char="•"/>
            </a:pPr>
            <a:r>
              <a:rPr lang="en-IN" sz="1400" b="0" dirty="0"/>
              <a:t>Upside %: 10.58</a:t>
            </a:r>
            <a:r>
              <a:rPr lang="en-IN" sz="1400" b="0" i="0" u="none" strike="noStrike" kern="1200" dirty="0">
                <a:solidFill>
                  <a:schemeClr val="dk1"/>
                </a:solidFill>
                <a:effectLst/>
                <a:latin typeface="+mn-lt"/>
                <a:ea typeface="+mn-ea"/>
                <a:cs typeface="+mn-cs"/>
              </a:rPr>
              <a:t>%</a:t>
            </a:r>
            <a:endParaRPr lang="en-IN" sz="1400" b="0" dirty="0"/>
          </a:p>
          <a:p>
            <a:pPr marL="0" indent="0" algn="l">
              <a:buFont typeface="Arial" panose="020B0604020202020204" pitchFamily="34" charset="0"/>
              <a:buNone/>
            </a:pPr>
            <a:endParaRPr lang="en-IN" sz="1200" dirty="0"/>
          </a:p>
        </p:txBody>
      </p:sp>
      <p:graphicFrame>
        <p:nvGraphicFramePr>
          <p:cNvPr id="11" name="Chart 10">
            <a:extLst>
              <a:ext uri="{FF2B5EF4-FFF2-40B4-BE49-F238E27FC236}">
                <a16:creationId xmlns:a16="http://schemas.microsoft.com/office/drawing/2014/main" id="{6BD4A706-58DB-865E-CD27-36989763B2C5}"/>
              </a:ext>
            </a:extLst>
          </p:cNvPr>
          <p:cNvGraphicFramePr/>
          <p:nvPr>
            <p:extLst>
              <p:ext uri="{D42A27DB-BD31-4B8C-83A1-F6EECF244321}">
                <p14:modId xmlns:p14="http://schemas.microsoft.com/office/powerpoint/2010/main" val="1376745455"/>
              </p:ext>
            </p:extLst>
          </p:nvPr>
        </p:nvGraphicFramePr>
        <p:xfrm>
          <a:off x="5066624" y="1634012"/>
          <a:ext cx="6509291" cy="4478087"/>
        </p:xfrm>
        <a:graphic>
          <a:graphicData uri="http://schemas.openxmlformats.org/drawingml/2006/chart">
            <c:chart xmlns:c="http://schemas.openxmlformats.org/drawingml/2006/chart" xmlns:r="http://schemas.openxmlformats.org/officeDocument/2006/relationships" r:id="rId2"/>
          </a:graphicData>
        </a:graphic>
      </p:graphicFrame>
      <p:sp>
        <p:nvSpPr>
          <p:cNvPr id="12" name="Rectangle 11">
            <a:extLst>
              <a:ext uri="{FF2B5EF4-FFF2-40B4-BE49-F238E27FC236}">
                <a16:creationId xmlns:a16="http://schemas.microsoft.com/office/drawing/2014/main" id="{4905EDE7-82A5-5DA0-B542-BAD4F18C8A93}"/>
              </a:ext>
            </a:extLst>
          </p:cNvPr>
          <p:cNvSpPr/>
          <p:nvPr/>
        </p:nvSpPr>
        <p:spPr>
          <a:xfrm>
            <a:off x="7536984" y="3587455"/>
            <a:ext cx="489957" cy="18563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sz="1200" b="1" dirty="0">
                <a:solidFill>
                  <a:schemeClr val="tx1">
                    <a:lumMod val="65000"/>
                    <a:lumOff val="35000"/>
                  </a:schemeClr>
                </a:solidFill>
              </a:rPr>
              <a:t>11%</a:t>
            </a:r>
          </a:p>
        </p:txBody>
      </p:sp>
      <p:sp>
        <p:nvSpPr>
          <p:cNvPr id="13" name="Footer Placeholder 3">
            <a:extLst>
              <a:ext uri="{FF2B5EF4-FFF2-40B4-BE49-F238E27FC236}">
                <a16:creationId xmlns:a16="http://schemas.microsoft.com/office/drawing/2014/main" id="{A5CCBE59-40D1-91D2-4A0F-2075CE52C458}"/>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spTree>
    <p:extLst>
      <p:ext uri="{BB962C8B-B14F-4D97-AF65-F5344CB8AC3E}">
        <p14:creationId xmlns:p14="http://schemas.microsoft.com/office/powerpoint/2010/main" val="2854059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0131B18E-CB14-477C-223D-C07778246E3D}"/>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r>
              <a:rPr lang="en-IN" dirty="0"/>
              <a:t>7.</a:t>
            </a:r>
          </a:p>
        </p:txBody>
      </p:sp>
      <p:sp>
        <p:nvSpPr>
          <p:cNvPr id="3" name="Title 1">
            <a:extLst>
              <a:ext uri="{FF2B5EF4-FFF2-40B4-BE49-F238E27FC236}">
                <a16:creationId xmlns:a16="http://schemas.microsoft.com/office/drawing/2014/main" id="{8F6E0A79-8433-1C5D-A73D-C45EC54CEC89}"/>
              </a:ext>
            </a:extLst>
          </p:cNvPr>
          <p:cNvSpPr txBox="1">
            <a:spLocks/>
          </p:cNvSpPr>
          <p:nvPr/>
        </p:nvSpPr>
        <p:spPr>
          <a:xfrm>
            <a:off x="272374" y="470597"/>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Valuation </a:t>
            </a:r>
            <a:r>
              <a:rPr lang="en-IN" sz="3600" b="1" dirty="0">
                <a:solidFill>
                  <a:schemeClr val="bg2">
                    <a:lumMod val="90000"/>
                  </a:schemeClr>
                </a:solidFill>
              </a:rPr>
              <a:t>- </a:t>
            </a:r>
            <a:r>
              <a:rPr lang="en-IN" sz="3600" b="1" i="1" dirty="0">
                <a:solidFill>
                  <a:schemeClr val="bg2">
                    <a:lumMod val="90000"/>
                  </a:schemeClr>
                </a:solidFill>
              </a:rPr>
              <a:t>Continued</a:t>
            </a:r>
            <a:r>
              <a:rPr lang="en-IN" dirty="0">
                <a:solidFill>
                  <a:srgbClr val="002060"/>
                </a:solidFill>
              </a:rPr>
              <a:t> </a:t>
            </a:r>
          </a:p>
        </p:txBody>
      </p:sp>
      <p:cxnSp>
        <p:nvCxnSpPr>
          <p:cNvPr id="4" name="Straight Connector 3">
            <a:extLst>
              <a:ext uri="{FF2B5EF4-FFF2-40B4-BE49-F238E27FC236}">
                <a16:creationId xmlns:a16="http://schemas.microsoft.com/office/drawing/2014/main" id="{5F4145CD-6DF5-5A1C-28E7-DAD4B6F7438E}"/>
              </a:ext>
            </a:extLst>
          </p:cNvPr>
          <p:cNvCxnSpPr>
            <a:cxnSpLocks/>
          </p:cNvCxnSpPr>
          <p:nvPr/>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35FB378E-C5E0-0D83-0989-137CE27288B0}"/>
              </a:ext>
            </a:extLst>
          </p:cNvPr>
          <p:cNvCxnSpPr>
            <a:cxnSpLocks/>
          </p:cNvCxnSpPr>
          <p:nvPr/>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6" name="Rectangle: Rounded Corners 5">
            <a:extLst>
              <a:ext uri="{FF2B5EF4-FFF2-40B4-BE49-F238E27FC236}">
                <a16:creationId xmlns:a16="http://schemas.microsoft.com/office/drawing/2014/main" id="{1223CC16-F84E-E399-FE05-C6111EFCF195}"/>
              </a:ext>
            </a:extLst>
          </p:cNvPr>
          <p:cNvSpPr/>
          <p:nvPr/>
        </p:nvSpPr>
        <p:spPr>
          <a:xfrm>
            <a:off x="339644" y="1103344"/>
            <a:ext cx="3209789" cy="530668"/>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dirty="0">
                <a:solidFill>
                  <a:schemeClr val="bg1"/>
                </a:solidFill>
              </a:rPr>
              <a:t>Comparable Company Analysis:</a:t>
            </a:r>
          </a:p>
        </p:txBody>
      </p:sp>
      <p:sp>
        <p:nvSpPr>
          <p:cNvPr id="7" name="Rectangle: Rounded Corners 6">
            <a:extLst>
              <a:ext uri="{FF2B5EF4-FFF2-40B4-BE49-F238E27FC236}">
                <a16:creationId xmlns:a16="http://schemas.microsoft.com/office/drawing/2014/main" id="{978166DA-E48A-2BDE-5155-47CDC74C5D47}"/>
              </a:ext>
            </a:extLst>
          </p:cNvPr>
          <p:cNvSpPr/>
          <p:nvPr/>
        </p:nvSpPr>
        <p:spPr>
          <a:xfrm>
            <a:off x="379080" y="4365043"/>
            <a:ext cx="3074358" cy="1617850"/>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1" dirty="0"/>
              <a:t>GOOG: </a:t>
            </a:r>
            <a:r>
              <a:rPr lang="en-IN" sz="1400" b="0" dirty="0"/>
              <a:t>Leader in Ads + Cloud Growth</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1" dirty="0"/>
              <a:t>AMZN: </a:t>
            </a:r>
            <a:r>
              <a:rPr lang="en-IN" sz="1400" b="0" dirty="0"/>
              <a:t>AWS + Retail Scale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1" dirty="0"/>
              <a:t>MSFT: </a:t>
            </a:r>
            <a:r>
              <a:rPr lang="en-IN" sz="1400" b="0" dirty="0"/>
              <a:t>Azure + AI Moat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1" dirty="0"/>
              <a:t>META: </a:t>
            </a:r>
            <a:r>
              <a:rPr lang="en-IN" sz="1400" b="0" dirty="0"/>
              <a:t>Ads + Reels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1" dirty="0"/>
              <a:t>NFLX:</a:t>
            </a:r>
            <a:r>
              <a:rPr lang="en-IN" sz="1400" b="0" dirty="0"/>
              <a:t> Streaming + Subscription</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1" dirty="0"/>
              <a:t>AAPL: </a:t>
            </a:r>
            <a:r>
              <a:rPr lang="en-IN" sz="1400" b="0" dirty="0"/>
              <a:t>Devices + Services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b="1" dirty="0"/>
              <a:t>CRM: </a:t>
            </a:r>
            <a:r>
              <a:rPr lang="en-IN" sz="1400" b="0" dirty="0"/>
              <a:t>Cloud</a:t>
            </a:r>
          </a:p>
        </p:txBody>
      </p:sp>
      <p:pic>
        <p:nvPicPr>
          <p:cNvPr id="8" name="Picture 7">
            <a:extLst>
              <a:ext uri="{FF2B5EF4-FFF2-40B4-BE49-F238E27FC236}">
                <a16:creationId xmlns:a16="http://schemas.microsoft.com/office/drawing/2014/main" id="{F8750596-2361-9D78-95BA-2AD9879D47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00427" y="2211028"/>
            <a:ext cx="938586" cy="325327"/>
          </a:xfrm>
          <a:prstGeom prst="rect">
            <a:avLst/>
          </a:prstGeom>
        </p:spPr>
      </p:pic>
      <p:pic>
        <p:nvPicPr>
          <p:cNvPr id="9" name="Picture 8">
            <a:extLst>
              <a:ext uri="{FF2B5EF4-FFF2-40B4-BE49-F238E27FC236}">
                <a16:creationId xmlns:a16="http://schemas.microsoft.com/office/drawing/2014/main" id="{7192D06E-DE48-6795-5AC5-172B38793B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2199" y="2724129"/>
            <a:ext cx="847545" cy="277694"/>
          </a:xfrm>
          <a:prstGeom prst="rect">
            <a:avLst/>
          </a:prstGeom>
        </p:spPr>
      </p:pic>
      <p:pic>
        <p:nvPicPr>
          <p:cNvPr id="10" name="Picture 9">
            <a:extLst>
              <a:ext uri="{FF2B5EF4-FFF2-40B4-BE49-F238E27FC236}">
                <a16:creationId xmlns:a16="http://schemas.microsoft.com/office/drawing/2014/main" id="{D1707592-2D58-855A-7508-293EBAEF89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18975" y="2862976"/>
            <a:ext cx="420038" cy="370123"/>
          </a:xfrm>
          <a:prstGeom prst="rect">
            <a:avLst/>
          </a:prstGeom>
        </p:spPr>
      </p:pic>
      <p:pic>
        <p:nvPicPr>
          <p:cNvPr id="11" name="Picture 10">
            <a:extLst>
              <a:ext uri="{FF2B5EF4-FFF2-40B4-BE49-F238E27FC236}">
                <a16:creationId xmlns:a16="http://schemas.microsoft.com/office/drawing/2014/main" id="{78A1D121-E9B9-4F86-4928-100A92E3D28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82199" y="3206081"/>
            <a:ext cx="1028943" cy="325327"/>
          </a:xfrm>
          <a:prstGeom prst="rect">
            <a:avLst/>
          </a:prstGeom>
        </p:spPr>
      </p:pic>
      <p:pic>
        <p:nvPicPr>
          <p:cNvPr id="12" name="Picture 11">
            <a:extLst>
              <a:ext uri="{FF2B5EF4-FFF2-40B4-BE49-F238E27FC236}">
                <a16:creationId xmlns:a16="http://schemas.microsoft.com/office/drawing/2014/main" id="{100FC5B4-D177-C29D-759B-7CE9CC2AAAF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59861" y="3574258"/>
            <a:ext cx="938585" cy="252027"/>
          </a:xfrm>
          <a:prstGeom prst="rect">
            <a:avLst/>
          </a:prstGeom>
        </p:spPr>
      </p:pic>
      <p:pic>
        <p:nvPicPr>
          <p:cNvPr id="13" name="Picture 12">
            <a:extLst>
              <a:ext uri="{FF2B5EF4-FFF2-40B4-BE49-F238E27FC236}">
                <a16:creationId xmlns:a16="http://schemas.microsoft.com/office/drawing/2014/main" id="{FA597495-A6CC-776E-D25B-2CD7C1E9C9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019489" y="3676825"/>
            <a:ext cx="321014" cy="419686"/>
          </a:xfrm>
          <a:prstGeom prst="rect">
            <a:avLst/>
          </a:prstGeom>
        </p:spPr>
      </p:pic>
      <p:pic>
        <p:nvPicPr>
          <p:cNvPr id="14" name="Picture 13">
            <a:extLst>
              <a:ext uri="{FF2B5EF4-FFF2-40B4-BE49-F238E27FC236}">
                <a16:creationId xmlns:a16="http://schemas.microsoft.com/office/drawing/2014/main" id="{3EFF1AAA-A064-D7FB-795E-1CA637FA21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615243" y="5461391"/>
            <a:ext cx="781659" cy="561637"/>
          </a:xfrm>
          <a:prstGeom prst="rect">
            <a:avLst/>
          </a:prstGeom>
        </p:spPr>
      </p:pic>
      <p:pic>
        <p:nvPicPr>
          <p:cNvPr id="15" name="Picture 14">
            <a:extLst>
              <a:ext uri="{FF2B5EF4-FFF2-40B4-BE49-F238E27FC236}">
                <a16:creationId xmlns:a16="http://schemas.microsoft.com/office/drawing/2014/main" id="{1839F885-5C29-1515-D1C9-624B9FFBA08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961158" y="5352977"/>
            <a:ext cx="1165575" cy="642990"/>
          </a:xfrm>
          <a:prstGeom prst="rect">
            <a:avLst/>
          </a:prstGeom>
        </p:spPr>
      </p:pic>
      <p:pic>
        <p:nvPicPr>
          <p:cNvPr id="16" name="Picture 15">
            <a:extLst>
              <a:ext uri="{FF2B5EF4-FFF2-40B4-BE49-F238E27FC236}">
                <a16:creationId xmlns:a16="http://schemas.microsoft.com/office/drawing/2014/main" id="{A0E5B63D-67CE-B805-FEAC-7543FFBA463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536601" y="4486278"/>
            <a:ext cx="1402225" cy="228004"/>
          </a:xfrm>
          <a:prstGeom prst="rect">
            <a:avLst/>
          </a:prstGeom>
        </p:spPr>
      </p:pic>
      <p:pic>
        <p:nvPicPr>
          <p:cNvPr id="17" name="Picture 16">
            <a:extLst>
              <a:ext uri="{FF2B5EF4-FFF2-40B4-BE49-F238E27FC236}">
                <a16:creationId xmlns:a16="http://schemas.microsoft.com/office/drawing/2014/main" id="{29038729-FF57-D758-FD5C-55970A3C99A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772725" y="4399330"/>
            <a:ext cx="771221" cy="378990"/>
          </a:xfrm>
          <a:prstGeom prst="rect">
            <a:avLst/>
          </a:prstGeom>
        </p:spPr>
      </p:pic>
      <p:pic>
        <p:nvPicPr>
          <p:cNvPr id="18" name="Picture 17">
            <a:extLst>
              <a:ext uri="{FF2B5EF4-FFF2-40B4-BE49-F238E27FC236}">
                <a16:creationId xmlns:a16="http://schemas.microsoft.com/office/drawing/2014/main" id="{B86737EF-AE3E-8FEB-29BF-FAC1793A616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096000" y="4483457"/>
            <a:ext cx="1127818" cy="252027"/>
          </a:xfrm>
          <a:prstGeom prst="rect">
            <a:avLst/>
          </a:prstGeom>
        </p:spPr>
      </p:pic>
      <p:pic>
        <p:nvPicPr>
          <p:cNvPr id="19" name="Picture 18">
            <a:extLst>
              <a:ext uri="{FF2B5EF4-FFF2-40B4-BE49-F238E27FC236}">
                <a16:creationId xmlns:a16="http://schemas.microsoft.com/office/drawing/2014/main" id="{3A1A55A3-9997-F59F-7683-EB7AF805605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549433" y="4855980"/>
            <a:ext cx="935018" cy="513158"/>
          </a:xfrm>
          <a:prstGeom prst="rect">
            <a:avLst/>
          </a:prstGeom>
        </p:spPr>
      </p:pic>
      <p:pic>
        <p:nvPicPr>
          <p:cNvPr id="20" name="Picture 19">
            <a:extLst>
              <a:ext uri="{FF2B5EF4-FFF2-40B4-BE49-F238E27FC236}">
                <a16:creationId xmlns:a16="http://schemas.microsoft.com/office/drawing/2014/main" id="{043B96BE-EF91-1F65-07AC-D191AE16F89E}"/>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816488" y="4936214"/>
            <a:ext cx="531062" cy="531062"/>
          </a:xfrm>
          <a:prstGeom prst="rect">
            <a:avLst/>
          </a:prstGeom>
        </p:spPr>
      </p:pic>
      <p:pic>
        <p:nvPicPr>
          <p:cNvPr id="21" name="Picture 20">
            <a:extLst>
              <a:ext uri="{FF2B5EF4-FFF2-40B4-BE49-F238E27FC236}">
                <a16:creationId xmlns:a16="http://schemas.microsoft.com/office/drawing/2014/main" id="{43C3719D-3EC3-72F3-60BA-987E951225F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195208" y="4868564"/>
            <a:ext cx="391019" cy="511209"/>
          </a:xfrm>
          <a:prstGeom prst="rect">
            <a:avLst/>
          </a:prstGeom>
        </p:spPr>
      </p:pic>
      <p:pic>
        <p:nvPicPr>
          <p:cNvPr id="22" name="Picture 21">
            <a:extLst>
              <a:ext uri="{FF2B5EF4-FFF2-40B4-BE49-F238E27FC236}">
                <a16:creationId xmlns:a16="http://schemas.microsoft.com/office/drawing/2014/main" id="{9EC34430-3DEF-0BB1-0EBF-275E8535D1F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6462" y="5674472"/>
            <a:ext cx="938585" cy="252027"/>
          </a:xfrm>
          <a:prstGeom prst="rect">
            <a:avLst/>
          </a:prstGeom>
        </p:spPr>
      </p:pic>
      <p:pic>
        <p:nvPicPr>
          <p:cNvPr id="23" name="Picture 22">
            <a:extLst>
              <a:ext uri="{FF2B5EF4-FFF2-40B4-BE49-F238E27FC236}">
                <a16:creationId xmlns:a16="http://schemas.microsoft.com/office/drawing/2014/main" id="{9CD56844-4822-3D3A-4D2F-EF1F9278B39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922343" y="5691299"/>
            <a:ext cx="1101098" cy="271061"/>
          </a:xfrm>
          <a:prstGeom prst="rect">
            <a:avLst/>
          </a:prstGeom>
        </p:spPr>
      </p:pic>
      <p:pic>
        <p:nvPicPr>
          <p:cNvPr id="24" name="Picture 23">
            <a:extLst>
              <a:ext uri="{FF2B5EF4-FFF2-40B4-BE49-F238E27FC236}">
                <a16:creationId xmlns:a16="http://schemas.microsoft.com/office/drawing/2014/main" id="{6A57B3FA-877D-27A1-A9E6-F19BAE92789B}"/>
              </a:ext>
            </a:extLst>
          </p:cNvPr>
          <p:cNvPicPr>
            <a:picLocks noChangeAspect="1"/>
          </p:cNvPicPr>
          <p:nvPr/>
        </p:nvPicPr>
        <p:blipFill>
          <a:blip r:embed="rId16"/>
          <a:stretch>
            <a:fillRect/>
          </a:stretch>
        </p:blipFill>
        <p:spPr>
          <a:xfrm>
            <a:off x="6521254" y="4941914"/>
            <a:ext cx="566670" cy="341290"/>
          </a:xfrm>
          <a:prstGeom prst="rect">
            <a:avLst/>
          </a:prstGeom>
        </p:spPr>
      </p:pic>
      <p:pic>
        <p:nvPicPr>
          <p:cNvPr id="25" name="Picture 24">
            <a:extLst>
              <a:ext uri="{FF2B5EF4-FFF2-40B4-BE49-F238E27FC236}">
                <a16:creationId xmlns:a16="http://schemas.microsoft.com/office/drawing/2014/main" id="{BBB48830-3D7D-DCC0-342F-EE70D07C8A96}"/>
              </a:ext>
            </a:extLst>
          </p:cNvPr>
          <p:cNvPicPr>
            <a:picLocks noChangeAspect="1"/>
          </p:cNvPicPr>
          <p:nvPr/>
        </p:nvPicPr>
        <p:blipFill>
          <a:blip r:embed="rId17"/>
          <a:stretch>
            <a:fillRect/>
          </a:stretch>
        </p:blipFill>
        <p:spPr>
          <a:xfrm>
            <a:off x="9003830" y="5603176"/>
            <a:ext cx="2060620" cy="341290"/>
          </a:xfrm>
          <a:prstGeom prst="rect">
            <a:avLst/>
          </a:prstGeom>
        </p:spPr>
      </p:pic>
      <p:pic>
        <p:nvPicPr>
          <p:cNvPr id="26" name="Picture 25">
            <a:extLst>
              <a:ext uri="{FF2B5EF4-FFF2-40B4-BE49-F238E27FC236}">
                <a16:creationId xmlns:a16="http://schemas.microsoft.com/office/drawing/2014/main" id="{128108AE-0C74-9C08-4851-A30BEF24D597}"/>
              </a:ext>
            </a:extLst>
          </p:cNvPr>
          <p:cNvPicPr>
            <a:picLocks noChangeAspect="1"/>
          </p:cNvPicPr>
          <p:nvPr/>
        </p:nvPicPr>
        <p:blipFill>
          <a:blip r:embed="rId18"/>
          <a:stretch>
            <a:fillRect/>
          </a:stretch>
        </p:blipFill>
        <p:spPr>
          <a:xfrm>
            <a:off x="10140777" y="4348278"/>
            <a:ext cx="1028943" cy="1015404"/>
          </a:xfrm>
          <a:prstGeom prst="rect">
            <a:avLst/>
          </a:prstGeom>
        </p:spPr>
      </p:pic>
      <p:pic>
        <p:nvPicPr>
          <p:cNvPr id="27" name="Picture 26">
            <a:extLst>
              <a:ext uri="{FF2B5EF4-FFF2-40B4-BE49-F238E27FC236}">
                <a16:creationId xmlns:a16="http://schemas.microsoft.com/office/drawing/2014/main" id="{C34B2E27-C1AD-34D8-B315-B9BFE5D75F93}"/>
              </a:ext>
            </a:extLst>
          </p:cNvPr>
          <p:cNvPicPr>
            <a:picLocks noChangeAspect="1"/>
          </p:cNvPicPr>
          <p:nvPr/>
        </p:nvPicPr>
        <p:blipFill>
          <a:blip r:embed="rId19"/>
          <a:stretch>
            <a:fillRect/>
          </a:stretch>
        </p:blipFill>
        <p:spPr>
          <a:xfrm>
            <a:off x="8849393" y="4359394"/>
            <a:ext cx="1236372" cy="289775"/>
          </a:xfrm>
          <a:prstGeom prst="rect">
            <a:avLst/>
          </a:prstGeom>
        </p:spPr>
      </p:pic>
      <p:pic>
        <p:nvPicPr>
          <p:cNvPr id="28" name="Picture 27">
            <a:extLst>
              <a:ext uri="{FF2B5EF4-FFF2-40B4-BE49-F238E27FC236}">
                <a16:creationId xmlns:a16="http://schemas.microsoft.com/office/drawing/2014/main" id="{7C2673C1-363D-E1B9-D72A-8D5A35F7D560}"/>
              </a:ext>
            </a:extLst>
          </p:cNvPr>
          <p:cNvPicPr>
            <a:picLocks noChangeAspect="1"/>
          </p:cNvPicPr>
          <p:nvPr/>
        </p:nvPicPr>
        <p:blipFill>
          <a:blip r:embed="rId20"/>
          <a:stretch>
            <a:fillRect/>
          </a:stretch>
        </p:blipFill>
        <p:spPr>
          <a:xfrm>
            <a:off x="5759409" y="4885030"/>
            <a:ext cx="669701" cy="650383"/>
          </a:xfrm>
          <a:prstGeom prst="rect">
            <a:avLst/>
          </a:prstGeom>
        </p:spPr>
      </p:pic>
      <p:pic>
        <p:nvPicPr>
          <p:cNvPr id="29" name="Picture 28">
            <a:extLst>
              <a:ext uri="{FF2B5EF4-FFF2-40B4-BE49-F238E27FC236}">
                <a16:creationId xmlns:a16="http://schemas.microsoft.com/office/drawing/2014/main" id="{DACD6808-880C-C146-80D9-82781A5C3964}"/>
              </a:ext>
            </a:extLst>
          </p:cNvPr>
          <p:cNvPicPr>
            <a:picLocks noChangeAspect="1"/>
          </p:cNvPicPr>
          <p:nvPr/>
        </p:nvPicPr>
        <p:blipFill>
          <a:blip r:embed="rId21"/>
          <a:stretch>
            <a:fillRect/>
          </a:stretch>
        </p:blipFill>
        <p:spPr>
          <a:xfrm>
            <a:off x="10123341" y="5315413"/>
            <a:ext cx="1550878" cy="325328"/>
          </a:xfrm>
          <a:prstGeom prst="rect">
            <a:avLst/>
          </a:prstGeom>
        </p:spPr>
      </p:pic>
      <p:sp>
        <p:nvSpPr>
          <p:cNvPr id="30" name="Footer Placeholder 3">
            <a:extLst>
              <a:ext uri="{FF2B5EF4-FFF2-40B4-BE49-F238E27FC236}">
                <a16:creationId xmlns:a16="http://schemas.microsoft.com/office/drawing/2014/main" id="{491F80EB-AFC1-C98F-AA28-788EC32BD2FD}"/>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pic>
        <p:nvPicPr>
          <p:cNvPr id="31" name="Picture 30">
            <a:extLst>
              <a:ext uri="{FF2B5EF4-FFF2-40B4-BE49-F238E27FC236}">
                <a16:creationId xmlns:a16="http://schemas.microsoft.com/office/drawing/2014/main" id="{1FD21742-56B4-9F4F-9AAD-1AD46EA34068}"/>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339644" y="1615031"/>
            <a:ext cx="9463857" cy="2510146"/>
          </a:xfrm>
          <a:prstGeom prst="rect">
            <a:avLst/>
          </a:prstGeom>
        </p:spPr>
      </p:pic>
      <p:pic>
        <p:nvPicPr>
          <p:cNvPr id="32" name="Picture 31">
            <a:extLst>
              <a:ext uri="{FF2B5EF4-FFF2-40B4-BE49-F238E27FC236}">
                <a16:creationId xmlns:a16="http://schemas.microsoft.com/office/drawing/2014/main" id="{9A960375-8521-33B9-B2E3-C88B3A67927E}"/>
              </a:ext>
            </a:extLst>
          </p:cNvPr>
          <p:cNvPicPr>
            <a:picLocks noChangeAspect="1"/>
          </p:cNvPicPr>
          <p:nvPr/>
        </p:nvPicPr>
        <p:blipFill>
          <a:blip r:embed="rId23"/>
          <a:stretch>
            <a:fillRect/>
          </a:stretch>
        </p:blipFill>
        <p:spPr>
          <a:xfrm>
            <a:off x="8523349" y="4946722"/>
            <a:ext cx="460311" cy="389493"/>
          </a:xfrm>
          <a:prstGeom prst="rect">
            <a:avLst/>
          </a:prstGeom>
        </p:spPr>
      </p:pic>
      <p:pic>
        <p:nvPicPr>
          <p:cNvPr id="33" name="Picture 32">
            <a:extLst>
              <a:ext uri="{FF2B5EF4-FFF2-40B4-BE49-F238E27FC236}">
                <a16:creationId xmlns:a16="http://schemas.microsoft.com/office/drawing/2014/main" id="{C8575D76-D791-7ECA-F241-53B8250F371C}"/>
              </a:ext>
            </a:extLst>
          </p:cNvPr>
          <p:cNvPicPr>
            <a:picLocks noChangeAspect="1"/>
          </p:cNvPicPr>
          <p:nvPr/>
        </p:nvPicPr>
        <p:blipFill>
          <a:blip r:embed="rId24"/>
          <a:stretch>
            <a:fillRect/>
          </a:stretch>
        </p:blipFill>
        <p:spPr>
          <a:xfrm>
            <a:off x="9275669" y="4985672"/>
            <a:ext cx="460311" cy="369894"/>
          </a:xfrm>
          <a:prstGeom prst="rect">
            <a:avLst/>
          </a:prstGeom>
        </p:spPr>
      </p:pic>
      <p:pic>
        <p:nvPicPr>
          <p:cNvPr id="34" name="Picture 33">
            <a:extLst>
              <a:ext uri="{FF2B5EF4-FFF2-40B4-BE49-F238E27FC236}">
                <a16:creationId xmlns:a16="http://schemas.microsoft.com/office/drawing/2014/main" id="{874FB93A-AD42-17AD-64B0-EECA6CAA68D3}"/>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722002" y="4885030"/>
            <a:ext cx="607878" cy="607878"/>
          </a:xfrm>
          <a:prstGeom prst="rect">
            <a:avLst/>
          </a:prstGeom>
        </p:spPr>
      </p:pic>
    </p:spTree>
    <p:extLst>
      <p:ext uri="{BB962C8B-B14F-4D97-AF65-F5344CB8AC3E}">
        <p14:creationId xmlns:p14="http://schemas.microsoft.com/office/powerpoint/2010/main" val="202024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9BF35839-560D-3EE5-5CF8-05A9935F2955}"/>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r>
              <a:rPr lang="en-IN" dirty="0"/>
              <a:t>8.</a:t>
            </a:r>
          </a:p>
        </p:txBody>
      </p:sp>
      <p:sp>
        <p:nvSpPr>
          <p:cNvPr id="3" name="Title 1">
            <a:extLst>
              <a:ext uri="{FF2B5EF4-FFF2-40B4-BE49-F238E27FC236}">
                <a16:creationId xmlns:a16="http://schemas.microsoft.com/office/drawing/2014/main" id="{FCF96401-2AA4-7E6D-0FAF-19ECEE4315F5}"/>
              </a:ext>
            </a:extLst>
          </p:cNvPr>
          <p:cNvSpPr txBox="1">
            <a:spLocks/>
          </p:cNvSpPr>
          <p:nvPr/>
        </p:nvSpPr>
        <p:spPr>
          <a:xfrm>
            <a:off x="272374" y="470597"/>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dirty="0">
                <a:solidFill>
                  <a:srgbClr val="002060"/>
                </a:solidFill>
              </a:rPr>
              <a:t>Valuation </a:t>
            </a:r>
            <a:r>
              <a:rPr lang="en-IN" sz="3600" b="1" dirty="0">
                <a:solidFill>
                  <a:schemeClr val="bg2">
                    <a:lumMod val="90000"/>
                  </a:schemeClr>
                </a:solidFill>
              </a:rPr>
              <a:t>- </a:t>
            </a:r>
            <a:r>
              <a:rPr lang="en-IN" sz="3600" b="1" i="1" dirty="0">
                <a:solidFill>
                  <a:schemeClr val="bg2">
                    <a:lumMod val="90000"/>
                  </a:schemeClr>
                </a:solidFill>
              </a:rPr>
              <a:t>Continued</a:t>
            </a:r>
            <a:r>
              <a:rPr lang="en-IN" dirty="0">
                <a:solidFill>
                  <a:srgbClr val="002060"/>
                </a:solidFill>
              </a:rPr>
              <a:t> </a:t>
            </a:r>
          </a:p>
        </p:txBody>
      </p:sp>
      <p:cxnSp>
        <p:nvCxnSpPr>
          <p:cNvPr id="4" name="Straight Connector 3">
            <a:extLst>
              <a:ext uri="{FF2B5EF4-FFF2-40B4-BE49-F238E27FC236}">
                <a16:creationId xmlns:a16="http://schemas.microsoft.com/office/drawing/2014/main" id="{DF109E15-D631-8B82-F086-EDA1C060B17C}"/>
              </a:ext>
            </a:extLst>
          </p:cNvPr>
          <p:cNvCxnSpPr>
            <a:cxnSpLocks/>
          </p:cNvCxnSpPr>
          <p:nvPr/>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996F0C7C-EDBA-7264-B454-6D3F2F6F81D3}"/>
              </a:ext>
            </a:extLst>
          </p:cNvPr>
          <p:cNvCxnSpPr>
            <a:cxnSpLocks/>
          </p:cNvCxnSpPr>
          <p:nvPr/>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6" name="Rectangle: Rounded Corners 5">
            <a:extLst>
              <a:ext uri="{FF2B5EF4-FFF2-40B4-BE49-F238E27FC236}">
                <a16:creationId xmlns:a16="http://schemas.microsoft.com/office/drawing/2014/main" id="{7C88F9B0-DC4A-4F0A-04ED-3DCE290E5823}"/>
              </a:ext>
            </a:extLst>
          </p:cNvPr>
          <p:cNvSpPr/>
          <p:nvPr/>
        </p:nvSpPr>
        <p:spPr>
          <a:xfrm>
            <a:off x="339645" y="1103344"/>
            <a:ext cx="2812118" cy="501744"/>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dirty="0">
                <a:solidFill>
                  <a:schemeClr val="bg1"/>
                </a:solidFill>
              </a:rPr>
              <a:t>Sensitivity Analysis:</a:t>
            </a:r>
          </a:p>
        </p:txBody>
      </p:sp>
      <p:sp>
        <p:nvSpPr>
          <p:cNvPr id="7" name="Rectangle: Rounded Corners 6">
            <a:extLst>
              <a:ext uri="{FF2B5EF4-FFF2-40B4-BE49-F238E27FC236}">
                <a16:creationId xmlns:a16="http://schemas.microsoft.com/office/drawing/2014/main" id="{1EB68D44-4B63-FAFB-A5B0-E5DDE3CF8459}"/>
              </a:ext>
            </a:extLst>
          </p:cNvPr>
          <p:cNvSpPr/>
          <p:nvPr/>
        </p:nvSpPr>
        <p:spPr>
          <a:xfrm>
            <a:off x="339644" y="4541497"/>
            <a:ext cx="6517873" cy="818444"/>
          </a:xfrm>
          <a:prstGeom prst="roundRect">
            <a:avLst/>
          </a:prstGeom>
          <a:solidFill>
            <a:schemeClr val="bg2">
              <a:lumMod val="9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400" dirty="0"/>
              <a:t>Base Case (8.09% WACC, 2.5% TGR): $235/share -&gt; ~11% upside to CMP ($212.91).</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dirty="0"/>
              <a:t>Optimistic Case (7.</a:t>
            </a:r>
            <a:r>
              <a:rPr lang="en-US" sz="1400" dirty="0"/>
              <a:t>59</a:t>
            </a:r>
            <a:r>
              <a:rPr lang="en-US" sz="1400" b="0" dirty="0"/>
              <a:t>% WACC, 3.0% TGR): ~$287/share -&gt; ~35% upside</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400" b="0" dirty="0"/>
              <a:t>Conservative Case (8.59% WACC, 2.0% TGR): ~$203/share -&gt; ~ (4%) downside.</a:t>
            </a:r>
            <a:endParaRPr lang="en-IN" sz="1400" b="0" dirty="0"/>
          </a:p>
        </p:txBody>
      </p:sp>
      <p:sp>
        <p:nvSpPr>
          <p:cNvPr id="8" name="Rectangle: Rounded Corners 7">
            <a:extLst>
              <a:ext uri="{FF2B5EF4-FFF2-40B4-BE49-F238E27FC236}">
                <a16:creationId xmlns:a16="http://schemas.microsoft.com/office/drawing/2014/main" id="{422A5A4A-E138-9C82-3CBE-843D34293E97}"/>
              </a:ext>
            </a:extLst>
          </p:cNvPr>
          <p:cNvSpPr/>
          <p:nvPr/>
        </p:nvSpPr>
        <p:spPr>
          <a:xfrm>
            <a:off x="339644" y="3922645"/>
            <a:ext cx="2432740" cy="501744"/>
          </a:xfrm>
          <a:prstGeom prst="roundRect">
            <a:avLst/>
          </a:prstGeom>
          <a:solidFill>
            <a:srgbClr val="00206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800" b="1" dirty="0">
                <a:solidFill>
                  <a:schemeClr val="bg1"/>
                </a:solidFill>
              </a:rPr>
              <a:t>Interpretation:</a:t>
            </a:r>
          </a:p>
        </p:txBody>
      </p:sp>
      <p:sp>
        <p:nvSpPr>
          <p:cNvPr id="9" name="Rectangle 8">
            <a:extLst>
              <a:ext uri="{FF2B5EF4-FFF2-40B4-BE49-F238E27FC236}">
                <a16:creationId xmlns:a16="http://schemas.microsoft.com/office/drawing/2014/main" id="{8F60FB97-ECDE-88D7-DFCC-0329F252E138}"/>
              </a:ext>
            </a:extLst>
          </p:cNvPr>
          <p:cNvSpPr/>
          <p:nvPr/>
        </p:nvSpPr>
        <p:spPr>
          <a:xfrm>
            <a:off x="339643" y="5594158"/>
            <a:ext cx="10886075" cy="474573"/>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l"/>
            <a:r>
              <a:rPr lang="en-US" sz="1400" b="0" dirty="0"/>
              <a:t>Takeaway: Even under conservative assumptions, Alphabet shows a limited downside of 4% and meaningful upside of 35%, supporting a Buy rating.</a:t>
            </a:r>
            <a:endParaRPr lang="en-IN" sz="1400" b="0" dirty="0"/>
          </a:p>
        </p:txBody>
      </p:sp>
      <p:sp>
        <p:nvSpPr>
          <p:cNvPr id="10" name="Footer Placeholder 3">
            <a:extLst>
              <a:ext uri="{FF2B5EF4-FFF2-40B4-BE49-F238E27FC236}">
                <a16:creationId xmlns:a16="http://schemas.microsoft.com/office/drawing/2014/main" id="{5228FA2F-0347-3873-86F8-8B0869DA0A70}"/>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graphicFrame>
        <p:nvGraphicFramePr>
          <p:cNvPr id="12" name="Chart 11">
            <a:extLst>
              <a:ext uri="{FF2B5EF4-FFF2-40B4-BE49-F238E27FC236}">
                <a16:creationId xmlns:a16="http://schemas.microsoft.com/office/drawing/2014/main" id="{410C31AB-0E67-0B2D-BD79-A21337A281C9}"/>
              </a:ext>
            </a:extLst>
          </p:cNvPr>
          <p:cNvGraphicFramePr/>
          <p:nvPr>
            <p:extLst>
              <p:ext uri="{D42A27DB-BD31-4B8C-83A1-F6EECF244321}">
                <p14:modId xmlns:p14="http://schemas.microsoft.com/office/powerpoint/2010/main" val="1893384158"/>
              </p:ext>
            </p:extLst>
          </p:nvPr>
        </p:nvGraphicFramePr>
        <p:xfrm>
          <a:off x="6592192" y="1181810"/>
          <a:ext cx="5441682" cy="3429099"/>
        </p:xfrm>
        <a:graphic>
          <a:graphicData uri="http://schemas.openxmlformats.org/drawingml/2006/chart">
            <c:chart xmlns:c="http://schemas.openxmlformats.org/drawingml/2006/chart" xmlns:r="http://schemas.openxmlformats.org/officeDocument/2006/relationships" r:id="rId2"/>
          </a:graphicData>
        </a:graphic>
      </p:graphicFrame>
      <p:pic>
        <p:nvPicPr>
          <p:cNvPr id="14" name="Picture 13">
            <a:extLst>
              <a:ext uri="{FF2B5EF4-FFF2-40B4-BE49-F238E27FC236}">
                <a16:creationId xmlns:a16="http://schemas.microsoft.com/office/drawing/2014/main" id="{8E71D872-38E1-51D4-617F-935710F4B5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643" y="1753894"/>
            <a:ext cx="6096266" cy="1881133"/>
          </a:xfrm>
          <a:prstGeom prst="rect">
            <a:avLst/>
          </a:prstGeom>
        </p:spPr>
      </p:pic>
    </p:spTree>
    <p:extLst>
      <p:ext uri="{BB962C8B-B14F-4D97-AF65-F5344CB8AC3E}">
        <p14:creationId xmlns:p14="http://schemas.microsoft.com/office/powerpoint/2010/main" val="17233761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C1962D32-9138-A934-BAB4-3A9785BBF14B}"/>
              </a:ext>
            </a:extLst>
          </p:cNvPr>
          <p:cNvSpPr>
            <a:spLocks noGrp="1"/>
          </p:cNvSpPr>
          <p:nvPr>
            <p:ph type="sldNum" sz="quarter" idx="12"/>
          </p:nvPr>
        </p:nvSpPr>
        <p:spPr>
          <a:xfrm>
            <a:off x="8610600" y="6356350"/>
            <a:ext cx="2743200" cy="365125"/>
          </a:xfrm>
        </p:spPr>
        <p:txBody>
          <a:bodyPr/>
          <a:lstStyle>
            <a:lvl1pPr>
              <a:defRPr>
                <a:solidFill>
                  <a:schemeClr val="tx1"/>
                </a:solidFill>
              </a:defRPr>
            </a:lvl1pPr>
          </a:lstStyle>
          <a:p>
            <a:r>
              <a:rPr lang="en-IN" dirty="0"/>
              <a:t>9.</a:t>
            </a:r>
          </a:p>
        </p:txBody>
      </p:sp>
      <p:sp>
        <p:nvSpPr>
          <p:cNvPr id="3" name="Title 1">
            <a:extLst>
              <a:ext uri="{FF2B5EF4-FFF2-40B4-BE49-F238E27FC236}">
                <a16:creationId xmlns:a16="http://schemas.microsoft.com/office/drawing/2014/main" id="{868E935B-21CB-9333-2CC7-A6AE12E5F2B3}"/>
              </a:ext>
            </a:extLst>
          </p:cNvPr>
          <p:cNvSpPr txBox="1">
            <a:spLocks/>
          </p:cNvSpPr>
          <p:nvPr/>
        </p:nvSpPr>
        <p:spPr>
          <a:xfrm>
            <a:off x="272374" y="414085"/>
            <a:ext cx="10515600" cy="657812"/>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r>
              <a:rPr lang="en-IN" b="1" dirty="0">
                <a:solidFill>
                  <a:srgbClr val="002060"/>
                </a:solidFill>
              </a:rPr>
              <a:t>Catalysts </a:t>
            </a:r>
          </a:p>
        </p:txBody>
      </p:sp>
      <p:cxnSp>
        <p:nvCxnSpPr>
          <p:cNvPr id="4" name="Straight Connector 3">
            <a:extLst>
              <a:ext uri="{FF2B5EF4-FFF2-40B4-BE49-F238E27FC236}">
                <a16:creationId xmlns:a16="http://schemas.microsoft.com/office/drawing/2014/main" id="{0870C776-CBE8-E2A6-FA1E-8B5976371E89}"/>
              </a:ext>
            </a:extLst>
          </p:cNvPr>
          <p:cNvCxnSpPr>
            <a:cxnSpLocks/>
          </p:cNvCxnSpPr>
          <p:nvPr/>
        </p:nvCxnSpPr>
        <p:spPr>
          <a:xfrm>
            <a:off x="272374" y="976200"/>
            <a:ext cx="11605857" cy="0"/>
          </a:xfrm>
          <a:prstGeom prst="line">
            <a:avLst/>
          </a:prstGeom>
        </p:spPr>
        <p:style>
          <a:lnRef idx="3">
            <a:schemeClr val="dk1"/>
          </a:lnRef>
          <a:fillRef idx="0">
            <a:schemeClr val="dk1"/>
          </a:fillRef>
          <a:effectRef idx="2">
            <a:schemeClr val="dk1"/>
          </a:effectRef>
          <a:fontRef idx="minor">
            <a:schemeClr val="tx1"/>
          </a:fontRef>
        </p:style>
      </p:cxnSp>
      <p:cxnSp>
        <p:nvCxnSpPr>
          <p:cNvPr id="5" name="Straight Connector 4">
            <a:extLst>
              <a:ext uri="{FF2B5EF4-FFF2-40B4-BE49-F238E27FC236}">
                <a16:creationId xmlns:a16="http://schemas.microsoft.com/office/drawing/2014/main" id="{4058D429-BD75-C3E2-7B75-36B9AEBAF890}"/>
              </a:ext>
            </a:extLst>
          </p:cNvPr>
          <p:cNvCxnSpPr>
            <a:cxnSpLocks/>
          </p:cNvCxnSpPr>
          <p:nvPr/>
        </p:nvCxnSpPr>
        <p:spPr>
          <a:xfrm>
            <a:off x="428017" y="6122132"/>
            <a:ext cx="11605857" cy="0"/>
          </a:xfrm>
          <a:prstGeom prst="line">
            <a:avLst/>
          </a:prstGeom>
        </p:spPr>
        <p:style>
          <a:lnRef idx="3">
            <a:schemeClr val="dk1"/>
          </a:lnRef>
          <a:fillRef idx="0">
            <a:schemeClr val="dk1"/>
          </a:fillRef>
          <a:effectRef idx="2">
            <a:schemeClr val="dk1"/>
          </a:effectRef>
          <a:fontRef idx="minor">
            <a:schemeClr val="tx1"/>
          </a:fontRef>
        </p:style>
      </p:cxnSp>
      <p:sp>
        <p:nvSpPr>
          <p:cNvPr id="6" name="Title 1">
            <a:extLst>
              <a:ext uri="{FF2B5EF4-FFF2-40B4-BE49-F238E27FC236}">
                <a16:creationId xmlns:a16="http://schemas.microsoft.com/office/drawing/2014/main" id="{1F243C77-4D5F-5A57-7590-D167490AF04C}"/>
              </a:ext>
            </a:extLst>
          </p:cNvPr>
          <p:cNvSpPr txBox="1">
            <a:spLocks/>
          </p:cNvSpPr>
          <p:nvPr/>
        </p:nvSpPr>
        <p:spPr>
          <a:xfrm>
            <a:off x="272374" y="1362626"/>
            <a:ext cx="11761500" cy="460729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endParaRPr lang="en-IN" sz="1400" b="0" dirty="0">
              <a:solidFill>
                <a:srgbClr val="002060"/>
              </a:solidFill>
            </a:endParaRPr>
          </a:p>
        </p:txBody>
      </p:sp>
      <p:sp>
        <p:nvSpPr>
          <p:cNvPr id="7" name="Date Placeholder 2">
            <a:extLst>
              <a:ext uri="{FF2B5EF4-FFF2-40B4-BE49-F238E27FC236}">
                <a16:creationId xmlns:a16="http://schemas.microsoft.com/office/drawing/2014/main" id="{961ECF07-9C47-E614-6CA9-217C2A59039A}"/>
              </a:ext>
            </a:extLst>
          </p:cNvPr>
          <p:cNvSpPr txBox="1">
            <a:spLocks/>
          </p:cNvSpPr>
          <p:nvPr/>
        </p:nvSpPr>
        <p:spPr>
          <a:xfrm>
            <a:off x="272374" y="1210418"/>
            <a:ext cx="11605856" cy="475950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pPr>
            <a:r>
              <a:rPr lang="it-IT" sz="1600" b="1" dirty="0">
                <a:solidFill>
                  <a:schemeClr val="tx1"/>
                </a:solidFill>
              </a:rPr>
              <a:t>AI integration into Search (SGE / “AI Mode”) - </a:t>
            </a:r>
            <a:r>
              <a:rPr lang="en-IN" sz="1600" b="1" dirty="0">
                <a:solidFill>
                  <a:schemeClr val="tx1"/>
                </a:solidFill>
              </a:rPr>
              <a:t>new ad monetization slots:</a:t>
            </a:r>
            <a:r>
              <a:rPr lang="en-IN" sz="1800" b="1" dirty="0">
                <a:solidFill>
                  <a:schemeClr val="tx1"/>
                </a:solidFill>
              </a:rPr>
              <a:t> </a:t>
            </a:r>
          </a:p>
          <a:p>
            <a:pPr marL="0" indent="0">
              <a:buFont typeface="+mj-lt"/>
              <a:buNone/>
            </a:pPr>
            <a:r>
              <a:rPr lang="en-US" sz="1400" dirty="0">
                <a:solidFill>
                  <a:schemeClr val="tx1">
                    <a:lumMod val="50000"/>
                    <a:lumOff val="50000"/>
                  </a:schemeClr>
                </a:solidFill>
              </a:rPr>
              <a:t>Google is rolling its Search Generative Experience / AI Mode into results and testing paid “Sponsored” slots inside AI answers, preserving and expanding search ad monetization.</a:t>
            </a:r>
            <a:r>
              <a:rPr lang="it-IT" sz="1400" dirty="0">
                <a:solidFill>
                  <a:schemeClr val="tx1">
                    <a:lumMod val="50000"/>
                    <a:lumOff val="50000"/>
                  </a:schemeClr>
                </a:solidFill>
              </a:rPr>
              <a:t> </a:t>
            </a:r>
          </a:p>
          <a:p>
            <a:pPr marL="0" indent="0">
              <a:buFont typeface="+mj-lt"/>
              <a:buNone/>
            </a:pPr>
            <a:endParaRPr lang="it-IT" sz="1400" dirty="0">
              <a:solidFill>
                <a:schemeClr val="tx1">
                  <a:lumMod val="50000"/>
                  <a:lumOff val="50000"/>
                </a:schemeClr>
              </a:solidFill>
            </a:endParaRPr>
          </a:p>
          <a:p>
            <a:pPr marL="0" indent="0">
              <a:buFont typeface="+mj-lt"/>
              <a:buNone/>
            </a:pPr>
            <a:r>
              <a:rPr lang="en-IN" sz="1600" b="1" dirty="0">
                <a:solidFill>
                  <a:schemeClr val="tx1"/>
                </a:solidFill>
              </a:rPr>
              <a:t>Gemini enterprise adoption &amp; Workspace integration:</a:t>
            </a:r>
            <a:endParaRPr lang="it-IT" sz="1400" b="1" dirty="0">
              <a:solidFill>
                <a:schemeClr val="tx1"/>
              </a:solidFill>
            </a:endParaRPr>
          </a:p>
          <a:p>
            <a:r>
              <a:rPr lang="en-US" sz="1400" dirty="0"/>
              <a:t>Gemini models are being embedded across Workspace (Docs, Sheets, Meet, Chat) and Google Cloud, increasing product stickiness and new revenue opportunities from both consumers and enterprises.</a:t>
            </a:r>
          </a:p>
          <a:p>
            <a:endParaRPr lang="en-US" dirty="0"/>
          </a:p>
          <a:p>
            <a:r>
              <a:rPr lang="en-US" sz="1600" b="1" dirty="0">
                <a:solidFill>
                  <a:schemeClr val="tx1"/>
                </a:solidFill>
              </a:rPr>
              <a:t>Cloud revenue acceleration and large backlog conversion</a:t>
            </a:r>
            <a:r>
              <a:rPr lang="en-IN" sz="1600" b="1" dirty="0">
                <a:solidFill>
                  <a:schemeClr val="tx1"/>
                </a:solidFill>
              </a:rPr>
              <a:t>:</a:t>
            </a:r>
          </a:p>
          <a:p>
            <a:r>
              <a:rPr lang="en-US" sz="1400" dirty="0"/>
              <a:t>Google Cloud surpassed a ~$50B annual run-rate and projects a $58B revenue boost over the next two years from its sales backlog; growth is driven by AI infra, enterprise contracts, and customer additions.</a:t>
            </a:r>
          </a:p>
          <a:p>
            <a:endParaRPr lang="en-US" sz="1400" b="1" dirty="0">
              <a:solidFill>
                <a:schemeClr val="tx1"/>
              </a:solidFill>
            </a:endParaRPr>
          </a:p>
          <a:p>
            <a:r>
              <a:rPr lang="en-US" sz="1600" b="1" dirty="0">
                <a:solidFill>
                  <a:schemeClr val="tx1"/>
                </a:solidFill>
              </a:rPr>
              <a:t>Google Cloud moving toward profitability/margin expansion:</a:t>
            </a:r>
          </a:p>
          <a:p>
            <a:r>
              <a:rPr lang="en-US" sz="1400" dirty="0"/>
              <a:t>GCP’s revenue growth, plus operating leverage and AI workloads, are improving margins — management has highlighted better operating income and investment to scale AI infrastructure. (See Alphabet earnings notes on Cloud growth &amp; op income improvement.)</a:t>
            </a:r>
          </a:p>
          <a:p>
            <a:endParaRPr lang="en-US" sz="1400" b="1" dirty="0">
              <a:solidFill>
                <a:schemeClr val="tx1"/>
              </a:solidFill>
            </a:endParaRPr>
          </a:p>
          <a:p>
            <a:r>
              <a:rPr lang="en-US" sz="1600" b="1" dirty="0">
                <a:solidFill>
                  <a:schemeClr val="tx1"/>
                </a:solidFill>
              </a:rPr>
              <a:t>YouTube monetization evolution — Shorts + subscriptions + ad-share scale</a:t>
            </a:r>
            <a:r>
              <a:rPr lang="en-IN" sz="1400" b="1" dirty="0">
                <a:solidFill>
                  <a:schemeClr val="tx1"/>
                </a:solidFill>
              </a:rPr>
              <a:t>:</a:t>
            </a:r>
          </a:p>
          <a:p>
            <a:r>
              <a:rPr lang="en-US" sz="1400" dirty="0"/>
              <a:t>YouTube expanded Shorts monetization (three-minute Shorts eligibility, Partner Program revenue share) while overall YouTube ad revenue remains a large, growing stream (FY24 YouTube ads disclosed by Alphabet). </a:t>
            </a:r>
            <a:endParaRPr lang="en-US" sz="1400" b="1" dirty="0">
              <a:solidFill>
                <a:schemeClr val="tx1"/>
              </a:solidFill>
            </a:endParaRPr>
          </a:p>
        </p:txBody>
      </p:sp>
      <p:pic>
        <p:nvPicPr>
          <p:cNvPr id="8" name="Picture 7">
            <a:extLst>
              <a:ext uri="{FF2B5EF4-FFF2-40B4-BE49-F238E27FC236}">
                <a16:creationId xmlns:a16="http://schemas.microsoft.com/office/drawing/2014/main" id="{40E7D0F3-4522-27DE-AFD8-BBA168D90C12}"/>
              </a:ext>
            </a:extLst>
          </p:cNvPr>
          <p:cNvPicPr>
            <a:picLocks noChangeAspect="1"/>
          </p:cNvPicPr>
          <p:nvPr/>
        </p:nvPicPr>
        <p:blipFill>
          <a:blip r:embed="rId2"/>
          <a:stretch>
            <a:fillRect/>
          </a:stretch>
        </p:blipFill>
        <p:spPr>
          <a:xfrm>
            <a:off x="5003752" y="2363547"/>
            <a:ext cx="1825065" cy="299108"/>
          </a:xfrm>
          <a:prstGeom prst="rect">
            <a:avLst/>
          </a:prstGeom>
        </p:spPr>
      </p:pic>
      <p:pic>
        <p:nvPicPr>
          <p:cNvPr id="9" name="Picture 8">
            <a:extLst>
              <a:ext uri="{FF2B5EF4-FFF2-40B4-BE49-F238E27FC236}">
                <a16:creationId xmlns:a16="http://schemas.microsoft.com/office/drawing/2014/main" id="{3C8D26D1-F71B-E6A4-EEE4-0F3DF59B90F3}"/>
              </a:ext>
            </a:extLst>
          </p:cNvPr>
          <p:cNvPicPr>
            <a:picLocks noChangeAspect="1"/>
          </p:cNvPicPr>
          <p:nvPr/>
        </p:nvPicPr>
        <p:blipFill>
          <a:blip r:embed="rId3"/>
          <a:stretch>
            <a:fillRect/>
          </a:stretch>
        </p:blipFill>
        <p:spPr>
          <a:xfrm>
            <a:off x="5303486" y="3120608"/>
            <a:ext cx="485474" cy="391077"/>
          </a:xfrm>
          <a:prstGeom prst="rect">
            <a:avLst/>
          </a:prstGeom>
        </p:spPr>
      </p:pic>
      <p:pic>
        <p:nvPicPr>
          <p:cNvPr id="10" name="Picture 9">
            <a:extLst>
              <a:ext uri="{FF2B5EF4-FFF2-40B4-BE49-F238E27FC236}">
                <a16:creationId xmlns:a16="http://schemas.microsoft.com/office/drawing/2014/main" id="{689E680E-2F18-2243-D026-713127057ECE}"/>
              </a:ext>
            </a:extLst>
          </p:cNvPr>
          <p:cNvPicPr>
            <a:picLocks noChangeAspect="1"/>
          </p:cNvPicPr>
          <p:nvPr/>
        </p:nvPicPr>
        <p:blipFill>
          <a:blip r:embed="rId4"/>
          <a:stretch>
            <a:fillRect/>
          </a:stretch>
        </p:blipFill>
        <p:spPr>
          <a:xfrm>
            <a:off x="6547856" y="1467760"/>
            <a:ext cx="925228" cy="332504"/>
          </a:xfrm>
          <a:prstGeom prst="rect">
            <a:avLst/>
          </a:prstGeom>
        </p:spPr>
      </p:pic>
      <p:pic>
        <p:nvPicPr>
          <p:cNvPr id="11" name="Picture 10">
            <a:extLst>
              <a:ext uri="{FF2B5EF4-FFF2-40B4-BE49-F238E27FC236}">
                <a16:creationId xmlns:a16="http://schemas.microsoft.com/office/drawing/2014/main" id="{0597798B-9481-E130-460A-2B7881CA1674}"/>
              </a:ext>
            </a:extLst>
          </p:cNvPr>
          <p:cNvPicPr>
            <a:picLocks noChangeAspect="1"/>
          </p:cNvPicPr>
          <p:nvPr/>
        </p:nvPicPr>
        <p:blipFill>
          <a:blip r:embed="rId5"/>
          <a:stretch>
            <a:fillRect/>
          </a:stretch>
        </p:blipFill>
        <p:spPr>
          <a:xfrm>
            <a:off x="6736784" y="4913933"/>
            <a:ext cx="481139" cy="360854"/>
          </a:xfrm>
          <a:prstGeom prst="rect">
            <a:avLst/>
          </a:prstGeom>
        </p:spPr>
      </p:pic>
      <p:pic>
        <p:nvPicPr>
          <p:cNvPr id="12" name="Picture 11">
            <a:extLst>
              <a:ext uri="{FF2B5EF4-FFF2-40B4-BE49-F238E27FC236}">
                <a16:creationId xmlns:a16="http://schemas.microsoft.com/office/drawing/2014/main" id="{0F6080DD-A6B4-219D-E921-2F2F913C17D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7001" y="4907038"/>
            <a:ext cx="756399" cy="374643"/>
          </a:xfrm>
          <a:prstGeom prst="rect">
            <a:avLst/>
          </a:prstGeom>
        </p:spPr>
      </p:pic>
      <p:pic>
        <p:nvPicPr>
          <p:cNvPr id="13" name="Picture 12">
            <a:extLst>
              <a:ext uri="{FF2B5EF4-FFF2-40B4-BE49-F238E27FC236}">
                <a16:creationId xmlns:a16="http://schemas.microsoft.com/office/drawing/2014/main" id="{8579FFD0-63D8-BDA8-6A5A-2B334930A56D}"/>
              </a:ext>
            </a:extLst>
          </p:cNvPr>
          <p:cNvPicPr>
            <a:picLocks noChangeAspect="1"/>
          </p:cNvPicPr>
          <p:nvPr/>
        </p:nvPicPr>
        <p:blipFill>
          <a:blip r:embed="rId7"/>
          <a:stretch>
            <a:fillRect/>
          </a:stretch>
        </p:blipFill>
        <p:spPr>
          <a:xfrm>
            <a:off x="7032545" y="2016608"/>
            <a:ext cx="753793" cy="616001"/>
          </a:xfrm>
          <a:prstGeom prst="rect">
            <a:avLst/>
          </a:prstGeom>
        </p:spPr>
      </p:pic>
      <p:pic>
        <p:nvPicPr>
          <p:cNvPr id="14" name="Picture 13">
            <a:extLst>
              <a:ext uri="{FF2B5EF4-FFF2-40B4-BE49-F238E27FC236}">
                <a16:creationId xmlns:a16="http://schemas.microsoft.com/office/drawing/2014/main" id="{D3CF720A-939E-A73F-BC11-07F4656958C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30321" y="4104796"/>
            <a:ext cx="1402225" cy="228004"/>
          </a:xfrm>
          <a:prstGeom prst="rect">
            <a:avLst/>
          </a:prstGeom>
        </p:spPr>
      </p:pic>
      <p:pic>
        <p:nvPicPr>
          <p:cNvPr id="15" name="Picture 14">
            <a:extLst>
              <a:ext uri="{FF2B5EF4-FFF2-40B4-BE49-F238E27FC236}">
                <a16:creationId xmlns:a16="http://schemas.microsoft.com/office/drawing/2014/main" id="{B0EDFF36-8831-3344-FDCE-876BDCEF35A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473084" y="1351801"/>
            <a:ext cx="756399" cy="417268"/>
          </a:xfrm>
          <a:prstGeom prst="rect">
            <a:avLst/>
          </a:prstGeom>
        </p:spPr>
      </p:pic>
      <p:pic>
        <p:nvPicPr>
          <p:cNvPr id="16" name="Picture 15">
            <a:extLst>
              <a:ext uri="{FF2B5EF4-FFF2-40B4-BE49-F238E27FC236}">
                <a16:creationId xmlns:a16="http://schemas.microsoft.com/office/drawing/2014/main" id="{9A8D0DF6-3B0D-5422-8F4D-3D1462AB6760}"/>
              </a:ext>
            </a:extLst>
          </p:cNvPr>
          <p:cNvPicPr>
            <a:picLocks noChangeAspect="1"/>
          </p:cNvPicPr>
          <p:nvPr/>
        </p:nvPicPr>
        <p:blipFill>
          <a:blip r:embed="rId10"/>
          <a:stretch>
            <a:fillRect/>
          </a:stretch>
        </p:blipFill>
        <p:spPr>
          <a:xfrm>
            <a:off x="6017926" y="3017885"/>
            <a:ext cx="1059859" cy="519470"/>
          </a:xfrm>
          <a:prstGeom prst="rect">
            <a:avLst/>
          </a:prstGeom>
        </p:spPr>
      </p:pic>
      <p:pic>
        <p:nvPicPr>
          <p:cNvPr id="17" name="Picture 16">
            <a:extLst>
              <a:ext uri="{FF2B5EF4-FFF2-40B4-BE49-F238E27FC236}">
                <a16:creationId xmlns:a16="http://schemas.microsoft.com/office/drawing/2014/main" id="{3C3A0EDD-8C25-9D15-F3C9-254A885F0A50}"/>
              </a:ext>
            </a:extLst>
          </p:cNvPr>
          <p:cNvPicPr>
            <a:picLocks noChangeAspect="1"/>
          </p:cNvPicPr>
          <p:nvPr/>
        </p:nvPicPr>
        <p:blipFill>
          <a:blip r:embed="rId11"/>
          <a:stretch>
            <a:fillRect/>
          </a:stretch>
        </p:blipFill>
        <p:spPr>
          <a:xfrm>
            <a:off x="8315785" y="1467760"/>
            <a:ext cx="1474548" cy="244222"/>
          </a:xfrm>
          <a:prstGeom prst="rect">
            <a:avLst/>
          </a:prstGeom>
        </p:spPr>
      </p:pic>
      <p:pic>
        <p:nvPicPr>
          <p:cNvPr id="18" name="Picture 17">
            <a:extLst>
              <a:ext uri="{FF2B5EF4-FFF2-40B4-BE49-F238E27FC236}">
                <a16:creationId xmlns:a16="http://schemas.microsoft.com/office/drawing/2014/main" id="{261BCAA6-51F5-645C-2565-DFF203D7789A}"/>
              </a:ext>
            </a:extLst>
          </p:cNvPr>
          <p:cNvPicPr>
            <a:picLocks noChangeAspect="1"/>
          </p:cNvPicPr>
          <p:nvPr/>
        </p:nvPicPr>
        <p:blipFill>
          <a:blip r:embed="rId12"/>
          <a:stretch>
            <a:fillRect/>
          </a:stretch>
        </p:blipFill>
        <p:spPr>
          <a:xfrm>
            <a:off x="9982200" y="1510533"/>
            <a:ext cx="1232472" cy="258536"/>
          </a:xfrm>
          <a:prstGeom prst="rect">
            <a:avLst/>
          </a:prstGeom>
        </p:spPr>
      </p:pic>
      <p:pic>
        <p:nvPicPr>
          <p:cNvPr id="19" name="Picture 18">
            <a:extLst>
              <a:ext uri="{FF2B5EF4-FFF2-40B4-BE49-F238E27FC236}">
                <a16:creationId xmlns:a16="http://schemas.microsoft.com/office/drawing/2014/main" id="{6A667267-9532-0F79-A32A-435AFE7180C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17923" y="3110624"/>
            <a:ext cx="794092" cy="299108"/>
          </a:xfrm>
          <a:prstGeom prst="rect">
            <a:avLst/>
          </a:prstGeom>
        </p:spPr>
      </p:pic>
      <p:sp>
        <p:nvSpPr>
          <p:cNvPr id="20" name="Footer Placeholder 3">
            <a:extLst>
              <a:ext uri="{FF2B5EF4-FFF2-40B4-BE49-F238E27FC236}">
                <a16:creationId xmlns:a16="http://schemas.microsoft.com/office/drawing/2014/main" id="{F515A551-1C87-D7C6-2EF4-776E0C14739C}"/>
              </a:ext>
            </a:extLst>
          </p:cNvPr>
          <p:cNvSpPr>
            <a:spLocks noGrp="1"/>
          </p:cNvSpPr>
          <p:nvPr>
            <p:ph type="ftr" sz="quarter" idx="11"/>
          </p:nvPr>
        </p:nvSpPr>
        <p:spPr>
          <a:xfrm>
            <a:off x="428017" y="6356349"/>
            <a:ext cx="4114800" cy="365125"/>
          </a:xfrm>
        </p:spPr>
        <p:txBody>
          <a:bodyPr/>
          <a:lstStyle/>
          <a:p>
            <a:r>
              <a:rPr lang="en-IN" dirty="0"/>
              <a:t>Source: DCF blended with Comps, Reuters, blog.google, etc.</a:t>
            </a:r>
          </a:p>
        </p:txBody>
      </p:sp>
    </p:spTree>
    <p:extLst>
      <p:ext uri="{BB962C8B-B14F-4D97-AF65-F5344CB8AC3E}">
        <p14:creationId xmlns:p14="http://schemas.microsoft.com/office/powerpoint/2010/main" val="26382976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6075</TotalTime>
  <Words>2133</Words>
  <Application>Microsoft Office PowerPoint</Application>
  <PresentationFormat>Widescreen</PresentationFormat>
  <Paragraphs>204</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Siddhant Bhardwaj</dc:creator>
  <cp:lastModifiedBy>Siddhant Bhardwaj</cp:lastModifiedBy>
  <cp:revision>36</cp:revision>
  <dcterms:created xsi:type="dcterms:W3CDTF">2025-09-10T20:47:21Z</dcterms:created>
  <dcterms:modified xsi:type="dcterms:W3CDTF">2025-09-18T15:59:42Z</dcterms:modified>
</cp:coreProperties>
</file>