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2"/>
      <p:bold r:id="rId13"/>
    </p:embeddedFont>
    <p:embeddedFont>
      <p:font typeface="DM Sans Bold" charset="0"/>
      <p:regular r:id="rId14"/>
    </p:embeddedFont>
    <p:embeddedFont>
      <p:font typeface="DM Sans Bold Italics" panose="020B0604020202020204" charset="0"/>
      <p:regular r:id="rId15"/>
    </p:embeddedFont>
    <p:embeddedFont>
      <p:font typeface="Rubik Semi-Bold" panose="020B0604020202020204" charset="-79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svg"/><Relationship Id="rId3" Type="http://schemas.openxmlformats.org/officeDocument/2006/relationships/image" Target="../media/image30.svg"/><Relationship Id="rId7" Type="http://schemas.openxmlformats.org/officeDocument/2006/relationships/image" Target="../media/image10.sv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5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3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38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4396383" y="2496782"/>
            <a:ext cx="10910396" cy="382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sz="104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Financial Report Assistant (Fundrev)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6724" y="7220810"/>
            <a:ext cx="12345198" cy="1682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Name:Siddharth Upadhyay</a:t>
            </a:r>
          </a:p>
          <a:p>
            <a:pPr algn="just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gmail: siddharthup6103@gmail.com</a:t>
            </a:r>
          </a:p>
          <a:p>
            <a:pPr algn="just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contact: 7989660587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6967" y="2456285"/>
            <a:ext cx="11607491" cy="492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1953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!!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4950" y="3119015"/>
            <a:ext cx="7025086" cy="228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75489" y="1557201"/>
            <a:ext cx="7025086" cy="367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1462" lvl="1" algn="l">
              <a:lnSpc>
                <a:spcPts val="3644"/>
              </a:lnSpc>
            </a:pPr>
            <a:r>
              <a:rPr lang="en-US" sz="2699" b="1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Vector DB (FAISS)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Describes the extraction of text from the pdf from both the text and the images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Generation of embeddings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Storing the embeddings into a vector database for further retrieval.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917393" y="2083186"/>
            <a:ext cx="1813163" cy="1690659"/>
            <a:chOff x="0" y="0"/>
            <a:chExt cx="2417551" cy="225421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073506" cy="2254211"/>
              <a:chOff x="0" y="0"/>
              <a:chExt cx="520592" cy="56596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20592" cy="565962"/>
              </a:xfrm>
              <a:custGeom>
                <a:avLst/>
                <a:gdLst/>
                <a:ahLst/>
                <a:cxnLst/>
                <a:rect l="l" t="t" r="r" b="b"/>
                <a:pathLst>
                  <a:path w="520592" h="565962">
                    <a:moveTo>
                      <a:pt x="74675" y="0"/>
                    </a:moveTo>
                    <a:lnTo>
                      <a:pt x="445918" y="0"/>
                    </a:lnTo>
                    <a:cubicBezTo>
                      <a:pt x="465723" y="0"/>
                      <a:pt x="484716" y="7867"/>
                      <a:pt x="498721" y="21872"/>
                    </a:cubicBezTo>
                    <a:cubicBezTo>
                      <a:pt x="512725" y="35876"/>
                      <a:pt x="520592" y="54870"/>
                      <a:pt x="520592" y="74675"/>
                    </a:cubicBezTo>
                    <a:lnTo>
                      <a:pt x="520592" y="491287"/>
                    </a:lnTo>
                    <a:cubicBezTo>
                      <a:pt x="520592" y="511092"/>
                      <a:pt x="512725" y="530086"/>
                      <a:pt x="498721" y="544090"/>
                    </a:cubicBezTo>
                    <a:cubicBezTo>
                      <a:pt x="484716" y="558094"/>
                      <a:pt x="465723" y="565962"/>
                      <a:pt x="445918" y="565962"/>
                    </a:cubicBezTo>
                    <a:lnTo>
                      <a:pt x="74675" y="565962"/>
                    </a:lnTo>
                    <a:cubicBezTo>
                      <a:pt x="54870" y="565962"/>
                      <a:pt x="35876" y="558094"/>
                      <a:pt x="21872" y="544090"/>
                    </a:cubicBezTo>
                    <a:cubicBezTo>
                      <a:pt x="7867" y="530086"/>
                      <a:pt x="0" y="511092"/>
                      <a:pt x="0" y="491287"/>
                    </a:cubicBezTo>
                    <a:lnTo>
                      <a:pt x="0" y="74675"/>
                    </a:lnTo>
                    <a:cubicBezTo>
                      <a:pt x="0" y="54870"/>
                      <a:pt x="7867" y="35876"/>
                      <a:pt x="21872" y="21872"/>
                    </a:cubicBezTo>
                    <a:cubicBezTo>
                      <a:pt x="35876" y="7867"/>
                      <a:pt x="54870" y="0"/>
                      <a:pt x="74675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85725"/>
                <a:ext cx="520592" cy="480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12281" y="611398"/>
              <a:ext cx="2105270" cy="143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 spc="-6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01.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9730556" y="5587303"/>
            <a:ext cx="7643043" cy="27534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1462" lvl="1" algn="l">
              <a:lnSpc>
                <a:spcPts val="3644"/>
              </a:lnSpc>
            </a:pPr>
            <a:r>
              <a:rPr lang="en-US" sz="2699" b="1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Frontend (</a:t>
            </a:r>
            <a:r>
              <a:rPr lang="en-US" sz="2699" b="1" spc="16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Streamlit</a:t>
            </a:r>
            <a:r>
              <a:rPr lang="en-US" sz="2699" b="1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+ backend (</a:t>
            </a:r>
            <a:r>
              <a:rPr lang="en-US" sz="2699" b="1" spc="16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FastAPI</a:t>
            </a:r>
            <a:r>
              <a:rPr lang="en-US" sz="2699" b="1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Collecting user input and processing it.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 the backend generates a response.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699" spc="16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 the frontend displays the response.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659359" y="5916512"/>
            <a:ext cx="1813163" cy="1690659"/>
            <a:chOff x="0" y="0"/>
            <a:chExt cx="2417551" cy="2254211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073506" cy="2254211"/>
              <a:chOff x="0" y="0"/>
              <a:chExt cx="520592" cy="56596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20592" cy="565962"/>
              </a:xfrm>
              <a:custGeom>
                <a:avLst/>
                <a:gdLst/>
                <a:ahLst/>
                <a:cxnLst/>
                <a:rect l="l" t="t" r="r" b="b"/>
                <a:pathLst>
                  <a:path w="520592" h="565962">
                    <a:moveTo>
                      <a:pt x="74675" y="0"/>
                    </a:moveTo>
                    <a:lnTo>
                      <a:pt x="445918" y="0"/>
                    </a:lnTo>
                    <a:cubicBezTo>
                      <a:pt x="465723" y="0"/>
                      <a:pt x="484716" y="7867"/>
                      <a:pt x="498721" y="21872"/>
                    </a:cubicBezTo>
                    <a:cubicBezTo>
                      <a:pt x="512725" y="35876"/>
                      <a:pt x="520592" y="54870"/>
                      <a:pt x="520592" y="74675"/>
                    </a:cubicBezTo>
                    <a:lnTo>
                      <a:pt x="520592" y="491287"/>
                    </a:lnTo>
                    <a:cubicBezTo>
                      <a:pt x="520592" y="511092"/>
                      <a:pt x="512725" y="530086"/>
                      <a:pt x="498721" y="544090"/>
                    </a:cubicBezTo>
                    <a:cubicBezTo>
                      <a:pt x="484716" y="558094"/>
                      <a:pt x="465723" y="565962"/>
                      <a:pt x="445918" y="565962"/>
                    </a:cubicBezTo>
                    <a:lnTo>
                      <a:pt x="74675" y="565962"/>
                    </a:lnTo>
                    <a:cubicBezTo>
                      <a:pt x="54870" y="565962"/>
                      <a:pt x="35876" y="558094"/>
                      <a:pt x="21872" y="544090"/>
                    </a:cubicBezTo>
                    <a:cubicBezTo>
                      <a:pt x="7867" y="530086"/>
                      <a:pt x="0" y="511092"/>
                      <a:pt x="0" y="491287"/>
                    </a:cubicBezTo>
                    <a:lnTo>
                      <a:pt x="0" y="74675"/>
                    </a:lnTo>
                    <a:cubicBezTo>
                      <a:pt x="0" y="54870"/>
                      <a:pt x="7867" y="35876"/>
                      <a:pt x="21872" y="21872"/>
                    </a:cubicBezTo>
                    <a:cubicBezTo>
                      <a:pt x="35876" y="7867"/>
                      <a:pt x="54870" y="0"/>
                      <a:pt x="74675" y="0"/>
                    </a:cubicBez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85725"/>
                <a:ext cx="520592" cy="4802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312281" y="630448"/>
              <a:ext cx="2105270" cy="1500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64"/>
                </a:lnSpc>
              </a:pPr>
              <a:r>
                <a:rPr lang="en-US" sz="8400" spc="-688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02.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06869" y="629669"/>
            <a:ext cx="2413401" cy="2351969"/>
          </a:xfrm>
          <a:custGeom>
            <a:avLst/>
            <a:gdLst/>
            <a:ahLst/>
            <a:cxnLst/>
            <a:rect l="l" t="t" r="r" b="b"/>
            <a:pathLst>
              <a:path w="2413401" h="2351969">
                <a:moveTo>
                  <a:pt x="0" y="0"/>
                </a:moveTo>
                <a:lnTo>
                  <a:pt x="2413401" y="0"/>
                </a:lnTo>
                <a:lnTo>
                  <a:pt x="2413401" y="2351968"/>
                </a:lnTo>
                <a:lnTo>
                  <a:pt x="0" y="235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3962400" y="1219200"/>
            <a:ext cx="5181600" cy="1177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1st part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10043" y="3385500"/>
            <a:ext cx="13624500" cy="5320485"/>
            <a:chOff x="0" y="0"/>
            <a:chExt cx="18166000" cy="7093980"/>
          </a:xfrm>
        </p:grpSpPr>
        <p:sp>
          <p:nvSpPr>
            <p:cNvPr id="10" name="AutoShape 10"/>
            <p:cNvSpPr/>
            <p:nvPr/>
          </p:nvSpPr>
          <p:spPr>
            <a:xfrm>
              <a:off x="6042763" y="1087687"/>
              <a:ext cx="1308833" cy="0"/>
            </a:xfrm>
            <a:prstGeom prst="line">
              <a:avLst/>
            </a:prstGeom>
            <a:ln w="58201" cap="rnd">
              <a:solidFill>
                <a:srgbClr val="9F886D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8264182" y="5356622"/>
              <a:ext cx="1308833" cy="0"/>
            </a:xfrm>
            <a:prstGeom prst="line">
              <a:avLst/>
            </a:prstGeom>
            <a:ln w="58201" cap="rnd">
              <a:solidFill>
                <a:srgbClr val="9F886D"/>
              </a:solidFill>
              <a:prstDash val="solid"/>
              <a:headEnd type="arrow" w="med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 flipV="1">
              <a:off x="15035593" y="1369913"/>
              <a:ext cx="3101307" cy="29089"/>
            </a:xfrm>
            <a:prstGeom prst="line">
              <a:avLst/>
            </a:prstGeom>
            <a:ln w="58201" cap="rnd">
              <a:solidFill>
                <a:srgbClr val="9F886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 flipV="1">
              <a:off x="18136899" y="1399002"/>
              <a:ext cx="0" cy="4248446"/>
            </a:xfrm>
            <a:prstGeom prst="line">
              <a:avLst/>
            </a:prstGeom>
            <a:ln w="58201" cap="rnd">
              <a:solidFill>
                <a:srgbClr val="9F886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17302804" y="5647448"/>
              <a:ext cx="863196" cy="0"/>
            </a:xfrm>
            <a:prstGeom prst="line">
              <a:avLst/>
            </a:prstGeom>
            <a:ln w="58201" cap="rnd">
              <a:solidFill>
                <a:srgbClr val="9F886D"/>
              </a:solidFill>
              <a:prstDash val="solid"/>
              <a:headEnd type="arrow" w="med" len="sm"/>
              <a:tailEnd type="none" w="sm" len="sm"/>
            </a:ln>
          </p:spPr>
        </p:sp>
        <p:grpSp>
          <p:nvGrpSpPr>
            <p:cNvPr id="15" name="Group 15"/>
            <p:cNvGrpSpPr/>
            <p:nvPr/>
          </p:nvGrpSpPr>
          <p:grpSpPr>
            <a:xfrm>
              <a:off x="7506799" y="0"/>
              <a:ext cx="7527985" cy="2739827"/>
              <a:chOff x="0" y="0"/>
              <a:chExt cx="1748366" cy="63632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92710" y="106680"/>
                <a:ext cx="1644226" cy="516942"/>
              </a:xfrm>
              <a:custGeom>
                <a:avLst/>
                <a:gdLst/>
                <a:ahLst/>
                <a:cxnLst/>
                <a:rect l="l" t="t" r="r" b="b"/>
                <a:pathLst>
                  <a:path w="1644226" h="516942">
                    <a:moveTo>
                      <a:pt x="1617556" y="327712"/>
                    </a:moveTo>
                    <a:cubicBezTo>
                      <a:pt x="1617556" y="415342"/>
                      <a:pt x="1541356" y="486462"/>
                      <a:pt x="1460076" y="486462"/>
                    </a:cubicBezTo>
                    <a:lnTo>
                      <a:pt x="66040" y="486462"/>
                    </a:lnTo>
                    <a:cubicBezTo>
                      <a:pt x="43180" y="486462"/>
                      <a:pt x="20320" y="481382"/>
                      <a:pt x="0" y="472492"/>
                    </a:cubicBezTo>
                    <a:cubicBezTo>
                      <a:pt x="26670" y="500432"/>
                      <a:pt x="63500" y="516942"/>
                      <a:pt x="104607" y="516942"/>
                    </a:cubicBezTo>
                    <a:lnTo>
                      <a:pt x="1498176" y="516942"/>
                    </a:lnTo>
                    <a:cubicBezTo>
                      <a:pt x="1578186" y="516942"/>
                      <a:pt x="1644226" y="450902"/>
                      <a:pt x="1644226" y="370892"/>
                    </a:cubicBezTo>
                    <a:lnTo>
                      <a:pt x="1644226" y="95250"/>
                    </a:lnTo>
                    <a:cubicBezTo>
                      <a:pt x="1644226" y="58420"/>
                      <a:pt x="1630256" y="25400"/>
                      <a:pt x="1608666" y="0"/>
                    </a:cubicBezTo>
                    <a:cubicBezTo>
                      <a:pt x="1615016" y="16510"/>
                      <a:pt x="1617556" y="34290"/>
                      <a:pt x="1617556" y="52070"/>
                    </a:cubicBezTo>
                    <a:lnTo>
                      <a:pt x="1617556" y="327712"/>
                    </a:lnTo>
                    <a:close/>
                  </a:path>
                </a:pathLst>
              </a:custGeom>
              <a:solidFill>
                <a:srgbClr val="FFD18C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12700" y="12700"/>
                <a:ext cx="1683596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1683596" h="567742">
                    <a:moveTo>
                      <a:pt x="146050" y="567742"/>
                    </a:moveTo>
                    <a:lnTo>
                      <a:pt x="1537546" y="567742"/>
                    </a:lnTo>
                    <a:cubicBezTo>
                      <a:pt x="1617556" y="567742"/>
                      <a:pt x="1683596" y="501702"/>
                      <a:pt x="1683596" y="421692"/>
                    </a:cubicBezTo>
                    <a:lnTo>
                      <a:pt x="1683596" y="146050"/>
                    </a:lnTo>
                    <a:cubicBezTo>
                      <a:pt x="1683596" y="66040"/>
                      <a:pt x="1617556" y="0"/>
                      <a:pt x="153754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421692"/>
                    </a:lnTo>
                    <a:cubicBezTo>
                      <a:pt x="0" y="502972"/>
                      <a:pt x="66040" y="567742"/>
                      <a:pt x="146050" y="56774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748367" cy="636322"/>
              </a:xfrm>
              <a:custGeom>
                <a:avLst/>
                <a:gdLst/>
                <a:ahLst/>
                <a:cxnLst/>
                <a:rect l="l" t="t" r="r" b="b"/>
                <a:pathLst>
                  <a:path w="1748367" h="636322">
                    <a:moveTo>
                      <a:pt x="1684866" y="74930"/>
                    </a:moveTo>
                    <a:cubicBezTo>
                      <a:pt x="1656926" y="30480"/>
                      <a:pt x="1607396" y="0"/>
                      <a:pt x="155024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434392"/>
                    </a:lnTo>
                    <a:cubicBezTo>
                      <a:pt x="0" y="486462"/>
                      <a:pt x="25400" y="532182"/>
                      <a:pt x="63500" y="561392"/>
                    </a:cubicBezTo>
                    <a:cubicBezTo>
                      <a:pt x="91440" y="605842"/>
                      <a:pt x="140970" y="636322"/>
                      <a:pt x="198660" y="636322"/>
                    </a:cubicBezTo>
                    <a:lnTo>
                      <a:pt x="1589616" y="636322"/>
                    </a:lnTo>
                    <a:cubicBezTo>
                      <a:pt x="1677246" y="636322"/>
                      <a:pt x="1748367" y="565202"/>
                      <a:pt x="1748367" y="477572"/>
                    </a:cubicBezTo>
                    <a:lnTo>
                      <a:pt x="1748367" y="201930"/>
                    </a:lnTo>
                    <a:cubicBezTo>
                      <a:pt x="1748366" y="149860"/>
                      <a:pt x="1722966" y="104140"/>
                      <a:pt x="1684866" y="74930"/>
                    </a:cubicBezTo>
                    <a:close/>
                    <a:moveTo>
                      <a:pt x="12700" y="43439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550246" y="12700"/>
                    </a:lnTo>
                    <a:cubicBezTo>
                      <a:pt x="1630256" y="12700"/>
                      <a:pt x="1696296" y="78740"/>
                      <a:pt x="1696296" y="158750"/>
                    </a:cubicBezTo>
                    <a:lnTo>
                      <a:pt x="1696296" y="434392"/>
                    </a:lnTo>
                    <a:cubicBezTo>
                      <a:pt x="1696296" y="514402"/>
                      <a:pt x="1630256" y="580442"/>
                      <a:pt x="1550246" y="580442"/>
                    </a:cubicBezTo>
                    <a:lnTo>
                      <a:pt x="158750" y="580442"/>
                    </a:lnTo>
                    <a:cubicBezTo>
                      <a:pt x="78740" y="580442"/>
                      <a:pt x="12700" y="515672"/>
                      <a:pt x="12700" y="434392"/>
                    </a:cubicBezTo>
                    <a:close/>
                    <a:moveTo>
                      <a:pt x="1736936" y="477572"/>
                    </a:moveTo>
                    <a:cubicBezTo>
                      <a:pt x="1736936" y="557582"/>
                      <a:pt x="1669626" y="623622"/>
                      <a:pt x="1589616" y="623622"/>
                    </a:cubicBezTo>
                    <a:lnTo>
                      <a:pt x="198660" y="623622"/>
                    </a:lnTo>
                    <a:cubicBezTo>
                      <a:pt x="157480" y="623622"/>
                      <a:pt x="120650" y="607112"/>
                      <a:pt x="93980" y="579172"/>
                    </a:cubicBezTo>
                    <a:cubicBezTo>
                      <a:pt x="114300" y="588062"/>
                      <a:pt x="135890" y="593142"/>
                      <a:pt x="160020" y="593142"/>
                    </a:cubicBezTo>
                    <a:lnTo>
                      <a:pt x="1551516" y="593142"/>
                    </a:lnTo>
                    <a:cubicBezTo>
                      <a:pt x="1639146" y="593142"/>
                      <a:pt x="1710267" y="522022"/>
                      <a:pt x="1710267" y="434392"/>
                    </a:cubicBezTo>
                    <a:lnTo>
                      <a:pt x="1710267" y="158750"/>
                    </a:lnTo>
                    <a:cubicBezTo>
                      <a:pt x="1710267" y="140970"/>
                      <a:pt x="1706456" y="123190"/>
                      <a:pt x="1701376" y="106680"/>
                    </a:cubicBezTo>
                    <a:cubicBezTo>
                      <a:pt x="1722967" y="132080"/>
                      <a:pt x="1736936" y="165100"/>
                      <a:pt x="1736936" y="201930"/>
                    </a:cubicBezTo>
                    <a:lnTo>
                      <a:pt x="1736936" y="477572"/>
                    </a:lnTo>
                    <a:close/>
                  </a:path>
                </a:pathLst>
              </a:custGeom>
              <a:solidFill>
                <a:srgbClr val="FFB444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0" y="0"/>
              <a:ext cx="5879932" cy="2233575"/>
              <a:chOff x="0" y="0"/>
              <a:chExt cx="1675130" cy="63632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92710" y="106680"/>
                <a:ext cx="1570990" cy="516942"/>
              </a:xfrm>
              <a:custGeom>
                <a:avLst/>
                <a:gdLst/>
                <a:ahLst/>
                <a:cxnLst/>
                <a:rect l="l" t="t" r="r" b="b"/>
                <a:pathLst>
                  <a:path w="1570990" h="516942">
                    <a:moveTo>
                      <a:pt x="1544320" y="327712"/>
                    </a:moveTo>
                    <a:cubicBezTo>
                      <a:pt x="1544320" y="415342"/>
                      <a:pt x="1468120" y="486462"/>
                      <a:pt x="1386840" y="486462"/>
                    </a:cubicBezTo>
                    <a:lnTo>
                      <a:pt x="66040" y="486462"/>
                    </a:lnTo>
                    <a:cubicBezTo>
                      <a:pt x="43180" y="486462"/>
                      <a:pt x="20320" y="481382"/>
                      <a:pt x="0" y="472492"/>
                    </a:cubicBezTo>
                    <a:cubicBezTo>
                      <a:pt x="26670" y="500432"/>
                      <a:pt x="63500" y="516942"/>
                      <a:pt x="104140" y="516942"/>
                    </a:cubicBezTo>
                    <a:lnTo>
                      <a:pt x="1424940" y="516942"/>
                    </a:lnTo>
                    <a:cubicBezTo>
                      <a:pt x="1504950" y="516942"/>
                      <a:pt x="1570990" y="450902"/>
                      <a:pt x="1570990" y="370892"/>
                    </a:cubicBezTo>
                    <a:lnTo>
                      <a:pt x="1570990" y="95250"/>
                    </a:lnTo>
                    <a:cubicBezTo>
                      <a:pt x="1570990" y="58420"/>
                      <a:pt x="1557020" y="25400"/>
                      <a:pt x="1535430" y="0"/>
                    </a:cubicBezTo>
                    <a:cubicBezTo>
                      <a:pt x="1541780" y="16510"/>
                      <a:pt x="1544320" y="34290"/>
                      <a:pt x="1544320" y="52070"/>
                    </a:cubicBezTo>
                    <a:lnTo>
                      <a:pt x="1544320" y="327712"/>
                    </a:lnTo>
                    <a:close/>
                  </a:path>
                </a:pathLst>
              </a:custGeom>
              <a:solidFill>
                <a:srgbClr val="FFB6E3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12700" y="12700"/>
                <a:ext cx="1610360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1610360" h="567742">
                    <a:moveTo>
                      <a:pt x="146050" y="567742"/>
                    </a:moveTo>
                    <a:lnTo>
                      <a:pt x="1464310" y="567742"/>
                    </a:lnTo>
                    <a:cubicBezTo>
                      <a:pt x="1544320" y="567742"/>
                      <a:pt x="1610360" y="501702"/>
                      <a:pt x="1610360" y="421692"/>
                    </a:cubicBezTo>
                    <a:lnTo>
                      <a:pt x="1610360" y="146050"/>
                    </a:lnTo>
                    <a:cubicBezTo>
                      <a:pt x="1610360" y="66040"/>
                      <a:pt x="1544320" y="0"/>
                      <a:pt x="1464310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421692"/>
                    </a:lnTo>
                    <a:cubicBezTo>
                      <a:pt x="0" y="502972"/>
                      <a:pt x="66040" y="567742"/>
                      <a:pt x="146050" y="56774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675130" cy="636322"/>
              </a:xfrm>
              <a:custGeom>
                <a:avLst/>
                <a:gdLst/>
                <a:ahLst/>
                <a:cxnLst/>
                <a:rect l="l" t="t" r="r" b="b"/>
                <a:pathLst>
                  <a:path w="1675130" h="636322">
                    <a:moveTo>
                      <a:pt x="1611630" y="74930"/>
                    </a:moveTo>
                    <a:cubicBezTo>
                      <a:pt x="1583690" y="30480"/>
                      <a:pt x="1534160" y="0"/>
                      <a:pt x="1477010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434392"/>
                    </a:lnTo>
                    <a:cubicBezTo>
                      <a:pt x="0" y="486462"/>
                      <a:pt x="25400" y="532182"/>
                      <a:pt x="63500" y="561392"/>
                    </a:cubicBezTo>
                    <a:cubicBezTo>
                      <a:pt x="91440" y="605842"/>
                      <a:pt x="140970" y="636322"/>
                      <a:pt x="198120" y="636322"/>
                    </a:cubicBezTo>
                    <a:lnTo>
                      <a:pt x="1516380" y="636322"/>
                    </a:lnTo>
                    <a:cubicBezTo>
                      <a:pt x="1604010" y="636322"/>
                      <a:pt x="1675130" y="565202"/>
                      <a:pt x="1675130" y="477572"/>
                    </a:cubicBezTo>
                    <a:lnTo>
                      <a:pt x="1675130" y="201930"/>
                    </a:lnTo>
                    <a:cubicBezTo>
                      <a:pt x="1675130" y="149860"/>
                      <a:pt x="1649730" y="104140"/>
                      <a:pt x="1611630" y="74930"/>
                    </a:cubicBezTo>
                    <a:close/>
                    <a:moveTo>
                      <a:pt x="12700" y="43439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477010" y="12700"/>
                    </a:lnTo>
                    <a:cubicBezTo>
                      <a:pt x="1557020" y="12700"/>
                      <a:pt x="1623060" y="78740"/>
                      <a:pt x="1623060" y="158750"/>
                    </a:cubicBezTo>
                    <a:lnTo>
                      <a:pt x="1623060" y="434392"/>
                    </a:lnTo>
                    <a:cubicBezTo>
                      <a:pt x="1623060" y="514402"/>
                      <a:pt x="1557020" y="580442"/>
                      <a:pt x="1477010" y="580442"/>
                    </a:cubicBezTo>
                    <a:lnTo>
                      <a:pt x="158750" y="580442"/>
                    </a:lnTo>
                    <a:cubicBezTo>
                      <a:pt x="78740" y="580442"/>
                      <a:pt x="12700" y="515672"/>
                      <a:pt x="12700" y="434392"/>
                    </a:cubicBezTo>
                    <a:close/>
                    <a:moveTo>
                      <a:pt x="1663700" y="477572"/>
                    </a:moveTo>
                    <a:cubicBezTo>
                      <a:pt x="1663700" y="557582"/>
                      <a:pt x="1596390" y="623622"/>
                      <a:pt x="1516380" y="623622"/>
                    </a:cubicBezTo>
                    <a:lnTo>
                      <a:pt x="198120" y="623622"/>
                    </a:lnTo>
                    <a:cubicBezTo>
                      <a:pt x="157480" y="623622"/>
                      <a:pt x="120650" y="607112"/>
                      <a:pt x="93980" y="579172"/>
                    </a:cubicBezTo>
                    <a:cubicBezTo>
                      <a:pt x="114300" y="588062"/>
                      <a:pt x="135890" y="593142"/>
                      <a:pt x="160020" y="593142"/>
                    </a:cubicBezTo>
                    <a:lnTo>
                      <a:pt x="1478280" y="593142"/>
                    </a:lnTo>
                    <a:cubicBezTo>
                      <a:pt x="1565910" y="593142"/>
                      <a:pt x="1637030" y="522022"/>
                      <a:pt x="1637030" y="434392"/>
                    </a:cubicBezTo>
                    <a:lnTo>
                      <a:pt x="1637030" y="158750"/>
                    </a:lnTo>
                    <a:cubicBezTo>
                      <a:pt x="1637030" y="140970"/>
                      <a:pt x="1633220" y="123190"/>
                      <a:pt x="1628140" y="106680"/>
                    </a:cubicBezTo>
                    <a:cubicBezTo>
                      <a:pt x="1649730" y="132080"/>
                      <a:pt x="1663700" y="165100"/>
                      <a:pt x="1663700" y="201930"/>
                    </a:cubicBezTo>
                    <a:lnTo>
                      <a:pt x="1663700" y="477572"/>
                    </a:lnTo>
                    <a:close/>
                  </a:path>
                </a:pathLst>
              </a:custGeom>
              <a:solidFill>
                <a:srgbClr val="FF86D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523031" y="364813"/>
              <a:ext cx="4631761" cy="117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37"/>
                </a:lnSpc>
                <a:spcBef>
                  <a:spcPct val="0"/>
                </a:spcBef>
              </a:pPr>
              <a:r>
                <a:rPr lang="en-US" sz="2597" b="1" spc="259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Store all pdf’s in a single directory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943699" y="267309"/>
              <a:ext cx="6723006" cy="1773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7"/>
                </a:lnSpc>
              </a:pPr>
              <a:r>
                <a:rPr lang="en-US" sz="2597" b="1" spc="259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Read all pdf’s and extract text from all content and through ocr on images.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9573015" y="4368281"/>
              <a:ext cx="7546054" cy="2616534"/>
              <a:chOff x="0" y="0"/>
              <a:chExt cx="1616040" cy="560349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92710" y="106680"/>
                <a:ext cx="1511900" cy="440969"/>
              </a:xfrm>
              <a:custGeom>
                <a:avLst/>
                <a:gdLst/>
                <a:ahLst/>
                <a:cxnLst/>
                <a:rect l="l" t="t" r="r" b="b"/>
                <a:pathLst>
                  <a:path w="1511900" h="440969">
                    <a:moveTo>
                      <a:pt x="1485230" y="251739"/>
                    </a:moveTo>
                    <a:cubicBezTo>
                      <a:pt x="1485230" y="339369"/>
                      <a:pt x="1409030" y="410489"/>
                      <a:pt x="1327750" y="410489"/>
                    </a:cubicBezTo>
                    <a:lnTo>
                      <a:pt x="66040" y="410489"/>
                    </a:lnTo>
                    <a:cubicBezTo>
                      <a:pt x="43180" y="410489"/>
                      <a:pt x="20320" y="405409"/>
                      <a:pt x="0" y="396519"/>
                    </a:cubicBezTo>
                    <a:cubicBezTo>
                      <a:pt x="26670" y="424459"/>
                      <a:pt x="63500" y="440969"/>
                      <a:pt x="103763" y="440969"/>
                    </a:cubicBezTo>
                    <a:lnTo>
                      <a:pt x="1365850" y="440969"/>
                    </a:lnTo>
                    <a:cubicBezTo>
                      <a:pt x="1445860" y="440969"/>
                      <a:pt x="1511900" y="374929"/>
                      <a:pt x="1511900" y="294919"/>
                    </a:cubicBezTo>
                    <a:lnTo>
                      <a:pt x="1511900" y="95250"/>
                    </a:lnTo>
                    <a:cubicBezTo>
                      <a:pt x="1511900" y="58420"/>
                      <a:pt x="1497930" y="25400"/>
                      <a:pt x="1476340" y="0"/>
                    </a:cubicBezTo>
                    <a:cubicBezTo>
                      <a:pt x="1482690" y="16510"/>
                      <a:pt x="1485230" y="34290"/>
                      <a:pt x="1485230" y="52070"/>
                    </a:cubicBezTo>
                    <a:lnTo>
                      <a:pt x="1485230" y="251739"/>
                    </a:lnTo>
                    <a:close/>
                  </a:path>
                </a:pathLst>
              </a:custGeom>
              <a:solidFill>
                <a:srgbClr val="D7E892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2700" y="12700"/>
                <a:ext cx="1551270" cy="491769"/>
              </a:xfrm>
              <a:custGeom>
                <a:avLst/>
                <a:gdLst/>
                <a:ahLst/>
                <a:cxnLst/>
                <a:rect l="l" t="t" r="r" b="b"/>
                <a:pathLst>
                  <a:path w="1551270" h="491769">
                    <a:moveTo>
                      <a:pt x="146050" y="491769"/>
                    </a:moveTo>
                    <a:lnTo>
                      <a:pt x="1405220" y="491769"/>
                    </a:lnTo>
                    <a:cubicBezTo>
                      <a:pt x="1485230" y="491769"/>
                      <a:pt x="1551270" y="425729"/>
                      <a:pt x="1551270" y="345719"/>
                    </a:cubicBezTo>
                    <a:lnTo>
                      <a:pt x="1551270" y="146050"/>
                    </a:lnTo>
                    <a:cubicBezTo>
                      <a:pt x="1551270" y="66040"/>
                      <a:pt x="1485230" y="0"/>
                      <a:pt x="1405220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45719"/>
                    </a:lnTo>
                    <a:cubicBezTo>
                      <a:pt x="0" y="426999"/>
                      <a:pt x="66040" y="491769"/>
                      <a:pt x="146050" y="4917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616040" cy="560349"/>
              </a:xfrm>
              <a:custGeom>
                <a:avLst/>
                <a:gdLst/>
                <a:ahLst/>
                <a:cxnLst/>
                <a:rect l="l" t="t" r="r" b="b"/>
                <a:pathLst>
                  <a:path w="1616040" h="560349">
                    <a:moveTo>
                      <a:pt x="1552540" y="74930"/>
                    </a:moveTo>
                    <a:cubicBezTo>
                      <a:pt x="1524600" y="30480"/>
                      <a:pt x="1475070" y="0"/>
                      <a:pt x="1417920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58419"/>
                    </a:lnTo>
                    <a:cubicBezTo>
                      <a:pt x="0" y="410489"/>
                      <a:pt x="25400" y="456209"/>
                      <a:pt x="63500" y="485419"/>
                    </a:cubicBezTo>
                    <a:cubicBezTo>
                      <a:pt x="91440" y="529869"/>
                      <a:pt x="140970" y="560349"/>
                      <a:pt x="197685" y="560349"/>
                    </a:cubicBezTo>
                    <a:lnTo>
                      <a:pt x="1457290" y="560349"/>
                    </a:lnTo>
                    <a:cubicBezTo>
                      <a:pt x="1544920" y="560349"/>
                      <a:pt x="1616040" y="489229"/>
                      <a:pt x="1616040" y="401599"/>
                    </a:cubicBezTo>
                    <a:lnTo>
                      <a:pt x="1616040" y="201930"/>
                    </a:lnTo>
                    <a:cubicBezTo>
                      <a:pt x="1616040" y="149860"/>
                      <a:pt x="1590640" y="104140"/>
                      <a:pt x="1552540" y="74930"/>
                    </a:cubicBezTo>
                    <a:close/>
                    <a:moveTo>
                      <a:pt x="12700" y="35841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417920" y="12700"/>
                    </a:lnTo>
                    <a:cubicBezTo>
                      <a:pt x="1497930" y="12700"/>
                      <a:pt x="1563970" y="78740"/>
                      <a:pt x="1563970" y="158750"/>
                    </a:cubicBezTo>
                    <a:lnTo>
                      <a:pt x="1563970" y="358419"/>
                    </a:lnTo>
                    <a:cubicBezTo>
                      <a:pt x="1563970" y="438429"/>
                      <a:pt x="1497930" y="504469"/>
                      <a:pt x="1417920" y="504469"/>
                    </a:cubicBezTo>
                    <a:lnTo>
                      <a:pt x="158750" y="504469"/>
                    </a:lnTo>
                    <a:cubicBezTo>
                      <a:pt x="78740" y="504469"/>
                      <a:pt x="12700" y="439699"/>
                      <a:pt x="12700" y="358419"/>
                    </a:cubicBezTo>
                    <a:close/>
                    <a:moveTo>
                      <a:pt x="1604610" y="401599"/>
                    </a:moveTo>
                    <a:cubicBezTo>
                      <a:pt x="1604610" y="481609"/>
                      <a:pt x="1537300" y="547649"/>
                      <a:pt x="1457290" y="547649"/>
                    </a:cubicBezTo>
                    <a:lnTo>
                      <a:pt x="197685" y="547649"/>
                    </a:lnTo>
                    <a:cubicBezTo>
                      <a:pt x="157480" y="547649"/>
                      <a:pt x="120650" y="531139"/>
                      <a:pt x="93980" y="503199"/>
                    </a:cubicBezTo>
                    <a:cubicBezTo>
                      <a:pt x="114300" y="512089"/>
                      <a:pt x="135890" y="517169"/>
                      <a:pt x="160020" y="517169"/>
                    </a:cubicBezTo>
                    <a:lnTo>
                      <a:pt x="1419190" y="517169"/>
                    </a:lnTo>
                    <a:cubicBezTo>
                      <a:pt x="1506820" y="517169"/>
                      <a:pt x="1577940" y="446049"/>
                      <a:pt x="1577940" y="358419"/>
                    </a:cubicBezTo>
                    <a:lnTo>
                      <a:pt x="1577940" y="158750"/>
                    </a:lnTo>
                    <a:cubicBezTo>
                      <a:pt x="1577940" y="140970"/>
                      <a:pt x="1574130" y="123190"/>
                      <a:pt x="1569050" y="106680"/>
                    </a:cubicBezTo>
                    <a:cubicBezTo>
                      <a:pt x="1590640" y="132080"/>
                      <a:pt x="1604610" y="165100"/>
                      <a:pt x="1604610" y="201930"/>
                    </a:cubicBezTo>
                    <a:lnTo>
                      <a:pt x="1604610" y="401599"/>
                    </a:lnTo>
                    <a:close/>
                  </a:path>
                </a:pathLst>
              </a:custGeom>
              <a:solidFill>
                <a:srgbClr val="BFDD48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10184701" y="4725948"/>
              <a:ext cx="6686416" cy="1773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7"/>
                </a:lnSpc>
              </a:pPr>
              <a:r>
                <a:rPr lang="en-US" sz="2597" b="1" spc="259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Save extracted data into .pkl files for faster access.</a:t>
              </a:r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568590" y="4259117"/>
              <a:ext cx="7650146" cy="2834862"/>
              <a:chOff x="0" y="0"/>
              <a:chExt cx="2006221" cy="743432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92710" y="106680"/>
                <a:ext cx="1902081" cy="624052"/>
              </a:xfrm>
              <a:custGeom>
                <a:avLst/>
                <a:gdLst/>
                <a:ahLst/>
                <a:cxnLst/>
                <a:rect l="l" t="t" r="r" b="b"/>
                <a:pathLst>
                  <a:path w="1902081" h="624052">
                    <a:moveTo>
                      <a:pt x="1875411" y="434822"/>
                    </a:moveTo>
                    <a:cubicBezTo>
                      <a:pt x="1875411" y="522452"/>
                      <a:pt x="1799211" y="593572"/>
                      <a:pt x="1717931" y="593572"/>
                    </a:cubicBezTo>
                    <a:lnTo>
                      <a:pt x="66040" y="593572"/>
                    </a:lnTo>
                    <a:cubicBezTo>
                      <a:pt x="43180" y="593572"/>
                      <a:pt x="20320" y="588492"/>
                      <a:pt x="0" y="579602"/>
                    </a:cubicBezTo>
                    <a:cubicBezTo>
                      <a:pt x="26670" y="607542"/>
                      <a:pt x="63500" y="624052"/>
                      <a:pt x="106250" y="624052"/>
                    </a:cubicBezTo>
                    <a:lnTo>
                      <a:pt x="1756031" y="624052"/>
                    </a:lnTo>
                    <a:cubicBezTo>
                      <a:pt x="1836041" y="624052"/>
                      <a:pt x="1902081" y="558012"/>
                      <a:pt x="1902081" y="478002"/>
                    </a:cubicBezTo>
                    <a:lnTo>
                      <a:pt x="1902081" y="95250"/>
                    </a:lnTo>
                    <a:cubicBezTo>
                      <a:pt x="1902081" y="58420"/>
                      <a:pt x="1888111" y="25400"/>
                      <a:pt x="1866521" y="0"/>
                    </a:cubicBezTo>
                    <a:cubicBezTo>
                      <a:pt x="1872871" y="16510"/>
                      <a:pt x="1875411" y="34290"/>
                      <a:pt x="1875411" y="52070"/>
                    </a:cubicBezTo>
                    <a:lnTo>
                      <a:pt x="1875411" y="434822"/>
                    </a:lnTo>
                    <a:close/>
                  </a:path>
                </a:pathLst>
              </a:custGeom>
              <a:solidFill>
                <a:srgbClr val="79CEFF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12700" y="12700"/>
                <a:ext cx="1941451" cy="674852"/>
              </a:xfrm>
              <a:custGeom>
                <a:avLst/>
                <a:gdLst/>
                <a:ahLst/>
                <a:cxnLst/>
                <a:rect l="l" t="t" r="r" b="b"/>
                <a:pathLst>
                  <a:path w="1941451" h="674852">
                    <a:moveTo>
                      <a:pt x="146050" y="674852"/>
                    </a:moveTo>
                    <a:lnTo>
                      <a:pt x="1795401" y="674852"/>
                    </a:lnTo>
                    <a:cubicBezTo>
                      <a:pt x="1875411" y="674852"/>
                      <a:pt x="1941451" y="608812"/>
                      <a:pt x="1941451" y="528802"/>
                    </a:cubicBezTo>
                    <a:lnTo>
                      <a:pt x="1941451" y="146050"/>
                    </a:lnTo>
                    <a:cubicBezTo>
                      <a:pt x="1941451" y="66040"/>
                      <a:pt x="1875411" y="0"/>
                      <a:pt x="179540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28802"/>
                    </a:lnTo>
                    <a:cubicBezTo>
                      <a:pt x="0" y="610082"/>
                      <a:pt x="66040" y="674852"/>
                      <a:pt x="146050" y="6748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2006221" cy="743432"/>
              </a:xfrm>
              <a:custGeom>
                <a:avLst/>
                <a:gdLst/>
                <a:ahLst/>
                <a:cxnLst/>
                <a:rect l="l" t="t" r="r" b="b"/>
                <a:pathLst>
                  <a:path w="2006221" h="743432">
                    <a:moveTo>
                      <a:pt x="1942721" y="74930"/>
                    </a:moveTo>
                    <a:cubicBezTo>
                      <a:pt x="1914781" y="30480"/>
                      <a:pt x="1865251" y="0"/>
                      <a:pt x="180810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41502"/>
                    </a:lnTo>
                    <a:cubicBezTo>
                      <a:pt x="0" y="593572"/>
                      <a:pt x="25400" y="639292"/>
                      <a:pt x="63500" y="668502"/>
                    </a:cubicBezTo>
                    <a:cubicBezTo>
                      <a:pt x="91440" y="712952"/>
                      <a:pt x="140970" y="743432"/>
                      <a:pt x="200560" y="743432"/>
                    </a:cubicBezTo>
                    <a:lnTo>
                      <a:pt x="1847471" y="743432"/>
                    </a:lnTo>
                    <a:cubicBezTo>
                      <a:pt x="1935101" y="743432"/>
                      <a:pt x="2006221" y="672312"/>
                      <a:pt x="2006221" y="584682"/>
                    </a:cubicBezTo>
                    <a:lnTo>
                      <a:pt x="2006221" y="201930"/>
                    </a:lnTo>
                    <a:cubicBezTo>
                      <a:pt x="2006221" y="149860"/>
                      <a:pt x="1980821" y="104140"/>
                      <a:pt x="1942721" y="74930"/>
                    </a:cubicBezTo>
                    <a:close/>
                    <a:moveTo>
                      <a:pt x="12700" y="54150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808101" y="12700"/>
                    </a:lnTo>
                    <a:cubicBezTo>
                      <a:pt x="1888111" y="12700"/>
                      <a:pt x="1954151" y="78740"/>
                      <a:pt x="1954151" y="158750"/>
                    </a:cubicBezTo>
                    <a:lnTo>
                      <a:pt x="1954151" y="541502"/>
                    </a:lnTo>
                    <a:cubicBezTo>
                      <a:pt x="1954151" y="621512"/>
                      <a:pt x="1888111" y="687552"/>
                      <a:pt x="1808101" y="687552"/>
                    </a:cubicBezTo>
                    <a:lnTo>
                      <a:pt x="158750" y="687552"/>
                    </a:lnTo>
                    <a:cubicBezTo>
                      <a:pt x="78740" y="687552"/>
                      <a:pt x="12700" y="622782"/>
                      <a:pt x="12700" y="541502"/>
                    </a:cubicBezTo>
                    <a:close/>
                    <a:moveTo>
                      <a:pt x="1994791" y="584682"/>
                    </a:moveTo>
                    <a:cubicBezTo>
                      <a:pt x="1994791" y="664692"/>
                      <a:pt x="1927481" y="730732"/>
                      <a:pt x="1847471" y="730732"/>
                    </a:cubicBezTo>
                    <a:lnTo>
                      <a:pt x="200560" y="730732"/>
                    </a:lnTo>
                    <a:cubicBezTo>
                      <a:pt x="157480" y="730732"/>
                      <a:pt x="120650" y="714221"/>
                      <a:pt x="93980" y="686282"/>
                    </a:cubicBezTo>
                    <a:cubicBezTo>
                      <a:pt x="114300" y="695171"/>
                      <a:pt x="135890" y="700252"/>
                      <a:pt x="160020" y="700252"/>
                    </a:cubicBezTo>
                    <a:lnTo>
                      <a:pt x="1809371" y="700252"/>
                    </a:lnTo>
                    <a:cubicBezTo>
                      <a:pt x="1897001" y="700252"/>
                      <a:pt x="1968121" y="629132"/>
                      <a:pt x="1968121" y="541501"/>
                    </a:cubicBezTo>
                    <a:lnTo>
                      <a:pt x="1968121" y="158750"/>
                    </a:lnTo>
                    <a:cubicBezTo>
                      <a:pt x="1968121" y="140970"/>
                      <a:pt x="1964311" y="123190"/>
                      <a:pt x="1959231" y="106680"/>
                    </a:cubicBezTo>
                    <a:cubicBezTo>
                      <a:pt x="1980821" y="132080"/>
                      <a:pt x="1994791" y="165100"/>
                      <a:pt x="1994791" y="201930"/>
                    </a:cubicBezTo>
                    <a:lnTo>
                      <a:pt x="1994791" y="584682"/>
                    </a:lnTo>
                    <a:close/>
                  </a:path>
                </a:pathLst>
              </a:custGeom>
              <a:solidFill>
                <a:srgbClr val="4EBEFF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1031595" y="4420296"/>
              <a:ext cx="6971794" cy="2374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7"/>
                </a:lnSpc>
              </a:pPr>
              <a:r>
                <a:rPr lang="en-US" sz="2597" b="1" spc="259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Create embeddings for the extracted text and store them in faiss vector database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864" y="4511039"/>
            <a:ext cx="17178273" cy="569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 had also tried implementing DONUT approach which does not require an OCR .</a:t>
            </a:r>
          </a:p>
          <a:p>
            <a:pPr algn="l">
              <a:lnSpc>
                <a:spcPts val="3779"/>
              </a:lnSpc>
            </a:pPr>
            <a:endParaRPr lang="en-US" sz="2799" spc="1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779"/>
              </a:lnSpc>
            </a:pPr>
            <a:r>
              <a:rPr lang="en-US" sz="2799" b="1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DONUT : Document Understanding Transformer</a:t>
            </a:r>
          </a:p>
          <a:p>
            <a:pPr marL="604515" lvl="1" indent="-302257" algn="l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It is a deep learning model developed by NAVER AI Labs .</a:t>
            </a:r>
          </a:p>
          <a:p>
            <a:pPr marL="604515" lvl="1" indent="-302257" algn="l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takes images as input and returns json outputs like key-value pairs , tables etc.</a:t>
            </a:r>
          </a:p>
          <a:p>
            <a:pPr marL="604515" lvl="1" indent="-302257" algn="l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works both with and without OCR.</a:t>
            </a:r>
          </a:p>
          <a:p>
            <a:pPr algn="l">
              <a:lnSpc>
                <a:spcPts val="3779"/>
              </a:lnSpc>
            </a:pPr>
            <a:endParaRPr lang="en-US" sz="2799" spc="1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779"/>
              </a:lnSpc>
            </a:pPr>
            <a:r>
              <a:rPr lang="en-US" sz="2799" b="1" i="1" spc="167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PROBLEM FACED :</a:t>
            </a: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Processor issue since its a heavy duty model and some installation issue when executed using GPU on google colab. Otherwise it would work amazing if one could use cloud processing resources.</a:t>
            </a:r>
          </a:p>
          <a:p>
            <a:pPr algn="l">
              <a:lnSpc>
                <a:spcPts val="3779"/>
              </a:lnSpc>
            </a:pPr>
            <a:endParaRPr lang="en-US" sz="2799" spc="1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779"/>
              </a:lnSpc>
            </a:pPr>
            <a:r>
              <a:rPr lang="en-US" sz="2799" b="1" i="1" spc="167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BUT I AM SURE THAT I COULD IMPLEMENT IT WITH BETTER PROCESSING POWER !!</a:t>
            </a:r>
          </a:p>
        </p:txBody>
      </p:sp>
      <p:sp>
        <p:nvSpPr>
          <p:cNvPr id="3" name="Freeform 3"/>
          <p:cNvSpPr/>
          <p:nvPr/>
        </p:nvSpPr>
        <p:spPr>
          <a:xfrm>
            <a:off x="806975" y="1763917"/>
            <a:ext cx="8443696" cy="2395203"/>
          </a:xfrm>
          <a:custGeom>
            <a:avLst/>
            <a:gdLst/>
            <a:ahLst/>
            <a:cxnLst/>
            <a:rect l="l" t="t" r="r" b="b"/>
            <a:pathLst>
              <a:path w="8443696" h="2395203">
                <a:moveTo>
                  <a:pt x="0" y="0"/>
                </a:moveTo>
                <a:lnTo>
                  <a:pt x="8443696" y="0"/>
                </a:lnTo>
                <a:lnTo>
                  <a:pt x="8443696" y="2395203"/>
                </a:lnTo>
                <a:lnTo>
                  <a:pt x="0" y="23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6975" y="636306"/>
            <a:ext cx="10024334" cy="946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73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DONUT approach: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656021"/>
            <a:ext cx="5647899" cy="4974958"/>
          </a:xfrm>
          <a:custGeom>
            <a:avLst/>
            <a:gdLst/>
            <a:ahLst/>
            <a:cxnLst/>
            <a:rect l="l" t="t" r="r" b="b"/>
            <a:pathLst>
              <a:path w="5647899" h="4974958">
                <a:moveTo>
                  <a:pt x="0" y="0"/>
                </a:moveTo>
                <a:lnTo>
                  <a:pt x="5647899" y="0"/>
                </a:lnTo>
                <a:lnTo>
                  <a:pt x="5647899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56228" y="3593101"/>
            <a:ext cx="9777438" cy="3273044"/>
          </a:xfrm>
          <a:custGeom>
            <a:avLst/>
            <a:gdLst/>
            <a:ahLst/>
            <a:cxnLst/>
            <a:rect l="l" t="t" r="r" b="b"/>
            <a:pathLst>
              <a:path w="9777438" h="3273044">
                <a:moveTo>
                  <a:pt x="0" y="0"/>
                </a:moveTo>
                <a:lnTo>
                  <a:pt x="9777438" y="0"/>
                </a:lnTo>
                <a:lnTo>
                  <a:pt x="9777438" y="3273044"/>
                </a:lnTo>
                <a:lnTo>
                  <a:pt x="0" y="3273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6975" y="636306"/>
            <a:ext cx="10024334" cy="946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73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DONUT working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6738" y="8165968"/>
            <a:ext cx="3625373" cy="53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199" b="1" spc="19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INPUT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02625" y="8165968"/>
            <a:ext cx="3625373" cy="53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199" b="1" spc="19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867169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7821410" y="457437"/>
            <a:ext cx="5625165" cy="117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2nd part: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19953" y="1900895"/>
            <a:ext cx="15448095" cy="7776768"/>
            <a:chOff x="0" y="0"/>
            <a:chExt cx="20597460" cy="10369024"/>
          </a:xfrm>
        </p:grpSpPr>
        <p:sp>
          <p:nvSpPr>
            <p:cNvPr id="9" name="AutoShape 9"/>
            <p:cNvSpPr/>
            <p:nvPr/>
          </p:nvSpPr>
          <p:spPr>
            <a:xfrm>
              <a:off x="8429385" y="1770763"/>
              <a:ext cx="1492153" cy="0"/>
            </a:xfrm>
            <a:prstGeom prst="line">
              <a:avLst/>
            </a:prstGeom>
            <a:ln w="63500" cap="rnd">
              <a:solidFill>
                <a:srgbClr val="9F886D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9258514" y="6670797"/>
              <a:ext cx="1492153" cy="0"/>
            </a:xfrm>
            <a:prstGeom prst="line">
              <a:avLst/>
            </a:prstGeom>
            <a:ln w="63500" cap="rnd">
              <a:solidFill>
                <a:srgbClr val="9F886D"/>
              </a:solidFill>
              <a:prstDash val="solid"/>
              <a:headEnd type="arrow" w="med" len="sm"/>
              <a:tailEnd type="none" w="sm" len="sm"/>
            </a:ln>
          </p:spPr>
        </p:sp>
        <p:grpSp>
          <p:nvGrpSpPr>
            <p:cNvPr id="11" name="Group 11"/>
            <p:cNvGrpSpPr/>
            <p:nvPr/>
          </p:nvGrpSpPr>
          <p:grpSpPr>
            <a:xfrm>
              <a:off x="0" y="0"/>
              <a:ext cx="8321259" cy="4343931"/>
              <a:chOff x="0" y="0"/>
              <a:chExt cx="2079391" cy="10855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92710" y="106680"/>
                <a:ext cx="1975251" cy="966120"/>
              </a:xfrm>
              <a:custGeom>
                <a:avLst/>
                <a:gdLst/>
                <a:ahLst/>
                <a:cxnLst/>
                <a:rect l="l" t="t" r="r" b="b"/>
                <a:pathLst>
                  <a:path w="1975251" h="966120">
                    <a:moveTo>
                      <a:pt x="1948581" y="776890"/>
                    </a:moveTo>
                    <a:cubicBezTo>
                      <a:pt x="1948581" y="864521"/>
                      <a:pt x="1872381" y="935640"/>
                      <a:pt x="1791101" y="935640"/>
                    </a:cubicBezTo>
                    <a:lnTo>
                      <a:pt x="66040" y="935640"/>
                    </a:lnTo>
                    <a:cubicBezTo>
                      <a:pt x="43180" y="935640"/>
                      <a:pt x="20320" y="930561"/>
                      <a:pt x="0" y="921671"/>
                    </a:cubicBezTo>
                    <a:cubicBezTo>
                      <a:pt x="26670" y="949611"/>
                      <a:pt x="63500" y="966120"/>
                      <a:pt x="106717" y="966120"/>
                    </a:cubicBezTo>
                    <a:lnTo>
                      <a:pt x="1829201" y="966120"/>
                    </a:lnTo>
                    <a:cubicBezTo>
                      <a:pt x="1909211" y="966120"/>
                      <a:pt x="1975251" y="900081"/>
                      <a:pt x="1975251" y="820071"/>
                    </a:cubicBezTo>
                    <a:lnTo>
                      <a:pt x="1975251" y="95250"/>
                    </a:lnTo>
                    <a:cubicBezTo>
                      <a:pt x="1975251" y="58420"/>
                      <a:pt x="1961281" y="25400"/>
                      <a:pt x="1939691" y="0"/>
                    </a:cubicBezTo>
                    <a:cubicBezTo>
                      <a:pt x="1946041" y="16510"/>
                      <a:pt x="1948581" y="34290"/>
                      <a:pt x="1948581" y="52070"/>
                    </a:cubicBezTo>
                    <a:lnTo>
                      <a:pt x="1948581" y="776890"/>
                    </a:lnTo>
                    <a:close/>
                  </a:path>
                </a:pathLst>
              </a:custGeom>
              <a:solidFill>
                <a:srgbClr val="FFB6E3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12700" y="12700"/>
                <a:ext cx="2014621" cy="1016920"/>
              </a:xfrm>
              <a:custGeom>
                <a:avLst/>
                <a:gdLst/>
                <a:ahLst/>
                <a:cxnLst/>
                <a:rect l="l" t="t" r="r" b="b"/>
                <a:pathLst>
                  <a:path w="2014621" h="1016920">
                    <a:moveTo>
                      <a:pt x="146050" y="1016920"/>
                    </a:moveTo>
                    <a:lnTo>
                      <a:pt x="1868571" y="1016920"/>
                    </a:lnTo>
                    <a:cubicBezTo>
                      <a:pt x="1948581" y="1016920"/>
                      <a:pt x="2014621" y="950881"/>
                      <a:pt x="2014621" y="870870"/>
                    </a:cubicBezTo>
                    <a:lnTo>
                      <a:pt x="2014621" y="146050"/>
                    </a:lnTo>
                    <a:cubicBezTo>
                      <a:pt x="2014621" y="66040"/>
                      <a:pt x="1948581" y="0"/>
                      <a:pt x="186857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70870"/>
                    </a:lnTo>
                    <a:cubicBezTo>
                      <a:pt x="0" y="952150"/>
                      <a:pt x="66040" y="1016920"/>
                      <a:pt x="146050" y="10169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2079391" cy="1085500"/>
              </a:xfrm>
              <a:custGeom>
                <a:avLst/>
                <a:gdLst/>
                <a:ahLst/>
                <a:cxnLst/>
                <a:rect l="l" t="t" r="r" b="b"/>
                <a:pathLst>
                  <a:path w="2079391" h="1085500">
                    <a:moveTo>
                      <a:pt x="2015891" y="74930"/>
                    </a:moveTo>
                    <a:cubicBezTo>
                      <a:pt x="1987951" y="30480"/>
                      <a:pt x="1938421" y="0"/>
                      <a:pt x="188127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83570"/>
                    </a:lnTo>
                    <a:cubicBezTo>
                      <a:pt x="0" y="935640"/>
                      <a:pt x="25400" y="981360"/>
                      <a:pt x="63500" y="1010570"/>
                    </a:cubicBezTo>
                    <a:cubicBezTo>
                      <a:pt x="91440" y="1055020"/>
                      <a:pt x="140970" y="1085500"/>
                      <a:pt x="201099" y="1085500"/>
                    </a:cubicBezTo>
                    <a:lnTo>
                      <a:pt x="1920641" y="1085500"/>
                    </a:lnTo>
                    <a:cubicBezTo>
                      <a:pt x="2008271" y="1085500"/>
                      <a:pt x="2079391" y="1014381"/>
                      <a:pt x="2079391" y="926751"/>
                    </a:cubicBezTo>
                    <a:lnTo>
                      <a:pt x="2079391" y="201930"/>
                    </a:lnTo>
                    <a:cubicBezTo>
                      <a:pt x="2079391" y="149860"/>
                      <a:pt x="2053991" y="104140"/>
                      <a:pt x="2015891" y="74930"/>
                    </a:cubicBezTo>
                    <a:close/>
                    <a:moveTo>
                      <a:pt x="12700" y="883570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881271" y="12700"/>
                    </a:lnTo>
                    <a:cubicBezTo>
                      <a:pt x="1961281" y="12700"/>
                      <a:pt x="2027321" y="78740"/>
                      <a:pt x="2027321" y="158750"/>
                    </a:cubicBezTo>
                    <a:lnTo>
                      <a:pt x="2027321" y="883570"/>
                    </a:lnTo>
                    <a:cubicBezTo>
                      <a:pt x="2027321" y="963581"/>
                      <a:pt x="1961281" y="1029620"/>
                      <a:pt x="1881271" y="1029620"/>
                    </a:cubicBezTo>
                    <a:lnTo>
                      <a:pt x="158750" y="1029620"/>
                    </a:lnTo>
                    <a:cubicBezTo>
                      <a:pt x="78740" y="1029620"/>
                      <a:pt x="12700" y="964850"/>
                      <a:pt x="12700" y="883570"/>
                    </a:cubicBezTo>
                    <a:close/>
                    <a:moveTo>
                      <a:pt x="2067961" y="926750"/>
                    </a:moveTo>
                    <a:cubicBezTo>
                      <a:pt x="2067961" y="1006760"/>
                      <a:pt x="2000651" y="1072800"/>
                      <a:pt x="1920641" y="1072800"/>
                    </a:cubicBezTo>
                    <a:lnTo>
                      <a:pt x="201099" y="1072800"/>
                    </a:lnTo>
                    <a:cubicBezTo>
                      <a:pt x="157480" y="1072800"/>
                      <a:pt x="120650" y="1056290"/>
                      <a:pt x="93980" y="1028350"/>
                    </a:cubicBezTo>
                    <a:cubicBezTo>
                      <a:pt x="114300" y="1037240"/>
                      <a:pt x="135890" y="1042320"/>
                      <a:pt x="160020" y="1042320"/>
                    </a:cubicBezTo>
                    <a:lnTo>
                      <a:pt x="1882541" y="1042320"/>
                    </a:lnTo>
                    <a:cubicBezTo>
                      <a:pt x="1970171" y="1042320"/>
                      <a:pt x="2041291" y="971200"/>
                      <a:pt x="2041291" y="883570"/>
                    </a:cubicBezTo>
                    <a:lnTo>
                      <a:pt x="2041291" y="158750"/>
                    </a:lnTo>
                    <a:cubicBezTo>
                      <a:pt x="2041291" y="140970"/>
                      <a:pt x="2037481" y="123190"/>
                      <a:pt x="2032401" y="106680"/>
                    </a:cubicBezTo>
                    <a:cubicBezTo>
                      <a:pt x="2053991" y="132080"/>
                      <a:pt x="2067961" y="165100"/>
                      <a:pt x="2067961" y="201930"/>
                    </a:cubicBezTo>
                    <a:lnTo>
                      <a:pt x="2067961" y="926750"/>
                    </a:lnTo>
                    <a:close/>
                  </a:path>
                </a:pathLst>
              </a:custGeom>
              <a:solidFill>
                <a:srgbClr val="FF86D1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596288" y="414389"/>
              <a:ext cx="7180028" cy="3394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46"/>
                </a:lnSpc>
                <a:spcBef>
                  <a:spcPct val="0"/>
                </a:spcBef>
              </a:pPr>
              <a:r>
                <a:rPr lang="en-US" sz="2961" b="1" spc="296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Frontend takes user input of question and number of references to use and sends it to backend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9921538" y="153492"/>
              <a:ext cx="10675921" cy="3687484"/>
              <a:chOff x="0" y="0"/>
              <a:chExt cx="2174853" cy="75119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92710" y="106680"/>
                <a:ext cx="2070713" cy="631818"/>
              </a:xfrm>
              <a:custGeom>
                <a:avLst/>
                <a:gdLst/>
                <a:ahLst/>
                <a:cxnLst/>
                <a:rect l="l" t="t" r="r" b="b"/>
                <a:pathLst>
                  <a:path w="2070713" h="631818">
                    <a:moveTo>
                      <a:pt x="2044043" y="442588"/>
                    </a:moveTo>
                    <a:cubicBezTo>
                      <a:pt x="2044043" y="530218"/>
                      <a:pt x="1967843" y="601338"/>
                      <a:pt x="1886563" y="601338"/>
                    </a:cubicBezTo>
                    <a:lnTo>
                      <a:pt x="66040" y="601338"/>
                    </a:lnTo>
                    <a:cubicBezTo>
                      <a:pt x="43180" y="601338"/>
                      <a:pt x="20320" y="596258"/>
                      <a:pt x="0" y="587368"/>
                    </a:cubicBezTo>
                    <a:cubicBezTo>
                      <a:pt x="26670" y="615308"/>
                      <a:pt x="63500" y="631818"/>
                      <a:pt x="107325" y="631818"/>
                    </a:cubicBezTo>
                    <a:lnTo>
                      <a:pt x="1924663" y="631818"/>
                    </a:lnTo>
                    <a:cubicBezTo>
                      <a:pt x="2004673" y="631818"/>
                      <a:pt x="2070713" y="565778"/>
                      <a:pt x="2070713" y="485768"/>
                    </a:cubicBezTo>
                    <a:lnTo>
                      <a:pt x="2070713" y="95250"/>
                    </a:lnTo>
                    <a:cubicBezTo>
                      <a:pt x="2070713" y="58420"/>
                      <a:pt x="2056743" y="25400"/>
                      <a:pt x="2035153" y="0"/>
                    </a:cubicBezTo>
                    <a:cubicBezTo>
                      <a:pt x="2041503" y="16510"/>
                      <a:pt x="2044043" y="34290"/>
                      <a:pt x="2044043" y="52070"/>
                    </a:cubicBezTo>
                    <a:lnTo>
                      <a:pt x="2044043" y="442588"/>
                    </a:lnTo>
                    <a:close/>
                  </a:path>
                </a:pathLst>
              </a:custGeom>
              <a:solidFill>
                <a:srgbClr val="FFD18C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12700" y="12700"/>
                <a:ext cx="2110083" cy="682618"/>
              </a:xfrm>
              <a:custGeom>
                <a:avLst/>
                <a:gdLst/>
                <a:ahLst/>
                <a:cxnLst/>
                <a:rect l="l" t="t" r="r" b="b"/>
                <a:pathLst>
                  <a:path w="2110083" h="682618">
                    <a:moveTo>
                      <a:pt x="146050" y="682618"/>
                    </a:moveTo>
                    <a:lnTo>
                      <a:pt x="1964033" y="682618"/>
                    </a:lnTo>
                    <a:cubicBezTo>
                      <a:pt x="2044043" y="682618"/>
                      <a:pt x="2110083" y="616578"/>
                      <a:pt x="2110083" y="536568"/>
                    </a:cubicBezTo>
                    <a:lnTo>
                      <a:pt x="2110083" y="146050"/>
                    </a:lnTo>
                    <a:cubicBezTo>
                      <a:pt x="2110083" y="66040"/>
                      <a:pt x="2044043" y="0"/>
                      <a:pt x="1964033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36568"/>
                    </a:lnTo>
                    <a:cubicBezTo>
                      <a:pt x="0" y="617848"/>
                      <a:pt x="66040" y="682618"/>
                      <a:pt x="146050" y="68261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2174853" cy="751198"/>
              </a:xfrm>
              <a:custGeom>
                <a:avLst/>
                <a:gdLst/>
                <a:ahLst/>
                <a:cxnLst/>
                <a:rect l="l" t="t" r="r" b="b"/>
                <a:pathLst>
                  <a:path w="2174853" h="751198">
                    <a:moveTo>
                      <a:pt x="2111353" y="74930"/>
                    </a:moveTo>
                    <a:cubicBezTo>
                      <a:pt x="2083413" y="30480"/>
                      <a:pt x="2033883" y="0"/>
                      <a:pt x="1976733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49268"/>
                    </a:lnTo>
                    <a:cubicBezTo>
                      <a:pt x="0" y="601338"/>
                      <a:pt x="25400" y="647058"/>
                      <a:pt x="63500" y="676268"/>
                    </a:cubicBezTo>
                    <a:cubicBezTo>
                      <a:pt x="91440" y="720718"/>
                      <a:pt x="140970" y="751198"/>
                      <a:pt x="201802" y="751198"/>
                    </a:cubicBezTo>
                    <a:lnTo>
                      <a:pt x="2016103" y="751198"/>
                    </a:lnTo>
                    <a:cubicBezTo>
                      <a:pt x="2103733" y="751198"/>
                      <a:pt x="2174853" y="680078"/>
                      <a:pt x="2174853" y="592448"/>
                    </a:cubicBezTo>
                    <a:lnTo>
                      <a:pt x="2174853" y="201930"/>
                    </a:lnTo>
                    <a:cubicBezTo>
                      <a:pt x="2174853" y="149860"/>
                      <a:pt x="2149453" y="104140"/>
                      <a:pt x="2111353" y="74930"/>
                    </a:cubicBezTo>
                    <a:close/>
                    <a:moveTo>
                      <a:pt x="12700" y="54926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976733" y="12700"/>
                    </a:lnTo>
                    <a:cubicBezTo>
                      <a:pt x="2056743" y="12700"/>
                      <a:pt x="2122783" y="78740"/>
                      <a:pt x="2122783" y="158750"/>
                    </a:cubicBezTo>
                    <a:lnTo>
                      <a:pt x="2122783" y="549268"/>
                    </a:lnTo>
                    <a:cubicBezTo>
                      <a:pt x="2122783" y="629278"/>
                      <a:pt x="2056743" y="695318"/>
                      <a:pt x="1976733" y="695318"/>
                    </a:cubicBezTo>
                    <a:lnTo>
                      <a:pt x="158750" y="695318"/>
                    </a:lnTo>
                    <a:cubicBezTo>
                      <a:pt x="78740" y="695318"/>
                      <a:pt x="12700" y="630548"/>
                      <a:pt x="12700" y="549268"/>
                    </a:cubicBezTo>
                    <a:close/>
                    <a:moveTo>
                      <a:pt x="2163423" y="592448"/>
                    </a:moveTo>
                    <a:cubicBezTo>
                      <a:pt x="2163423" y="672458"/>
                      <a:pt x="2096113" y="738498"/>
                      <a:pt x="2016103" y="738498"/>
                    </a:cubicBezTo>
                    <a:lnTo>
                      <a:pt x="201802" y="738498"/>
                    </a:lnTo>
                    <a:cubicBezTo>
                      <a:pt x="157480" y="738498"/>
                      <a:pt x="120650" y="721988"/>
                      <a:pt x="93980" y="694048"/>
                    </a:cubicBezTo>
                    <a:cubicBezTo>
                      <a:pt x="114300" y="702938"/>
                      <a:pt x="135890" y="708018"/>
                      <a:pt x="160020" y="708018"/>
                    </a:cubicBezTo>
                    <a:lnTo>
                      <a:pt x="1978003" y="708018"/>
                    </a:lnTo>
                    <a:cubicBezTo>
                      <a:pt x="2065633" y="708018"/>
                      <a:pt x="2136753" y="636898"/>
                      <a:pt x="2136753" y="549268"/>
                    </a:cubicBezTo>
                    <a:lnTo>
                      <a:pt x="2136753" y="158750"/>
                    </a:lnTo>
                    <a:cubicBezTo>
                      <a:pt x="2136753" y="140970"/>
                      <a:pt x="2132943" y="123190"/>
                      <a:pt x="2127863" y="106680"/>
                    </a:cubicBezTo>
                    <a:cubicBezTo>
                      <a:pt x="2149453" y="132080"/>
                      <a:pt x="2163423" y="165100"/>
                      <a:pt x="2163423" y="201930"/>
                    </a:cubicBezTo>
                    <a:lnTo>
                      <a:pt x="2163423" y="592448"/>
                    </a:lnTo>
                    <a:close/>
                  </a:path>
                </a:pathLst>
              </a:custGeom>
              <a:solidFill>
                <a:srgbClr val="FFB444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0700385" y="528523"/>
              <a:ext cx="9897074" cy="2791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76"/>
                </a:lnSpc>
              </a:pPr>
              <a:r>
                <a:rPr lang="en-US" sz="3054" b="1" spc="305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backend processes the input and finds matching references in the vector database for generating a response.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10917965" y="5576737"/>
              <a:ext cx="9364993" cy="4792287"/>
              <a:chOff x="0" y="0"/>
              <a:chExt cx="1759181" cy="90021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92710" y="106680"/>
                <a:ext cx="1655041" cy="780834"/>
              </a:xfrm>
              <a:custGeom>
                <a:avLst/>
                <a:gdLst/>
                <a:ahLst/>
                <a:cxnLst/>
                <a:rect l="l" t="t" r="r" b="b"/>
                <a:pathLst>
                  <a:path w="1655041" h="780834">
                    <a:moveTo>
                      <a:pt x="1628371" y="591604"/>
                    </a:moveTo>
                    <a:cubicBezTo>
                      <a:pt x="1628371" y="679234"/>
                      <a:pt x="1552171" y="750354"/>
                      <a:pt x="1470891" y="750354"/>
                    </a:cubicBezTo>
                    <a:lnTo>
                      <a:pt x="66040" y="750354"/>
                    </a:lnTo>
                    <a:cubicBezTo>
                      <a:pt x="43180" y="750354"/>
                      <a:pt x="20320" y="745274"/>
                      <a:pt x="0" y="736384"/>
                    </a:cubicBezTo>
                    <a:cubicBezTo>
                      <a:pt x="26670" y="764324"/>
                      <a:pt x="63500" y="780834"/>
                      <a:pt x="104676" y="780834"/>
                    </a:cubicBezTo>
                    <a:lnTo>
                      <a:pt x="1508991" y="780834"/>
                    </a:lnTo>
                    <a:cubicBezTo>
                      <a:pt x="1589001" y="780834"/>
                      <a:pt x="1655041" y="714794"/>
                      <a:pt x="1655041" y="634784"/>
                    </a:cubicBezTo>
                    <a:lnTo>
                      <a:pt x="1655041" y="95250"/>
                    </a:lnTo>
                    <a:cubicBezTo>
                      <a:pt x="1655041" y="58420"/>
                      <a:pt x="1641071" y="25400"/>
                      <a:pt x="1619481" y="0"/>
                    </a:cubicBezTo>
                    <a:cubicBezTo>
                      <a:pt x="1625831" y="16510"/>
                      <a:pt x="1628371" y="34290"/>
                      <a:pt x="1628371" y="52070"/>
                    </a:cubicBezTo>
                    <a:lnTo>
                      <a:pt x="1628371" y="591604"/>
                    </a:lnTo>
                    <a:close/>
                  </a:path>
                </a:pathLst>
              </a:custGeom>
              <a:solidFill>
                <a:srgbClr val="D7E892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12700" y="12700"/>
                <a:ext cx="1694411" cy="831634"/>
              </a:xfrm>
              <a:custGeom>
                <a:avLst/>
                <a:gdLst/>
                <a:ahLst/>
                <a:cxnLst/>
                <a:rect l="l" t="t" r="r" b="b"/>
                <a:pathLst>
                  <a:path w="1694411" h="831634">
                    <a:moveTo>
                      <a:pt x="146050" y="831634"/>
                    </a:moveTo>
                    <a:lnTo>
                      <a:pt x="1548361" y="831634"/>
                    </a:lnTo>
                    <a:cubicBezTo>
                      <a:pt x="1628371" y="831634"/>
                      <a:pt x="1694411" y="765594"/>
                      <a:pt x="1694411" y="685584"/>
                    </a:cubicBezTo>
                    <a:lnTo>
                      <a:pt x="1694411" y="146050"/>
                    </a:lnTo>
                    <a:cubicBezTo>
                      <a:pt x="1694411" y="66040"/>
                      <a:pt x="1628371" y="0"/>
                      <a:pt x="154836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685584"/>
                    </a:lnTo>
                    <a:cubicBezTo>
                      <a:pt x="0" y="766864"/>
                      <a:pt x="66040" y="831634"/>
                      <a:pt x="146050" y="831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759181" cy="900214"/>
              </a:xfrm>
              <a:custGeom>
                <a:avLst/>
                <a:gdLst/>
                <a:ahLst/>
                <a:cxnLst/>
                <a:rect l="l" t="t" r="r" b="b"/>
                <a:pathLst>
                  <a:path w="1759181" h="900214">
                    <a:moveTo>
                      <a:pt x="1695681" y="74930"/>
                    </a:moveTo>
                    <a:cubicBezTo>
                      <a:pt x="1667741" y="30480"/>
                      <a:pt x="1618211" y="0"/>
                      <a:pt x="156106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698284"/>
                    </a:lnTo>
                    <a:cubicBezTo>
                      <a:pt x="0" y="750354"/>
                      <a:pt x="25400" y="796074"/>
                      <a:pt x="63500" y="825284"/>
                    </a:cubicBezTo>
                    <a:cubicBezTo>
                      <a:pt x="91440" y="869734"/>
                      <a:pt x="140970" y="900214"/>
                      <a:pt x="198739" y="900214"/>
                    </a:cubicBezTo>
                    <a:lnTo>
                      <a:pt x="1600431" y="900214"/>
                    </a:lnTo>
                    <a:cubicBezTo>
                      <a:pt x="1688061" y="900214"/>
                      <a:pt x="1759181" y="829094"/>
                      <a:pt x="1759181" y="741464"/>
                    </a:cubicBezTo>
                    <a:lnTo>
                      <a:pt x="1759181" y="201930"/>
                    </a:lnTo>
                    <a:cubicBezTo>
                      <a:pt x="1759181" y="149860"/>
                      <a:pt x="1733781" y="104140"/>
                      <a:pt x="1695681" y="74930"/>
                    </a:cubicBezTo>
                    <a:close/>
                    <a:moveTo>
                      <a:pt x="12700" y="698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561061" y="12700"/>
                    </a:lnTo>
                    <a:cubicBezTo>
                      <a:pt x="1641071" y="12700"/>
                      <a:pt x="1707111" y="78740"/>
                      <a:pt x="1707111" y="158750"/>
                    </a:cubicBezTo>
                    <a:lnTo>
                      <a:pt x="1707111" y="698284"/>
                    </a:lnTo>
                    <a:cubicBezTo>
                      <a:pt x="1707111" y="778294"/>
                      <a:pt x="1641071" y="844334"/>
                      <a:pt x="1561061" y="844334"/>
                    </a:cubicBezTo>
                    <a:lnTo>
                      <a:pt x="158750" y="844334"/>
                    </a:lnTo>
                    <a:cubicBezTo>
                      <a:pt x="78740" y="844334"/>
                      <a:pt x="12700" y="779564"/>
                      <a:pt x="12700" y="698284"/>
                    </a:cubicBezTo>
                    <a:close/>
                    <a:moveTo>
                      <a:pt x="1747751" y="741464"/>
                    </a:moveTo>
                    <a:cubicBezTo>
                      <a:pt x="1747751" y="821474"/>
                      <a:pt x="1680441" y="887514"/>
                      <a:pt x="1600431" y="887514"/>
                    </a:cubicBezTo>
                    <a:lnTo>
                      <a:pt x="198739" y="887514"/>
                    </a:lnTo>
                    <a:cubicBezTo>
                      <a:pt x="157480" y="887514"/>
                      <a:pt x="120650" y="871004"/>
                      <a:pt x="93980" y="843064"/>
                    </a:cubicBezTo>
                    <a:cubicBezTo>
                      <a:pt x="114300" y="851954"/>
                      <a:pt x="135890" y="857034"/>
                      <a:pt x="160020" y="857034"/>
                    </a:cubicBezTo>
                    <a:lnTo>
                      <a:pt x="1562331" y="857034"/>
                    </a:lnTo>
                    <a:cubicBezTo>
                      <a:pt x="1649961" y="857034"/>
                      <a:pt x="1721081" y="785914"/>
                      <a:pt x="1721081" y="698284"/>
                    </a:cubicBezTo>
                    <a:lnTo>
                      <a:pt x="1721081" y="158750"/>
                    </a:lnTo>
                    <a:cubicBezTo>
                      <a:pt x="1721081" y="140970"/>
                      <a:pt x="1717271" y="123190"/>
                      <a:pt x="1712191" y="106680"/>
                    </a:cubicBezTo>
                    <a:cubicBezTo>
                      <a:pt x="1733781" y="132080"/>
                      <a:pt x="1747751" y="165100"/>
                      <a:pt x="1747751" y="201930"/>
                    </a:cubicBezTo>
                    <a:lnTo>
                      <a:pt x="1747751" y="741464"/>
                    </a:lnTo>
                    <a:close/>
                  </a:path>
                </a:pathLst>
              </a:custGeom>
              <a:solidFill>
                <a:srgbClr val="BFDD48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1448028" y="5950268"/>
              <a:ext cx="8493810" cy="407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46"/>
                </a:lnSpc>
              </a:pPr>
              <a:r>
                <a:rPr lang="en-US" sz="2961" b="1" spc="296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Backend uses reference calls the Groq api , generates a response and sends it to the frontend along with the references used.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359919" y="5471926"/>
              <a:ext cx="8721655" cy="3231924"/>
              <a:chOff x="0" y="0"/>
              <a:chExt cx="2006221" cy="74343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92710" y="106680"/>
                <a:ext cx="1902081" cy="624052"/>
              </a:xfrm>
              <a:custGeom>
                <a:avLst/>
                <a:gdLst/>
                <a:ahLst/>
                <a:cxnLst/>
                <a:rect l="l" t="t" r="r" b="b"/>
                <a:pathLst>
                  <a:path w="1902081" h="624052">
                    <a:moveTo>
                      <a:pt x="1875411" y="434822"/>
                    </a:moveTo>
                    <a:cubicBezTo>
                      <a:pt x="1875411" y="522452"/>
                      <a:pt x="1799211" y="593572"/>
                      <a:pt x="1717931" y="593572"/>
                    </a:cubicBezTo>
                    <a:lnTo>
                      <a:pt x="66040" y="593572"/>
                    </a:lnTo>
                    <a:cubicBezTo>
                      <a:pt x="43180" y="593572"/>
                      <a:pt x="20320" y="588492"/>
                      <a:pt x="0" y="579602"/>
                    </a:cubicBezTo>
                    <a:cubicBezTo>
                      <a:pt x="26670" y="607542"/>
                      <a:pt x="63500" y="624052"/>
                      <a:pt x="106250" y="624052"/>
                    </a:cubicBezTo>
                    <a:lnTo>
                      <a:pt x="1756031" y="624052"/>
                    </a:lnTo>
                    <a:cubicBezTo>
                      <a:pt x="1836041" y="624052"/>
                      <a:pt x="1902081" y="558012"/>
                      <a:pt x="1902081" y="478002"/>
                    </a:cubicBezTo>
                    <a:lnTo>
                      <a:pt x="1902081" y="95250"/>
                    </a:lnTo>
                    <a:cubicBezTo>
                      <a:pt x="1902081" y="58420"/>
                      <a:pt x="1888111" y="25400"/>
                      <a:pt x="1866521" y="0"/>
                    </a:cubicBezTo>
                    <a:cubicBezTo>
                      <a:pt x="1872871" y="16510"/>
                      <a:pt x="1875411" y="34290"/>
                      <a:pt x="1875411" y="52070"/>
                    </a:cubicBezTo>
                    <a:lnTo>
                      <a:pt x="1875411" y="434822"/>
                    </a:lnTo>
                    <a:close/>
                  </a:path>
                </a:pathLst>
              </a:custGeom>
              <a:solidFill>
                <a:srgbClr val="79CEFF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2700" y="12700"/>
                <a:ext cx="1941451" cy="674852"/>
              </a:xfrm>
              <a:custGeom>
                <a:avLst/>
                <a:gdLst/>
                <a:ahLst/>
                <a:cxnLst/>
                <a:rect l="l" t="t" r="r" b="b"/>
                <a:pathLst>
                  <a:path w="1941451" h="674852">
                    <a:moveTo>
                      <a:pt x="146050" y="674852"/>
                    </a:moveTo>
                    <a:lnTo>
                      <a:pt x="1795401" y="674852"/>
                    </a:lnTo>
                    <a:cubicBezTo>
                      <a:pt x="1875411" y="674852"/>
                      <a:pt x="1941451" y="608812"/>
                      <a:pt x="1941451" y="528802"/>
                    </a:cubicBezTo>
                    <a:lnTo>
                      <a:pt x="1941451" y="146050"/>
                    </a:lnTo>
                    <a:cubicBezTo>
                      <a:pt x="1941451" y="66040"/>
                      <a:pt x="1875411" y="0"/>
                      <a:pt x="179540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28802"/>
                    </a:lnTo>
                    <a:cubicBezTo>
                      <a:pt x="0" y="610082"/>
                      <a:pt x="66040" y="674852"/>
                      <a:pt x="146050" y="6748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0"/>
                <a:ext cx="2006221" cy="743432"/>
              </a:xfrm>
              <a:custGeom>
                <a:avLst/>
                <a:gdLst/>
                <a:ahLst/>
                <a:cxnLst/>
                <a:rect l="l" t="t" r="r" b="b"/>
                <a:pathLst>
                  <a:path w="2006221" h="743432">
                    <a:moveTo>
                      <a:pt x="1942721" y="74930"/>
                    </a:moveTo>
                    <a:cubicBezTo>
                      <a:pt x="1914781" y="30480"/>
                      <a:pt x="1865251" y="0"/>
                      <a:pt x="180810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41502"/>
                    </a:lnTo>
                    <a:cubicBezTo>
                      <a:pt x="0" y="593572"/>
                      <a:pt x="25400" y="639292"/>
                      <a:pt x="63500" y="668502"/>
                    </a:cubicBezTo>
                    <a:cubicBezTo>
                      <a:pt x="91440" y="712952"/>
                      <a:pt x="140970" y="743432"/>
                      <a:pt x="200560" y="743432"/>
                    </a:cubicBezTo>
                    <a:lnTo>
                      <a:pt x="1847471" y="743432"/>
                    </a:lnTo>
                    <a:cubicBezTo>
                      <a:pt x="1935101" y="743432"/>
                      <a:pt x="2006221" y="672312"/>
                      <a:pt x="2006221" y="584682"/>
                    </a:cubicBezTo>
                    <a:lnTo>
                      <a:pt x="2006221" y="201930"/>
                    </a:lnTo>
                    <a:cubicBezTo>
                      <a:pt x="2006221" y="149860"/>
                      <a:pt x="1980821" y="104140"/>
                      <a:pt x="1942721" y="74930"/>
                    </a:cubicBezTo>
                    <a:close/>
                    <a:moveTo>
                      <a:pt x="12700" y="54150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1808101" y="12700"/>
                    </a:lnTo>
                    <a:cubicBezTo>
                      <a:pt x="1888111" y="12700"/>
                      <a:pt x="1954151" y="78740"/>
                      <a:pt x="1954151" y="158750"/>
                    </a:cubicBezTo>
                    <a:lnTo>
                      <a:pt x="1954151" y="541502"/>
                    </a:lnTo>
                    <a:cubicBezTo>
                      <a:pt x="1954151" y="621512"/>
                      <a:pt x="1888111" y="687552"/>
                      <a:pt x="1808101" y="687552"/>
                    </a:cubicBezTo>
                    <a:lnTo>
                      <a:pt x="158750" y="687552"/>
                    </a:lnTo>
                    <a:cubicBezTo>
                      <a:pt x="78740" y="687552"/>
                      <a:pt x="12700" y="622782"/>
                      <a:pt x="12700" y="541502"/>
                    </a:cubicBezTo>
                    <a:close/>
                    <a:moveTo>
                      <a:pt x="1994791" y="584682"/>
                    </a:moveTo>
                    <a:cubicBezTo>
                      <a:pt x="1994791" y="664692"/>
                      <a:pt x="1927481" y="730732"/>
                      <a:pt x="1847471" y="730732"/>
                    </a:cubicBezTo>
                    <a:lnTo>
                      <a:pt x="200560" y="730732"/>
                    </a:lnTo>
                    <a:cubicBezTo>
                      <a:pt x="157480" y="730732"/>
                      <a:pt x="120650" y="714221"/>
                      <a:pt x="93980" y="686282"/>
                    </a:cubicBezTo>
                    <a:cubicBezTo>
                      <a:pt x="114300" y="695171"/>
                      <a:pt x="135890" y="700252"/>
                      <a:pt x="160020" y="700252"/>
                    </a:cubicBezTo>
                    <a:lnTo>
                      <a:pt x="1809371" y="700252"/>
                    </a:lnTo>
                    <a:cubicBezTo>
                      <a:pt x="1897001" y="700252"/>
                      <a:pt x="1968121" y="629132"/>
                      <a:pt x="1968121" y="541501"/>
                    </a:cubicBezTo>
                    <a:lnTo>
                      <a:pt x="1968121" y="158750"/>
                    </a:lnTo>
                    <a:cubicBezTo>
                      <a:pt x="1968121" y="140970"/>
                      <a:pt x="1964311" y="123190"/>
                      <a:pt x="1959231" y="106680"/>
                    </a:cubicBezTo>
                    <a:cubicBezTo>
                      <a:pt x="1980821" y="132080"/>
                      <a:pt x="1994791" y="165100"/>
                      <a:pt x="1994791" y="201930"/>
                    </a:cubicBezTo>
                    <a:lnTo>
                      <a:pt x="1994791" y="584682"/>
                    </a:lnTo>
                    <a:close/>
                  </a:path>
                </a:pathLst>
              </a:custGeom>
              <a:solidFill>
                <a:srgbClr val="4EBE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738420" y="5529705"/>
              <a:ext cx="7948290" cy="2708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46"/>
                </a:lnSpc>
              </a:pPr>
              <a:r>
                <a:rPr lang="en-US" sz="2961" b="1" spc="296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Frontend displays the response along with the references used to generate it.</a:t>
              </a:r>
            </a:p>
          </p:txBody>
        </p:sp>
        <p:sp>
          <p:nvSpPr>
            <p:cNvPr id="31" name="AutoShape 31"/>
            <p:cNvSpPr/>
            <p:nvPr/>
          </p:nvSpPr>
          <p:spPr>
            <a:xfrm flipV="1">
              <a:off x="15259499" y="3962780"/>
              <a:ext cx="0" cy="1492153"/>
            </a:xfrm>
            <a:prstGeom prst="line">
              <a:avLst/>
            </a:prstGeom>
            <a:ln w="63500" cap="rnd">
              <a:solidFill>
                <a:srgbClr val="9F886D"/>
              </a:solidFill>
              <a:prstDash val="solid"/>
              <a:headEnd type="arrow" w="med" len="sm"/>
              <a:tailEnd type="none" w="sm" len="sm"/>
            </a:ln>
          </p:spPr>
        </p:sp>
      </p:grpSp>
      <p:sp>
        <p:nvSpPr>
          <p:cNvPr id="32" name="Freeform 32"/>
          <p:cNvSpPr/>
          <p:nvPr/>
        </p:nvSpPr>
        <p:spPr>
          <a:xfrm>
            <a:off x="14227625" y="143273"/>
            <a:ext cx="1851678" cy="1615075"/>
          </a:xfrm>
          <a:custGeom>
            <a:avLst/>
            <a:gdLst/>
            <a:ahLst/>
            <a:cxnLst/>
            <a:rect l="l" t="t" r="r" b="b"/>
            <a:pathLst>
              <a:path w="1851678" h="1615075">
                <a:moveTo>
                  <a:pt x="0" y="0"/>
                </a:moveTo>
                <a:lnTo>
                  <a:pt x="1851678" y="0"/>
                </a:lnTo>
                <a:lnTo>
                  <a:pt x="1851678" y="1615075"/>
                </a:lnTo>
                <a:lnTo>
                  <a:pt x="0" y="16150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71195" y="467157"/>
            <a:ext cx="8822997" cy="78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82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results:</a:t>
            </a:r>
          </a:p>
        </p:txBody>
      </p:sp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2003134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380187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224896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492429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239475" y="2133612"/>
            <a:ext cx="17631604" cy="6237180"/>
          </a:xfrm>
          <a:custGeom>
            <a:avLst/>
            <a:gdLst/>
            <a:ahLst/>
            <a:cxnLst/>
            <a:rect l="l" t="t" r="r" b="b"/>
            <a:pathLst>
              <a:path w="17631604" h="6237180">
                <a:moveTo>
                  <a:pt x="0" y="0"/>
                </a:moveTo>
                <a:lnTo>
                  <a:pt x="17631604" y="0"/>
                </a:lnTo>
                <a:lnTo>
                  <a:pt x="17631604" y="6237179"/>
                </a:lnTo>
                <a:lnTo>
                  <a:pt x="0" y="623717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71195" y="467157"/>
            <a:ext cx="8822997" cy="78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82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results:</a:t>
            </a:r>
          </a:p>
        </p:txBody>
      </p:sp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2003134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380187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224896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492429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389386" y="1691551"/>
            <a:ext cx="17509227" cy="7869111"/>
          </a:xfrm>
          <a:custGeom>
            <a:avLst/>
            <a:gdLst/>
            <a:ahLst/>
            <a:cxnLst/>
            <a:rect l="l" t="t" r="r" b="b"/>
            <a:pathLst>
              <a:path w="17509227" h="7869111">
                <a:moveTo>
                  <a:pt x="0" y="0"/>
                </a:moveTo>
                <a:lnTo>
                  <a:pt x="17509228" y="0"/>
                </a:lnTo>
                <a:lnTo>
                  <a:pt x="17509228" y="7869110"/>
                </a:lnTo>
                <a:lnTo>
                  <a:pt x="0" y="786911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71195" y="467157"/>
            <a:ext cx="8822997" cy="78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82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results:</a:t>
            </a:r>
          </a:p>
        </p:txBody>
      </p:sp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2003134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380187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224896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492429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270761" y="1840943"/>
            <a:ext cx="17746478" cy="7719718"/>
          </a:xfrm>
          <a:custGeom>
            <a:avLst/>
            <a:gdLst/>
            <a:ahLst/>
            <a:cxnLst/>
            <a:rect l="l" t="t" r="r" b="b"/>
            <a:pathLst>
              <a:path w="17746478" h="7719718">
                <a:moveTo>
                  <a:pt x="0" y="0"/>
                </a:moveTo>
                <a:lnTo>
                  <a:pt x="17746478" y="0"/>
                </a:lnTo>
                <a:lnTo>
                  <a:pt x="17746478" y="7719718"/>
                </a:lnTo>
                <a:lnTo>
                  <a:pt x="0" y="771971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DM Sans</vt:lpstr>
      <vt:lpstr>Arial</vt:lpstr>
      <vt:lpstr>DM Sans Bold</vt:lpstr>
      <vt:lpstr>Calibri</vt:lpstr>
      <vt:lpstr>DM Sans Bold Italics</vt:lpstr>
      <vt:lpstr>Rubik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Siddharth upadhyay</cp:lastModifiedBy>
  <cp:revision>3</cp:revision>
  <dcterms:created xsi:type="dcterms:W3CDTF">2006-08-16T00:00:00Z</dcterms:created>
  <dcterms:modified xsi:type="dcterms:W3CDTF">2025-05-10T16:05:28Z</dcterms:modified>
  <dc:identifier>DAGnDmTRQDg</dc:identifier>
</cp:coreProperties>
</file>