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9" r:id="rId5"/>
    <p:sldId id="270" r:id="rId6"/>
    <p:sldId id="272" r:id="rId7"/>
    <p:sldId id="268" r:id="rId8"/>
    <p:sldId id="261" r:id="rId9"/>
    <p:sldId id="262" r:id="rId10"/>
    <p:sldId id="263" r:id="rId11"/>
    <p:sldId id="264" r:id="rId12"/>
    <p:sldId id="278" r:id="rId13"/>
    <p:sldId id="279" r:id="rId14"/>
    <p:sldId id="274" r:id="rId15"/>
    <p:sldId id="277" r:id="rId16"/>
    <p:sldId id="265" r:id="rId17"/>
    <p:sldId id="280" r:id="rId18"/>
    <p:sldId id="281" r:id="rId19"/>
    <p:sldId id="283" r:id="rId20"/>
    <p:sldId id="284" r:id="rId21"/>
    <p:sldId id="285" r:id="rId22"/>
    <p:sldId id="271"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4" autoAdjust="0"/>
    <p:restoredTop sz="94660"/>
  </p:normalViewPr>
  <p:slideViewPr>
    <p:cSldViewPr snapToGrid="0">
      <p:cViewPr>
        <p:scale>
          <a:sx n="81" d="100"/>
          <a:sy n="81" d="100"/>
        </p:scale>
        <p:origin x="-55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419734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B5ED63-4459-4454-8739-CA2736790FEF}"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35390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97510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158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42086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920194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146504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1235044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337972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13745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287247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5ED63-4459-4454-8739-CA2736790FEF}"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3190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5ED63-4459-4454-8739-CA2736790FEF}" type="datetimeFigureOut">
              <a:rPr lang="en-IN" smtClean="0"/>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346435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43480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362909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DB5ED63-4459-4454-8739-CA2736790FEF}" type="datetimeFigureOut">
              <a:rPr lang="en-IN" smtClean="0"/>
              <a:t>24-11-2019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4917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B5ED63-4459-4454-8739-CA2736790FEF}"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F509DF-3686-4053-91F5-95BB85204E9B}" type="slidenum">
              <a:rPr lang="en-IN" smtClean="0"/>
              <a:t>‹#›</a:t>
            </a:fld>
            <a:endParaRPr lang="en-IN"/>
          </a:p>
        </p:txBody>
      </p:sp>
    </p:spTree>
    <p:extLst>
      <p:ext uri="{BB962C8B-B14F-4D97-AF65-F5344CB8AC3E}">
        <p14:creationId xmlns:p14="http://schemas.microsoft.com/office/powerpoint/2010/main" val="842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B5ED63-4459-4454-8739-CA2736790FEF}" type="datetimeFigureOut">
              <a:rPr lang="en-IN" smtClean="0"/>
              <a:t>24-11-2019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F509DF-3686-4053-91F5-95BB85204E9B}" type="slidenum">
              <a:rPr lang="en-IN" smtClean="0"/>
              <a:t>‹#›</a:t>
            </a:fld>
            <a:endParaRPr lang="en-IN"/>
          </a:p>
        </p:txBody>
      </p:sp>
    </p:spTree>
    <p:extLst>
      <p:ext uri="{BB962C8B-B14F-4D97-AF65-F5344CB8AC3E}">
        <p14:creationId xmlns:p14="http://schemas.microsoft.com/office/powerpoint/2010/main" val="1443095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alyzeBoston/crimes-in-boston/downloads/crimes-in-boston.zip/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8725" y="822960"/>
            <a:ext cx="9439023" cy="1580606"/>
          </a:xfrm>
        </p:spPr>
        <p:txBody>
          <a:bodyPr/>
          <a:lstStyle/>
          <a:p>
            <a:r>
              <a:rPr lang="en-IN" b="1" i="1" dirty="0" smtClean="0">
                <a:solidFill>
                  <a:schemeClr val="accent6">
                    <a:lumMod val="40000"/>
                    <a:lumOff val="60000"/>
                  </a:schemeClr>
                </a:solidFill>
                <a:latin typeface="Algerian" panose="04020705040A02060702" pitchFamily="82" charset="0"/>
              </a:rPr>
              <a:t>CRIMES IN BOSTON</a:t>
            </a:r>
            <a:endParaRPr lang="en-IN" b="1" i="1" dirty="0">
              <a:solidFill>
                <a:schemeClr val="accent6">
                  <a:lumMod val="40000"/>
                  <a:lumOff val="60000"/>
                </a:schemeClr>
              </a:solidFill>
              <a:latin typeface="Algerian" panose="04020705040A02060702" pitchFamily="82" charset="0"/>
            </a:endParaRPr>
          </a:p>
        </p:txBody>
      </p:sp>
      <p:sp>
        <p:nvSpPr>
          <p:cNvPr id="3" name="Subtitle 2"/>
          <p:cNvSpPr>
            <a:spLocks noGrp="1"/>
          </p:cNvSpPr>
          <p:nvPr>
            <p:ph type="subTitle" idx="1"/>
          </p:nvPr>
        </p:nvSpPr>
        <p:spPr>
          <a:xfrm>
            <a:off x="1518298" y="2913018"/>
            <a:ext cx="9144000" cy="3553097"/>
          </a:xfrm>
        </p:spPr>
        <p:txBody>
          <a:bodyPr>
            <a:normAutofit lnSpcReduction="10000"/>
          </a:bodyPr>
          <a:lstStyle/>
          <a:p>
            <a:r>
              <a:rPr lang="en-IN" b="1" i="1" dirty="0">
                <a:solidFill>
                  <a:schemeClr val="tx1"/>
                </a:solidFill>
              </a:rPr>
              <a:t>This project revolves around the information regarding crimes that had happened in Boston</a:t>
            </a:r>
            <a:r>
              <a:rPr lang="en-IN" b="1" i="1" dirty="0" smtClean="0">
                <a:solidFill>
                  <a:schemeClr val="tx1"/>
                </a:solidFill>
              </a:rPr>
              <a:t>.</a:t>
            </a:r>
          </a:p>
          <a:p>
            <a:r>
              <a:rPr lang="en-IN" b="1" i="1" dirty="0" smtClean="0">
                <a:solidFill>
                  <a:schemeClr val="tx1"/>
                </a:solidFill>
              </a:rPr>
              <a:t>    </a:t>
            </a:r>
          </a:p>
          <a:p>
            <a:endParaRPr lang="en-IN" dirty="0"/>
          </a:p>
          <a:p>
            <a:endParaRPr lang="en-IN" dirty="0" smtClean="0"/>
          </a:p>
          <a:p>
            <a:r>
              <a:rPr lang="en-IN" b="1" i="1" dirty="0">
                <a:solidFill>
                  <a:schemeClr val="tx1"/>
                </a:solidFill>
              </a:rPr>
              <a:t> </a:t>
            </a:r>
            <a:r>
              <a:rPr lang="en-IN" b="1" i="1" dirty="0" smtClean="0">
                <a:solidFill>
                  <a:schemeClr val="tx1"/>
                </a:solidFill>
              </a:rPr>
              <a:t>            							</a:t>
            </a:r>
            <a:r>
              <a:rPr lang="en-IN" b="1" i="1" dirty="0" err="1" smtClean="0">
                <a:solidFill>
                  <a:schemeClr val="tx1"/>
                </a:solidFill>
              </a:rPr>
              <a:t>siddhant</a:t>
            </a:r>
            <a:r>
              <a:rPr lang="en-IN" b="1" i="1" dirty="0" smtClean="0">
                <a:solidFill>
                  <a:schemeClr val="tx1"/>
                </a:solidFill>
              </a:rPr>
              <a:t> </a:t>
            </a:r>
            <a:r>
              <a:rPr lang="en-IN" b="1" i="1" dirty="0" err="1" smtClean="0">
                <a:solidFill>
                  <a:schemeClr val="tx1"/>
                </a:solidFill>
              </a:rPr>
              <a:t>kumar</a:t>
            </a:r>
            <a:r>
              <a:rPr lang="en-IN" b="1" i="1" dirty="0" smtClean="0">
                <a:solidFill>
                  <a:schemeClr val="tx1"/>
                </a:solidFill>
              </a:rPr>
              <a:t>(pes2201800129)</a:t>
            </a:r>
          </a:p>
          <a:p>
            <a:r>
              <a:rPr lang="en-IN" b="1" i="1" dirty="0" smtClean="0">
                <a:solidFill>
                  <a:schemeClr val="tx1"/>
                </a:solidFill>
              </a:rPr>
              <a:t>                                            			</a:t>
            </a:r>
            <a:r>
              <a:rPr lang="en-IN" b="1" i="1" dirty="0" err="1" smtClean="0">
                <a:solidFill>
                  <a:schemeClr val="tx1"/>
                </a:solidFill>
              </a:rPr>
              <a:t>Shreya</a:t>
            </a:r>
            <a:r>
              <a:rPr lang="en-IN" b="1" i="1" dirty="0" smtClean="0">
                <a:solidFill>
                  <a:schemeClr val="tx1"/>
                </a:solidFill>
              </a:rPr>
              <a:t> </a:t>
            </a:r>
            <a:r>
              <a:rPr lang="en-IN" b="1" i="1" dirty="0" err="1" smtClean="0">
                <a:solidFill>
                  <a:schemeClr val="tx1"/>
                </a:solidFill>
              </a:rPr>
              <a:t>mk</a:t>
            </a:r>
            <a:r>
              <a:rPr lang="en-IN" b="1" i="1" dirty="0" smtClean="0">
                <a:solidFill>
                  <a:schemeClr val="tx1"/>
                </a:solidFill>
              </a:rPr>
              <a:t> (pes2201800679)</a:t>
            </a:r>
          </a:p>
          <a:p>
            <a:r>
              <a:rPr lang="en-IN" b="1" i="1" dirty="0">
                <a:solidFill>
                  <a:schemeClr val="tx1"/>
                </a:solidFill>
              </a:rPr>
              <a:t> </a:t>
            </a:r>
            <a:r>
              <a:rPr lang="en-IN" b="1" i="1" dirty="0" smtClean="0">
                <a:solidFill>
                  <a:schemeClr val="tx1"/>
                </a:solidFill>
              </a:rPr>
              <a:t>                                           			</a:t>
            </a:r>
            <a:r>
              <a:rPr lang="en-IN" b="1" i="1" dirty="0" err="1" smtClean="0">
                <a:solidFill>
                  <a:schemeClr val="tx1"/>
                </a:solidFill>
              </a:rPr>
              <a:t>shrushti</a:t>
            </a:r>
            <a:r>
              <a:rPr lang="en-IN" b="1" i="1" dirty="0" smtClean="0">
                <a:solidFill>
                  <a:schemeClr val="tx1"/>
                </a:solidFill>
              </a:rPr>
              <a:t> hedge(pes2201800652)</a:t>
            </a:r>
          </a:p>
          <a:p>
            <a:r>
              <a:rPr lang="en-IN" b="1" i="1" dirty="0">
                <a:solidFill>
                  <a:schemeClr val="tx1"/>
                </a:solidFill>
              </a:rPr>
              <a:t> </a:t>
            </a:r>
            <a:r>
              <a:rPr lang="en-IN" b="1" i="1" dirty="0" smtClean="0">
                <a:solidFill>
                  <a:schemeClr val="tx1"/>
                </a:solidFill>
              </a:rPr>
              <a:t>                                           			YOGESH(PES2201900809)</a:t>
            </a:r>
            <a:endParaRPr lang="en-IN" b="1" i="1" dirty="0">
              <a:solidFill>
                <a:schemeClr val="tx1"/>
              </a:solidFill>
            </a:endParaRPr>
          </a:p>
        </p:txBody>
      </p:sp>
    </p:spTree>
    <p:extLst>
      <p:ext uri="{BB962C8B-B14F-4D97-AF65-F5344CB8AC3E}">
        <p14:creationId xmlns:p14="http://schemas.microsoft.com/office/powerpoint/2010/main" val="279384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038872"/>
            <a:ext cx="9404723" cy="1400530"/>
          </a:xfrm>
        </p:spPr>
        <p:txBody>
          <a:bodyPr>
            <a:noAutofit/>
          </a:bodyPr>
          <a:lstStyle/>
          <a:p>
            <a:r>
              <a:rPr lang="en-US" sz="2800" i="1" dirty="0" smtClean="0"/>
              <a:t>Conclusion : Here </a:t>
            </a:r>
            <a:r>
              <a:rPr lang="en-US" sz="2800" i="1" dirty="0"/>
              <a:t>we can see that from 7 am onwards, the occurrence of crimes begins to rise, peaking at between 5 and 6 pm.</a:t>
            </a:r>
            <a:endParaRPr lang="en-IN" sz="2800" i="1" dirty="0"/>
          </a:p>
        </p:txBody>
      </p:sp>
      <p:sp>
        <p:nvSpPr>
          <p:cNvPr id="11" name="Content Placeholder 10"/>
          <p:cNvSpPr>
            <a:spLocks noGrp="1"/>
          </p:cNvSpPr>
          <p:nvPr>
            <p:ph sz="half" idx="2"/>
          </p:nvPr>
        </p:nvSpPr>
        <p:spPr>
          <a:xfrm>
            <a:off x="1103312" y="2684584"/>
            <a:ext cx="4396339" cy="3571753"/>
          </a:xfrm>
        </p:spPr>
        <p:txBody>
          <a:bodyPr/>
          <a:lstStyle/>
          <a:p>
            <a:r>
              <a:rPr lang="en-IN" dirty="0" smtClean="0"/>
              <a:t>GRAPH</a:t>
            </a:r>
            <a:endParaRPr lang="en-IN" dirty="0"/>
          </a:p>
        </p:txBody>
      </p:sp>
      <p:sp>
        <p:nvSpPr>
          <p:cNvPr id="15" name="Content Placeholder 14"/>
          <p:cNvSpPr>
            <a:spLocks noGrp="1"/>
          </p:cNvSpPr>
          <p:nvPr>
            <p:ph sz="quarter" idx="4"/>
          </p:nvPr>
        </p:nvSpPr>
        <p:spPr>
          <a:xfrm>
            <a:off x="5771726" y="2620108"/>
            <a:ext cx="4396339" cy="3741738"/>
          </a:xfrm>
        </p:spPr>
        <p:txBody>
          <a:bodyPr/>
          <a:lstStyle/>
          <a:p>
            <a:r>
              <a:rPr lang="en-IN" i="1" dirty="0" err="1"/>
              <a:t>plt.subplots</a:t>
            </a:r>
            <a:r>
              <a:rPr lang="en-IN" i="1" dirty="0"/>
              <a:t>(</a:t>
            </a:r>
            <a:r>
              <a:rPr lang="en-IN" i="1" dirty="0" err="1"/>
              <a:t>figsize</a:t>
            </a:r>
            <a:r>
              <a:rPr lang="en-IN" i="1" dirty="0"/>
              <a:t>=(15,6))</a:t>
            </a:r>
          </a:p>
          <a:p>
            <a:r>
              <a:rPr lang="en-IN" i="1" dirty="0" err="1"/>
              <a:t>sns.countplot</a:t>
            </a:r>
            <a:r>
              <a:rPr lang="en-IN" i="1" dirty="0"/>
              <a:t>('</a:t>
            </a:r>
            <a:r>
              <a:rPr lang="en-IN" i="1" dirty="0" err="1"/>
              <a:t>HOUR',data</a:t>
            </a:r>
            <a:r>
              <a:rPr lang="en-IN" i="1" dirty="0"/>
              <a:t>=</a:t>
            </a:r>
            <a:r>
              <a:rPr lang="en-IN" i="1" dirty="0" err="1"/>
              <a:t>data,palette</a:t>
            </a:r>
            <a:r>
              <a:rPr lang="en-IN" i="1" dirty="0"/>
              <a:t>='RdYlGn_r',</a:t>
            </a:r>
            <a:r>
              <a:rPr lang="en-IN" i="1" dirty="0" err="1"/>
              <a:t>edgecolor</a:t>
            </a:r>
            <a:r>
              <a:rPr lang="en-IN" i="1" dirty="0"/>
              <a:t>=</a:t>
            </a:r>
            <a:r>
              <a:rPr lang="en-IN" i="1" dirty="0" err="1"/>
              <a:t>sns.color_palette</a:t>
            </a:r>
            <a:r>
              <a:rPr lang="en-IN" i="1" dirty="0"/>
              <a:t>('dark',7))</a:t>
            </a:r>
          </a:p>
          <a:p>
            <a:r>
              <a:rPr lang="en-IN" i="1" dirty="0" err="1"/>
              <a:t>plt.xticks</a:t>
            </a:r>
            <a:r>
              <a:rPr lang="en-IN" i="1" dirty="0"/>
              <a:t>(rotation=90)</a:t>
            </a:r>
          </a:p>
          <a:p>
            <a:r>
              <a:rPr lang="en-IN" i="1" dirty="0" err="1"/>
              <a:t>plt.title</a:t>
            </a:r>
            <a:r>
              <a:rPr lang="en-IN" i="1" dirty="0"/>
              <a:t>('Number Of Crimes Each Hour')</a:t>
            </a:r>
          </a:p>
          <a:p>
            <a:r>
              <a:rPr lang="en-IN" i="1" dirty="0" err="1"/>
              <a:t>plt.show</a:t>
            </a:r>
            <a:r>
              <a:rPr lang="en-IN" i="1" dirty="0"/>
              <a:t>()</a:t>
            </a:r>
          </a:p>
        </p:txBody>
      </p:sp>
      <p:pic>
        <p:nvPicPr>
          <p:cNvPr id="9" name="Content Placeholder 8"/>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08820" y="3406549"/>
            <a:ext cx="4395788" cy="2660650"/>
          </a:xfrm>
        </p:spPr>
      </p:pic>
      <p:sp>
        <p:nvSpPr>
          <p:cNvPr id="3" name="TextBox 2"/>
          <p:cNvSpPr txBox="1"/>
          <p:nvPr/>
        </p:nvSpPr>
        <p:spPr>
          <a:xfrm>
            <a:off x="832338" y="313620"/>
            <a:ext cx="5545016" cy="769441"/>
          </a:xfrm>
          <a:prstGeom prst="rect">
            <a:avLst/>
          </a:prstGeom>
          <a:noFill/>
        </p:spPr>
        <p:txBody>
          <a:bodyPr wrap="square" rtlCol="0">
            <a:spAutoFit/>
          </a:bodyPr>
          <a:lstStyle/>
          <a:p>
            <a:r>
              <a:rPr lang="en-IN" sz="4400" b="1" i="1" dirty="0" smtClean="0"/>
              <a:t>VISUALIZATION</a:t>
            </a:r>
            <a:endParaRPr lang="en-IN" sz="4400" b="1" i="1" dirty="0"/>
          </a:p>
        </p:txBody>
      </p:sp>
    </p:spTree>
    <p:extLst>
      <p:ext uri="{BB962C8B-B14F-4D97-AF65-F5344CB8AC3E}">
        <p14:creationId xmlns:p14="http://schemas.microsoft.com/office/powerpoint/2010/main" val="76282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6111" y="867508"/>
            <a:ext cx="9404723" cy="985740"/>
          </a:xfrm>
        </p:spPr>
        <p:txBody>
          <a:bodyPr>
            <a:normAutofit fontScale="90000"/>
          </a:bodyPr>
          <a:lstStyle/>
          <a:p>
            <a:r>
              <a:rPr lang="en-IN" sz="3200" i="1" dirty="0" smtClean="0"/>
              <a:t>Conclusion: It shows the count of different serious crimes taking place in </a:t>
            </a:r>
            <a:r>
              <a:rPr lang="en-IN" sz="3200" i="1" dirty="0" err="1" smtClean="0"/>
              <a:t>boston</a:t>
            </a:r>
            <a:endParaRPr lang="en-IN" sz="3200" i="1" dirty="0"/>
          </a:p>
        </p:txBody>
      </p:sp>
      <p:sp>
        <p:nvSpPr>
          <p:cNvPr id="8" name="Content Placeholder 7"/>
          <p:cNvSpPr>
            <a:spLocks noGrp="1"/>
          </p:cNvSpPr>
          <p:nvPr>
            <p:ph sz="half" idx="2"/>
          </p:nvPr>
        </p:nvSpPr>
        <p:spPr/>
        <p:txBody>
          <a:bodyPr/>
          <a:lstStyle/>
          <a:p>
            <a:endParaRPr lang="en-IN"/>
          </a:p>
        </p:txBody>
      </p:sp>
      <p:sp>
        <p:nvSpPr>
          <p:cNvPr id="10" name="Content Placeholder 9"/>
          <p:cNvSpPr>
            <a:spLocks noGrp="1"/>
          </p:cNvSpPr>
          <p:nvPr>
            <p:ph sz="quarter" idx="4"/>
          </p:nvPr>
        </p:nvSpPr>
        <p:spPr>
          <a:xfrm>
            <a:off x="6099972" y="2491154"/>
            <a:ext cx="4396339" cy="3741738"/>
          </a:xfrm>
        </p:spPr>
        <p:txBody>
          <a:bodyPr/>
          <a:lstStyle/>
          <a:p>
            <a:r>
              <a:rPr lang="en-IN" i="1" dirty="0" err="1"/>
              <a:t>plt.subplots</a:t>
            </a:r>
            <a:r>
              <a:rPr lang="en-IN" i="1" dirty="0"/>
              <a:t>(</a:t>
            </a:r>
            <a:r>
              <a:rPr lang="en-IN" i="1" dirty="0" err="1"/>
              <a:t>figsize</a:t>
            </a:r>
            <a:r>
              <a:rPr lang="en-IN" i="1" dirty="0"/>
              <a:t>=(15,6))</a:t>
            </a:r>
          </a:p>
          <a:p>
            <a:r>
              <a:rPr lang="en-IN" i="1" dirty="0" err="1"/>
              <a:t>sns.countplot</a:t>
            </a:r>
            <a:r>
              <a:rPr lang="en-IN" i="1" dirty="0"/>
              <a:t>('</a:t>
            </a:r>
            <a:r>
              <a:rPr lang="en-IN" i="1" dirty="0" err="1"/>
              <a:t>OFFENSE_CODE_GROUP',data</a:t>
            </a:r>
            <a:r>
              <a:rPr lang="en-IN" i="1" dirty="0"/>
              <a:t>=</a:t>
            </a:r>
            <a:r>
              <a:rPr lang="en-IN" i="1" dirty="0" err="1"/>
              <a:t>data,palette</a:t>
            </a:r>
            <a:r>
              <a:rPr lang="en-IN" i="1" dirty="0"/>
              <a:t>='RdYlGn_r',</a:t>
            </a:r>
            <a:r>
              <a:rPr lang="en-IN" i="1" dirty="0" err="1"/>
              <a:t>edgecolor</a:t>
            </a:r>
            <a:r>
              <a:rPr lang="en-IN" i="1" dirty="0"/>
              <a:t>=</a:t>
            </a:r>
            <a:r>
              <a:rPr lang="en-IN" i="1" dirty="0" err="1"/>
              <a:t>sns.color_palette</a:t>
            </a:r>
            <a:r>
              <a:rPr lang="en-IN" i="1" dirty="0"/>
              <a:t>('dark',7))</a:t>
            </a:r>
          </a:p>
          <a:p>
            <a:r>
              <a:rPr lang="en-IN" i="1" dirty="0" err="1"/>
              <a:t>plt.xticks</a:t>
            </a:r>
            <a:r>
              <a:rPr lang="en-IN" i="1" dirty="0"/>
              <a:t>(rotation=90)</a:t>
            </a:r>
          </a:p>
          <a:p>
            <a:r>
              <a:rPr lang="en-IN" i="1" dirty="0" err="1"/>
              <a:t>plt.title</a:t>
            </a:r>
            <a:r>
              <a:rPr lang="en-IN" i="1" dirty="0"/>
              <a:t>('Types of serious crimes')</a:t>
            </a:r>
          </a:p>
          <a:p>
            <a:r>
              <a:rPr lang="en-IN" i="1" dirty="0" err="1"/>
              <a:t>plt.show</a:t>
            </a:r>
            <a:r>
              <a:rPr lang="en-IN" i="1" dirty="0"/>
              <a:t>()</a:t>
            </a: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8906" y="2111156"/>
            <a:ext cx="5702300" cy="4351338"/>
          </a:xfrm>
        </p:spPr>
      </p:pic>
      <p:sp>
        <p:nvSpPr>
          <p:cNvPr id="2" name="TextBox 1"/>
          <p:cNvSpPr txBox="1"/>
          <p:nvPr/>
        </p:nvSpPr>
        <p:spPr>
          <a:xfrm>
            <a:off x="785446" y="269631"/>
            <a:ext cx="6693877" cy="707886"/>
          </a:xfrm>
          <a:prstGeom prst="rect">
            <a:avLst/>
          </a:prstGeom>
          <a:noFill/>
        </p:spPr>
        <p:txBody>
          <a:bodyPr wrap="square" rtlCol="0">
            <a:spAutoFit/>
          </a:bodyPr>
          <a:lstStyle/>
          <a:p>
            <a:r>
              <a:rPr lang="en-IN" sz="4000" b="1" i="1" dirty="0" smtClean="0"/>
              <a:t>VISUALIZATION</a:t>
            </a:r>
            <a:endParaRPr lang="en-IN" sz="4000" b="1" i="1" dirty="0"/>
          </a:p>
        </p:txBody>
      </p:sp>
    </p:spTree>
    <p:extLst>
      <p:ext uri="{BB962C8B-B14F-4D97-AF65-F5344CB8AC3E}">
        <p14:creationId xmlns:p14="http://schemas.microsoft.com/office/powerpoint/2010/main" val="3487445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61703" y="104503"/>
            <a:ext cx="8503939" cy="1951588"/>
          </a:xfrm>
        </p:spPr>
        <p:txBody>
          <a:bodyPr/>
          <a:lstStyle/>
          <a:p>
            <a:r>
              <a:rPr lang="en-US" sz="2400" b="1" i="1" dirty="0"/>
              <a:t>#What is the safest day to be out in the streets in Boston ?</a:t>
            </a:r>
            <a:br>
              <a:rPr lang="en-US" sz="2400" b="1" i="1" dirty="0"/>
            </a:br>
            <a:r>
              <a:rPr lang="en-US" sz="2400" b="1" i="1" dirty="0"/>
              <a:t>#</a:t>
            </a:r>
            <a:r>
              <a:rPr lang="en-US" sz="2400" b="1" i="1" dirty="0" err="1"/>
              <a:t>Interference:Based</a:t>
            </a:r>
            <a:r>
              <a:rPr lang="en-US" sz="2400" b="1" i="1" dirty="0"/>
              <a:t> on the </a:t>
            </a:r>
            <a:r>
              <a:rPr lang="en-US" sz="2400" b="1" i="1" dirty="0" err="1"/>
              <a:t>frequencey</a:t>
            </a:r>
            <a:r>
              <a:rPr lang="en-US" sz="2400" b="1" i="1" dirty="0"/>
              <a:t> of the crimes, weekend appears to relatively safest day to be out in Boston.</a:t>
            </a:r>
            <a:endParaRPr lang="en-IN" sz="2400" b="1" i="1" dirty="0"/>
          </a:p>
        </p:txBody>
      </p:sp>
      <p:pic>
        <p:nvPicPr>
          <p:cNvPr id="12" name="Content Placeholder 11"/>
          <p:cNvPicPr>
            <a:picLocks noGrp="1" noChangeAspect="1"/>
          </p:cNvPicPr>
          <p:nvPr>
            <p:ph sz="half" idx="1"/>
          </p:nvPr>
        </p:nvPicPr>
        <p:blipFill>
          <a:blip r:embed="rId2"/>
          <a:stretch>
            <a:fillRect/>
          </a:stretch>
        </p:blipFill>
        <p:spPr>
          <a:xfrm>
            <a:off x="561703" y="2056090"/>
            <a:ext cx="5896947" cy="4200245"/>
          </a:xfrm>
          <a:prstGeom prst="rect">
            <a:avLst/>
          </a:prstGeom>
        </p:spPr>
      </p:pic>
      <p:sp>
        <p:nvSpPr>
          <p:cNvPr id="11" name="Content Placeholder 10"/>
          <p:cNvSpPr>
            <a:spLocks noGrp="1"/>
          </p:cNvSpPr>
          <p:nvPr>
            <p:ph sz="half" idx="2"/>
          </p:nvPr>
        </p:nvSpPr>
        <p:spPr>
          <a:xfrm>
            <a:off x="6867472" y="2056091"/>
            <a:ext cx="4396341" cy="4200245"/>
          </a:xfrm>
        </p:spPr>
        <p:txBody>
          <a:bodyPr/>
          <a:lstStyle/>
          <a:p>
            <a:r>
              <a:rPr lang="en-US" i="1" dirty="0" err="1"/>
              <a:t>plt.figure</a:t>
            </a:r>
            <a:r>
              <a:rPr lang="en-US" i="1" dirty="0"/>
              <a:t>(</a:t>
            </a:r>
            <a:r>
              <a:rPr lang="en-US" i="1" dirty="0" err="1"/>
              <a:t>figsize</a:t>
            </a:r>
            <a:r>
              <a:rPr lang="en-US" i="1" dirty="0"/>
              <a:t>=(15,5))</a:t>
            </a:r>
          </a:p>
          <a:p>
            <a:r>
              <a:rPr lang="en-US" i="1" dirty="0" err="1"/>
              <a:t>cPlot</a:t>
            </a:r>
            <a:r>
              <a:rPr lang="en-US" i="1" dirty="0"/>
              <a:t>=</a:t>
            </a:r>
            <a:r>
              <a:rPr lang="en-US" i="1" dirty="0" err="1"/>
              <a:t>sns.countplot</a:t>
            </a:r>
            <a:r>
              <a:rPr lang="en-US" i="1" dirty="0"/>
              <a:t>(y="</a:t>
            </a:r>
            <a:r>
              <a:rPr lang="en-US" i="1" dirty="0" err="1"/>
              <a:t>DAY_OF_WEEK",data</a:t>
            </a:r>
            <a:r>
              <a:rPr lang="en-US" i="1" dirty="0"/>
              <a:t>=data, </a:t>
            </a:r>
          </a:p>
          <a:p>
            <a:r>
              <a:rPr lang="en-US" i="1" dirty="0"/>
              <a:t>order=['Sunday','Monday','Tuesday','Wednesday','Thursday','Friday','Saturday'])</a:t>
            </a:r>
            <a:endParaRPr lang="en-IN" i="1" dirty="0"/>
          </a:p>
        </p:txBody>
      </p:sp>
    </p:spTree>
    <p:extLst>
      <p:ext uri="{BB962C8B-B14F-4D97-AF65-F5344CB8AC3E}">
        <p14:creationId xmlns:p14="http://schemas.microsoft.com/office/powerpoint/2010/main" val="3652537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418" y="165337"/>
            <a:ext cx="9404723" cy="1820218"/>
          </a:xfrm>
        </p:spPr>
        <p:txBody>
          <a:bodyPr/>
          <a:lstStyle/>
          <a:p>
            <a:r>
              <a:rPr lang="en-US" sz="2000" b="1" i="1" dirty="0"/>
              <a:t>#inference for the below </a:t>
            </a:r>
            <a:r>
              <a:rPr lang="en-US" sz="2000" b="1" i="1" dirty="0" err="1"/>
              <a:t>graph:In</a:t>
            </a:r>
            <a:r>
              <a:rPr lang="en-US" sz="2000" b="1" i="1" dirty="0"/>
              <a:t> this graph, we organize the data by the district to observe the occurrence of crimes in each of them. With the ordered date, we can see and conclude that the neighborhood with the highest incidents of crime is B12, followed respectively by C11, D4, B4, C6, D14, E13, E18, A7, E5, and A15.</a:t>
            </a:r>
            <a:endParaRPr lang="en-IN" sz="2000" b="1" i="1" dirty="0"/>
          </a:p>
        </p:txBody>
      </p:sp>
      <p:pic>
        <p:nvPicPr>
          <p:cNvPr id="5" name="Content Placeholder 4"/>
          <p:cNvPicPr>
            <a:picLocks noGrp="1" noChangeAspect="1"/>
          </p:cNvPicPr>
          <p:nvPr>
            <p:ph sz="half" idx="1"/>
          </p:nvPr>
        </p:nvPicPr>
        <p:blipFill>
          <a:blip r:embed="rId2"/>
          <a:stretch>
            <a:fillRect/>
          </a:stretch>
        </p:blipFill>
        <p:spPr>
          <a:xfrm>
            <a:off x="646111" y="2246810"/>
            <a:ext cx="4852989" cy="4009527"/>
          </a:xfrm>
          <a:prstGeom prst="rect">
            <a:avLst/>
          </a:prstGeom>
        </p:spPr>
      </p:pic>
      <p:sp>
        <p:nvSpPr>
          <p:cNvPr id="4" name="Content Placeholder 3"/>
          <p:cNvSpPr>
            <a:spLocks noGrp="1"/>
          </p:cNvSpPr>
          <p:nvPr>
            <p:ph sz="half" idx="2"/>
          </p:nvPr>
        </p:nvSpPr>
        <p:spPr>
          <a:xfrm>
            <a:off x="5654493" y="2246810"/>
            <a:ext cx="4396341" cy="4009527"/>
          </a:xfrm>
        </p:spPr>
        <p:txBody>
          <a:bodyPr/>
          <a:lstStyle/>
          <a:p>
            <a:r>
              <a:rPr lang="en-IN" i="1" dirty="0" err="1"/>
              <a:t>plt.subplots</a:t>
            </a:r>
            <a:r>
              <a:rPr lang="en-IN" i="1" dirty="0"/>
              <a:t>(</a:t>
            </a:r>
            <a:r>
              <a:rPr lang="en-IN" i="1" dirty="0" err="1"/>
              <a:t>figsize</a:t>
            </a:r>
            <a:r>
              <a:rPr lang="en-IN" i="1" dirty="0"/>
              <a:t>=(15,6))</a:t>
            </a:r>
          </a:p>
          <a:p>
            <a:r>
              <a:rPr lang="en-IN" i="1" dirty="0" err="1"/>
              <a:t>sns.countplot</a:t>
            </a:r>
            <a:r>
              <a:rPr lang="en-IN" i="1" dirty="0"/>
              <a:t>('</a:t>
            </a:r>
            <a:r>
              <a:rPr lang="en-IN" i="1" dirty="0" err="1"/>
              <a:t>DISTRICT',data</a:t>
            </a:r>
            <a:r>
              <a:rPr lang="en-IN" i="1" dirty="0"/>
              <a:t>=</a:t>
            </a:r>
            <a:r>
              <a:rPr lang="en-IN" i="1" dirty="0" err="1"/>
              <a:t>data,palette</a:t>
            </a:r>
            <a:r>
              <a:rPr lang="en-IN" i="1" dirty="0"/>
              <a:t>='Greens',</a:t>
            </a:r>
            <a:r>
              <a:rPr lang="en-IN" i="1" dirty="0" err="1"/>
              <a:t>edgecolor</a:t>
            </a:r>
            <a:r>
              <a:rPr lang="en-IN" i="1" dirty="0"/>
              <a:t>=</a:t>
            </a:r>
            <a:r>
              <a:rPr lang="en-IN" i="1" dirty="0" err="1"/>
              <a:t>sns.color_palette</a:t>
            </a:r>
            <a:r>
              <a:rPr lang="en-IN" i="1" dirty="0"/>
              <a:t>('Paired',20),order=data['DISTRICT'].</a:t>
            </a:r>
            <a:r>
              <a:rPr lang="en-IN" i="1" dirty="0" err="1"/>
              <a:t>value_counts</a:t>
            </a:r>
            <a:r>
              <a:rPr lang="en-IN" i="1" dirty="0"/>
              <a:t>().index)</a:t>
            </a:r>
          </a:p>
          <a:p>
            <a:r>
              <a:rPr lang="en-IN" i="1" dirty="0" err="1"/>
              <a:t>plt.xticks</a:t>
            </a:r>
            <a:r>
              <a:rPr lang="en-IN" i="1" dirty="0"/>
              <a:t>(rotation=90)</a:t>
            </a:r>
          </a:p>
          <a:p>
            <a:r>
              <a:rPr lang="en-IN" i="1" dirty="0" err="1"/>
              <a:t>plt.title</a:t>
            </a:r>
            <a:r>
              <a:rPr lang="en-IN" i="1" dirty="0"/>
              <a:t>('Number Of Crimes Activities By District')</a:t>
            </a:r>
          </a:p>
          <a:p>
            <a:r>
              <a:rPr lang="en-IN" i="1" dirty="0" err="1"/>
              <a:t>plt.show</a:t>
            </a:r>
            <a:r>
              <a:rPr lang="en-IN" i="1" dirty="0"/>
              <a:t>()</a:t>
            </a:r>
          </a:p>
        </p:txBody>
      </p:sp>
    </p:spTree>
    <p:extLst>
      <p:ext uri="{BB962C8B-B14F-4D97-AF65-F5344CB8AC3E}">
        <p14:creationId xmlns:p14="http://schemas.microsoft.com/office/powerpoint/2010/main" val="3056359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03312" y="452718"/>
            <a:ext cx="8947522" cy="1400530"/>
          </a:xfrm>
        </p:spPr>
        <p:txBody>
          <a:bodyPr/>
          <a:lstStyle/>
          <a:p>
            <a:pPr lvl="0" defTabSz="914400" eaLnBrk="0" fontAlgn="base" hangingPunct="0">
              <a:spcAft>
                <a:spcPct val="0"/>
              </a:spcAft>
            </a:pPr>
            <a:r>
              <a:rPr lang="en-IN" b="1" i="1" dirty="0" smtClean="0"/>
              <a:t>CORRELATION</a:t>
            </a:r>
            <a:r>
              <a:rPr lang="en-IN" b="1" i="1" dirty="0"/>
              <a:t/>
            </a:r>
            <a:br>
              <a:rPr lang="en-IN" b="1" i="1" dirty="0"/>
            </a:br>
            <a:r>
              <a:rPr lang="en-US" sz="2400" b="1" i="1" dirty="0"/>
              <a:t>Its a statistical technique which gives the relationship between the variables. There are three method to calculate </a:t>
            </a:r>
            <a:r>
              <a:rPr lang="en-US" sz="2400" b="1" i="1" dirty="0" smtClean="0"/>
              <a:t>correlation</a:t>
            </a:r>
            <a:br>
              <a:rPr lang="en-US" sz="2400" b="1" i="1" dirty="0" smtClean="0"/>
            </a:br>
            <a:r>
              <a:rPr lang="en-US" sz="2400" b="1" i="1" dirty="0" smtClean="0"/>
              <a:t/>
            </a:r>
            <a:br>
              <a:rPr lang="en-US" sz="2400" b="1" i="1" dirty="0" smtClean="0"/>
            </a:br>
            <a:r>
              <a:rPr lang="en-US" sz="2400" b="1" i="1" dirty="0" smtClean="0"/>
              <a:t>methods used to find correlation are:</a:t>
            </a:r>
            <a:br>
              <a:rPr lang="en-US" sz="2400" b="1" i="1" dirty="0" smtClean="0"/>
            </a:br>
            <a:r>
              <a:rPr lang="en-US" sz="2400" b="1" i="1" dirty="0" smtClean="0"/>
              <a:t>1.pearson’s method</a:t>
            </a:r>
            <a:br>
              <a:rPr lang="en-US" sz="2400" b="1" i="1" dirty="0" smtClean="0"/>
            </a:br>
            <a:r>
              <a:rPr lang="en-US" sz="2400" b="1" i="1" dirty="0" smtClean="0"/>
              <a:t>2.spearman’s method</a:t>
            </a:r>
            <a:br>
              <a:rPr lang="en-US" sz="2400" b="1" i="1" dirty="0" smtClean="0"/>
            </a:br>
            <a:r>
              <a:rPr lang="en-US" sz="2400" b="1" i="1" dirty="0" smtClean="0"/>
              <a:t>3.kendall’s method</a:t>
            </a:r>
            <a:br>
              <a:rPr lang="en-US" sz="2400" b="1" i="1" dirty="0" smtClean="0"/>
            </a:br>
            <a:r>
              <a:rPr lang="en-US" b="1" i="1" dirty="0"/>
              <a:t/>
            </a:r>
            <a:br>
              <a:rPr lang="en-US" b="1" i="1" dirty="0"/>
            </a:br>
            <a:r>
              <a:rPr lang="en-IN" sz="2400" i="1" dirty="0"/>
              <a:t>We have implemented </a:t>
            </a:r>
            <a:r>
              <a:rPr lang="en-IN" sz="2400" i="1" dirty="0" smtClean="0"/>
              <a:t>one possible relation(</a:t>
            </a:r>
            <a:r>
              <a:rPr lang="en-IN" sz="2400" i="1" dirty="0" err="1" smtClean="0"/>
              <a:t>pearson’s</a:t>
            </a:r>
            <a:r>
              <a:rPr lang="en-IN" sz="2400" i="1" dirty="0" smtClean="0"/>
              <a:t> method) which is </a:t>
            </a:r>
            <a:r>
              <a:rPr lang="en-IN" sz="2400" i="1" dirty="0"/>
              <a:t>evident and gives </a:t>
            </a:r>
            <a:r>
              <a:rPr lang="en-IN" sz="2400" i="1" dirty="0" smtClean="0"/>
              <a:t>the relationship</a:t>
            </a:r>
            <a:br>
              <a:rPr lang="en-IN" sz="2400" i="1" dirty="0" smtClean="0"/>
            </a:br>
            <a:r>
              <a:rPr lang="en-IN" sz="2400" i="1" dirty="0" smtClean="0"/>
              <a:t/>
            </a:r>
            <a:br>
              <a:rPr lang="en-IN" sz="2400" i="1" dirty="0" smtClean="0"/>
            </a:br>
            <a:r>
              <a:rPr lang="en-US" altLang="en-US" sz="4400" dirty="0">
                <a:solidFill>
                  <a:schemeClr val="tx1"/>
                </a:solidFill>
                <a:latin typeface="Arial" panose="020B0604020202020204" pitchFamily="34" charset="0"/>
              </a:rPr>
              <a:t/>
            </a:r>
            <a:br>
              <a:rPr lang="en-US" altLang="en-US" sz="4400" dirty="0">
                <a:solidFill>
                  <a:schemeClr val="tx1"/>
                </a:solidFill>
                <a:latin typeface="Arial" panose="020B0604020202020204" pitchFamily="34" charset="0"/>
              </a:rPr>
            </a:br>
            <a:r>
              <a:rPr lang="en-IN" i="1" dirty="0"/>
              <a:t/>
            </a:r>
            <a:br>
              <a:rPr lang="en-IN" i="1" dirty="0"/>
            </a:br>
            <a:endParaRPr lang="en-IN" dirty="0"/>
          </a:p>
        </p:txBody>
      </p:sp>
    </p:spTree>
    <p:extLst>
      <p:ext uri="{BB962C8B-B14F-4D97-AF65-F5344CB8AC3E}">
        <p14:creationId xmlns:p14="http://schemas.microsoft.com/office/powerpoint/2010/main" val="640700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Pearson’s correlation</a:t>
            </a:r>
            <a:endParaRPr lang="en-IN" dirty="0"/>
          </a:p>
        </p:txBody>
      </p:sp>
      <p:sp>
        <p:nvSpPr>
          <p:cNvPr id="3" name="Content Placeholder 2"/>
          <p:cNvSpPr>
            <a:spLocks noGrp="1"/>
          </p:cNvSpPr>
          <p:nvPr>
            <p:ph idx="1"/>
          </p:nvPr>
        </p:nvSpPr>
        <p:spPr/>
        <p:txBody>
          <a:bodyPr/>
          <a:lstStyle/>
          <a:p>
            <a:r>
              <a:rPr lang="en-US" altLang="en-US" dirty="0">
                <a:latin typeface="Arial" panose="020B0604020202020204" pitchFamily="34" charset="0"/>
              </a:rPr>
              <a:t>import </a:t>
            </a:r>
            <a:r>
              <a:rPr lang="en-US" altLang="en-US" dirty="0" err="1">
                <a:latin typeface="Arial" panose="020B0604020202020204" pitchFamily="34" charset="0"/>
              </a:rPr>
              <a:t>numpy</a:t>
            </a:r>
            <a:r>
              <a:rPr lang="en-US" altLang="en-US" dirty="0">
                <a:latin typeface="Arial" panose="020B0604020202020204" pitchFamily="34" charset="0"/>
              </a:rPr>
              <a:t> as np</a:t>
            </a:r>
            <a:br>
              <a:rPr lang="en-US" altLang="en-US" dirty="0">
                <a:latin typeface="Arial" panose="020B0604020202020204" pitchFamily="34" charset="0"/>
              </a:rPr>
            </a:br>
            <a:r>
              <a:rPr lang="en-US" altLang="en-US" dirty="0">
                <a:latin typeface="Arial" panose="020B0604020202020204" pitchFamily="34" charset="0"/>
              </a:rPr>
              <a:t>import pandas as </a:t>
            </a:r>
            <a:r>
              <a:rPr lang="en-US" altLang="en-US" dirty="0" err="1">
                <a:latin typeface="Arial" panose="020B0604020202020204" pitchFamily="34" charset="0"/>
              </a:rPr>
              <a:t>pd</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
            </a:r>
            <a:br>
              <a:rPr lang="en-US" altLang="en-US" dirty="0">
                <a:latin typeface="Arial" panose="020B0604020202020204" pitchFamily="34" charset="0"/>
              </a:rPr>
            </a:br>
            <a:r>
              <a:rPr lang="en-US" altLang="en-US" dirty="0" err="1">
                <a:latin typeface="Arial" panose="020B0604020202020204" pitchFamily="34" charset="0"/>
              </a:rPr>
              <a:t>df</a:t>
            </a:r>
            <a:r>
              <a:rPr lang="en-US" altLang="en-US" dirty="0">
                <a:latin typeface="Arial" panose="020B0604020202020204" pitchFamily="34" charset="0"/>
              </a:rPr>
              <a:t>=</a:t>
            </a:r>
            <a:r>
              <a:rPr lang="en-US" altLang="en-US" dirty="0" err="1">
                <a:latin typeface="Arial" panose="020B0604020202020204" pitchFamily="34" charset="0"/>
              </a:rPr>
              <a:t>pd.read_csv</a:t>
            </a:r>
            <a:r>
              <a:rPr lang="en-US" altLang="en-US" dirty="0">
                <a:latin typeface="Arial" panose="020B0604020202020204" pitchFamily="34" charset="0"/>
              </a:rPr>
              <a:t>("tmpq8wnme33.csv")</a:t>
            </a:r>
            <a:br>
              <a:rPr lang="en-US" altLang="en-US" dirty="0">
                <a:latin typeface="Arial" panose="020B0604020202020204" pitchFamily="34" charset="0"/>
              </a:rPr>
            </a:br>
            <a:r>
              <a:rPr lang="en-US" altLang="en-US" dirty="0" err="1">
                <a:latin typeface="Arial" panose="020B0604020202020204" pitchFamily="34" charset="0"/>
              </a:rPr>
              <a:t>df</a:t>
            </a:r>
            <a:r>
              <a:rPr lang="en-US" altLang="en-US" dirty="0">
                <a:latin typeface="Arial" panose="020B0604020202020204" pitchFamily="34" charset="0"/>
              </a:rPr>
              <a:t>[0:10]</a:t>
            </a:r>
            <a:br>
              <a:rPr lang="en-US" altLang="en-US" dirty="0">
                <a:latin typeface="Arial" panose="020B0604020202020204" pitchFamily="34" charset="0"/>
              </a:rPr>
            </a:br>
            <a:r>
              <a:rPr lang="en-US" altLang="en-US" dirty="0" err="1">
                <a:latin typeface="Arial" panose="020B0604020202020204" pitchFamily="34" charset="0"/>
              </a:rPr>
              <a:t>df.corr</a:t>
            </a:r>
            <a:r>
              <a:rPr lang="en-US" altLang="en-US" dirty="0">
                <a:latin typeface="Arial" panose="020B0604020202020204" pitchFamily="34" charset="0"/>
              </a:rPr>
              <a:t>(method='spearman')</a:t>
            </a:r>
            <a:endParaRPr lang="en-IN" dirty="0"/>
          </a:p>
        </p:txBody>
      </p:sp>
    </p:spTree>
    <p:extLst>
      <p:ext uri="{BB962C8B-B14F-4D97-AF65-F5344CB8AC3E}">
        <p14:creationId xmlns:p14="http://schemas.microsoft.com/office/powerpoint/2010/main" val="148847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378822"/>
            <a:ext cx="10974978" cy="640081"/>
          </a:xfrm>
        </p:spPr>
        <p:txBody>
          <a:bodyPr>
            <a:normAutofit fontScale="90000"/>
          </a:bodyPr>
          <a:lstStyle/>
          <a:p>
            <a:r>
              <a:rPr lang="en-US" sz="4400" b="1" i="1" dirty="0"/>
              <a:t>Pearson's </a:t>
            </a:r>
            <a:r>
              <a:rPr lang="en-US" sz="4400" b="1" i="1" dirty="0" smtClean="0"/>
              <a:t>correlation</a:t>
            </a:r>
            <a:r>
              <a:rPr lang="en-US" altLang="en-US" sz="4400" dirty="0">
                <a:solidFill>
                  <a:schemeClr val="tx1"/>
                </a:solidFill>
                <a:latin typeface="Arial" panose="020B0604020202020204" pitchFamily="34" charset="0"/>
              </a:rPr>
              <a:t/>
            </a:r>
            <a:br>
              <a:rPr lang="en-US" altLang="en-US" sz="4400" dirty="0">
                <a:solidFill>
                  <a:schemeClr val="tx1"/>
                </a:solidFill>
                <a:latin typeface="Arial" panose="020B0604020202020204" pitchFamily="34" charset="0"/>
              </a:rPr>
            </a:br>
            <a:r>
              <a:rPr lang="en-US" altLang="en-US" sz="4400" dirty="0" smtClean="0">
                <a:solidFill>
                  <a:schemeClr val="tx1"/>
                </a:solidFill>
                <a:latin typeface="Arial" panose="020B0604020202020204" pitchFamily="34" charset="0"/>
              </a:rPr>
              <a:t>        </a:t>
            </a:r>
            <a:r>
              <a:rPr lang="en-US" altLang="en-US" sz="4400" dirty="0">
                <a:solidFill>
                  <a:schemeClr val="tx1"/>
                </a:solidFill>
                <a:latin typeface="Arial" panose="020B0604020202020204" pitchFamily="34" charset="0"/>
              </a:rPr>
              <a:t/>
            </a:r>
            <a:br>
              <a:rPr lang="en-US" altLang="en-US" sz="4400" dirty="0">
                <a:solidFill>
                  <a:schemeClr val="tx1"/>
                </a:solidFill>
                <a:latin typeface="Arial" panose="020B0604020202020204" pitchFamily="34" charset="0"/>
              </a:rPr>
            </a:br>
            <a:endParaRPr lang="en-US" sz="4400" b="1" i="1" dirty="0"/>
          </a:p>
        </p:txBody>
      </p:sp>
      <p:graphicFrame>
        <p:nvGraphicFramePr>
          <p:cNvPr id="4" name="Table 3"/>
          <p:cNvGraphicFramePr>
            <a:graphicFrameLocks noGrp="1"/>
          </p:cNvGraphicFramePr>
          <p:nvPr>
            <p:extLst>
              <p:ext uri="{D42A27DB-BD31-4B8C-83A1-F6EECF244321}">
                <p14:modId xmlns:p14="http://schemas.microsoft.com/office/powerpoint/2010/main" val="2553800091"/>
              </p:ext>
            </p:extLst>
          </p:nvPr>
        </p:nvGraphicFramePr>
        <p:xfrm>
          <a:off x="707569" y="2312128"/>
          <a:ext cx="10515603" cy="3265709"/>
        </p:xfrm>
        <a:graphic>
          <a:graphicData uri="http://schemas.openxmlformats.org/drawingml/2006/table">
            <a:tbl>
              <a:tblPr/>
              <a:tblGrid>
                <a:gridCol w="1502229">
                  <a:extLst>
                    <a:ext uri="{9D8B030D-6E8A-4147-A177-3AD203B41FA5}">
                      <a16:colId xmlns="" xmlns:a16="http://schemas.microsoft.com/office/drawing/2014/main" val="2222982347"/>
                    </a:ext>
                  </a:extLst>
                </a:gridCol>
                <a:gridCol w="1502229">
                  <a:extLst>
                    <a:ext uri="{9D8B030D-6E8A-4147-A177-3AD203B41FA5}">
                      <a16:colId xmlns="" xmlns:a16="http://schemas.microsoft.com/office/drawing/2014/main" val="4111805605"/>
                    </a:ext>
                  </a:extLst>
                </a:gridCol>
                <a:gridCol w="1502229">
                  <a:extLst>
                    <a:ext uri="{9D8B030D-6E8A-4147-A177-3AD203B41FA5}">
                      <a16:colId xmlns="" xmlns:a16="http://schemas.microsoft.com/office/drawing/2014/main" val="4084684026"/>
                    </a:ext>
                  </a:extLst>
                </a:gridCol>
                <a:gridCol w="1502229">
                  <a:extLst>
                    <a:ext uri="{9D8B030D-6E8A-4147-A177-3AD203B41FA5}">
                      <a16:colId xmlns="" xmlns:a16="http://schemas.microsoft.com/office/drawing/2014/main" val="2238401721"/>
                    </a:ext>
                  </a:extLst>
                </a:gridCol>
                <a:gridCol w="1502229">
                  <a:extLst>
                    <a:ext uri="{9D8B030D-6E8A-4147-A177-3AD203B41FA5}">
                      <a16:colId xmlns="" xmlns:a16="http://schemas.microsoft.com/office/drawing/2014/main" val="3119430351"/>
                    </a:ext>
                  </a:extLst>
                </a:gridCol>
                <a:gridCol w="1502229">
                  <a:extLst>
                    <a:ext uri="{9D8B030D-6E8A-4147-A177-3AD203B41FA5}">
                      <a16:colId xmlns="" xmlns:a16="http://schemas.microsoft.com/office/drawing/2014/main" val="1723612646"/>
                    </a:ext>
                  </a:extLst>
                </a:gridCol>
                <a:gridCol w="1502229">
                  <a:extLst>
                    <a:ext uri="{9D8B030D-6E8A-4147-A177-3AD203B41FA5}">
                      <a16:colId xmlns="" xmlns:a16="http://schemas.microsoft.com/office/drawing/2014/main" val="1041744182"/>
                    </a:ext>
                  </a:extLst>
                </a:gridCol>
              </a:tblGrid>
              <a:tr h="672352">
                <a:tc>
                  <a:txBody>
                    <a:bodyPr/>
                    <a:lstStyle/>
                    <a:p>
                      <a:pPr algn="r" fontAlgn="ctr"/>
                      <a:r>
                        <a:rPr lang="en-IN" sz="1600" b="1" dirty="0">
                          <a:effectLst/>
                        </a:rPr>
                        <a:t>OFFENSE_CODE</a:t>
                      </a:r>
                    </a:p>
                  </a:txBody>
                  <a:tcPr anchor="ctr">
                    <a:lnL>
                      <a:noFill/>
                    </a:lnL>
                    <a:lnR>
                      <a:noFill/>
                    </a:lnR>
                    <a:lnT>
                      <a:noFill/>
                    </a:lnT>
                    <a:lnB>
                      <a:noFill/>
                    </a:lnB>
                  </a:tcPr>
                </a:tc>
                <a:tc>
                  <a:txBody>
                    <a:bodyPr/>
                    <a:lstStyle/>
                    <a:p>
                      <a:pPr algn="r" fontAlgn="ctr"/>
                      <a:r>
                        <a:rPr lang="en-IN" sz="1600" b="1">
                          <a:effectLst/>
                        </a:rPr>
                        <a:t>YEAR</a:t>
                      </a:r>
                    </a:p>
                  </a:txBody>
                  <a:tcPr anchor="ctr">
                    <a:lnL>
                      <a:noFill/>
                    </a:lnL>
                    <a:lnR>
                      <a:noFill/>
                    </a:lnR>
                    <a:lnT>
                      <a:noFill/>
                    </a:lnT>
                    <a:lnB>
                      <a:noFill/>
                    </a:lnB>
                  </a:tcPr>
                </a:tc>
                <a:tc>
                  <a:txBody>
                    <a:bodyPr/>
                    <a:lstStyle/>
                    <a:p>
                      <a:pPr algn="r" fontAlgn="ctr"/>
                      <a:r>
                        <a:rPr lang="en-IN" sz="1600" b="1">
                          <a:effectLst/>
                        </a:rPr>
                        <a:t>MONTH</a:t>
                      </a:r>
                    </a:p>
                  </a:txBody>
                  <a:tcPr anchor="ctr">
                    <a:lnL>
                      <a:noFill/>
                    </a:lnL>
                    <a:lnR>
                      <a:noFill/>
                    </a:lnR>
                    <a:lnT>
                      <a:noFill/>
                    </a:lnT>
                    <a:lnB>
                      <a:noFill/>
                    </a:lnB>
                  </a:tcPr>
                </a:tc>
                <a:tc>
                  <a:txBody>
                    <a:bodyPr/>
                    <a:lstStyle/>
                    <a:p>
                      <a:pPr algn="r" fontAlgn="ctr"/>
                      <a:r>
                        <a:rPr lang="en-IN" sz="1600" b="1">
                          <a:effectLst/>
                        </a:rPr>
                        <a:t>HOUR</a:t>
                      </a:r>
                    </a:p>
                  </a:txBody>
                  <a:tcPr anchor="ctr">
                    <a:lnL>
                      <a:noFill/>
                    </a:lnL>
                    <a:lnR>
                      <a:noFill/>
                    </a:lnR>
                    <a:lnT>
                      <a:noFill/>
                    </a:lnT>
                    <a:lnB>
                      <a:noFill/>
                    </a:lnB>
                  </a:tcPr>
                </a:tc>
                <a:tc>
                  <a:txBody>
                    <a:bodyPr/>
                    <a:lstStyle/>
                    <a:p>
                      <a:pPr algn="r" fontAlgn="ctr"/>
                      <a:r>
                        <a:rPr lang="en-IN" sz="1600" b="1">
                          <a:effectLst/>
                        </a:rPr>
                        <a:t>Lat</a:t>
                      </a:r>
                    </a:p>
                  </a:txBody>
                  <a:tcPr anchor="ctr">
                    <a:lnL>
                      <a:noFill/>
                    </a:lnL>
                    <a:lnR>
                      <a:noFill/>
                    </a:lnR>
                    <a:lnT>
                      <a:noFill/>
                    </a:lnT>
                    <a:lnB>
                      <a:noFill/>
                    </a:lnB>
                  </a:tcPr>
                </a:tc>
                <a:tc>
                  <a:txBody>
                    <a:bodyPr/>
                    <a:lstStyle/>
                    <a:p>
                      <a:pPr algn="r" fontAlgn="ctr"/>
                      <a:r>
                        <a:rPr lang="en-IN" sz="1600" b="1">
                          <a:effectLst/>
                        </a:rPr>
                        <a:t>Long</a:t>
                      </a:r>
                    </a:p>
                  </a:txBody>
                  <a:tcPr anchor="ctr">
                    <a:lnL>
                      <a:noFill/>
                    </a:lnL>
                    <a:lnR>
                      <a:noFill/>
                    </a:lnR>
                    <a:lnT>
                      <a:noFill/>
                    </a:lnT>
                    <a:lnB>
                      <a:noFill/>
                    </a:lnB>
                  </a:tcPr>
                </a:tc>
                <a:tc>
                  <a:txBody>
                    <a:bodyPr/>
                    <a:lstStyle/>
                    <a:p>
                      <a:r>
                        <a:rPr lang="en-IN" sz="1600" dirty="0" smtClean="0"/>
                        <a:t>location</a:t>
                      </a:r>
                      <a:endParaRPr lang="en-IN" sz="1600" dirty="0"/>
                    </a:p>
                  </a:txBody>
                  <a:tcPr>
                    <a:lnL>
                      <a:noFill/>
                    </a:lnL>
                  </a:tcPr>
                </a:tc>
                <a:extLst>
                  <a:ext uri="{0D108BD9-81ED-4DB2-BD59-A6C34878D82A}">
                    <a16:rowId xmlns="" xmlns:a16="http://schemas.microsoft.com/office/drawing/2014/main" val="1310247681"/>
                  </a:ext>
                </a:extLst>
              </a:tr>
              <a:tr h="672352">
                <a:tc>
                  <a:txBody>
                    <a:bodyPr/>
                    <a:lstStyle/>
                    <a:p>
                      <a:pPr algn="r" fontAlgn="ctr"/>
                      <a:r>
                        <a:rPr lang="en-IN" sz="1600" b="1" dirty="0">
                          <a:effectLst/>
                        </a:rPr>
                        <a:t>OFFENSE_CODE</a:t>
                      </a:r>
                    </a:p>
                  </a:txBody>
                  <a:tcPr anchor="ctr">
                    <a:lnL>
                      <a:noFill/>
                    </a:lnL>
                    <a:lnR>
                      <a:noFill/>
                    </a:lnR>
                    <a:lnT>
                      <a:noFill/>
                    </a:lnT>
                    <a:lnB>
                      <a:noFill/>
                    </a:lnB>
                  </a:tcPr>
                </a:tc>
                <a:tc>
                  <a:txBody>
                    <a:bodyPr/>
                    <a:lstStyle/>
                    <a:p>
                      <a:pPr algn="r" fontAlgn="ctr"/>
                      <a:r>
                        <a:rPr lang="en-IN" sz="1600">
                          <a:effectLst/>
                        </a:rPr>
                        <a:t>1.000000</a:t>
                      </a:r>
                    </a:p>
                  </a:txBody>
                  <a:tcPr anchor="ctr">
                    <a:lnL>
                      <a:noFill/>
                    </a:lnL>
                    <a:lnR>
                      <a:noFill/>
                    </a:lnR>
                    <a:lnT>
                      <a:noFill/>
                    </a:lnT>
                    <a:lnB>
                      <a:noFill/>
                    </a:lnB>
                  </a:tcPr>
                </a:tc>
                <a:tc>
                  <a:txBody>
                    <a:bodyPr/>
                    <a:lstStyle/>
                    <a:p>
                      <a:pPr algn="r" fontAlgn="ctr"/>
                      <a:r>
                        <a:rPr lang="en-IN" sz="1600">
                          <a:effectLst/>
                        </a:rPr>
                        <a:t>0.039739</a:t>
                      </a:r>
                    </a:p>
                  </a:txBody>
                  <a:tcPr anchor="ctr">
                    <a:lnL>
                      <a:noFill/>
                    </a:lnL>
                    <a:lnR>
                      <a:noFill/>
                    </a:lnR>
                    <a:lnT>
                      <a:noFill/>
                    </a:lnT>
                    <a:lnB>
                      <a:noFill/>
                    </a:lnB>
                  </a:tcPr>
                </a:tc>
                <a:tc>
                  <a:txBody>
                    <a:bodyPr/>
                    <a:lstStyle/>
                    <a:p>
                      <a:pPr algn="r" fontAlgn="ctr"/>
                      <a:r>
                        <a:rPr lang="en-IN" sz="1600" dirty="0">
                          <a:effectLst/>
                        </a:rPr>
                        <a:t>-0.015013</a:t>
                      </a:r>
                    </a:p>
                  </a:txBody>
                  <a:tcPr anchor="ctr">
                    <a:lnL>
                      <a:noFill/>
                    </a:lnL>
                    <a:lnR>
                      <a:noFill/>
                    </a:lnR>
                    <a:lnT>
                      <a:noFill/>
                    </a:lnT>
                    <a:lnB>
                      <a:noFill/>
                    </a:lnB>
                  </a:tcPr>
                </a:tc>
                <a:tc>
                  <a:txBody>
                    <a:bodyPr/>
                    <a:lstStyle/>
                    <a:p>
                      <a:pPr algn="r" fontAlgn="ctr"/>
                      <a:r>
                        <a:rPr lang="en-IN" sz="1600">
                          <a:effectLst/>
                        </a:rPr>
                        <a:t>-0.013008</a:t>
                      </a:r>
                    </a:p>
                  </a:txBody>
                  <a:tcPr anchor="ctr">
                    <a:lnL>
                      <a:noFill/>
                    </a:lnL>
                    <a:lnR>
                      <a:noFill/>
                    </a:lnR>
                    <a:lnT>
                      <a:noFill/>
                    </a:lnT>
                    <a:lnB>
                      <a:noFill/>
                    </a:lnB>
                  </a:tcPr>
                </a:tc>
                <a:tc>
                  <a:txBody>
                    <a:bodyPr/>
                    <a:lstStyle/>
                    <a:p>
                      <a:pPr algn="r" fontAlgn="ctr"/>
                      <a:r>
                        <a:rPr lang="en-IN" sz="1600">
                          <a:effectLst/>
                        </a:rPr>
                        <a:t>-0.005014</a:t>
                      </a:r>
                    </a:p>
                  </a:txBody>
                  <a:tcPr anchor="ctr">
                    <a:lnL>
                      <a:noFill/>
                    </a:lnL>
                    <a:lnR>
                      <a:noFill/>
                    </a:lnR>
                    <a:lnT>
                      <a:noFill/>
                    </a:lnT>
                    <a:lnB>
                      <a:noFill/>
                    </a:lnB>
                  </a:tcPr>
                </a:tc>
                <a:tc>
                  <a:txBody>
                    <a:bodyPr/>
                    <a:lstStyle/>
                    <a:p>
                      <a:pPr algn="r" fontAlgn="ctr"/>
                      <a:r>
                        <a:rPr lang="en-IN" sz="1600" dirty="0">
                          <a:effectLst/>
                        </a:rPr>
                        <a:t>0.003591</a:t>
                      </a:r>
                    </a:p>
                  </a:txBody>
                  <a:tcPr anchor="ctr">
                    <a:lnL>
                      <a:noFill/>
                    </a:lnL>
                    <a:lnR>
                      <a:noFill/>
                    </a:lnR>
                    <a:lnB>
                      <a:noFill/>
                    </a:lnB>
                  </a:tcPr>
                </a:tc>
                <a:extLst>
                  <a:ext uri="{0D108BD9-81ED-4DB2-BD59-A6C34878D82A}">
                    <a16:rowId xmlns="" xmlns:a16="http://schemas.microsoft.com/office/drawing/2014/main" val="349770870"/>
                  </a:ext>
                </a:extLst>
              </a:tr>
              <a:tr h="384201">
                <a:tc>
                  <a:txBody>
                    <a:bodyPr/>
                    <a:lstStyle/>
                    <a:p>
                      <a:pPr algn="r" fontAlgn="ctr"/>
                      <a:r>
                        <a:rPr lang="en-IN" sz="1600" b="1">
                          <a:effectLst/>
                        </a:rPr>
                        <a:t>YEAR</a:t>
                      </a:r>
                    </a:p>
                  </a:txBody>
                  <a:tcPr anchor="ctr">
                    <a:lnL>
                      <a:noFill/>
                    </a:lnL>
                    <a:lnR>
                      <a:noFill/>
                    </a:lnR>
                    <a:lnT>
                      <a:noFill/>
                    </a:lnT>
                    <a:lnB>
                      <a:noFill/>
                    </a:lnB>
                  </a:tcPr>
                </a:tc>
                <a:tc>
                  <a:txBody>
                    <a:bodyPr/>
                    <a:lstStyle/>
                    <a:p>
                      <a:pPr algn="r" fontAlgn="ctr"/>
                      <a:r>
                        <a:rPr lang="en-IN" sz="1600">
                          <a:effectLst/>
                        </a:rPr>
                        <a:t>0.039739</a:t>
                      </a:r>
                    </a:p>
                  </a:txBody>
                  <a:tcPr anchor="ctr">
                    <a:lnL>
                      <a:noFill/>
                    </a:lnL>
                    <a:lnR>
                      <a:noFill/>
                    </a:lnR>
                    <a:lnT>
                      <a:noFill/>
                    </a:lnT>
                    <a:lnB>
                      <a:noFill/>
                    </a:lnB>
                  </a:tcPr>
                </a:tc>
                <a:tc>
                  <a:txBody>
                    <a:bodyPr/>
                    <a:lstStyle/>
                    <a:p>
                      <a:pPr algn="r" fontAlgn="ctr"/>
                      <a:r>
                        <a:rPr lang="en-IN" sz="1600">
                          <a:effectLst/>
                        </a:rPr>
                        <a:t>1.000000</a:t>
                      </a:r>
                    </a:p>
                  </a:txBody>
                  <a:tcPr anchor="ctr">
                    <a:lnL>
                      <a:noFill/>
                    </a:lnL>
                    <a:lnR>
                      <a:noFill/>
                    </a:lnR>
                    <a:lnT>
                      <a:noFill/>
                    </a:lnT>
                    <a:lnB>
                      <a:noFill/>
                    </a:lnB>
                  </a:tcPr>
                </a:tc>
                <a:tc>
                  <a:txBody>
                    <a:bodyPr/>
                    <a:lstStyle/>
                    <a:p>
                      <a:pPr algn="r" fontAlgn="ctr"/>
                      <a:r>
                        <a:rPr lang="en-IN" sz="1600">
                          <a:effectLst/>
                        </a:rPr>
                        <a:t>-0.275119</a:t>
                      </a:r>
                    </a:p>
                  </a:txBody>
                  <a:tcPr anchor="ctr">
                    <a:lnL>
                      <a:noFill/>
                    </a:lnL>
                    <a:lnR>
                      <a:noFill/>
                    </a:lnR>
                    <a:lnT>
                      <a:noFill/>
                    </a:lnT>
                    <a:lnB>
                      <a:noFill/>
                    </a:lnB>
                  </a:tcPr>
                </a:tc>
                <a:tc>
                  <a:txBody>
                    <a:bodyPr/>
                    <a:lstStyle/>
                    <a:p>
                      <a:pPr algn="r" fontAlgn="ctr"/>
                      <a:r>
                        <a:rPr lang="en-IN" sz="1600">
                          <a:effectLst/>
                        </a:rPr>
                        <a:t>0.003755</a:t>
                      </a:r>
                    </a:p>
                  </a:txBody>
                  <a:tcPr anchor="ctr">
                    <a:lnL>
                      <a:noFill/>
                    </a:lnL>
                    <a:lnR>
                      <a:noFill/>
                    </a:lnR>
                    <a:lnT>
                      <a:noFill/>
                    </a:lnT>
                    <a:lnB>
                      <a:noFill/>
                    </a:lnB>
                  </a:tcPr>
                </a:tc>
                <a:tc>
                  <a:txBody>
                    <a:bodyPr/>
                    <a:lstStyle/>
                    <a:p>
                      <a:pPr algn="r" fontAlgn="ctr"/>
                      <a:r>
                        <a:rPr lang="en-IN" sz="1600">
                          <a:effectLst/>
                        </a:rPr>
                        <a:t>-0.003912</a:t>
                      </a:r>
                    </a:p>
                  </a:txBody>
                  <a:tcPr anchor="ctr">
                    <a:lnL>
                      <a:noFill/>
                    </a:lnL>
                    <a:lnR>
                      <a:noFill/>
                    </a:lnR>
                    <a:lnT>
                      <a:noFill/>
                    </a:lnT>
                    <a:lnB>
                      <a:noFill/>
                    </a:lnB>
                  </a:tcPr>
                </a:tc>
                <a:tc>
                  <a:txBody>
                    <a:bodyPr/>
                    <a:lstStyle/>
                    <a:p>
                      <a:pPr algn="r" fontAlgn="ctr"/>
                      <a:r>
                        <a:rPr lang="en-IN" sz="1600">
                          <a:effectLst/>
                        </a:rPr>
                        <a:t>0.003636</a:t>
                      </a:r>
                    </a:p>
                  </a:txBody>
                  <a:tcPr anchor="ctr">
                    <a:lnL>
                      <a:noFill/>
                    </a:lnL>
                    <a:lnR>
                      <a:noFill/>
                    </a:lnR>
                    <a:lnT>
                      <a:noFill/>
                    </a:lnT>
                    <a:lnB>
                      <a:noFill/>
                    </a:lnB>
                  </a:tcPr>
                </a:tc>
                <a:extLst>
                  <a:ext uri="{0D108BD9-81ED-4DB2-BD59-A6C34878D82A}">
                    <a16:rowId xmlns="" xmlns:a16="http://schemas.microsoft.com/office/drawing/2014/main" val="2249325748"/>
                  </a:ext>
                </a:extLst>
              </a:tr>
              <a:tr h="384201">
                <a:tc>
                  <a:txBody>
                    <a:bodyPr/>
                    <a:lstStyle/>
                    <a:p>
                      <a:pPr algn="r" fontAlgn="ctr"/>
                      <a:r>
                        <a:rPr lang="en-IN" sz="1600" b="1">
                          <a:effectLst/>
                        </a:rPr>
                        <a:t>MONTH</a:t>
                      </a:r>
                    </a:p>
                  </a:txBody>
                  <a:tcPr anchor="ctr">
                    <a:lnL>
                      <a:noFill/>
                    </a:lnL>
                    <a:lnR>
                      <a:noFill/>
                    </a:lnR>
                    <a:lnT>
                      <a:noFill/>
                    </a:lnT>
                    <a:lnB>
                      <a:noFill/>
                    </a:lnB>
                  </a:tcPr>
                </a:tc>
                <a:tc>
                  <a:txBody>
                    <a:bodyPr/>
                    <a:lstStyle/>
                    <a:p>
                      <a:pPr algn="r" fontAlgn="ctr"/>
                      <a:r>
                        <a:rPr lang="en-IN" sz="1600" dirty="0">
                          <a:effectLst/>
                        </a:rPr>
                        <a:t>-0.015013</a:t>
                      </a:r>
                    </a:p>
                  </a:txBody>
                  <a:tcPr anchor="ctr">
                    <a:lnL>
                      <a:noFill/>
                    </a:lnL>
                    <a:lnR>
                      <a:noFill/>
                    </a:lnR>
                    <a:lnT>
                      <a:noFill/>
                    </a:lnT>
                    <a:lnB>
                      <a:noFill/>
                    </a:lnB>
                  </a:tcPr>
                </a:tc>
                <a:tc>
                  <a:txBody>
                    <a:bodyPr/>
                    <a:lstStyle/>
                    <a:p>
                      <a:pPr algn="r" fontAlgn="ctr"/>
                      <a:r>
                        <a:rPr lang="en-IN" sz="1600" dirty="0">
                          <a:effectLst/>
                        </a:rPr>
                        <a:t>-0.275119</a:t>
                      </a:r>
                    </a:p>
                  </a:txBody>
                  <a:tcPr anchor="ctr">
                    <a:lnL>
                      <a:noFill/>
                    </a:lnL>
                    <a:lnR>
                      <a:noFill/>
                    </a:lnR>
                    <a:lnT>
                      <a:noFill/>
                    </a:lnT>
                    <a:lnB>
                      <a:noFill/>
                    </a:lnB>
                  </a:tcPr>
                </a:tc>
                <a:tc>
                  <a:txBody>
                    <a:bodyPr/>
                    <a:lstStyle/>
                    <a:p>
                      <a:pPr algn="r" fontAlgn="ctr"/>
                      <a:r>
                        <a:rPr lang="en-IN" sz="1600" dirty="0">
                          <a:effectLst/>
                        </a:rPr>
                        <a:t>1.000000</a:t>
                      </a:r>
                    </a:p>
                  </a:txBody>
                  <a:tcPr anchor="ctr">
                    <a:lnL>
                      <a:noFill/>
                    </a:lnL>
                    <a:lnR>
                      <a:noFill/>
                    </a:lnR>
                    <a:lnT>
                      <a:noFill/>
                    </a:lnT>
                    <a:lnB>
                      <a:noFill/>
                    </a:lnB>
                  </a:tcPr>
                </a:tc>
                <a:tc>
                  <a:txBody>
                    <a:bodyPr/>
                    <a:lstStyle/>
                    <a:p>
                      <a:pPr algn="r" fontAlgn="ctr"/>
                      <a:r>
                        <a:rPr lang="en-IN" sz="1600">
                          <a:effectLst/>
                        </a:rPr>
                        <a:t>0.001258</a:t>
                      </a:r>
                    </a:p>
                  </a:txBody>
                  <a:tcPr anchor="ctr">
                    <a:lnL>
                      <a:noFill/>
                    </a:lnL>
                    <a:lnR>
                      <a:noFill/>
                    </a:lnR>
                    <a:lnT>
                      <a:noFill/>
                    </a:lnT>
                    <a:lnB>
                      <a:noFill/>
                    </a:lnB>
                  </a:tcPr>
                </a:tc>
                <a:tc>
                  <a:txBody>
                    <a:bodyPr/>
                    <a:lstStyle/>
                    <a:p>
                      <a:pPr algn="r" fontAlgn="ctr"/>
                      <a:r>
                        <a:rPr lang="en-IN" sz="1600">
                          <a:effectLst/>
                        </a:rPr>
                        <a:t>-0.005821</a:t>
                      </a:r>
                    </a:p>
                  </a:txBody>
                  <a:tcPr anchor="ctr">
                    <a:lnL>
                      <a:noFill/>
                    </a:lnL>
                    <a:lnR>
                      <a:noFill/>
                    </a:lnR>
                    <a:lnT>
                      <a:noFill/>
                    </a:lnT>
                    <a:lnB>
                      <a:noFill/>
                    </a:lnB>
                  </a:tcPr>
                </a:tc>
                <a:tc>
                  <a:txBody>
                    <a:bodyPr/>
                    <a:lstStyle/>
                    <a:p>
                      <a:pPr algn="r" fontAlgn="ctr"/>
                      <a:r>
                        <a:rPr lang="en-IN" sz="1600">
                          <a:effectLst/>
                        </a:rPr>
                        <a:t>0.005952</a:t>
                      </a:r>
                    </a:p>
                  </a:txBody>
                  <a:tcPr anchor="ctr">
                    <a:lnL>
                      <a:noFill/>
                    </a:lnL>
                    <a:lnR>
                      <a:noFill/>
                    </a:lnR>
                    <a:lnT>
                      <a:noFill/>
                    </a:lnT>
                    <a:lnB>
                      <a:noFill/>
                    </a:lnB>
                  </a:tcPr>
                </a:tc>
                <a:extLst>
                  <a:ext uri="{0D108BD9-81ED-4DB2-BD59-A6C34878D82A}">
                    <a16:rowId xmlns="" xmlns:a16="http://schemas.microsoft.com/office/drawing/2014/main" val="606735532"/>
                  </a:ext>
                </a:extLst>
              </a:tr>
              <a:tr h="384201">
                <a:tc>
                  <a:txBody>
                    <a:bodyPr/>
                    <a:lstStyle/>
                    <a:p>
                      <a:pPr algn="r" fontAlgn="ctr"/>
                      <a:r>
                        <a:rPr lang="en-IN" sz="1600" b="1" smtClean="0">
                          <a:effectLst/>
                        </a:rPr>
                        <a:t>HOUR</a:t>
                      </a:r>
                      <a:endParaRPr lang="en-IN" sz="1600" b="1" dirty="0">
                        <a:effectLst/>
                      </a:endParaRPr>
                    </a:p>
                  </a:txBody>
                  <a:tcPr anchor="ctr">
                    <a:lnL>
                      <a:noFill/>
                    </a:lnL>
                    <a:lnR>
                      <a:noFill/>
                    </a:lnR>
                    <a:lnT>
                      <a:noFill/>
                    </a:lnT>
                    <a:lnB>
                      <a:noFill/>
                    </a:lnB>
                  </a:tcPr>
                </a:tc>
                <a:tc>
                  <a:txBody>
                    <a:bodyPr/>
                    <a:lstStyle/>
                    <a:p>
                      <a:pPr algn="r" fontAlgn="ctr"/>
                      <a:r>
                        <a:rPr lang="en-IN" sz="1600">
                          <a:effectLst/>
                        </a:rPr>
                        <a:t>-0.013008</a:t>
                      </a:r>
                    </a:p>
                  </a:txBody>
                  <a:tcPr anchor="ctr">
                    <a:lnL>
                      <a:noFill/>
                    </a:lnL>
                    <a:lnR>
                      <a:noFill/>
                    </a:lnR>
                    <a:lnT>
                      <a:noFill/>
                    </a:lnT>
                    <a:lnB>
                      <a:noFill/>
                    </a:lnB>
                  </a:tcPr>
                </a:tc>
                <a:tc>
                  <a:txBody>
                    <a:bodyPr/>
                    <a:lstStyle/>
                    <a:p>
                      <a:pPr algn="r" fontAlgn="ctr"/>
                      <a:r>
                        <a:rPr lang="en-IN" sz="1600" dirty="0">
                          <a:effectLst/>
                        </a:rPr>
                        <a:t>0.003755</a:t>
                      </a:r>
                    </a:p>
                  </a:txBody>
                  <a:tcPr anchor="ctr">
                    <a:lnL>
                      <a:noFill/>
                    </a:lnL>
                    <a:lnR>
                      <a:noFill/>
                    </a:lnR>
                    <a:lnT>
                      <a:noFill/>
                    </a:lnT>
                    <a:lnB>
                      <a:noFill/>
                    </a:lnB>
                  </a:tcPr>
                </a:tc>
                <a:tc>
                  <a:txBody>
                    <a:bodyPr/>
                    <a:lstStyle/>
                    <a:p>
                      <a:pPr algn="r" fontAlgn="ctr"/>
                      <a:r>
                        <a:rPr lang="en-IN" sz="1600" dirty="0">
                          <a:effectLst/>
                        </a:rPr>
                        <a:t>0.001258</a:t>
                      </a:r>
                    </a:p>
                  </a:txBody>
                  <a:tcPr anchor="ctr">
                    <a:lnL>
                      <a:noFill/>
                    </a:lnL>
                    <a:lnR>
                      <a:noFill/>
                    </a:lnR>
                    <a:lnT>
                      <a:noFill/>
                    </a:lnT>
                    <a:lnB>
                      <a:noFill/>
                    </a:lnB>
                  </a:tcPr>
                </a:tc>
                <a:tc>
                  <a:txBody>
                    <a:bodyPr/>
                    <a:lstStyle/>
                    <a:p>
                      <a:pPr algn="r" fontAlgn="ctr"/>
                      <a:r>
                        <a:rPr lang="en-IN" sz="1600">
                          <a:effectLst/>
                        </a:rPr>
                        <a:t>1.000000</a:t>
                      </a:r>
                    </a:p>
                  </a:txBody>
                  <a:tcPr anchor="ctr">
                    <a:lnL>
                      <a:noFill/>
                    </a:lnL>
                    <a:lnR>
                      <a:noFill/>
                    </a:lnR>
                    <a:lnT>
                      <a:noFill/>
                    </a:lnT>
                    <a:lnB>
                      <a:noFill/>
                    </a:lnB>
                  </a:tcPr>
                </a:tc>
                <a:tc>
                  <a:txBody>
                    <a:bodyPr/>
                    <a:lstStyle/>
                    <a:p>
                      <a:pPr algn="r" fontAlgn="ctr"/>
                      <a:r>
                        <a:rPr lang="en-IN" sz="1600">
                          <a:effectLst/>
                        </a:rPr>
                        <a:t>0.006154</a:t>
                      </a:r>
                    </a:p>
                  </a:txBody>
                  <a:tcPr anchor="ctr">
                    <a:lnL>
                      <a:noFill/>
                    </a:lnL>
                    <a:lnR>
                      <a:noFill/>
                    </a:lnR>
                    <a:lnT>
                      <a:noFill/>
                    </a:lnT>
                    <a:lnB>
                      <a:noFill/>
                    </a:lnB>
                  </a:tcPr>
                </a:tc>
                <a:tc>
                  <a:txBody>
                    <a:bodyPr/>
                    <a:lstStyle/>
                    <a:p>
                      <a:pPr algn="r" fontAlgn="ctr"/>
                      <a:r>
                        <a:rPr lang="en-IN" sz="1600">
                          <a:effectLst/>
                        </a:rPr>
                        <a:t>-0.006564</a:t>
                      </a:r>
                    </a:p>
                  </a:txBody>
                  <a:tcPr anchor="ctr">
                    <a:lnL>
                      <a:noFill/>
                    </a:lnL>
                    <a:lnR>
                      <a:noFill/>
                    </a:lnR>
                    <a:lnT>
                      <a:noFill/>
                    </a:lnT>
                    <a:lnB>
                      <a:noFill/>
                    </a:lnB>
                  </a:tcPr>
                </a:tc>
                <a:extLst>
                  <a:ext uri="{0D108BD9-81ED-4DB2-BD59-A6C34878D82A}">
                    <a16:rowId xmlns="" xmlns:a16="http://schemas.microsoft.com/office/drawing/2014/main" val="2839217231"/>
                  </a:ext>
                </a:extLst>
              </a:tr>
              <a:tr h="384201">
                <a:tc>
                  <a:txBody>
                    <a:bodyPr/>
                    <a:lstStyle/>
                    <a:p>
                      <a:pPr algn="r" fontAlgn="ctr"/>
                      <a:r>
                        <a:rPr lang="en-IN" sz="1600" b="1">
                          <a:effectLst/>
                        </a:rPr>
                        <a:t>Lat</a:t>
                      </a:r>
                    </a:p>
                  </a:txBody>
                  <a:tcPr anchor="ctr">
                    <a:lnL>
                      <a:noFill/>
                    </a:lnL>
                    <a:lnR>
                      <a:noFill/>
                    </a:lnR>
                    <a:lnT>
                      <a:noFill/>
                    </a:lnT>
                    <a:lnB>
                      <a:noFill/>
                    </a:lnB>
                  </a:tcPr>
                </a:tc>
                <a:tc>
                  <a:txBody>
                    <a:bodyPr/>
                    <a:lstStyle/>
                    <a:p>
                      <a:pPr algn="r" fontAlgn="ctr"/>
                      <a:r>
                        <a:rPr lang="en-IN" sz="1600">
                          <a:effectLst/>
                        </a:rPr>
                        <a:t>-0.005014</a:t>
                      </a:r>
                    </a:p>
                  </a:txBody>
                  <a:tcPr anchor="ctr">
                    <a:lnL>
                      <a:noFill/>
                    </a:lnL>
                    <a:lnR>
                      <a:noFill/>
                    </a:lnR>
                    <a:lnT>
                      <a:noFill/>
                    </a:lnT>
                    <a:lnB>
                      <a:noFill/>
                    </a:lnB>
                  </a:tcPr>
                </a:tc>
                <a:tc>
                  <a:txBody>
                    <a:bodyPr/>
                    <a:lstStyle/>
                    <a:p>
                      <a:pPr algn="r" fontAlgn="ctr"/>
                      <a:r>
                        <a:rPr lang="en-IN" sz="1600" dirty="0">
                          <a:effectLst/>
                        </a:rPr>
                        <a:t>-0.003912</a:t>
                      </a:r>
                    </a:p>
                  </a:txBody>
                  <a:tcPr anchor="ctr">
                    <a:lnL>
                      <a:noFill/>
                    </a:lnL>
                    <a:lnR>
                      <a:noFill/>
                    </a:lnR>
                    <a:lnT>
                      <a:noFill/>
                    </a:lnT>
                    <a:lnB>
                      <a:noFill/>
                    </a:lnB>
                  </a:tcPr>
                </a:tc>
                <a:tc>
                  <a:txBody>
                    <a:bodyPr/>
                    <a:lstStyle/>
                    <a:p>
                      <a:pPr algn="r" fontAlgn="ctr"/>
                      <a:r>
                        <a:rPr lang="en-IN" sz="1600" dirty="0">
                          <a:effectLst/>
                        </a:rPr>
                        <a:t>-0.005821</a:t>
                      </a:r>
                    </a:p>
                  </a:txBody>
                  <a:tcPr anchor="ctr">
                    <a:lnL>
                      <a:noFill/>
                    </a:lnL>
                    <a:lnR>
                      <a:noFill/>
                    </a:lnR>
                    <a:lnT>
                      <a:noFill/>
                    </a:lnT>
                    <a:lnB>
                      <a:noFill/>
                    </a:lnB>
                  </a:tcPr>
                </a:tc>
                <a:tc>
                  <a:txBody>
                    <a:bodyPr/>
                    <a:lstStyle/>
                    <a:p>
                      <a:pPr algn="r" fontAlgn="ctr"/>
                      <a:r>
                        <a:rPr lang="en-IN" sz="1600">
                          <a:effectLst/>
                        </a:rPr>
                        <a:t>0.006154</a:t>
                      </a:r>
                    </a:p>
                  </a:txBody>
                  <a:tcPr anchor="ctr">
                    <a:lnL>
                      <a:noFill/>
                    </a:lnL>
                    <a:lnR>
                      <a:noFill/>
                    </a:lnR>
                    <a:lnT>
                      <a:noFill/>
                    </a:lnT>
                    <a:lnB>
                      <a:noFill/>
                    </a:lnB>
                  </a:tcPr>
                </a:tc>
                <a:tc>
                  <a:txBody>
                    <a:bodyPr/>
                    <a:lstStyle/>
                    <a:p>
                      <a:pPr algn="r" fontAlgn="ctr"/>
                      <a:r>
                        <a:rPr lang="en-IN" sz="1600">
                          <a:effectLst/>
                        </a:rPr>
                        <a:t>1.000000</a:t>
                      </a:r>
                    </a:p>
                  </a:txBody>
                  <a:tcPr anchor="ctr">
                    <a:lnL>
                      <a:noFill/>
                    </a:lnL>
                    <a:lnR>
                      <a:noFill/>
                    </a:lnR>
                    <a:lnT>
                      <a:noFill/>
                    </a:lnT>
                    <a:lnB>
                      <a:noFill/>
                    </a:lnB>
                  </a:tcPr>
                </a:tc>
                <a:tc>
                  <a:txBody>
                    <a:bodyPr/>
                    <a:lstStyle/>
                    <a:p>
                      <a:pPr algn="r" fontAlgn="ctr"/>
                      <a:r>
                        <a:rPr lang="en-IN" sz="1600">
                          <a:effectLst/>
                        </a:rPr>
                        <a:t>-0.999794</a:t>
                      </a:r>
                    </a:p>
                  </a:txBody>
                  <a:tcPr anchor="ctr">
                    <a:lnL>
                      <a:noFill/>
                    </a:lnL>
                    <a:lnR>
                      <a:noFill/>
                    </a:lnR>
                    <a:lnT>
                      <a:noFill/>
                    </a:lnT>
                    <a:lnB>
                      <a:noFill/>
                    </a:lnB>
                  </a:tcPr>
                </a:tc>
                <a:extLst>
                  <a:ext uri="{0D108BD9-81ED-4DB2-BD59-A6C34878D82A}">
                    <a16:rowId xmlns="" xmlns:a16="http://schemas.microsoft.com/office/drawing/2014/main" val="3098162354"/>
                  </a:ext>
                </a:extLst>
              </a:tr>
              <a:tr h="384201">
                <a:tc>
                  <a:txBody>
                    <a:bodyPr/>
                    <a:lstStyle/>
                    <a:p>
                      <a:pPr algn="r" fontAlgn="ctr"/>
                      <a:r>
                        <a:rPr lang="en-IN" sz="1600" b="1">
                          <a:effectLst/>
                        </a:rPr>
                        <a:t>Long</a:t>
                      </a:r>
                    </a:p>
                  </a:txBody>
                  <a:tcPr anchor="ctr">
                    <a:lnL>
                      <a:noFill/>
                    </a:lnL>
                    <a:lnR>
                      <a:noFill/>
                    </a:lnR>
                    <a:lnT>
                      <a:noFill/>
                    </a:lnT>
                    <a:lnB>
                      <a:noFill/>
                    </a:lnB>
                  </a:tcPr>
                </a:tc>
                <a:tc>
                  <a:txBody>
                    <a:bodyPr/>
                    <a:lstStyle/>
                    <a:p>
                      <a:pPr algn="r" fontAlgn="ctr"/>
                      <a:r>
                        <a:rPr lang="en-IN" sz="1600">
                          <a:effectLst/>
                        </a:rPr>
                        <a:t>0.003591</a:t>
                      </a:r>
                    </a:p>
                  </a:txBody>
                  <a:tcPr anchor="ctr">
                    <a:lnL>
                      <a:noFill/>
                    </a:lnL>
                    <a:lnR>
                      <a:noFill/>
                    </a:lnR>
                    <a:lnT>
                      <a:noFill/>
                    </a:lnT>
                    <a:lnB>
                      <a:noFill/>
                    </a:lnB>
                  </a:tcPr>
                </a:tc>
                <a:tc>
                  <a:txBody>
                    <a:bodyPr/>
                    <a:lstStyle/>
                    <a:p>
                      <a:pPr algn="r" fontAlgn="ctr"/>
                      <a:r>
                        <a:rPr lang="en-IN" sz="1600" dirty="0">
                          <a:effectLst/>
                        </a:rPr>
                        <a:t>0.003636</a:t>
                      </a:r>
                    </a:p>
                  </a:txBody>
                  <a:tcPr anchor="ctr">
                    <a:lnL>
                      <a:noFill/>
                    </a:lnL>
                    <a:lnR>
                      <a:noFill/>
                    </a:lnR>
                    <a:lnT>
                      <a:noFill/>
                    </a:lnT>
                    <a:lnB>
                      <a:noFill/>
                    </a:lnB>
                  </a:tcPr>
                </a:tc>
                <a:tc>
                  <a:txBody>
                    <a:bodyPr/>
                    <a:lstStyle/>
                    <a:p>
                      <a:pPr algn="r" fontAlgn="ctr"/>
                      <a:r>
                        <a:rPr lang="en-IN" sz="1600" dirty="0">
                          <a:effectLst/>
                        </a:rPr>
                        <a:t>0.005952</a:t>
                      </a:r>
                    </a:p>
                  </a:txBody>
                  <a:tcPr anchor="ctr">
                    <a:lnL>
                      <a:noFill/>
                    </a:lnL>
                    <a:lnR>
                      <a:noFill/>
                    </a:lnR>
                    <a:lnT>
                      <a:noFill/>
                    </a:lnT>
                    <a:lnB>
                      <a:noFill/>
                    </a:lnB>
                  </a:tcPr>
                </a:tc>
                <a:tc>
                  <a:txBody>
                    <a:bodyPr/>
                    <a:lstStyle/>
                    <a:p>
                      <a:pPr algn="r" fontAlgn="ctr"/>
                      <a:r>
                        <a:rPr lang="en-IN" sz="1600">
                          <a:effectLst/>
                        </a:rPr>
                        <a:t>-0.006564</a:t>
                      </a:r>
                    </a:p>
                  </a:txBody>
                  <a:tcPr anchor="ctr">
                    <a:lnL>
                      <a:noFill/>
                    </a:lnL>
                    <a:lnR>
                      <a:noFill/>
                    </a:lnR>
                    <a:lnT>
                      <a:noFill/>
                    </a:lnT>
                    <a:lnB>
                      <a:noFill/>
                    </a:lnB>
                  </a:tcPr>
                </a:tc>
                <a:tc>
                  <a:txBody>
                    <a:bodyPr/>
                    <a:lstStyle/>
                    <a:p>
                      <a:pPr algn="r" fontAlgn="ctr"/>
                      <a:r>
                        <a:rPr lang="en-IN" sz="1600">
                          <a:effectLst/>
                        </a:rPr>
                        <a:t>-0.999794</a:t>
                      </a:r>
                    </a:p>
                  </a:txBody>
                  <a:tcPr anchor="ctr">
                    <a:lnL>
                      <a:noFill/>
                    </a:lnL>
                    <a:lnR>
                      <a:noFill/>
                    </a:lnR>
                    <a:lnT>
                      <a:noFill/>
                    </a:lnT>
                    <a:lnB>
                      <a:noFill/>
                    </a:lnB>
                  </a:tcPr>
                </a:tc>
                <a:tc>
                  <a:txBody>
                    <a:bodyPr/>
                    <a:lstStyle/>
                    <a:p>
                      <a:pPr algn="r" fontAlgn="ctr"/>
                      <a:r>
                        <a:rPr lang="en-IN" sz="1600" dirty="0">
                          <a:effectLst/>
                        </a:rPr>
                        <a:t>1.000000</a:t>
                      </a:r>
                    </a:p>
                  </a:txBody>
                  <a:tcPr anchor="ctr">
                    <a:lnL>
                      <a:noFill/>
                    </a:lnL>
                    <a:lnR>
                      <a:noFill/>
                    </a:lnR>
                    <a:lnT>
                      <a:noFill/>
                    </a:lnT>
                    <a:lnB>
                      <a:noFill/>
                    </a:lnB>
                  </a:tcPr>
                </a:tc>
                <a:extLst>
                  <a:ext uri="{0D108BD9-81ED-4DB2-BD59-A6C34878D82A}">
                    <a16:rowId xmlns="" xmlns:a16="http://schemas.microsoft.com/office/drawing/2014/main" val="140753721"/>
                  </a:ext>
                </a:extLst>
              </a:tr>
            </a:tbl>
          </a:graphicData>
        </a:graphic>
      </p:graphicFrame>
    </p:spTree>
    <p:extLst>
      <p:ext uri="{BB962C8B-B14F-4D97-AF65-F5344CB8AC3E}">
        <p14:creationId xmlns:p14="http://schemas.microsoft.com/office/powerpoint/2010/main" val="163288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CORRELATION</a:t>
            </a:r>
            <a:endParaRPr lang="en-IN" dirty="0"/>
          </a:p>
        </p:txBody>
      </p:sp>
      <p:sp>
        <p:nvSpPr>
          <p:cNvPr id="5" name="Text Placeholder 4"/>
          <p:cNvSpPr>
            <a:spLocks noGrp="1"/>
          </p:cNvSpPr>
          <p:nvPr>
            <p:ph type="body" idx="1"/>
          </p:nvPr>
        </p:nvSpPr>
        <p:spPr/>
        <p:txBody>
          <a:bodyPr/>
          <a:lstStyle/>
          <a:p>
            <a:r>
              <a:rPr lang="en-IN" dirty="0" smtClean="0"/>
              <a:t>YEAR V/S MONTH</a:t>
            </a:r>
            <a:endParaRPr lang="en-IN"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2685" y="2888995"/>
            <a:ext cx="4395787" cy="2616065"/>
          </a:xfrm>
        </p:spPr>
      </p:pic>
      <p:sp>
        <p:nvSpPr>
          <p:cNvPr id="7" name="Text Placeholder 6"/>
          <p:cNvSpPr>
            <a:spLocks noGrp="1"/>
          </p:cNvSpPr>
          <p:nvPr>
            <p:ph type="body" sz="quarter" idx="3"/>
          </p:nvPr>
        </p:nvSpPr>
        <p:spPr/>
        <p:txBody>
          <a:bodyPr/>
          <a:lstStyle/>
          <a:p>
            <a:r>
              <a:rPr lang="en-IN" dirty="0" smtClean="0"/>
              <a:t>INFERENCE:</a:t>
            </a:r>
            <a:r>
              <a:rPr lang="en-US" dirty="0"/>
              <a:t>#year and hour are negatively correlated as coefficient is negative</a:t>
            </a:r>
            <a:endParaRPr lang="en-IN" dirty="0"/>
          </a:p>
        </p:txBody>
      </p:sp>
      <p:sp>
        <p:nvSpPr>
          <p:cNvPr id="8" name="Content Placeholder 7"/>
          <p:cNvSpPr>
            <a:spLocks noGrp="1"/>
          </p:cNvSpPr>
          <p:nvPr>
            <p:ph sz="quarter" idx="4"/>
          </p:nvPr>
        </p:nvSpPr>
        <p:spPr>
          <a:xfrm>
            <a:off x="5654495" y="2514599"/>
            <a:ext cx="4396339" cy="13919789"/>
          </a:xfrm>
        </p:spPr>
        <p:txBody>
          <a:bodyPr/>
          <a:lstStyle/>
          <a:p>
            <a:r>
              <a:rPr lang="en-IN" dirty="0"/>
              <a:t>data1=</a:t>
            </a:r>
            <a:r>
              <a:rPr lang="en-IN" dirty="0" err="1"/>
              <a:t>df</a:t>
            </a:r>
            <a:r>
              <a:rPr lang="en-IN" dirty="0"/>
              <a:t>['YEAR']</a:t>
            </a:r>
          </a:p>
          <a:p>
            <a:r>
              <a:rPr lang="en-IN" dirty="0"/>
              <a:t>data2=</a:t>
            </a:r>
            <a:r>
              <a:rPr lang="en-IN" dirty="0" err="1"/>
              <a:t>df</a:t>
            </a:r>
            <a:r>
              <a:rPr lang="en-IN" dirty="0"/>
              <a:t>[</a:t>
            </a:r>
            <a:r>
              <a:rPr lang="en-IN" dirty="0" smtClean="0"/>
              <a:t>'MONTH‘]</a:t>
            </a:r>
            <a:endParaRPr lang="en-IN" dirty="0"/>
          </a:p>
          <a:p>
            <a:r>
              <a:rPr lang="en-IN" dirty="0" err="1"/>
              <a:t>pyplot.scatter</a:t>
            </a:r>
            <a:r>
              <a:rPr lang="en-IN" dirty="0"/>
              <a:t>(data1,data2)</a:t>
            </a:r>
          </a:p>
          <a:p>
            <a:r>
              <a:rPr lang="en-IN" dirty="0" err="1"/>
              <a:t>pyplot.show</a:t>
            </a:r>
            <a:r>
              <a:rPr lang="en-IN" dirty="0" smtClean="0"/>
              <a:t>()</a:t>
            </a:r>
          </a:p>
          <a:p>
            <a:r>
              <a:rPr lang="en-US" dirty="0" err="1"/>
              <a:t>corr</a:t>
            </a:r>
            <a:r>
              <a:rPr lang="en-US" dirty="0"/>
              <a:t>,_=</a:t>
            </a:r>
            <a:r>
              <a:rPr lang="en-US" dirty="0" err="1"/>
              <a:t>pearsonr</a:t>
            </a:r>
            <a:r>
              <a:rPr lang="en-US" dirty="0"/>
              <a:t>(data1,data2)</a:t>
            </a:r>
          </a:p>
          <a:p>
            <a:r>
              <a:rPr lang="en-US" dirty="0"/>
              <a:t>print('</a:t>
            </a:r>
            <a:r>
              <a:rPr lang="en-US" dirty="0" err="1"/>
              <a:t>Pearsons</a:t>
            </a:r>
            <a:r>
              <a:rPr lang="en-US" dirty="0"/>
              <a:t> correlation: %.3f' % </a:t>
            </a:r>
            <a:r>
              <a:rPr lang="en-US" dirty="0" err="1"/>
              <a:t>corr</a:t>
            </a:r>
            <a:r>
              <a:rPr lang="en-US" dirty="0"/>
              <a:t>)</a:t>
            </a:r>
          </a:p>
          <a:p>
            <a:r>
              <a:rPr lang="en-IN" dirty="0" err="1" smtClean="0"/>
              <a:t>OUTPUT:Pearsons</a:t>
            </a:r>
            <a:r>
              <a:rPr lang="en-IN" dirty="0" smtClean="0"/>
              <a:t> correlation :0.275</a:t>
            </a:r>
            <a:endParaRPr lang="en-IN" dirty="0"/>
          </a:p>
        </p:txBody>
      </p:sp>
    </p:spTree>
    <p:extLst>
      <p:ext uri="{BB962C8B-B14F-4D97-AF65-F5344CB8AC3E}">
        <p14:creationId xmlns:p14="http://schemas.microsoft.com/office/powerpoint/2010/main" val="2572671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YEAR V/S OFFENCE CODE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4466" y="2713465"/>
            <a:ext cx="4344006" cy="2448267"/>
          </a:xfrm>
        </p:spPr>
      </p:pic>
      <p:sp>
        <p:nvSpPr>
          <p:cNvPr id="5" name="Text Placeholder 4"/>
          <p:cNvSpPr>
            <a:spLocks noGrp="1"/>
          </p:cNvSpPr>
          <p:nvPr>
            <p:ph type="body" sz="quarter" idx="3"/>
          </p:nvPr>
        </p:nvSpPr>
        <p:spPr/>
        <p:txBody>
          <a:bodyPr/>
          <a:lstStyle/>
          <a:p>
            <a:r>
              <a:rPr lang="en-IN" dirty="0"/>
              <a:t>INFERENCE:</a:t>
            </a:r>
            <a:r>
              <a:rPr lang="en-US" dirty="0"/>
              <a:t>#year and </a:t>
            </a:r>
            <a:r>
              <a:rPr lang="en-US" dirty="0" smtClean="0"/>
              <a:t>offence code are </a:t>
            </a:r>
            <a:r>
              <a:rPr lang="en-US" dirty="0" err="1" smtClean="0"/>
              <a:t>posititively</a:t>
            </a:r>
            <a:r>
              <a:rPr lang="en-US" dirty="0" smtClean="0"/>
              <a:t> </a:t>
            </a:r>
            <a:r>
              <a:rPr lang="en-US" dirty="0"/>
              <a:t>correlated as coefficient is </a:t>
            </a:r>
            <a:r>
              <a:rPr lang="en-US" dirty="0" smtClean="0"/>
              <a:t>positive</a:t>
            </a:r>
            <a:endParaRPr lang="en-IN" dirty="0"/>
          </a:p>
        </p:txBody>
      </p:sp>
      <p:sp>
        <p:nvSpPr>
          <p:cNvPr id="6" name="Content Placeholder 5"/>
          <p:cNvSpPr>
            <a:spLocks noGrp="1"/>
          </p:cNvSpPr>
          <p:nvPr>
            <p:ph sz="quarter" idx="4"/>
          </p:nvPr>
        </p:nvSpPr>
        <p:spPr/>
        <p:txBody>
          <a:bodyPr/>
          <a:lstStyle/>
          <a:p>
            <a:r>
              <a:rPr lang="en-IN" dirty="0"/>
              <a:t>data1=</a:t>
            </a:r>
            <a:r>
              <a:rPr lang="en-IN" dirty="0" err="1"/>
              <a:t>df</a:t>
            </a:r>
            <a:r>
              <a:rPr lang="en-IN" dirty="0"/>
              <a:t>['YEAR']</a:t>
            </a:r>
          </a:p>
          <a:p>
            <a:r>
              <a:rPr lang="en-IN" dirty="0"/>
              <a:t>data2=</a:t>
            </a:r>
            <a:r>
              <a:rPr lang="en-IN" dirty="0" err="1"/>
              <a:t>df</a:t>
            </a:r>
            <a:r>
              <a:rPr lang="en-IN" dirty="0" smtClean="0"/>
              <a:t>[‘OFFENCE CODE‘]</a:t>
            </a:r>
            <a:endParaRPr lang="en-IN" dirty="0"/>
          </a:p>
          <a:p>
            <a:r>
              <a:rPr lang="en-IN" dirty="0" err="1"/>
              <a:t>pyplot.scatter</a:t>
            </a:r>
            <a:r>
              <a:rPr lang="en-IN" dirty="0"/>
              <a:t>(data1,data2)</a:t>
            </a:r>
          </a:p>
          <a:p>
            <a:r>
              <a:rPr lang="en-IN" dirty="0" err="1"/>
              <a:t>pyplot.show</a:t>
            </a:r>
            <a:r>
              <a:rPr lang="en-IN" dirty="0"/>
              <a:t>()</a:t>
            </a:r>
          </a:p>
          <a:p>
            <a:r>
              <a:rPr lang="en-US" dirty="0" err="1"/>
              <a:t>corr</a:t>
            </a:r>
            <a:r>
              <a:rPr lang="en-US" dirty="0"/>
              <a:t>,_=</a:t>
            </a:r>
            <a:r>
              <a:rPr lang="en-US" dirty="0" err="1"/>
              <a:t>pearsonr</a:t>
            </a:r>
            <a:r>
              <a:rPr lang="en-US" dirty="0"/>
              <a:t>(data1,data2)</a:t>
            </a:r>
          </a:p>
          <a:p>
            <a:r>
              <a:rPr lang="en-US" dirty="0"/>
              <a:t>print('</a:t>
            </a:r>
            <a:r>
              <a:rPr lang="en-US" dirty="0" err="1"/>
              <a:t>Pearsons</a:t>
            </a:r>
            <a:r>
              <a:rPr lang="en-US" dirty="0"/>
              <a:t> correlation: %.3f' % </a:t>
            </a:r>
            <a:r>
              <a:rPr lang="en-US" dirty="0" err="1"/>
              <a:t>corr</a:t>
            </a:r>
            <a:r>
              <a:rPr lang="en-US" dirty="0"/>
              <a:t>)</a:t>
            </a:r>
          </a:p>
          <a:p>
            <a:r>
              <a:rPr lang="en-IN" dirty="0" smtClean="0"/>
              <a:t>OUTPUT:</a:t>
            </a:r>
            <a:r>
              <a:rPr lang="en-IN" dirty="0"/>
              <a:t> </a:t>
            </a:r>
            <a:r>
              <a:rPr lang="en-IN" dirty="0" err="1"/>
              <a:t>OUTPUT:Pearsons</a:t>
            </a:r>
            <a:r>
              <a:rPr lang="en-IN" dirty="0"/>
              <a:t> correlation </a:t>
            </a:r>
            <a:r>
              <a:rPr lang="en-IN" dirty="0" smtClean="0"/>
              <a:t>:0.040</a:t>
            </a:r>
            <a:endParaRPr lang="en-IN" dirty="0"/>
          </a:p>
        </p:txBody>
      </p:sp>
    </p:spTree>
    <p:extLst>
      <p:ext uri="{BB962C8B-B14F-4D97-AF65-F5344CB8AC3E}">
        <p14:creationId xmlns:p14="http://schemas.microsoft.com/office/powerpoint/2010/main" val="773589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HYPOTHESIS TESTING</a:t>
            </a:r>
            <a:endParaRPr lang="en-IN" dirty="0"/>
          </a:p>
        </p:txBody>
      </p:sp>
      <p:sp>
        <p:nvSpPr>
          <p:cNvPr id="9" name="Content Placeholder 8"/>
          <p:cNvSpPr>
            <a:spLocks noGrp="1"/>
          </p:cNvSpPr>
          <p:nvPr>
            <p:ph sz="half" idx="2"/>
          </p:nvPr>
        </p:nvSpPr>
        <p:spPr>
          <a:xfrm>
            <a:off x="1103312" y="1853248"/>
            <a:ext cx="4396339" cy="4403090"/>
          </a:xfrm>
        </p:spPr>
        <p:txBody>
          <a:bodyPr>
            <a:normAutofit fontScale="85000" lnSpcReduction="10000"/>
          </a:bodyPr>
          <a:lstStyle/>
          <a:p>
            <a:r>
              <a:rPr lang="en-IN" dirty="0"/>
              <a:t>import </a:t>
            </a:r>
            <a:r>
              <a:rPr lang="en-IN" dirty="0" err="1"/>
              <a:t>numpy</a:t>
            </a:r>
            <a:r>
              <a:rPr lang="en-IN" dirty="0"/>
              <a:t> as np</a:t>
            </a:r>
          </a:p>
          <a:p>
            <a:r>
              <a:rPr lang="en-IN" dirty="0"/>
              <a:t>import pandas as </a:t>
            </a:r>
            <a:r>
              <a:rPr lang="en-IN" dirty="0" err="1"/>
              <a:t>pd</a:t>
            </a:r>
            <a:endParaRPr lang="en-IN" dirty="0"/>
          </a:p>
          <a:p>
            <a:r>
              <a:rPr lang="en-IN" dirty="0"/>
              <a:t>import </a:t>
            </a:r>
            <a:r>
              <a:rPr lang="en-IN" dirty="0" err="1"/>
              <a:t>matplotlib.pyplot</a:t>
            </a:r>
            <a:r>
              <a:rPr lang="en-IN" dirty="0"/>
              <a:t> as </a:t>
            </a:r>
            <a:r>
              <a:rPr lang="en-IN" dirty="0" err="1"/>
              <a:t>plt</a:t>
            </a:r>
            <a:endParaRPr lang="en-IN" dirty="0"/>
          </a:p>
          <a:p>
            <a:r>
              <a:rPr lang="en-IN" dirty="0"/>
              <a:t>import </a:t>
            </a:r>
            <a:r>
              <a:rPr lang="en-IN" dirty="0" err="1"/>
              <a:t>seaborn</a:t>
            </a:r>
            <a:r>
              <a:rPr lang="en-IN" dirty="0"/>
              <a:t> as </a:t>
            </a:r>
            <a:r>
              <a:rPr lang="en-IN" dirty="0" err="1"/>
              <a:t>sns</a:t>
            </a:r>
            <a:endParaRPr lang="en-IN" dirty="0"/>
          </a:p>
          <a:p>
            <a:r>
              <a:rPr lang="en-IN" dirty="0"/>
              <a:t>from </a:t>
            </a:r>
            <a:r>
              <a:rPr lang="en-IN" dirty="0" err="1"/>
              <a:t>sklearn.preprocessing</a:t>
            </a:r>
            <a:r>
              <a:rPr lang="en-IN" dirty="0"/>
              <a:t> import scale</a:t>
            </a:r>
          </a:p>
          <a:p>
            <a:r>
              <a:rPr lang="en-IN" dirty="0"/>
              <a:t>#from </a:t>
            </a:r>
            <a:r>
              <a:rPr lang="en-IN" dirty="0" err="1"/>
              <a:t>scipy</a:t>
            </a:r>
            <a:r>
              <a:rPr lang="en-IN" dirty="0"/>
              <a:t> import stats</a:t>
            </a:r>
          </a:p>
          <a:p>
            <a:r>
              <a:rPr lang="en-IN" dirty="0"/>
              <a:t>from </a:t>
            </a:r>
            <a:r>
              <a:rPr lang="en-IN" dirty="0" err="1"/>
              <a:t>statsmodels.stats</a:t>
            </a:r>
            <a:r>
              <a:rPr lang="en-IN" dirty="0"/>
              <a:t> import </a:t>
            </a:r>
            <a:r>
              <a:rPr lang="en-IN" dirty="0" err="1"/>
              <a:t>weightstats</a:t>
            </a:r>
            <a:r>
              <a:rPr lang="en-IN" dirty="0"/>
              <a:t> as mm</a:t>
            </a:r>
          </a:p>
          <a:p>
            <a:r>
              <a:rPr lang="en-IN" dirty="0"/>
              <a:t>data=</a:t>
            </a:r>
            <a:r>
              <a:rPr lang="en-IN" dirty="0" err="1"/>
              <a:t>pd.read_csv</a:t>
            </a:r>
            <a:r>
              <a:rPr lang="en-IN" dirty="0"/>
              <a:t>("</a:t>
            </a:r>
            <a:r>
              <a:rPr lang="en-IN" dirty="0" err="1"/>
              <a:t>crime.csv",encoding</a:t>
            </a:r>
            <a:r>
              <a:rPr lang="en-IN" dirty="0"/>
              <a:t>='latin-1')</a:t>
            </a:r>
          </a:p>
          <a:p>
            <a:r>
              <a:rPr lang="en-US" dirty="0"/>
              <a:t>n=</a:t>
            </a:r>
            <a:r>
              <a:rPr lang="en-US" dirty="0" err="1"/>
              <a:t>len</a:t>
            </a:r>
            <a:r>
              <a:rPr lang="en-US" dirty="0"/>
              <a:t>(data["HOUR"])</a:t>
            </a:r>
          </a:p>
          <a:p>
            <a:r>
              <a:rPr lang="en-US" dirty="0"/>
              <a:t>mean=data["HOUR"].mean()</a:t>
            </a:r>
          </a:p>
          <a:p>
            <a:r>
              <a:rPr lang="en-US" dirty="0" err="1"/>
              <a:t>sd</a:t>
            </a:r>
            <a:r>
              <a:rPr lang="en-US" dirty="0"/>
              <a:t>=data["HOUR"].</a:t>
            </a:r>
            <a:r>
              <a:rPr lang="en-US" dirty="0" err="1"/>
              <a:t>std</a:t>
            </a:r>
            <a:r>
              <a:rPr lang="en-US" dirty="0"/>
              <a:t>()</a:t>
            </a:r>
          </a:p>
          <a:p>
            <a:r>
              <a:rPr lang="en-US" dirty="0"/>
              <a:t>(</a:t>
            </a:r>
            <a:r>
              <a:rPr lang="en-US" dirty="0" err="1"/>
              <a:t>n,mean,sd</a:t>
            </a:r>
            <a:r>
              <a:rPr lang="en-US" dirty="0"/>
              <a:t>)</a:t>
            </a:r>
            <a:endParaRPr lang="en-IN" dirty="0"/>
          </a:p>
        </p:txBody>
      </p:sp>
      <p:sp>
        <p:nvSpPr>
          <p:cNvPr id="10" name="Text Placeholder 9"/>
          <p:cNvSpPr>
            <a:spLocks noGrp="1"/>
          </p:cNvSpPr>
          <p:nvPr>
            <p:ph type="body" sz="quarter" idx="3"/>
          </p:nvPr>
        </p:nvSpPr>
        <p:spPr/>
        <p:txBody>
          <a:bodyPr/>
          <a:lstStyle/>
          <a:p>
            <a:r>
              <a:rPr lang="en-IN" dirty="0" smtClean="0"/>
              <a:t>OUTPUT</a:t>
            </a:r>
            <a:endParaRPr lang="en-IN" dirty="0"/>
          </a:p>
        </p:txBody>
      </p:sp>
      <p:sp>
        <p:nvSpPr>
          <p:cNvPr id="11" name="Content Placeholder 10"/>
          <p:cNvSpPr>
            <a:spLocks noGrp="1"/>
          </p:cNvSpPr>
          <p:nvPr>
            <p:ph sz="quarter" idx="4"/>
          </p:nvPr>
        </p:nvSpPr>
        <p:spPr/>
        <p:txBody>
          <a:bodyPr/>
          <a:lstStyle/>
          <a:p>
            <a:pPr marL="0" lvl="0" indent="0" defTabSz="914400" eaLnBrk="0" fontAlgn="base" hangingPunct="0">
              <a:spcBef>
                <a:spcPct val="0"/>
              </a:spcBef>
              <a:spcAft>
                <a:spcPct val="0"/>
              </a:spcAft>
              <a:buClrTx/>
              <a:buSzTx/>
              <a:buNone/>
            </a:pPr>
            <a:r>
              <a:rPr lang="en-US" altLang="en-US" dirty="0">
                <a:latin typeface="var(--jp-code-font-family)"/>
              </a:rPr>
              <a:t>319073, 13.118204924891796, 6.2942052659402385)</a:t>
            </a:r>
            <a:endParaRPr lang="en-US" altLang="en-US" dirty="0"/>
          </a:p>
          <a:p>
            <a:pPr marL="0" lvl="0" indent="0" defTabSz="914400" eaLnBrk="0" fontAlgn="base" hangingPunct="0">
              <a:spcBef>
                <a:spcPct val="0"/>
              </a:spcBef>
              <a:spcAft>
                <a:spcPct val="0"/>
              </a:spcAft>
              <a:buClrTx/>
              <a:buSzTx/>
              <a:buNone/>
            </a:pPr>
            <a:r>
              <a:rPr lang="en-US" altLang="en-US" sz="1000" dirty="0">
                <a:solidFill>
                  <a:srgbClr val="000000"/>
                </a:solidFill>
                <a:latin typeface="-apple-system"/>
              </a:rPr>
              <a:t/>
            </a:r>
            <a:br>
              <a:rPr lang="en-US" altLang="en-US" sz="1000" dirty="0">
                <a:solidFill>
                  <a:srgbClr val="000000"/>
                </a:solidFill>
                <a:latin typeface="-apple-system"/>
              </a:rPr>
            </a:br>
            <a:endParaRPr lang="en-US" altLang="en-US" dirty="0">
              <a:latin typeface="Arial" panose="020B0604020202020204" pitchFamily="34" charset="0"/>
            </a:endParaRPr>
          </a:p>
        </p:txBody>
      </p:sp>
    </p:spTree>
    <p:extLst>
      <p:ext uri="{BB962C8B-B14F-4D97-AF65-F5344CB8AC3E}">
        <p14:creationId xmlns:p14="http://schemas.microsoft.com/office/powerpoint/2010/main" val="3301766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ABSTRACT</a:t>
            </a:r>
            <a:endParaRPr lang="en-IN" b="1" i="1" dirty="0"/>
          </a:p>
        </p:txBody>
      </p:sp>
      <p:sp>
        <p:nvSpPr>
          <p:cNvPr id="3" name="Content Placeholder 2"/>
          <p:cNvSpPr>
            <a:spLocks noGrp="1"/>
          </p:cNvSpPr>
          <p:nvPr>
            <p:ph idx="1"/>
          </p:nvPr>
        </p:nvSpPr>
        <p:spPr/>
        <p:txBody>
          <a:bodyPr>
            <a:normAutofit/>
          </a:bodyPr>
          <a:lstStyle/>
          <a:p>
            <a:r>
              <a:rPr lang="en-US" dirty="0"/>
              <a:t/>
            </a:r>
            <a:br>
              <a:rPr lang="en-US" dirty="0"/>
            </a:br>
            <a:r>
              <a:rPr lang="en-US" i="1" dirty="0"/>
              <a:t>Context Crime incident reports are provided by Boston Police Department (BPD) to document the initial details surrounding an incident to which BPD officers respond. </a:t>
            </a:r>
            <a:endParaRPr lang="en-US" i="1" dirty="0" smtClean="0"/>
          </a:p>
          <a:p>
            <a:r>
              <a:rPr lang="en-US" i="1" dirty="0" smtClean="0"/>
              <a:t>This </a:t>
            </a:r>
            <a:r>
              <a:rPr lang="en-US" i="1" dirty="0"/>
              <a:t>is a dataset containing records from the new crime incident report system, which includes a reduced set of fields focused on capturing the type of incident as well as when and where it occurred. </a:t>
            </a:r>
            <a:endParaRPr lang="en-US" i="1" dirty="0" smtClean="0"/>
          </a:p>
          <a:p>
            <a:r>
              <a:rPr lang="en-US" i="1" dirty="0" smtClean="0"/>
              <a:t> </a:t>
            </a:r>
            <a:r>
              <a:rPr lang="en-US" i="1" dirty="0"/>
              <a:t>Content Records begin in June 14, 2015 and continue to September 3, 2018</a:t>
            </a:r>
            <a:r>
              <a:rPr lang="en-US" i="1" dirty="0" smtClean="0"/>
              <a:t>.</a:t>
            </a:r>
            <a:br>
              <a:rPr lang="en-US" i="1" dirty="0" smtClean="0"/>
            </a:br>
            <a:endParaRPr lang="en-IN" i="1" dirty="0"/>
          </a:p>
        </p:txBody>
      </p:sp>
    </p:spTree>
    <p:extLst>
      <p:ext uri="{BB962C8B-B14F-4D97-AF65-F5344CB8AC3E}">
        <p14:creationId xmlns:p14="http://schemas.microsoft.com/office/powerpoint/2010/main" val="3727813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IN" dirty="0" err="1"/>
              <a:t>ztest,pvals</a:t>
            </a:r>
            <a:r>
              <a:rPr lang="en-IN" dirty="0"/>
              <a:t>=</a:t>
            </a:r>
            <a:r>
              <a:rPr lang="en-IN" dirty="0" err="1"/>
              <a:t>mm.ztest</a:t>
            </a:r>
            <a:r>
              <a:rPr lang="en-IN" dirty="0"/>
              <a:t>(data["HOUR"],value=13,alternative="larger")#value is the null hypothesis; larger is for alternate hypothesis: means prop &gt; value.</a:t>
            </a:r>
          </a:p>
          <a:p>
            <a:r>
              <a:rPr lang="en-IN" dirty="0"/>
              <a:t>print("p-value",</a:t>
            </a:r>
            <a:r>
              <a:rPr lang="en-IN" dirty="0" err="1"/>
              <a:t>pvals</a:t>
            </a:r>
            <a:r>
              <a:rPr lang="en-IN" dirty="0"/>
              <a:t>)</a:t>
            </a:r>
          </a:p>
        </p:txBody>
      </p:sp>
      <p:sp>
        <p:nvSpPr>
          <p:cNvPr id="6" name="Content Placeholder 5"/>
          <p:cNvSpPr>
            <a:spLocks noGrp="1"/>
          </p:cNvSpPr>
          <p:nvPr>
            <p:ph sz="quarter" idx="4"/>
          </p:nvPr>
        </p:nvSpPr>
        <p:spPr/>
        <p:txBody>
          <a:bodyPr/>
          <a:lstStyle/>
          <a:p>
            <a:r>
              <a:rPr lang="en-IN" dirty="0"/>
              <a:t>p-value=1.3654980917919807e-26</a:t>
            </a:r>
          </a:p>
        </p:txBody>
      </p:sp>
    </p:spTree>
    <p:extLst>
      <p:ext uri="{BB962C8B-B14F-4D97-AF65-F5344CB8AC3E}">
        <p14:creationId xmlns:p14="http://schemas.microsoft.com/office/powerpoint/2010/main" val="4249535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US" dirty="0"/>
              <a:t>if </a:t>
            </a:r>
            <a:r>
              <a:rPr lang="en-US" dirty="0" err="1"/>
              <a:t>pvals</a:t>
            </a:r>
            <a:r>
              <a:rPr lang="en-US" dirty="0"/>
              <a:t>&lt;=0.05:</a:t>
            </a:r>
          </a:p>
          <a:p>
            <a:r>
              <a:rPr lang="en-US" dirty="0"/>
              <a:t>    print("We reject NULL hypothesis")</a:t>
            </a:r>
          </a:p>
          <a:p>
            <a:r>
              <a:rPr lang="en-US" dirty="0"/>
              <a:t>else:</a:t>
            </a:r>
          </a:p>
          <a:p>
            <a:r>
              <a:rPr lang="en-US" dirty="0"/>
              <a:t>    print("We fail to reject the null hypothesis")</a:t>
            </a:r>
            <a:endParaRPr lang="en-IN" dirty="0"/>
          </a:p>
        </p:txBody>
      </p:sp>
      <p:sp>
        <p:nvSpPr>
          <p:cNvPr id="6" name="Content Placeholder 5"/>
          <p:cNvSpPr>
            <a:spLocks noGrp="1"/>
          </p:cNvSpPr>
          <p:nvPr>
            <p:ph sz="quarter" idx="4"/>
          </p:nvPr>
        </p:nvSpPr>
        <p:spPr/>
        <p:txBody>
          <a:bodyPr/>
          <a:lstStyle/>
          <a:p>
            <a:r>
              <a:rPr lang="en-IN" dirty="0"/>
              <a:t>We reject NULL hypothesis</a:t>
            </a:r>
          </a:p>
        </p:txBody>
      </p:sp>
    </p:spTree>
    <p:extLst>
      <p:ext uri="{BB962C8B-B14F-4D97-AF65-F5344CB8AC3E}">
        <p14:creationId xmlns:p14="http://schemas.microsoft.com/office/powerpoint/2010/main" val="2089605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0466"/>
            <a:ext cx="9404723" cy="1400530"/>
          </a:xfrm>
        </p:spPr>
        <p:txBody>
          <a:bodyPr/>
          <a:lstStyle/>
          <a:p>
            <a:r>
              <a:rPr lang="en-IN" dirty="0" smtClean="0"/>
              <a:t>ANY QUESTIONS?</a:t>
            </a:r>
            <a:endParaRPr lang="en-IN" dirty="0"/>
          </a:p>
        </p:txBody>
      </p:sp>
    </p:spTree>
    <p:extLst>
      <p:ext uri="{BB962C8B-B14F-4D97-AF65-F5344CB8AC3E}">
        <p14:creationId xmlns:p14="http://schemas.microsoft.com/office/powerpoint/2010/main" val="1068232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4222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914400"/>
          </a:xfrm>
        </p:spPr>
        <p:txBody>
          <a:bodyPr/>
          <a:lstStyle/>
          <a:p>
            <a:r>
              <a:rPr lang="en-IN" dirty="0" smtClean="0"/>
              <a:t>DATASET</a:t>
            </a:r>
            <a:endParaRPr lang="en-IN" dirty="0"/>
          </a:p>
        </p:txBody>
      </p:sp>
      <p:sp>
        <p:nvSpPr>
          <p:cNvPr id="3" name="Content Placeholder 2"/>
          <p:cNvSpPr>
            <a:spLocks noGrp="1"/>
          </p:cNvSpPr>
          <p:nvPr>
            <p:ph idx="1"/>
          </p:nvPr>
        </p:nvSpPr>
        <p:spPr>
          <a:xfrm>
            <a:off x="491006" y="783771"/>
            <a:ext cx="9714932" cy="5727752"/>
          </a:xfrm>
        </p:spPr>
        <p:txBody>
          <a:bodyPr>
            <a:normAutofit fontScale="77500" lnSpcReduction="20000"/>
          </a:bodyPr>
          <a:lstStyle/>
          <a:p>
            <a:pPr marL="0" indent="0">
              <a:buNone/>
            </a:pPr>
            <a:r>
              <a:rPr lang="en-IN" i="1" dirty="0" smtClean="0"/>
              <a:t>Dataset link:  </a:t>
            </a:r>
            <a:r>
              <a:rPr lang="en-IN" i="1" dirty="0" smtClean="0">
                <a:hlinkClick r:id="rId2"/>
              </a:rPr>
              <a:t>https://www.kaggle.com/AnalyzeBoston/crimes-in-boston/downloads/crimes-in-boston.zip/2</a:t>
            </a:r>
            <a:endParaRPr lang="en-IN" i="1" dirty="0" smtClean="0"/>
          </a:p>
          <a:p>
            <a:pPr marL="0" indent="0">
              <a:buNone/>
            </a:pPr>
            <a:endParaRPr lang="en-IN" i="1" dirty="0" smtClean="0"/>
          </a:p>
          <a:p>
            <a:pPr marL="0" indent="0">
              <a:buNone/>
            </a:pPr>
            <a:r>
              <a:rPr lang="en-IN" i="1" dirty="0" smtClean="0"/>
              <a:t>Number of rows:319074</a:t>
            </a:r>
          </a:p>
          <a:p>
            <a:pPr marL="0" indent="0">
              <a:buNone/>
            </a:pPr>
            <a:endParaRPr lang="en-IN" i="1" dirty="0" smtClean="0"/>
          </a:p>
          <a:p>
            <a:pPr marL="0" indent="0">
              <a:buNone/>
            </a:pPr>
            <a:r>
              <a:rPr lang="en-IN" i="1" dirty="0" smtClean="0"/>
              <a:t>Number of columns:17</a:t>
            </a:r>
          </a:p>
          <a:p>
            <a:pPr marL="0" indent="0">
              <a:buNone/>
            </a:pPr>
            <a:endParaRPr lang="en-IN" dirty="0" smtClean="0"/>
          </a:p>
          <a:p>
            <a:pPr marL="0" indent="0">
              <a:buNone/>
            </a:pPr>
            <a:r>
              <a:rPr lang="en-IN" dirty="0" smtClean="0"/>
              <a:t>Each </a:t>
            </a:r>
            <a:r>
              <a:rPr lang="en-IN" dirty="0"/>
              <a:t>row represents a crime report, including: the type of crime, date and time, and location</a:t>
            </a:r>
            <a:r>
              <a:rPr lang="en-IN" dirty="0" smtClean="0"/>
              <a:t>.</a:t>
            </a:r>
          </a:p>
          <a:p>
            <a:pPr marL="0" indent="0">
              <a:buNone/>
            </a:pPr>
            <a:endParaRPr lang="en-IN" i="1" dirty="0" smtClean="0"/>
          </a:p>
          <a:p>
            <a:pPr marL="0" indent="0">
              <a:buNone/>
            </a:pPr>
            <a:r>
              <a:rPr lang="en-IN" i="1" dirty="0" smtClean="0"/>
              <a:t>NUMERICAL COLUMNS:</a:t>
            </a:r>
          </a:p>
          <a:p>
            <a:pPr marL="0" indent="0">
              <a:buNone/>
            </a:pPr>
            <a:r>
              <a:rPr lang="en-IN" i="1" dirty="0" smtClean="0"/>
              <a:t>INCIDENT,OFFENCE_CODE,REPORTING_AREA,OCCURR </a:t>
            </a:r>
            <a:r>
              <a:rPr lang="en-IN" i="1" dirty="0" err="1" smtClean="0"/>
              <a:t>ED_ON_DATE,MONTH,HOUR,Lat,Long</a:t>
            </a:r>
            <a:r>
              <a:rPr lang="en-IN" i="1" dirty="0" smtClean="0"/>
              <a:t> </a:t>
            </a:r>
          </a:p>
          <a:p>
            <a:pPr marL="0" indent="0">
              <a:buNone/>
            </a:pPr>
            <a:endParaRPr lang="en-IN" i="1" dirty="0" smtClean="0"/>
          </a:p>
          <a:p>
            <a:pPr marL="0" indent="0">
              <a:buNone/>
            </a:pPr>
            <a:r>
              <a:rPr lang="en-IN" i="1" dirty="0" smtClean="0"/>
              <a:t>CATEGORICAL COLUMNS:</a:t>
            </a:r>
          </a:p>
          <a:p>
            <a:pPr marL="0" indent="0">
              <a:buNone/>
            </a:pPr>
            <a:r>
              <a:rPr lang="en-IN" i="1" dirty="0" smtClean="0"/>
              <a:t>OFFENCE_CODE_GROUP,OFFENCE_DESCRIPTION,DISTRICT,DAY_OF_WEEK,UCR_PART,STREET</a:t>
            </a:r>
          </a:p>
          <a:p>
            <a:pPr marL="0" indent="0">
              <a:buNone/>
            </a:pPr>
            <a:endParaRPr lang="en-IN" i="1" dirty="0" smtClean="0"/>
          </a:p>
          <a:p>
            <a:pPr marL="0" indent="0">
              <a:buNone/>
            </a:pPr>
            <a:endParaRPr lang="en-IN" i="1" dirty="0" smtClean="0"/>
          </a:p>
          <a:p>
            <a:pPr marL="0" indent="0">
              <a:buNone/>
            </a:pPr>
            <a:r>
              <a:rPr lang="en-IN" i="1" dirty="0"/>
              <a:t> </a:t>
            </a:r>
            <a:r>
              <a:rPr lang="en-IN" i="1" dirty="0" smtClean="0"/>
              <a:t>                                                                    </a:t>
            </a:r>
          </a:p>
          <a:p>
            <a:pPr marL="0" indent="0">
              <a:buNone/>
            </a:pPr>
            <a:endParaRPr lang="en-IN" i="1" dirty="0"/>
          </a:p>
        </p:txBody>
      </p:sp>
    </p:spTree>
    <p:extLst>
      <p:ext uri="{BB962C8B-B14F-4D97-AF65-F5344CB8AC3E}">
        <p14:creationId xmlns:p14="http://schemas.microsoft.com/office/powerpoint/2010/main" val="81180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IN" dirty="0" smtClean="0"/>
              <a:t>VARIABLE DESCRIPTION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2085632"/>
              </p:ext>
            </p:extLst>
          </p:nvPr>
        </p:nvGraphicFramePr>
        <p:xfrm>
          <a:off x="1103313" y="2052638"/>
          <a:ext cx="8947152" cy="3500120"/>
        </p:xfrm>
        <a:graphic>
          <a:graphicData uri="http://schemas.openxmlformats.org/drawingml/2006/table">
            <a:tbl>
              <a:tblPr firstRow="1" bandRow="1">
                <a:tableStyleId>{ED083AE6-46FA-4A59-8FB0-9F97EB10719F}</a:tableStyleId>
              </a:tblPr>
              <a:tblGrid>
                <a:gridCol w="1104310">
                  <a:extLst>
                    <a:ext uri="{9D8B030D-6E8A-4147-A177-3AD203B41FA5}">
                      <a16:colId xmlns="" xmlns:a16="http://schemas.microsoft.com/office/drawing/2014/main" val="3786890761"/>
                    </a:ext>
                  </a:extLst>
                </a:gridCol>
                <a:gridCol w="3369266">
                  <a:extLst>
                    <a:ext uri="{9D8B030D-6E8A-4147-A177-3AD203B41FA5}">
                      <a16:colId xmlns="" xmlns:a16="http://schemas.microsoft.com/office/drawing/2014/main" val="2187269068"/>
                    </a:ext>
                  </a:extLst>
                </a:gridCol>
                <a:gridCol w="2236788">
                  <a:extLst>
                    <a:ext uri="{9D8B030D-6E8A-4147-A177-3AD203B41FA5}">
                      <a16:colId xmlns="" xmlns:a16="http://schemas.microsoft.com/office/drawing/2014/main" val="2353961238"/>
                    </a:ext>
                  </a:extLst>
                </a:gridCol>
                <a:gridCol w="2236788">
                  <a:extLst>
                    <a:ext uri="{9D8B030D-6E8A-4147-A177-3AD203B41FA5}">
                      <a16:colId xmlns="" xmlns:a16="http://schemas.microsoft.com/office/drawing/2014/main" val="2621184768"/>
                    </a:ext>
                  </a:extLst>
                </a:gridCol>
              </a:tblGrid>
              <a:tr h="337865">
                <a:tc>
                  <a:txBody>
                    <a:bodyPr/>
                    <a:lstStyle/>
                    <a:p>
                      <a:r>
                        <a:rPr lang="en-IN" i="1" dirty="0" smtClean="0"/>
                        <a:t>SL</a:t>
                      </a:r>
                      <a:r>
                        <a:rPr lang="en-IN" i="1" baseline="0" dirty="0" smtClean="0"/>
                        <a:t> NO</a:t>
                      </a:r>
                      <a:endParaRPr lang="en-IN" i="1" dirty="0"/>
                    </a:p>
                  </a:txBody>
                  <a:tcPr/>
                </a:tc>
                <a:tc>
                  <a:txBody>
                    <a:bodyPr/>
                    <a:lstStyle/>
                    <a:p>
                      <a:r>
                        <a:rPr lang="en-IN" i="1" dirty="0" smtClean="0"/>
                        <a:t>NAME</a:t>
                      </a:r>
                      <a:endParaRPr lang="en-IN" i="1" dirty="0"/>
                    </a:p>
                  </a:txBody>
                  <a:tcPr/>
                </a:tc>
                <a:tc>
                  <a:txBody>
                    <a:bodyPr/>
                    <a:lstStyle/>
                    <a:p>
                      <a:r>
                        <a:rPr lang="en-IN" i="1" dirty="0" smtClean="0"/>
                        <a:t>DESCRIPTION </a:t>
                      </a:r>
                      <a:endParaRPr lang="en-IN" i="1" dirty="0"/>
                    </a:p>
                  </a:txBody>
                  <a:tcPr/>
                </a:tc>
                <a:tc>
                  <a:txBody>
                    <a:bodyPr/>
                    <a:lstStyle/>
                    <a:p>
                      <a:r>
                        <a:rPr lang="en-IN" i="1" dirty="0" smtClean="0"/>
                        <a:t>TYPE</a:t>
                      </a:r>
                      <a:endParaRPr lang="en-IN" i="1" dirty="0"/>
                    </a:p>
                  </a:txBody>
                  <a:tcPr/>
                </a:tc>
                <a:extLst>
                  <a:ext uri="{0D108BD9-81ED-4DB2-BD59-A6C34878D82A}">
                    <a16:rowId xmlns="" xmlns:a16="http://schemas.microsoft.com/office/drawing/2014/main" val="1082466929"/>
                  </a:ext>
                </a:extLst>
              </a:tr>
              <a:tr h="370840">
                <a:tc>
                  <a:txBody>
                    <a:bodyPr/>
                    <a:lstStyle/>
                    <a:p>
                      <a:r>
                        <a:rPr lang="en-IN" i="1" dirty="0" smtClean="0"/>
                        <a:t>1</a:t>
                      </a:r>
                      <a:endParaRPr lang="en-IN" i="1" dirty="0"/>
                    </a:p>
                  </a:txBody>
                  <a:tcPr/>
                </a:tc>
                <a:tc>
                  <a:txBody>
                    <a:bodyPr/>
                    <a:lstStyle/>
                    <a:p>
                      <a:r>
                        <a:rPr lang="en-IN" i="1" dirty="0" smtClean="0"/>
                        <a:t>INCIDENT NUMBER </a:t>
                      </a:r>
                      <a:endParaRPr lang="en-IN" i="1" dirty="0"/>
                    </a:p>
                  </a:txBody>
                  <a:tcPr/>
                </a:tc>
                <a:tc>
                  <a:txBody>
                    <a:bodyPr/>
                    <a:lstStyle/>
                    <a:p>
                      <a:r>
                        <a:rPr lang="en-IN" i="1" dirty="0" smtClean="0"/>
                        <a:t>ORDER</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952054215"/>
                  </a:ext>
                </a:extLst>
              </a:tr>
              <a:tr h="370840">
                <a:tc>
                  <a:txBody>
                    <a:bodyPr/>
                    <a:lstStyle/>
                    <a:p>
                      <a:r>
                        <a:rPr lang="en-IN" i="1" dirty="0" smtClean="0"/>
                        <a:t>2</a:t>
                      </a:r>
                      <a:endParaRPr lang="en-IN" i="1" dirty="0"/>
                    </a:p>
                  </a:txBody>
                  <a:tcPr/>
                </a:tc>
                <a:tc>
                  <a:txBody>
                    <a:bodyPr/>
                    <a:lstStyle/>
                    <a:p>
                      <a:r>
                        <a:rPr lang="en-IN" i="1" dirty="0" smtClean="0"/>
                        <a:t>OFFENCE CODE</a:t>
                      </a:r>
                      <a:endParaRPr lang="en-IN" i="1" dirty="0"/>
                    </a:p>
                  </a:txBody>
                  <a:tcPr/>
                </a:tc>
                <a:tc>
                  <a:txBody>
                    <a:bodyPr/>
                    <a:lstStyle/>
                    <a:p>
                      <a:r>
                        <a:rPr lang="en-IN" i="1" dirty="0" smtClean="0"/>
                        <a:t>CRIME</a:t>
                      </a:r>
                      <a:r>
                        <a:rPr lang="en-IN" i="1" baseline="0" dirty="0" smtClean="0"/>
                        <a:t> NUMBER</a:t>
                      </a:r>
                      <a:endParaRPr lang="en-IN" i="1" dirty="0"/>
                    </a:p>
                  </a:txBody>
                  <a:tcPr/>
                </a:tc>
                <a:tc>
                  <a:txBody>
                    <a:bodyPr/>
                    <a:lstStyle/>
                    <a:p>
                      <a:r>
                        <a:rPr lang="en-IN" i="1" dirty="0" smtClean="0"/>
                        <a:t>INTEGER</a:t>
                      </a:r>
                      <a:endParaRPr lang="en-IN" i="1" dirty="0"/>
                    </a:p>
                  </a:txBody>
                  <a:tcPr/>
                </a:tc>
                <a:extLst>
                  <a:ext uri="{0D108BD9-81ED-4DB2-BD59-A6C34878D82A}">
                    <a16:rowId xmlns="" xmlns:a16="http://schemas.microsoft.com/office/drawing/2014/main" val="2246321031"/>
                  </a:ext>
                </a:extLst>
              </a:tr>
              <a:tr h="370840">
                <a:tc>
                  <a:txBody>
                    <a:bodyPr/>
                    <a:lstStyle/>
                    <a:p>
                      <a:r>
                        <a:rPr lang="en-IN" i="1" dirty="0" smtClean="0"/>
                        <a:t>3</a:t>
                      </a:r>
                      <a:endParaRPr lang="en-IN" i="1" dirty="0"/>
                    </a:p>
                  </a:txBody>
                  <a:tcPr/>
                </a:tc>
                <a:tc>
                  <a:txBody>
                    <a:bodyPr/>
                    <a:lstStyle/>
                    <a:p>
                      <a:r>
                        <a:rPr lang="en-IN" i="1" dirty="0" smtClean="0"/>
                        <a:t>OFFENCE CODE GROUP</a:t>
                      </a:r>
                      <a:endParaRPr lang="en-IN" i="1" dirty="0"/>
                    </a:p>
                  </a:txBody>
                  <a:tcPr/>
                </a:tc>
                <a:tc>
                  <a:txBody>
                    <a:bodyPr/>
                    <a:lstStyle/>
                    <a:p>
                      <a:r>
                        <a:rPr lang="en-IN" i="1" dirty="0" smtClean="0"/>
                        <a:t>CRIME TYPE GROUP</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4174132523"/>
                  </a:ext>
                </a:extLst>
              </a:tr>
              <a:tr h="370840">
                <a:tc>
                  <a:txBody>
                    <a:bodyPr/>
                    <a:lstStyle/>
                    <a:p>
                      <a:r>
                        <a:rPr lang="en-IN" i="1" dirty="0" smtClean="0"/>
                        <a:t>4</a:t>
                      </a:r>
                      <a:endParaRPr lang="en-IN" i="1" dirty="0"/>
                    </a:p>
                  </a:txBody>
                  <a:tcPr/>
                </a:tc>
                <a:tc>
                  <a:txBody>
                    <a:bodyPr/>
                    <a:lstStyle/>
                    <a:p>
                      <a:r>
                        <a:rPr lang="en-IN" i="1" dirty="0" smtClean="0"/>
                        <a:t>OFFENCE DESCRIPTION</a:t>
                      </a:r>
                      <a:endParaRPr lang="en-IN" i="1" dirty="0"/>
                    </a:p>
                  </a:txBody>
                  <a:tcPr/>
                </a:tc>
                <a:tc>
                  <a:txBody>
                    <a:bodyPr/>
                    <a:lstStyle/>
                    <a:p>
                      <a:r>
                        <a:rPr lang="en-IN" i="1" dirty="0" smtClean="0"/>
                        <a:t>CRIME EXPLANATION</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1072232187"/>
                  </a:ext>
                </a:extLst>
              </a:tr>
              <a:tr h="370840">
                <a:tc>
                  <a:txBody>
                    <a:bodyPr/>
                    <a:lstStyle/>
                    <a:p>
                      <a:r>
                        <a:rPr lang="en-IN" i="1" dirty="0" smtClean="0"/>
                        <a:t>5</a:t>
                      </a:r>
                      <a:endParaRPr lang="en-IN" i="1" dirty="0"/>
                    </a:p>
                  </a:txBody>
                  <a:tcPr/>
                </a:tc>
                <a:tc>
                  <a:txBody>
                    <a:bodyPr/>
                    <a:lstStyle/>
                    <a:p>
                      <a:r>
                        <a:rPr lang="en-IN" i="1" dirty="0" smtClean="0"/>
                        <a:t>DISTRICT</a:t>
                      </a:r>
                      <a:endParaRPr lang="en-IN" i="1" dirty="0"/>
                    </a:p>
                  </a:txBody>
                  <a:tcPr/>
                </a:tc>
                <a:tc>
                  <a:txBody>
                    <a:bodyPr/>
                    <a:lstStyle/>
                    <a:p>
                      <a:r>
                        <a:rPr lang="en-IN" i="1" dirty="0" smtClean="0"/>
                        <a:t>DISTRICT</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418706916"/>
                  </a:ext>
                </a:extLst>
              </a:tr>
              <a:tr h="370840">
                <a:tc>
                  <a:txBody>
                    <a:bodyPr/>
                    <a:lstStyle/>
                    <a:p>
                      <a:r>
                        <a:rPr lang="en-IN" i="1" dirty="0" smtClean="0"/>
                        <a:t>6</a:t>
                      </a:r>
                      <a:endParaRPr lang="en-IN" i="1" dirty="0"/>
                    </a:p>
                  </a:txBody>
                  <a:tcPr/>
                </a:tc>
                <a:tc>
                  <a:txBody>
                    <a:bodyPr/>
                    <a:lstStyle/>
                    <a:p>
                      <a:r>
                        <a:rPr lang="en-IN" i="1" dirty="0" smtClean="0"/>
                        <a:t>REPORTING AREA</a:t>
                      </a:r>
                      <a:endParaRPr lang="en-IN" i="1" dirty="0"/>
                    </a:p>
                  </a:txBody>
                  <a:tcPr/>
                </a:tc>
                <a:tc>
                  <a:txBody>
                    <a:bodyPr/>
                    <a:lstStyle/>
                    <a:p>
                      <a:r>
                        <a:rPr lang="en-IN" i="1" dirty="0" smtClean="0"/>
                        <a:t>PLACE </a:t>
                      </a:r>
                      <a:endParaRPr lang="en-IN" i="1" dirty="0"/>
                    </a:p>
                  </a:txBody>
                  <a:tcPr/>
                </a:tc>
                <a:tc>
                  <a:txBody>
                    <a:bodyPr/>
                    <a:lstStyle/>
                    <a:p>
                      <a:r>
                        <a:rPr lang="en-IN" i="1" dirty="0" smtClean="0"/>
                        <a:t>INTEGER</a:t>
                      </a:r>
                      <a:endParaRPr lang="en-IN" i="1" dirty="0"/>
                    </a:p>
                  </a:txBody>
                  <a:tcPr/>
                </a:tc>
                <a:extLst>
                  <a:ext uri="{0D108BD9-81ED-4DB2-BD59-A6C34878D82A}">
                    <a16:rowId xmlns="" xmlns:a16="http://schemas.microsoft.com/office/drawing/2014/main" val="1344217744"/>
                  </a:ext>
                </a:extLst>
              </a:tr>
              <a:tr h="370840">
                <a:tc>
                  <a:txBody>
                    <a:bodyPr/>
                    <a:lstStyle/>
                    <a:p>
                      <a:r>
                        <a:rPr lang="en-IN" i="1" dirty="0" smtClean="0"/>
                        <a:t>7</a:t>
                      </a:r>
                      <a:endParaRPr lang="en-IN" i="1" dirty="0"/>
                    </a:p>
                  </a:txBody>
                  <a:tcPr/>
                </a:tc>
                <a:tc>
                  <a:txBody>
                    <a:bodyPr/>
                    <a:lstStyle/>
                    <a:p>
                      <a:r>
                        <a:rPr lang="en-IN" i="1" dirty="0" smtClean="0"/>
                        <a:t>SHOOTING</a:t>
                      </a:r>
                      <a:endParaRPr lang="en-IN" i="1" dirty="0"/>
                    </a:p>
                  </a:txBody>
                  <a:tcPr/>
                </a:tc>
                <a:tc>
                  <a:txBody>
                    <a:bodyPr/>
                    <a:lstStyle/>
                    <a:p>
                      <a:r>
                        <a:rPr lang="en-IN" i="1" dirty="0" smtClean="0"/>
                        <a:t>NULL</a:t>
                      </a:r>
                      <a:endParaRPr lang="en-IN" i="1" dirty="0"/>
                    </a:p>
                  </a:txBody>
                  <a:tcPr/>
                </a:tc>
                <a:tc>
                  <a:txBody>
                    <a:bodyPr/>
                    <a:lstStyle/>
                    <a:p>
                      <a:r>
                        <a:rPr lang="en-IN" i="1" dirty="0" smtClean="0"/>
                        <a:t>UUID</a:t>
                      </a:r>
                      <a:endParaRPr lang="en-IN" i="1" dirty="0"/>
                    </a:p>
                  </a:txBody>
                  <a:tcPr/>
                </a:tc>
                <a:extLst>
                  <a:ext uri="{0D108BD9-81ED-4DB2-BD59-A6C34878D82A}">
                    <a16:rowId xmlns="" xmlns:a16="http://schemas.microsoft.com/office/drawing/2014/main" val="3850168635"/>
                  </a:ext>
                </a:extLst>
              </a:tr>
            </a:tbl>
          </a:graphicData>
        </a:graphic>
      </p:graphicFrame>
    </p:spTree>
    <p:extLst>
      <p:ext uri="{BB962C8B-B14F-4D97-AF65-F5344CB8AC3E}">
        <p14:creationId xmlns:p14="http://schemas.microsoft.com/office/powerpoint/2010/main" val="134941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56800523"/>
              </p:ext>
            </p:extLst>
          </p:nvPr>
        </p:nvGraphicFramePr>
        <p:xfrm>
          <a:off x="1371600" y="218505"/>
          <a:ext cx="7575552" cy="4105300"/>
        </p:xfrm>
        <a:graphic>
          <a:graphicData uri="http://schemas.openxmlformats.org/drawingml/2006/table">
            <a:tbl>
              <a:tblPr firstRow="1" bandRow="1">
                <a:tableStyleId>{ED083AE6-46FA-4A59-8FB0-9F97EB10719F}</a:tableStyleId>
              </a:tblPr>
              <a:tblGrid>
                <a:gridCol w="1893888">
                  <a:extLst>
                    <a:ext uri="{9D8B030D-6E8A-4147-A177-3AD203B41FA5}">
                      <a16:colId xmlns="" xmlns:a16="http://schemas.microsoft.com/office/drawing/2014/main" val="4095227716"/>
                    </a:ext>
                  </a:extLst>
                </a:gridCol>
                <a:gridCol w="1893888">
                  <a:extLst>
                    <a:ext uri="{9D8B030D-6E8A-4147-A177-3AD203B41FA5}">
                      <a16:colId xmlns="" xmlns:a16="http://schemas.microsoft.com/office/drawing/2014/main" val="1942457647"/>
                    </a:ext>
                  </a:extLst>
                </a:gridCol>
                <a:gridCol w="1893888">
                  <a:extLst>
                    <a:ext uri="{9D8B030D-6E8A-4147-A177-3AD203B41FA5}">
                      <a16:colId xmlns="" xmlns:a16="http://schemas.microsoft.com/office/drawing/2014/main" val="3656696475"/>
                    </a:ext>
                  </a:extLst>
                </a:gridCol>
                <a:gridCol w="1893888">
                  <a:extLst>
                    <a:ext uri="{9D8B030D-6E8A-4147-A177-3AD203B41FA5}">
                      <a16:colId xmlns="" xmlns:a16="http://schemas.microsoft.com/office/drawing/2014/main" val="2572426064"/>
                    </a:ext>
                  </a:extLst>
                </a:gridCol>
              </a:tblGrid>
              <a:tr h="356259">
                <a:tc>
                  <a:txBody>
                    <a:bodyPr/>
                    <a:lstStyle/>
                    <a:p>
                      <a:r>
                        <a:rPr lang="en-IN" i="1" dirty="0" smtClean="0"/>
                        <a:t>SL</a:t>
                      </a:r>
                      <a:r>
                        <a:rPr lang="en-IN" i="1" baseline="0" dirty="0" smtClean="0"/>
                        <a:t> NO</a:t>
                      </a:r>
                      <a:endParaRPr lang="en-IN" i="1" dirty="0"/>
                    </a:p>
                  </a:txBody>
                  <a:tcPr/>
                </a:tc>
                <a:tc>
                  <a:txBody>
                    <a:bodyPr/>
                    <a:lstStyle/>
                    <a:p>
                      <a:r>
                        <a:rPr lang="en-IN" i="1" dirty="0" smtClean="0"/>
                        <a:t>NAME</a:t>
                      </a:r>
                      <a:endParaRPr lang="en-IN" i="1" dirty="0"/>
                    </a:p>
                  </a:txBody>
                  <a:tcPr/>
                </a:tc>
                <a:tc>
                  <a:txBody>
                    <a:bodyPr/>
                    <a:lstStyle/>
                    <a:p>
                      <a:r>
                        <a:rPr lang="en-IN" i="1" dirty="0" smtClean="0"/>
                        <a:t>DESCRIPTION</a:t>
                      </a:r>
                      <a:endParaRPr lang="en-IN" i="1" dirty="0"/>
                    </a:p>
                  </a:txBody>
                  <a:tcPr/>
                </a:tc>
                <a:tc>
                  <a:txBody>
                    <a:bodyPr/>
                    <a:lstStyle/>
                    <a:p>
                      <a:r>
                        <a:rPr lang="en-IN" i="1" dirty="0" smtClean="0"/>
                        <a:t>TYPE</a:t>
                      </a:r>
                      <a:endParaRPr lang="en-IN" i="1" dirty="0"/>
                    </a:p>
                  </a:txBody>
                  <a:tcPr/>
                </a:tc>
                <a:extLst>
                  <a:ext uri="{0D108BD9-81ED-4DB2-BD59-A6C34878D82A}">
                    <a16:rowId xmlns="" xmlns:a16="http://schemas.microsoft.com/office/drawing/2014/main" val="1036773653"/>
                  </a:ext>
                </a:extLst>
              </a:tr>
              <a:tr h="623455">
                <a:tc>
                  <a:txBody>
                    <a:bodyPr/>
                    <a:lstStyle/>
                    <a:p>
                      <a:r>
                        <a:rPr lang="en-IN" i="1" dirty="0" smtClean="0"/>
                        <a:t>8</a:t>
                      </a:r>
                      <a:endParaRPr lang="en-IN" i="1" dirty="0"/>
                    </a:p>
                  </a:txBody>
                  <a:tcPr/>
                </a:tc>
                <a:tc>
                  <a:txBody>
                    <a:bodyPr/>
                    <a:lstStyle/>
                    <a:p>
                      <a:r>
                        <a:rPr lang="en-IN" i="1" dirty="0" smtClean="0"/>
                        <a:t>OCCURRED_ON_DATE</a:t>
                      </a:r>
                      <a:endParaRPr lang="en-IN" i="1" dirty="0"/>
                    </a:p>
                  </a:txBody>
                  <a:tcPr/>
                </a:tc>
                <a:tc>
                  <a:txBody>
                    <a:bodyPr/>
                    <a:lstStyle/>
                    <a:p>
                      <a:r>
                        <a:rPr lang="en-IN" i="1" smtClean="0"/>
                        <a:t>DATE</a:t>
                      </a:r>
                      <a:endParaRPr lang="en-IN" i="1" dirty="0"/>
                    </a:p>
                  </a:txBody>
                  <a:tcPr/>
                </a:tc>
                <a:tc>
                  <a:txBody>
                    <a:bodyPr/>
                    <a:lstStyle/>
                    <a:p>
                      <a:r>
                        <a:rPr lang="en-IN" i="1" dirty="0" smtClean="0"/>
                        <a:t>DATE</a:t>
                      </a:r>
                      <a:endParaRPr lang="en-IN" i="1" dirty="0"/>
                    </a:p>
                  </a:txBody>
                  <a:tcPr/>
                </a:tc>
                <a:extLst>
                  <a:ext uri="{0D108BD9-81ED-4DB2-BD59-A6C34878D82A}">
                    <a16:rowId xmlns="" xmlns:a16="http://schemas.microsoft.com/office/drawing/2014/main" val="480044135"/>
                  </a:ext>
                </a:extLst>
              </a:tr>
              <a:tr h="555765">
                <a:tc>
                  <a:txBody>
                    <a:bodyPr/>
                    <a:lstStyle/>
                    <a:p>
                      <a:r>
                        <a:rPr lang="en-IN" i="1" dirty="0" smtClean="0"/>
                        <a:t>9</a:t>
                      </a:r>
                      <a:endParaRPr lang="en-IN" i="1" dirty="0"/>
                    </a:p>
                  </a:txBody>
                  <a:tcPr/>
                </a:tc>
                <a:tc>
                  <a:txBody>
                    <a:bodyPr/>
                    <a:lstStyle/>
                    <a:p>
                      <a:r>
                        <a:rPr lang="en-IN" i="1" dirty="0" smtClean="0"/>
                        <a:t>YEAR</a:t>
                      </a:r>
                      <a:endParaRPr lang="en-IN" i="1" dirty="0"/>
                    </a:p>
                  </a:txBody>
                  <a:tcPr/>
                </a:tc>
                <a:tc>
                  <a:txBody>
                    <a:bodyPr/>
                    <a:lstStyle/>
                    <a:p>
                      <a:r>
                        <a:rPr lang="en-IN" i="1" dirty="0" smtClean="0"/>
                        <a:t>YEAR</a:t>
                      </a:r>
                      <a:endParaRPr lang="en-IN" i="1" dirty="0"/>
                    </a:p>
                  </a:txBody>
                  <a:tcPr/>
                </a:tc>
                <a:tc>
                  <a:txBody>
                    <a:bodyPr/>
                    <a:lstStyle/>
                    <a:p>
                      <a:r>
                        <a:rPr lang="en-IN" i="1" dirty="0" smtClean="0"/>
                        <a:t>INTEGER</a:t>
                      </a:r>
                      <a:endParaRPr lang="en-IN" i="1" dirty="0"/>
                    </a:p>
                  </a:txBody>
                  <a:tcPr/>
                </a:tc>
                <a:extLst>
                  <a:ext uri="{0D108BD9-81ED-4DB2-BD59-A6C34878D82A}">
                    <a16:rowId xmlns="" xmlns:a16="http://schemas.microsoft.com/office/drawing/2014/main" val="3149640078"/>
                  </a:ext>
                </a:extLst>
              </a:tr>
              <a:tr h="470263">
                <a:tc>
                  <a:txBody>
                    <a:bodyPr/>
                    <a:lstStyle/>
                    <a:p>
                      <a:r>
                        <a:rPr lang="en-IN" i="1" dirty="0" smtClean="0"/>
                        <a:t>10</a:t>
                      </a:r>
                      <a:endParaRPr lang="en-IN" i="1" dirty="0"/>
                    </a:p>
                  </a:txBody>
                  <a:tcPr/>
                </a:tc>
                <a:tc>
                  <a:txBody>
                    <a:bodyPr/>
                    <a:lstStyle/>
                    <a:p>
                      <a:r>
                        <a:rPr lang="en-IN" i="1" dirty="0" smtClean="0"/>
                        <a:t>MONTH</a:t>
                      </a:r>
                      <a:endParaRPr lang="en-IN" i="1" dirty="0"/>
                    </a:p>
                  </a:txBody>
                  <a:tcPr/>
                </a:tc>
                <a:tc>
                  <a:txBody>
                    <a:bodyPr/>
                    <a:lstStyle/>
                    <a:p>
                      <a:r>
                        <a:rPr lang="en-IN" i="1" baseline="0" dirty="0" smtClean="0"/>
                        <a:t>MONTH</a:t>
                      </a:r>
                      <a:endParaRPr lang="en-IN" i="1" dirty="0"/>
                    </a:p>
                  </a:txBody>
                  <a:tcPr/>
                </a:tc>
                <a:tc>
                  <a:txBody>
                    <a:bodyPr/>
                    <a:lstStyle/>
                    <a:p>
                      <a:r>
                        <a:rPr lang="en-IN" i="1" dirty="0" smtClean="0"/>
                        <a:t>INTEGER</a:t>
                      </a:r>
                      <a:endParaRPr lang="en-IN" i="1" dirty="0"/>
                    </a:p>
                  </a:txBody>
                  <a:tcPr/>
                </a:tc>
                <a:extLst>
                  <a:ext uri="{0D108BD9-81ED-4DB2-BD59-A6C34878D82A}">
                    <a16:rowId xmlns="" xmlns:a16="http://schemas.microsoft.com/office/drawing/2014/main" val="3681534571"/>
                  </a:ext>
                </a:extLst>
              </a:tr>
              <a:tr h="427512">
                <a:tc>
                  <a:txBody>
                    <a:bodyPr/>
                    <a:lstStyle/>
                    <a:p>
                      <a:r>
                        <a:rPr lang="en-IN" i="1" dirty="0" smtClean="0"/>
                        <a:t>11</a:t>
                      </a:r>
                      <a:endParaRPr lang="en-IN" i="1" dirty="0"/>
                    </a:p>
                  </a:txBody>
                  <a:tcPr/>
                </a:tc>
                <a:tc>
                  <a:txBody>
                    <a:bodyPr/>
                    <a:lstStyle/>
                    <a:p>
                      <a:r>
                        <a:rPr lang="en-IN" i="1" dirty="0" smtClean="0"/>
                        <a:t>DAY OF WEEK</a:t>
                      </a:r>
                      <a:endParaRPr lang="en-IN" i="1" dirty="0"/>
                    </a:p>
                  </a:txBody>
                  <a:tcPr/>
                </a:tc>
                <a:tc>
                  <a:txBody>
                    <a:bodyPr/>
                    <a:lstStyle/>
                    <a:p>
                      <a:r>
                        <a:rPr lang="en-IN" i="1" dirty="0" smtClean="0"/>
                        <a:t>DAY</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3154064147"/>
                  </a:ext>
                </a:extLst>
              </a:tr>
              <a:tr h="356259">
                <a:tc>
                  <a:txBody>
                    <a:bodyPr/>
                    <a:lstStyle/>
                    <a:p>
                      <a:r>
                        <a:rPr lang="en-IN" i="1" dirty="0" smtClean="0"/>
                        <a:t>12</a:t>
                      </a:r>
                      <a:endParaRPr lang="en-IN" i="1" dirty="0"/>
                    </a:p>
                  </a:txBody>
                  <a:tcPr/>
                </a:tc>
                <a:tc>
                  <a:txBody>
                    <a:bodyPr/>
                    <a:lstStyle/>
                    <a:p>
                      <a:r>
                        <a:rPr lang="en-IN" i="1" dirty="0" smtClean="0"/>
                        <a:t>HOUR</a:t>
                      </a:r>
                      <a:endParaRPr lang="en-IN" i="1" dirty="0"/>
                    </a:p>
                  </a:txBody>
                  <a:tcPr/>
                </a:tc>
                <a:tc>
                  <a:txBody>
                    <a:bodyPr/>
                    <a:lstStyle/>
                    <a:p>
                      <a:r>
                        <a:rPr lang="en-IN" i="1" dirty="0" smtClean="0"/>
                        <a:t>TIME</a:t>
                      </a:r>
                      <a:endParaRPr lang="en-IN" i="1" dirty="0"/>
                    </a:p>
                  </a:txBody>
                  <a:tcPr/>
                </a:tc>
                <a:tc>
                  <a:txBody>
                    <a:bodyPr/>
                    <a:lstStyle/>
                    <a:p>
                      <a:r>
                        <a:rPr lang="en-IN" i="1" dirty="0" smtClean="0"/>
                        <a:t>INTEGER</a:t>
                      </a:r>
                      <a:endParaRPr lang="en-IN" i="1" dirty="0"/>
                    </a:p>
                  </a:txBody>
                  <a:tcPr/>
                </a:tc>
                <a:extLst>
                  <a:ext uri="{0D108BD9-81ED-4DB2-BD59-A6C34878D82A}">
                    <a16:rowId xmlns="" xmlns:a16="http://schemas.microsoft.com/office/drawing/2014/main" val="2052890274"/>
                  </a:ext>
                </a:extLst>
              </a:tr>
              <a:tr h="623455">
                <a:tc>
                  <a:txBody>
                    <a:bodyPr/>
                    <a:lstStyle/>
                    <a:p>
                      <a:r>
                        <a:rPr lang="en-IN" i="1" dirty="0" smtClean="0"/>
                        <a:t>13</a:t>
                      </a:r>
                      <a:endParaRPr lang="en-IN" i="1" dirty="0"/>
                    </a:p>
                  </a:txBody>
                  <a:tcPr/>
                </a:tc>
                <a:tc>
                  <a:txBody>
                    <a:bodyPr/>
                    <a:lstStyle/>
                    <a:p>
                      <a:r>
                        <a:rPr lang="en-IN" i="1" dirty="0" smtClean="0"/>
                        <a:t>UCR PART</a:t>
                      </a:r>
                      <a:endParaRPr lang="en-IN" i="1" dirty="0"/>
                    </a:p>
                  </a:txBody>
                  <a:tcPr/>
                </a:tc>
                <a:tc>
                  <a:txBody>
                    <a:bodyPr/>
                    <a:lstStyle/>
                    <a:p>
                      <a:r>
                        <a:rPr lang="en-IN" i="1" dirty="0" smtClean="0"/>
                        <a:t>PART DESCRIPTION</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2410984322"/>
                  </a:ext>
                </a:extLst>
              </a:tr>
              <a:tr h="623455">
                <a:tc>
                  <a:txBody>
                    <a:bodyPr/>
                    <a:lstStyle/>
                    <a:p>
                      <a:r>
                        <a:rPr lang="en-IN" i="1" dirty="0" smtClean="0"/>
                        <a:t>14</a:t>
                      </a:r>
                      <a:endParaRPr lang="en-IN" i="1" dirty="0"/>
                    </a:p>
                  </a:txBody>
                  <a:tcPr/>
                </a:tc>
                <a:tc>
                  <a:txBody>
                    <a:bodyPr/>
                    <a:lstStyle/>
                    <a:p>
                      <a:r>
                        <a:rPr lang="en-IN" i="1" dirty="0" smtClean="0"/>
                        <a:t>STREET</a:t>
                      </a:r>
                      <a:endParaRPr lang="en-IN" i="1" dirty="0"/>
                    </a:p>
                  </a:txBody>
                  <a:tcPr/>
                </a:tc>
                <a:tc>
                  <a:txBody>
                    <a:bodyPr/>
                    <a:lstStyle/>
                    <a:p>
                      <a:r>
                        <a:rPr lang="en-IN" i="1" dirty="0" smtClean="0"/>
                        <a:t>PLACE OF OCCURENCE</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33804067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8430868"/>
              </p:ext>
            </p:extLst>
          </p:nvPr>
        </p:nvGraphicFramePr>
        <p:xfrm>
          <a:off x="1371600" y="4323805"/>
          <a:ext cx="7575552" cy="1867989"/>
        </p:xfrm>
        <a:graphic>
          <a:graphicData uri="http://schemas.openxmlformats.org/drawingml/2006/table">
            <a:tbl>
              <a:tblPr firstRow="1" bandRow="1">
                <a:tableStyleId>{ED083AE6-46FA-4A59-8FB0-9F97EB10719F}</a:tableStyleId>
              </a:tblPr>
              <a:tblGrid>
                <a:gridCol w="1893888">
                  <a:extLst>
                    <a:ext uri="{9D8B030D-6E8A-4147-A177-3AD203B41FA5}">
                      <a16:colId xmlns="" xmlns:a16="http://schemas.microsoft.com/office/drawing/2014/main" val="2125042427"/>
                    </a:ext>
                  </a:extLst>
                </a:gridCol>
                <a:gridCol w="1893888">
                  <a:extLst>
                    <a:ext uri="{9D8B030D-6E8A-4147-A177-3AD203B41FA5}">
                      <a16:colId xmlns="" xmlns:a16="http://schemas.microsoft.com/office/drawing/2014/main" val="1081284481"/>
                    </a:ext>
                  </a:extLst>
                </a:gridCol>
                <a:gridCol w="1893888">
                  <a:extLst>
                    <a:ext uri="{9D8B030D-6E8A-4147-A177-3AD203B41FA5}">
                      <a16:colId xmlns="" xmlns:a16="http://schemas.microsoft.com/office/drawing/2014/main" val="2452147289"/>
                    </a:ext>
                  </a:extLst>
                </a:gridCol>
                <a:gridCol w="1893888">
                  <a:extLst>
                    <a:ext uri="{9D8B030D-6E8A-4147-A177-3AD203B41FA5}">
                      <a16:colId xmlns="" xmlns:a16="http://schemas.microsoft.com/office/drawing/2014/main" val="256383227"/>
                    </a:ext>
                  </a:extLst>
                </a:gridCol>
              </a:tblGrid>
              <a:tr h="622663">
                <a:tc>
                  <a:txBody>
                    <a:bodyPr/>
                    <a:lstStyle/>
                    <a:p>
                      <a:r>
                        <a:rPr lang="en-IN" i="1" dirty="0" smtClean="0"/>
                        <a:t>15</a:t>
                      </a:r>
                      <a:endParaRPr lang="en-IN" b="0" i="1" dirty="0"/>
                    </a:p>
                  </a:txBody>
                  <a:tcPr/>
                </a:tc>
                <a:tc>
                  <a:txBody>
                    <a:bodyPr/>
                    <a:lstStyle/>
                    <a:p>
                      <a:r>
                        <a:rPr lang="en-IN" i="1" dirty="0" smtClean="0"/>
                        <a:t>LAT</a:t>
                      </a:r>
                      <a:endParaRPr lang="en-IN" b="0" i="1" dirty="0"/>
                    </a:p>
                  </a:txBody>
                  <a:tcPr/>
                </a:tc>
                <a:tc>
                  <a:txBody>
                    <a:bodyPr/>
                    <a:lstStyle/>
                    <a:p>
                      <a:r>
                        <a:rPr lang="en-IN" i="1" dirty="0" smtClean="0"/>
                        <a:t>LATITUDE</a:t>
                      </a:r>
                      <a:endParaRPr lang="en-IN" b="0" i="1" dirty="0"/>
                    </a:p>
                  </a:txBody>
                  <a:tcPr/>
                </a:tc>
                <a:tc>
                  <a:txBody>
                    <a:bodyPr/>
                    <a:lstStyle/>
                    <a:p>
                      <a:r>
                        <a:rPr lang="en-IN" i="1" dirty="0" smtClean="0"/>
                        <a:t>LATITUDE</a:t>
                      </a:r>
                      <a:endParaRPr lang="en-IN" b="0" i="1" dirty="0"/>
                    </a:p>
                  </a:txBody>
                  <a:tcPr/>
                </a:tc>
                <a:extLst>
                  <a:ext uri="{0D108BD9-81ED-4DB2-BD59-A6C34878D82A}">
                    <a16:rowId xmlns="" xmlns:a16="http://schemas.microsoft.com/office/drawing/2014/main" val="373415719"/>
                  </a:ext>
                </a:extLst>
              </a:tr>
              <a:tr h="622663">
                <a:tc>
                  <a:txBody>
                    <a:bodyPr/>
                    <a:lstStyle/>
                    <a:p>
                      <a:r>
                        <a:rPr lang="en-IN" i="1" dirty="0" smtClean="0"/>
                        <a:t>L16</a:t>
                      </a:r>
                      <a:endParaRPr lang="en-IN" i="1" dirty="0"/>
                    </a:p>
                  </a:txBody>
                  <a:tcPr/>
                </a:tc>
                <a:tc>
                  <a:txBody>
                    <a:bodyPr/>
                    <a:lstStyle/>
                    <a:p>
                      <a:r>
                        <a:rPr lang="en-IN" i="1" dirty="0" smtClean="0"/>
                        <a:t>LONG</a:t>
                      </a:r>
                      <a:endParaRPr lang="en-IN" i="1" dirty="0"/>
                    </a:p>
                  </a:txBody>
                  <a:tcPr/>
                </a:tc>
                <a:tc>
                  <a:txBody>
                    <a:bodyPr/>
                    <a:lstStyle/>
                    <a:p>
                      <a:r>
                        <a:rPr lang="en-IN" i="1" dirty="0" smtClean="0"/>
                        <a:t>LONGITUDE</a:t>
                      </a:r>
                      <a:endParaRPr lang="en-IN" i="1" dirty="0"/>
                    </a:p>
                  </a:txBody>
                  <a:tcPr/>
                </a:tc>
                <a:tc>
                  <a:txBody>
                    <a:bodyPr/>
                    <a:lstStyle/>
                    <a:p>
                      <a:r>
                        <a:rPr lang="en-IN" i="1" dirty="0" smtClean="0"/>
                        <a:t>DECIMAL</a:t>
                      </a:r>
                      <a:endParaRPr lang="en-IN" i="1" dirty="0"/>
                    </a:p>
                  </a:txBody>
                  <a:tcPr/>
                </a:tc>
                <a:extLst>
                  <a:ext uri="{0D108BD9-81ED-4DB2-BD59-A6C34878D82A}">
                    <a16:rowId xmlns="" xmlns:a16="http://schemas.microsoft.com/office/drawing/2014/main" val="2395799276"/>
                  </a:ext>
                </a:extLst>
              </a:tr>
              <a:tr h="622663">
                <a:tc>
                  <a:txBody>
                    <a:bodyPr/>
                    <a:lstStyle/>
                    <a:p>
                      <a:r>
                        <a:rPr lang="en-IN" i="1" dirty="0" smtClean="0"/>
                        <a:t>17</a:t>
                      </a:r>
                      <a:endParaRPr lang="en-IN" i="1" dirty="0"/>
                    </a:p>
                  </a:txBody>
                  <a:tcPr/>
                </a:tc>
                <a:tc>
                  <a:txBody>
                    <a:bodyPr/>
                    <a:lstStyle/>
                    <a:p>
                      <a:r>
                        <a:rPr lang="en-IN" i="1" dirty="0" smtClean="0"/>
                        <a:t>LOCATION</a:t>
                      </a:r>
                      <a:endParaRPr lang="en-IN" i="1" dirty="0"/>
                    </a:p>
                  </a:txBody>
                  <a:tcPr/>
                </a:tc>
                <a:tc>
                  <a:txBody>
                    <a:bodyPr/>
                    <a:lstStyle/>
                    <a:p>
                      <a:r>
                        <a:rPr lang="en-IN" i="1" dirty="0" smtClean="0"/>
                        <a:t>LAT AND LONG</a:t>
                      </a:r>
                      <a:endParaRPr lang="en-IN" i="1" dirty="0"/>
                    </a:p>
                  </a:txBody>
                  <a:tcPr/>
                </a:tc>
                <a:tc>
                  <a:txBody>
                    <a:bodyPr/>
                    <a:lstStyle/>
                    <a:p>
                      <a:r>
                        <a:rPr lang="en-IN" i="1" dirty="0" smtClean="0"/>
                        <a:t>STRING</a:t>
                      </a:r>
                      <a:endParaRPr lang="en-IN" i="1" dirty="0"/>
                    </a:p>
                  </a:txBody>
                  <a:tcPr/>
                </a:tc>
                <a:extLst>
                  <a:ext uri="{0D108BD9-81ED-4DB2-BD59-A6C34878D82A}">
                    <a16:rowId xmlns="" xmlns:a16="http://schemas.microsoft.com/office/drawing/2014/main" val="3061839042"/>
                  </a:ext>
                </a:extLst>
              </a:tr>
            </a:tbl>
          </a:graphicData>
        </a:graphic>
      </p:graphicFrame>
    </p:spTree>
    <p:extLst>
      <p:ext uri="{BB962C8B-B14F-4D97-AF65-F5344CB8AC3E}">
        <p14:creationId xmlns:p14="http://schemas.microsoft.com/office/powerpoint/2010/main" val="154801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a:t>
            </a:r>
            <a:endParaRPr lang="en-IN" dirty="0"/>
          </a:p>
        </p:txBody>
      </p:sp>
      <p:sp>
        <p:nvSpPr>
          <p:cNvPr id="3" name="Content Placeholder 2"/>
          <p:cNvSpPr>
            <a:spLocks noGrp="1"/>
          </p:cNvSpPr>
          <p:nvPr>
            <p:ph idx="1"/>
          </p:nvPr>
        </p:nvSpPr>
        <p:spPr/>
        <p:txBody>
          <a:bodyPr/>
          <a:lstStyle/>
          <a:p>
            <a:r>
              <a:rPr lang="en-IN" b="1" i="1" dirty="0" smtClean="0"/>
              <a:t>These are the steps that we will undertake:</a:t>
            </a:r>
          </a:p>
          <a:p>
            <a:pPr marL="457200" indent="-457200">
              <a:buFont typeface="+mj-lt"/>
              <a:buAutoNum type="arabicPeriod"/>
            </a:pPr>
            <a:r>
              <a:rPr lang="en-IN" b="1" i="1" dirty="0" smtClean="0"/>
              <a:t>Data Cleaning</a:t>
            </a:r>
          </a:p>
          <a:p>
            <a:pPr marL="457200" indent="-457200">
              <a:buFont typeface="+mj-lt"/>
              <a:buAutoNum type="arabicPeriod"/>
            </a:pPr>
            <a:r>
              <a:rPr lang="en-IN" b="1" i="1" dirty="0" smtClean="0"/>
              <a:t>Visualization and Analysis</a:t>
            </a:r>
          </a:p>
          <a:p>
            <a:pPr marL="457200" indent="-457200">
              <a:buFont typeface="+mj-lt"/>
              <a:buAutoNum type="arabicPeriod"/>
            </a:pPr>
            <a:r>
              <a:rPr lang="en-IN" b="1" i="1" dirty="0" smtClean="0"/>
              <a:t>Normalization</a:t>
            </a:r>
          </a:p>
          <a:p>
            <a:pPr marL="457200" indent="-457200">
              <a:buFont typeface="+mj-lt"/>
              <a:buAutoNum type="arabicPeriod"/>
            </a:pPr>
            <a:r>
              <a:rPr lang="en-IN" b="1" i="1" dirty="0" smtClean="0"/>
              <a:t>Correlation</a:t>
            </a:r>
          </a:p>
          <a:p>
            <a:pPr marL="457200" indent="-457200">
              <a:buFont typeface="+mj-lt"/>
              <a:buAutoNum type="arabicPeriod"/>
            </a:pPr>
            <a:r>
              <a:rPr lang="en-IN" b="1" i="1" dirty="0" smtClean="0"/>
              <a:t>Hypothesis Testing</a:t>
            </a:r>
          </a:p>
          <a:p>
            <a:pPr marL="457200" indent="-457200">
              <a:buFont typeface="+mj-lt"/>
              <a:buAutoNum type="arabicPeriod"/>
            </a:pPr>
            <a:endParaRPr lang="en-IN" b="1" i="1" dirty="0"/>
          </a:p>
        </p:txBody>
      </p:sp>
    </p:spTree>
    <p:extLst>
      <p:ext uri="{BB962C8B-B14F-4D97-AF65-F5344CB8AC3E}">
        <p14:creationId xmlns:p14="http://schemas.microsoft.com/office/powerpoint/2010/main" val="3582397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i="1" dirty="0" smtClean="0"/>
              <a:t>DATA CLEANING</a:t>
            </a:r>
            <a:endParaRPr lang="en-IN" i="1" dirty="0"/>
          </a:p>
        </p:txBody>
      </p:sp>
      <p:sp>
        <p:nvSpPr>
          <p:cNvPr id="12" name="Text Placeholder 11"/>
          <p:cNvSpPr>
            <a:spLocks noGrp="1"/>
          </p:cNvSpPr>
          <p:nvPr>
            <p:ph type="body" idx="1"/>
          </p:nvPr>
        </p:nvSpPr>
        <p:spPr>
          <a:xfrm>
            <a:off x="458543" y="1356696"/>
            <a:ext cx="4396338" cy="576262"/>
          </a:xfrm>
        </p:spPr>
        <p:txBody>
          <a:bodyPr/>
          <a:lstStyle/>
          <a:p>
            <a:pPr algn="ctr"/>
            <a:r>
              <a:rPr lang="en-IN" dirty="0" smtClean="0"/>
              <a:t>code</a:t>
            </a:r>
            <a:endParaRPr lang="en-IN" dirty="0"/>
          </a:p>
        </p:txBody>
      </p:sp>
      <p:sp>
        <p:nvSpPr>
          <p:cNvPr id="8" name="Content Placeholder 7"/>
          <p:cNvSpPr>
            <a:spLocks noGrp="1"/>
          </p:cNvSpPr>
          <p:nvPr>
            <p:ph sz="half" idx="2"/>
          </p:nvPr>
        </p:nvSpPr>
        <p:spPr>
          <a:xfrm>
            <a:off x="224080" y="1922586"/>
            <a:ext cx="5766411" cy="4478214"/>
          </a:xfrm>
        </p:spPr>
        <p:txBody>
          <a:bodyPr>
            <a:normAutofit fontScale="85000" lnSpcReduction="10000"/>
          </a:bodyPr>
          <a:lstStyle/>
          <a:p>
            <a:r>
              <a:rPr lang="en-US" i="1" dirty="0" smtClean="0"/>
              <a:t>#We have replaced the NAN values with the most frequent values </a:t>
            </a:r>
          </a:p>
          <a:p>
            <a:r>
              <a:rPr lang="en-US" i="1" dirty="0" smtClean="0"/>
              <a:t>data=</a:t>
            </a:r>
            <a:r>
              <a:rPr lang="en-US" i="1" dirty="0" err="1" smtClean="0"/>
              <a:t>pd.read_csv</a:t>
            </a:r>
            <a:r>
              <a:rPr lang="en-US" i="1" dirty="0"/>
              <a:t>("crime.</a:t>
            </a:r>
            <a:r>
              <a:rPr lang="en-US" i="1" dirty="0" err="1"/>
              <a:t>csv</a:t>
            </a:r>
            <a:r>
              <a:rPr lang="en-US" i="1" dirty="0"/>
              <a:t>",encoding='latin-1</a:t>
            </a:r>
            <a:r>
              <a:rPr lang="en-US" i="1" dirty="0" smtClean="0"/>
              <a:t>).</a:t>
            </a:r>
            <a:endParaRPr lang="en-US" i="1" dirty="0"/>
          </a:p>
          <a:p>
            <a:r>
              <a:rPr lang="en-US" i="1" dirty="0" err="1" smtClean="0"/>
              <a:t>data.isnull</a:t>
            </a:r>
            <a:r>
              <a:rPr lang="en-US" i="1" dirty="0"/>
              <a:t>().sum</a:t>
            </a:r>
            <a:r>
              <a:rPr lang="en-US" i="1" dirty="0" smtClean="0"/>
              <a:t>()#For </a:t>
            </a:r>
            <a:r>
              <a:rPr lang="en-US" i="1" dirty="0" err="1" smtClean="0"/>
              <a:t>analysing</a:t>
            </a:r>
            <a:r>
              <a:rPr lang="en-US" i="1" dirty="0" smtClean="0"/>
              <a:t> the null values</a:t>
            </a:r>
          </a:p>
          <a:p>
            <a:r>
              <a:rPr lang="en-US" i="1" dirty="0" smtClean="0"/>
              <a:t>print(data.info())</a:t>
            </a:r>
          </a:p>
          <a:p>
            <a:r>
              <a:rPr lang="en-US" i="1" dirty="0"/>
              <a:t>data=</a:t>
            </a:r>
            <a:r>
              <a:rPr lang="en-US" i="1" dirty="0" err="1"/>
              <a:t>data.fillna</a:t>
            </a:r>
            <a:r>
              <a:rPr lang="en-US" i="1" dirty="0"/>
              <a:t>(data['SHOOTING'].</a:t>
            </a:r>
            <a:r>
              <a:rPr lang="en-US" i="1" dirty="0" err="1"/>
              <a:t>value_counts</a:t>
            </a:r>
            <a:r>
              <a:rPr lang="en-US" i="1" dirty="0"/>
              <a:t>().index[0</a:t>
            </a:r>
            <a:r>
              <a:rPr lang="en-US" i="1" dirty="0" smtClean="0"/>
              <a:t>]);</a:t>
            </a:r>
          </a:p>
          <a:p>
            <a:r>
              <a:rPr lang="en-US" i="1" dirty="0"/>
              <a:t>data=</a:t>
            </a:r>
            <a:r>
              <a:rPr lang="en-US" i="1" dirty="0" err="1"/>
              <a:t>data.fillna</a:t>
            </a:r>
            <a:r>
              <a:rPr lang="en-US" i="1" dirty="0"/>
              <a:t>(data['STREET'].</a:t>
            </a:r>
            <a:r>
              <a:rPr lang="en-US" i="1" dirty="0" err="1"/>
              <a:t>value_counts</a:t>
            </a:r>
            <a:r>
              <a:rPr lang="en-US" i="1" dirty="0"/>
              <a:t>().index[0</a:t>
            </a:r>
            <a:r>
              <a:rPr lang="en-US" i="1" dirty="0" smtClean="0"/>
              <a:t>]);</a:t>
            </a:r>
          </a:p>
          <a:p>
            <a:r>
              <a:rPr lang="en-US" i="1" dirty="0"/>
              <a:t>data=</a:t>
            </a:r>
            <a:r>
              <a:rPr lang="en-US" i="1" dirty="0" err="1"/>
              <a:t>data.fillna</a:t>
            </a:r>
            <a:r>
              <a:rPr lang="en-US" i="1" dirty="0"/>
              <a:t>(data['</a:t>
            </a:r>
            <a:r>
              <a:rPr lang="en-US" i="1" dirty="0" err="1"/>
              <a:t>Lat</a:t>
            </a:r>
            <a:r>
              <a:rPr lang="en-US" i="1" dirty="0"/>
              <a:t>'].</a:t>
            </a:r>
            <a:r>
              <a:rPr lang="en-US" i="1" dirty="0" err="1"/>
              <a:t>value_counts</a:t>
            </a:r>
            <a:r>
              <a:rPr lang="en-US" i="1" dirty="0"/>
              <a:t>().index[0</a:t>
            </a:r>
            <a:r>
              <a:rPr lang="en-US" i="1" dirty="0" smtClean="0"/>
              <a:t>])</a:t>
            </a:r>
          </a:p>
          <a:p>
            <a:r>
              <a:rPr lang="en-US" i="1" dirty="0"/>
              <a:t>data=</a:t>
            </a:r>
            <a:r>
              <a:rPr lang="en-US" i="1" dirty="0" err="1"/>
              <a:t>data.fillna</a:t>
            </a:r>
            <a:r>
              <a:rPr lang="en-US" i="1" dirty="0"/>
              <a:t>(data['DISTRICT'].</a:t>
            </a:r>
            <a:r>
              <a:rPr lang="en-US" i="1" dirty="0" err="1"/>
              <a:t>value_counts</a:t>
            </a:r>
            <a:r>
              <a:rPr lang="en-US" i="1" dirty="0"/>
              <a:t>().index[0</a:t>
            </a:r>
            <a:r>
              <a:rPr lang="en-US" i="1" dirty="0" smtClean="0"/>
              <a:t>])</a:t>
            </a:r>
          </a:p>
          <a:p>
            <a:r>
              <a:rPr lang="en-US" i="1" dirty="0"/>
              <a:t>data=</a:t>
            </a:r>
            <a:r>
              <a:rPr lang="en-US" i="1" dirty="0" err="1"/>
              <a:t>data.fillna</a:t>
            </a:r>
            <a:r>
              <a:rPr lang="en-US" i="1" dirty="0"/>
              <a:t>(data[</a:t>
            </a:r>
            <a:r>
              <a:rPr lang="en-US" i="1" dirty="0" smtClean="0"/>
              <a:t>'Long’].</a:t>
            </a:r>
            <a:r>
              <a:rPr lang="en-US" i="1" dirty="0" err="1"/>
              <a:t>value_counts</a:t>
            </a:r>
            <a:r>
              <a:rPr lang="en-US" i="1" dirty="0"/>
              <a:t>().index[0</a:t>
            </a:r>
            <a:r>
              <a:rPr lang="en-US" i="1" dirty="0" smtClean="0"/>
              <a:t>])</a:t>
            </a:r>
          </a:p>
          <a:p>
            <a:r>
              <a:rPr lang="en-US" i="1" dirty="0" err="1"/>
              <a:t>data.head</a:t>
            </a:r>
            <a:r>
              <a:rPr lang="en-US" i="1" dirty="0" smtClean="0"/>
              <a:t>()</a:t>
            </a:r>
            <a:endParaRPr lang="en-US" i="1" dirty="0"/>
          </a:p>
        </p:txBody>
      </p:sp>
      <p:sp>
        <p:nvSpPr>
          <p:cNvPr id="9" name="Text Placeholder 8"/>
          <p:cNvSpPr>
            <a:spLocks noGrp="1"/>
          </p:cNvSpPr>
          <p:nvPr>
            <p:ph type="body" sz="quarter" idx="3"/>
          </p:nvPr>
        </p:nvSpPr>
        <p:spPr>
          <a:xfrm>
            <a:off x="6592341" y="1799493"/>
            <a:ext cx="4396339" cy="576262"/>
          </a:xfrm>
        </p:spPr>
        <p:txBody>
          <a:bodyPr/>
          <a:lstStyle/>
          <a:p>
            <a:pPr algn="ctr"/>
            <a:r>
              <a:rPr lang="en-IN" dirty="0" smtClean="0"/>
              <a:t>output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166" y="2510203"/>
            <a:ext cx="30480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119" y="2510203"/>
            <a:ext cx="26098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086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NORMALIZATION</a:t>
            </a:r>
            <a:br>
              <a:rPr lang="en-IN" b="1" i="1" dirty="0" smtClean="0"/>
            </a:br>
            <a:r>
              <a:rPr lang="en-US" sz="1800" b="1" i="1" dirty="0"/>
              <a:t>a type of process wherein data within a database is reorganized in such a way so that users can properly utilize that database for further queries and analysis.</a:t>
            </a:r>
            <a:r>
              <a:rPr lang="en-IN" sz="1800" b="1" i="1" dirty="0"/>
              <a:t/>
            </a:r>
            <a:br>
              <a:rPr lang="en-IN" sz="1800" b="1" i="1" dirty="0"/>
            </a:br>
            <a:endParaRPr lang="en-IN" sz="1800" b="1" i="1" dirty="0"/>
          </a:p>
        </p:txBody>
      </p:sp>
      <p:sp>
        <p:nvSpPr>
          <p:cNvPr id="5" name="Content Placeholder 4"/>
          <p:cNvSpPr>
            <a:spLocks noGrp="1"/>
          </p:cNvSpPr>
          <p:nvPr>
            <p:ph type="body" idx="1"/>
          </p:nvPr>
        </p:nvSpPr>
        <p:spPr/>
        <p:txBody>
          <a:bodyPr/>
          <a:lstStyle/>
          <a:p>
            <a:r>
              <a:rPr lang="en-US" dirty="0" smtClean="0"/>
              <a:t>.</a:t>
            </a:r>
            <a:endParaRPr lang="en-IN" dirty="0"/>
          </a:p>
        </p:txBody>
      </p:sp>
      <p:sp>
        <p:nvSpPr>
          <p:cNvPr id="10" name="Rectangle 1"/>
          <p:cNvSpPr>
            <a:spLocks noGrp="1" noChangeArrowheads="1"/>
          </p:cNvSpPr>
          <p:nvPr>
            <p:ph sz="half" idx="2"/>
          </p:nvPr>
        </p:nvSpPr>
        <p:spPr bwMode="auto">
          <a:xfrm>
            <a:off x="1103312" y="2400310"/>
            <a:ext cx="464434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1" u="none" strike="noStrike" cap="none" normalizeH="0" baseline="0" dirty="0" smtClean="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smtClean="0">
                <a:ln>
                  <a:noFill/>
                </a:ln>
                <a:effectLst/>
                <a:cs typeface="Arial" panose="020B0604020202020204" pitchFamily="34" charset="0"/>
              </a:rPr>
              <a:t># normalize the exponential data with </a:t>
            </a:r>
            <a:r>
              <a:rPr kumimoji="0" lang="en-US" altLang="en-US" sz="1800" b="0" i="1" u="none" strike="noStrike" cap="none" normalizeH="0" baseline="0" dirty="0" err="1" smtClean="0">
                <a:ln>
                  <a:noFill/>
                </a:ln>
                <a:effectLst/>
                <a:cs typeface="Arial" panose="020B0604020202020204" pitchFamily="34" charset="0"/>
              </a:rPr>
              <a:t>boxcox</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err="1" smtClean="0">
                <a:ln>
                  <a:noFill/>
                </a:ln>
                <a:effectLst/>
                <a:cs typeface="Arial" panose="020B0604020202020204" pitchFamily="34" charset="0"/>
              </a:rPr>
              <a:t>mean_hour</a:t>
            </a:r>
            <a:r>
              <a:rPr kumimoji="0" lang="en-US" altLang="en-US" sz="1800" b="0" i="1" u="none" strike="noStrike" cap="none" normalizeH="0" baseline="0" dirty="0" smtClean="0">
                <a:ln>
                  <a:noFill/>
                </a:ln>
                <a:effectLst/>
                <a:cs typeface="Arial" panose="020B0604020202020204" pitchFamily="34" charset="0"/>
              </a:rPr>
              <a:t>=data['HOUR'].mean()</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cs typeface="Arial" panose="020B0604020202020204" pitchFamily="34" charset="0"/>
              </a:rPr>
              <a:t>data=</a:t>
            </a:r>
            <a:r>
              <a:rPr kumimoji="0" lang="en-US" altLang="en-US" sz="1800" b="0" i="1" u="none" strike="noStrike" cap="none" normalizeH="0" baseline="0" dirty="0" err="1" smtClean="0">
                <a:ln>
                  <a:noFill/>
                </a:ln>
                <a:effectLst/>
                <a:cs typeface="Arial" panose="020B0604020202020204" pitchFamily="34" charset="0"/>
              </a:rPr>
              <a:t>data.replace</a:t>
            </a:r>
            <a:r>
              <a:rPr kumimoji="0" lang="en-US" altLang="en-US" sz="1800" b="0" i="1" u="none" strike="noStrike" cap="none" normalizeH="0" baseline="0" dirty="0" smtClean="0">
                <a:ln>
                  <a:noFill/>
                </a:ln>
                <a:effectLst/>
                <a:cs typeface="Arial" panose="020B0604020202020204" pitchFamily="34" charset="0"/>
              </a:rPr>
              <a:t>({'HOUR':{0:mean_hour}})</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err="1" smtClean="0">
                <a:ln>
                  <a:noFill/>
                </a:ln>
                <a:effectLst/>
                <a:cs typeface="Arial" panose="020B0604020202020204" pitchFamily="34" charset="0"/>
              </a:rPr>
              <a:t>normalized_data</a:t>
            </a:r>
            <a:r>
              <a:rPr kumimoji="0" lang="en-US" altLang="en-US" sz="1800" b="0" i="1" u="none" strike="noStrike" cap="none" normalizeH="0" baseline="0" dirty="0" smtClean="0">
                <a:ln>
                  <a:noFill/>
                </a:ln>
                <a:effectLst/>
                <a:cs typeface="Arial" panose="020B0604020202020204" pitchFamily="34" charset="0"/>
              </a:rPr>
              <a:t> = </a:t>
            </a:r>
            <a:r>
              <a:rPr kumimoji="0" lang="en-US" altLang="en-US" sz="1800" b="0" i="1" u="none" strike="noStrike" cap="none" normalizeH="0" baseline="0" dirty="0" err="1" smtClean="0">
                <a:ln>
                  <a:noFill/>
                </a:ln>
                <a:effectLst/>
                <a:cs typeface="Arial" panose="020B0604020202020204" pitchFamily="34" charset="0"/>
              </a:rPr>
              <a:t>stats.boxcox</a:t>
            </a:r>
            <a:r>
              <a:rPr kumimoji="0" lang="en-US" altLang="en-US" sz="1800" b="0" i="1" u="none" strike="noStrike" cap="none" normalizeH="0" baseline="0" dirty="0" smtClean="0">
                <a:ln>
                  <a:noFill/>
                </a:ln>
                <a:effectLst/>
                <a:cs typeface="Arial" panose="020B0604020202020204" pitchFamily="34" charset="0"/>
              </a:rPr>
              <a:t>(data['HOUR'])</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cs typeface="Arial" panose="020B0604020202020204" pitchFamily="34" charset="0"/>
              </a:rPr>
              <a:t># plot both together to compare</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cs typeface="Arial" panose="020B0604020202020204" pitchFamily="34" charset="0"/>
              </a:rPr>
              <a:t>fig, ax=</a:t>
            </a:r>
            <a:r>
              <a:rPr kumimoji="0" lang="en-US" altLang="en-US" sz="1800" b="0" i="1" u="none" strike="noStrike" cap="none" normalizeH="0" baseline="0" dirty="0" err="1" smtClean="0">
                <a:ln>
                  <a:noFill/>
                </a:ln>
                <a:effectLst/>
                <a:cs typeface="Arial" panose="020B0604020202020204" pitchFamily="34" charset="0"/>
              </a:rPr>
              <a:t>plt.subplots</a:t>
            </a:r>
            <a:r>
              <a:rPr kumimoji="0" lang="en-US" altLang="en-US" sz="1800" b="0" i="1" u="none" strike="noStrike" cap="none" normalizeH="0" baseline="0" dirty="0" smtClean="0">
                <a:ln>
                  <a:noFill/>
                </a:ln>
                <a:effectLst/>
                <a:cs typeface="Arial" panose="020B0604020202020204" pitchFamily="34" charset="0"/>
              </a:rPr>
              <a:t>(1,2)</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err="1" smtClean="0">
                <a:ln>
                  <a:noFill/>
                </a:ln>
                <a:effectLst/>
                <a:cs typeface="Arial" panose="020B0604020202020204" pitchFamily="34" charset="0"/>
              </a:rPr>
              <a:t>sns.distplot</a:t>
            </a:r>
            <a:r>
              <a:rPr kumimoji="0" lang="en-US" altLang="en-US" sz="1800" b="0" i="1" u="none" strike="noStrike" cap="none" normalizeH="0" baseline="0" dirty="0" smtClean="0">
                <a:ln>
                  <a:noFill/>
                </a:ln>
                <a:effectLst/>
                <a:cs typeface="Arial" panose="020B0604020202020204" pitchFamily="34" charset="0"/>
              </a:rPr>
              <a:t>(data['HOUR'], ax=ax[0])</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cs typeface="Arial" panose="020B0604020202020204" pitchFamily="34" charset="0"/>
              </a:rPr>
              <a:t>ax[0].</a:t>
            </a:r>
            <a:r>
              <a:rPr kumimoji="0" lang="en-US" altLang="en-US" sz="1800" b="0" i="1" u="none" strike="noStrike" cap="none" normalizeH="0" baseline="0" dirty="0" err="1" smtClean="0">
                <a:ln>
                  <a:noFill/>
                </a:ln>
                <a:effectLst/>
                <a:cs typeface="Arial" panose="020B0604020202020204" pitchFamily="34" charset="0"/>
              </a:rPr>
              <a:t>set_title</a:t>
            </a:r>
            <a:r>
              <a:rPr kumimoji="0" lang="en-US" altLang="en-US" sz="1800" b="0" i="1" u="none" strike="noStrike" cap="none" normalizeH="0" baseline="0" dirty="0" smtClean="0">
                <a:ln>
                  <a:noFill/>
                </a:ln>
                <a:effectLst/>
                <a:cs typeface="Arial" panose="020B0604020202020204" pitchFamily="34" charset="0"/>
              </a:rPr>
              <a:t>("Original Data")</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err="1" smtClean="0">
                <a:ln>
                  <a:noFill/>
                </a:ln>
                <a:effectLst/>
                <a:cs typeface="Arial" panose="020B0604020202020204" pitchFamily="34" charset="0"/>
              </a:rPr>
              <a:t>sns.distplot</a:t>
            </a:r>
            <a:r>
              <a:rPr kumimoji="0" lang="en-US" altLang="en-US" sz="1800" b="0" i="1" u="none" strike="noStrike" cap="none" normalizeH="0" baseline="0" dirty="0" smtClean="0">
                <a:ln>
                  <a:noFill/>
                </a:ln>
                <a:effectLst/>
                <a:cs typeface="Arial" panose="020B0604020202020204" pitchFamily="34" charset="0"/>
              </a:rPr>
              <a:t>(</a:t>
            </a:r>
            <a:r>
              <a:rPr kumimoji="0" lang="en-US" altLang="en-US" sz="1800" b="0" i="1" u="none" strike="noStrike" cap="none" normalizeH="0" baseline="0" dirty="0" err="1" smtClean="0">
                <a:ln>
                  <a:noFill/>
                </a:ln>
                <a:effectLst/>
                <a:cs typeface="Arial" panose="020B0604020202020204" pitchFamily="34" charset="0"/>
              </a:rPr>
              <a:t>normalized_data</a:t>
            </a:r>
            <a:r>
              <a:rPr kumimoji="0" lang="en-US" altLang="en-US" sz="1800" b="0" i="1" u="none" strike="noStrike" cap="none" normalizeH="0" baseline="0" dirty="0" smtClean="0">
                <a:ln>
                  <a:noFill/>
                </a:ln>
                <a:effectLst/>
                <a:cs typeface="Arial" panose="020B0604020202020204" pitchFamily="34" charset="0"/>
              </a:rPr>
              <a:t>[0], ax=ax[1])</a:t>
            </a:r>
            <a:r>
              <a:rPr kumimoji="0" lang="en-US" altLang="en-US" sz="1800" b="0" i="1" u="none" strike="noStrike" cap="none" normalizeH="0" baseline="0" dirty="0" smtClean="0">
                <a:ln>
                  <a:noFill/>
                </a:ln>
                <a:effectLst/>
              </a:rPr>
              <a:t/>
            </a:r>
            <a:br>
              <a:rPr kumimoji="0" lang="en-US" altLang="en-US" sz="1800" b="0" i="1" u="none" strike="noStrike" cap="none" normalizeH="0" baseline="0" dirty="0" smtClean="0">
                <a:ln>
                  <a:noFill/>
                </a:ln>
                <a:effectLst/>
              </a:rPr>
            </a:br>
            <a:r>
              <a:rPr kumimoji="0" lang="en-US" altLang="en-US" sz="1800" b="0" i="1" u="none" strike="noStrike" cap="none" normalizeH="0" baseline="0" dirty="0" smtClean="0">
                <a:ln>
                  <a:noFill/>
                </a:ln>
                <a:effectLst/>
                <a:cs typeface="Arial" panose="020B0604020202020204" pitchFamily="34" charset="0"/>
              </a:rPr>
              <a:t>ax[1].</a:t>
            </a:r>
            <a:r>
              <a:rPr kumimoji="0" lang="en-US" altLang="en-US" sz="1800" b="0" i="1" u="none" strike="noStrike" cap="none" normalizeH="0" baseline="0" dirty="0" err="1" smtClean="0">
                <a:ln>
                  <a:noFill/>
                </a:ln>
                <a:effectLst/>
                <a:cs typeface="Arial" panose="020B0604020202020204" pitchFamily="34" charset="0"/>
              </a:rPr>
              <a:t>set_title</a:t>
            </a:r>
            <a:r>
              <a:rPr kumimoji="0" lang="en-US" altLang="en-US" sz="1800" b="0" i="1" u="none" strike="noStrike" cap="none" normalizeH="0" baseline="0" dirty="0" smtClean="0">
                <a:ln>
                  <a:noFill/>
                </a:ln>
                <a:effectLst/>
                <a:cs typeface="Arial" panose="020B0604020202020204" pitchFamily="34" charset="0"/>
              </a:rPr>
              <a:t>("Normalized data")</a:t>
            </a:r>
            <a:r>
              <a:rPr kumimoji="0" lang="en-US" altLang="en-US" sz="1800" b="0" i="1" u="none" strike="noStrike" cap="none" normalizeH="0" baseline="0" dirty="0" smtClean="0">
                <a:ln>
                  <a:noFill/>
                </a:ln>
                <a:effectLst/>
              </a:rPr>
              <a:t> </a:t>
            </a:r>
          </a:p>
        </p:txBody>
      </p:sp>
      <p:sp>
        <p:nvSpPr>
          <p:cNvPr id="8" name="Text Placeholder 7"/>
          <p:cNvSpPr>
            <a:spLocks noGrp="1"/>
          </p:cNvSpPr>
          <p:nvPr>
            <p:ph type="body" sz="quarter" idx="3"/>
          </p:nvPr>
        </p:nvSpPr>
        <p:spPr/>
        <p:txBody>
          <a:bodyPr/>
          <a:lstStyle/>
          <a:p>
            <a:pPr algn="ctr"/>
            <a:r>
              <a:rPr lang="en-IN" dirty="0" smtClean="0"/>
              <a:t>COMPARISION</a:t>
            </a:r>
            <a:endParaRPr lang="en-IN"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61539" y="2889835"/>
            <a:ext cx="4182059" cy="2991267"/>
          </a:xfrm>
        </p:spPr>
      </p:pic>
    </p:spTree>
    <p:extLst>
      <p:ext uri="{BB962C8B-B14F-4D97-AF65-F5344CB8AC3E}">
        <p14:creationId xmlns:p14="http://schemas.microsoft.com/office/powerpoint/2010/main" val="3257517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73603"/>
            <a:ext cx="10515600" cy="646305"/>
          </a:xfrm>
        </p:spPr>
        <p:txBody>
          <a:bodyPr>
            <a:normAutofit/>
          </a:bodyPr>
          <a:lstStyle/>
          <a:p>
            <a:r>
              <a:rPr lang="en-IN" sz="3600" b="1" i="1" dirty="0" smtClean="0"/>
              <a:t>VISUALIZATION</a:t>
            </a:r>
            <a:endParaRPr lang="en-IN" sz="2800" b="1" i="1" dirty="0"/>
          </a:p>
        </p:txBody>
      </p:sp>
      <p:sp>
        <p:nvSpPr>
          <p:cNvPr id="13" name="Content Placeholder 12"/>
          <p:cNvSpPr>
            <a:spLocks noGrp="1"/>
          </p:cNvSpPr>
          <p:nvPr>
            <p:ph sz="quarter" idx="4"/>
          </p:nvPr>
        </p:nvSpPr>
        <p:spPr>
          <a:xfrm>
            <a:off x="5654495" y="2540726"/>
            <a:ext cx="4396339" cy="3741738"/>
          </a:xfrm>
        </p:spPr>
        <p:txBody>
          <a:bodyPr>
            <a:normAutofit fontScale="62500" lnSpcReduction="20000"/>
          </a:bodyPr>
          <a:lstStyle/>
          <a:p>
            <a:endParaRPr lang="en-US" i="1" dirty="0" smtClean="0"/>
          </a:p>
          <a:p>
            <a:r>
              <a:rPr lang="en-US" i="1" dirty="0"/>
              <a:t>import </a:t>
            </a:r>
            <a:r>
              <a:rPr lang="en-US" i="1" dirty="0" err="1"/>
              <a:t>numpy</a:t>
            </a:r>
            <a:r>
              <a:rPr lang="en-US" i="1" dirty="0"/>
              <a:t> as np</a:t>
            </a:r>
          </a:p>
          <a:p>
            <a:r>
              <a:rPr lang="en-US" i="1" dirty="0"/>
              <a:t>import pandas as </a:t>
            </a:r>
            <a:r>
              <a:rPr lang="en-US" i="1" dirty="0" err="1"/>
              <a:t>pd</a:t>
            </a:r>
            <a:endParaRPr lang="en-US" i="1" dirty="0"/>
          </a:p>
          <a:p>
            <a:r>
              <a:rPr lang="en-US" i="1" dirty="0"/>
              <a:t>import </a:t>
            </a:r>
            <a:r>
              <a:rPr lang="en-US" i="1" dirty="0" err="1"/>
              <a:t>matplotlib.pyplot</a:t>
            </a:r>
            <a:r>
              <a:rPr lang="en-US" i="1" dirty="0"/>
              <a:t> as </a:t>
            </a:r>
            <a:r>
              <a:rPr lang="en-US" i="1" dirty="0" err="1"/>
              <a:t>plt</a:t>
            </a:r>
            <a:endParaRPr lang="en-US" i="1" dirty="0"/>
          </a:p>
          <a:p>
            <a:r>
              <a:rPr lang="en-US" i="1" dirty="0"/>
              <a:t>import </a:t>
            </a:r>
            <a:r>
              <a:rPr lang="en-US" i="1" dirty="0" err="1"/>
              <a:t>seaborn</a:t>
            </a:r>
            <a:r>
              <a:rPr lang="en-US" i="1" dirty="0"/>
              <a:t> as </a:t>
            </a:r>
            <a:r>
              <a:rPr lang="en-US" i="1" dirty="0" err="1"/>
              <a:t>sns</a:t>
            </a:r>
            <a:endParaRPr lang="en-US" i="1" dirty="0"/>
          </a:p>
          <a:p>
            <a:r>
              <a:rPr lang="en-US" i="1" dirty="0"/>
              <a:t>from </a:t>
            </a:r>
            <a:r>
              <a:rPr lang="en-US" i="1" dirty="0" err="1"/>
              <a:t>sklearn.preprocessing</a:t>
            </a:r>
            <a:r>
              <a:rPr lang="en-US" i="1" dirty="0"/>
              <a:t> import scale</a:t>
            </a:r>
          </a:p>
          <a:p>
            <a:r>
              <a:rPr lang="en-US" i="1" dirty="0"/>
              <a:t>from </a:t>
            </a:r>
            <a:r>
              <a:rPr lang="en-US" i="1" dirty="0" err="1"/>
              <a:t>scipy</a:t>
            </a:r>
            <a:r>
              <a:rPr lang="en-US" i="1" dirty="0"/>
              <a:t> import stats</a:t>
            </a:r>
          </a:p>
          <a:p>
            <a:endParaRPr lang="en-US" i="1" dirty="0" smtClean="0"/>
          </a:p>
          <a:p>
            <a:r>
              <a:rPr lang="en-US" i="1" dirty="0" smtClean="0"/>
              <a:t>#</a:t>
            </a:r>
            <a:r>
              <a:rPr lang="en-US" i="1" dirty="0"/>
              <a:t>Visualization of dataset</a:t>
            </a:r>
          </a:p>
          <a:p>
            <a:r>
              <a:rPr lang="en-US" i="1" dirty="0" err="1"/>
              <a:t>plt.subplots</a:t>
            </a:r>
            <a:r>
              <a:rPr lang="en-US" i="1" dirty="0"/>
              <a:t>(</a:t>
            </a:r>
            <a:r>
              <a:rPr lang="en-US" i="1" dirty="0" err="1"/>
              <a:t>figsize</a:t>
            </a:r>
            <a:r>
              <a:rPr lang="en-US" i="1" dirty="0"/>
              <a:t>=(10,6))</a:t>
            </a:r>
          </a:p>
          <a:p>
            <a:r>
              <a:rPr lang="en-US" i="1" dirty="0" err="1"/>
              <a:t>sns.countplot</a:t>
            </a:r>
            <a:r>
              <a:rPr lang="en-US" i="1" dirty="0"/>
              <a:t>('</a:t>
            </a:r>
            <a:r>
              <a:rPr lang="en-US" i="1" dirty="0" err="1"/>
              <a:t>YEAR',data</a:t>
            </a:r>
            <a:r>
              <a:rPr lang="en-US" i="1" dirty="0"/>
              <a:t>=data)</a:t>
            </a:r>
          </a:p>
          <a:p>
            <a:r>
              <a:rPr lang="en-US" i="1" dirty="0" err="1"/>
              <a:t>plt.xticks</a:t>
            </a:r>
            <a:r>
              <a:rPr lang="en-US" i="1" dirty="0"/>
              <a:t>(rotation=90)</a:t>
            </a:r>
          </a:p>
          <a:p>
            <a:r>
              <a:rPr lang="en-US" i="1" dirty="0" err="1"/>
              <a:t>plt.title</a:t>
            </a:r>
            <a:r>
              <a:rPr lang="en-US" i="1" dirty="0"/>
              <a:t>('Number Of Crimes Each Year')</a:t>
            </a:r>
          </a:p>
          <a:p>
            <a:r>
              <a:rPr lang="en-US" i="1" dirty="0" err="1"/>
              <a:t>plt.show</a:t>
            </a:r>
            <a:r>
              <a:rPr lang="en-US" i="1" dirty="0" smtClean="0"/>
              <a:t>()</a:t>
            </a:r>
            <a:endParaRPr lang="en-US" i="1" dirty="0"/>
          </a:p>
        </p:txBody>
      </p:sp>
      <p:pic>
        <p:nvPicPr>
          <p:cNvPr id="9" name="Content Placeholder 8"/>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5688" y="2673594"/>
            <a:ext cx="4667250" cy="3608870"/>
          </a:xfrm>
        </p:spPr>
      </p:pic>
      <p:sp>
        <p:nvSpPr>
          <p:cNvPr id="3" name="TextBox 2"/>
          <p:cNvSpPr txBox="1"/>
          <p:nvPr/>
        </p:nvSpPr>
        <p:spPr>
          <a:xfrm>
            <a:off x="785446" y="1031631"/>
            <a:ext cx="9694985" cy="954107"/>
          </a:xfrm>
          <a:prstGeom prst="rect">
            <a:avLst/>
          </a:prstGeom>
          <a:noFill/>
        </p:spPr>
        <p:txBody>
          <a:bodyPr wrap="square" rtlCol="0">
            <a:spAutoFit/>
          </a:bodyPr>
          <a:lstStyle/>
          <a:p>
            <a:r>
              <a:rPr lang="en-US" sz="2800" b="1" i="1" dirty="0"/>
              <a:t>Conclusion: In this graph, we can see that 2016 and 2017 had the highest incidence of the region</a:t>
            </a:r>
            <a:endParaRPr lang="en-IN" sz="2800" dirty="0"/>
          </a:p>
        </p:txBody>
      </p:sp>
    </p:spTree>
    <p:extLst>
      <p:ext uri="{BB962C8B-B14F-4D97-AF65-F5344CB8AC3E}">
        <p14:creationId xmlns:p14="http://schemas.microsoft.com/office/powerpoint/2010/main" val="2159231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1429</TotalTime>
  <Words>904</Words>
  <Application>Microsoft Office PowerPoint</Application>
  <PresentationFormat>Custom</PresentationFormat>
  <Paragraphs>271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CRIMES IN BOSTON</vt:lpstr>
      <vt:lpstr>ABSTRACT</vt:lpstr>
      <vt:lpstr>DATASET</vt:lpstr>
      <vt:lpstr>VARIABLE DESCRIPTION</vt:lpstr>
      <vt:lpstr>PowerPoint Presentation</vt:lpstr>
      <vt:lpstr>STEPS</vt:lpstr>
      <vt:lpstr>DATA CLEANING</vt:lpstr>
      <vt:lpstr>NORMALIZATION a type of process wherein data within a database is reorganized in such a way so that users can properly utilize that database for further queries and analysis. </vt:lpstr>
      <vt:lpstr>VISUALIZATION</vt:lpstr>
      <vt:lpstr>Conclusion : Here we can see that from 7 am onwards, the occurrence of crimes begins to rise, peaking at between 5 and 6 pm.</vt:lpstr>
      <vt:lpstr>Conclusion: It shows the count of different serious crimes taking place in boston</vt:lpstr>
      <vt:lpstr>#What is the safest day to be out in the streets in Boston ? #Interference:Based on the frequencey of the crimes, weekend appears to relatively safest day to be out in Boston.</vt:lpstr>
      <vt:lpstr>#inference for the below graph:In this graph, we organize the data by the district to observe the occurrence of crimes in each of them. With the ordered date, we can see and conclude that the neighborhood with the highest incidents of crime is B12, followed respectively by C11, D4, B4, C6, D14, E13, E18, A7, E5, and A15.</vt:lpstr>
      <vt:lpstr>CORRELATION Its a statistical technique which gives the relationship between the variables. There are three method to calculate correlation  methods used to find correlation are: 1.pearson’s method 2.spearman’s method 3.kendall’s method  We have implemented one possible relation(pearson’s method) which is evident and gives the relationship    </vt:lpstr>
      <vt:lpstr>Pearson’s correlation</vt:lpstr>
      <vt:lpstr>Pearson's correlation          </vt:lpstr>
      <vt:lpstr>CORRELATION</vt:lpstr>
      <vt:lpstr>PowerPoint Presentation</vt:lpstr>
      <vt:lpstr>HYPOTHESIS TESTING</vt:lpstr>
      <vt:lpstr>PowerPoint Presentation</vt:lpstr>
      <vt:lpstr>PowerPoint Presentation</vt:lpstr>
      <vt:lpstr>ANY QUESTIONS?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CRIMES IN BOSTON</dc:title>
  <dc:creator>DELL</dc:creator>
  <cp:lastModifiedBy>Dell</cp:lastModifiedBy>
  <cp:revision>67</cp:revision>
  <dcterms:created xsi:type="dcterms:W3CDTF">2019-11-11T16:03:13Z</dcterms:created>
  <dcterms:modified xsi:type="dcterms:W3CDTF">2019-11-24T12:58:33Z</dcterms:modified>
</cp:coreProperties>
</file>