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7" roundtripDataSignature="AMtx7mgBslVLhOlSbVRz51gGUaifIpfU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7415D4-3BF6-44A8-97CF-DFC540A34907}">
  <a:tblStyle styleId="{007415D4-3BF6-44A8-97CF-DFC540A3490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701848" y="4416426"/>
            <a:ext cx="5608320" cy="4183063"/>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77" name="Google Shape;77;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1dc396586_2_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41" name="Google Shape;141;gc1dc396586_2_0:notes"/>
          <p:cNvSpPr/>
          <p:nvPr>
            <p:ph idx="2" type="sldImg"/>
          </p:nvPr>
        </p:nvSpPr>
        <p:spPr>
          <a:xfrm>
            <a:off x="1181100" y="696913"/>
            <a:ext cx="4649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p:nvPr>
            <p:ph idx="2" type="sldImg"/>
          </p:nvPr>
        </p:nvSpPr>
        <p:spPr>
          <a:xfrm>
            <a:off x="1181100" y="696913"/>
            <a:ext cx="46497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49" name="Google Shape;149;p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1181100" y="696913"/>
            <a:ext cx="46497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9: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57" name="Google Shape;157;p9: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5" name="Google Shape;165;p11: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4" name="Google Shape;174;p1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p:nvPr>
            <p:ph idx="2" type="sldImg"/>
          </p:nvPr>
        </p:nvSpPr>
        <p:spPr>
          <a:xfrm>
            <a:off x="1181100" y="696913"/>
            <a:ext cx="46497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2" name="Google Shape;182;p1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p:nvPr>
            <p:ph idx="2" type="sldImg"/>
          </p:nvPr>
        </p:nvSpPr>
        <p:spPr>
          <a:xfrm>
            <a:off x="1181100" y="696913"/>
            <a:ext cx="46497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0" name="Google Shape;190;p1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701848" y="4416426"/>
            <a:ext cx="5608320" cy="4183063"/>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197" name="Google Shape;197;p1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701848" y="4416426"/>
            <a:ext cx="5608320" cy="4183063"/>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205" name="Google Shape;205;p1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p:nvPr>
            <p:ph idx="2" type="sldImg"/>
          </p:nvPr>
        </p:nvSpPr>
        <p:spPr>
          <a:xfrm>
            <a:off x="1181100" y="696913"/>
            <a:ext cx="46497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3" name="Google Shape;213;p1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4" name="Google Shape;84;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701848" y="4416426"/>
            <a:ext cx="5608320" cy="4183063"/>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220" name="Google Shape;220;p1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2" name="Google Shape;92;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0d911d091_3_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99" name="Google Shape;99;gc0d911d091_3_5:notes"/>
          <p:cNvSpPr txBox="1"/>
          <p:nvPr>
            <p:ph idx="1" type="body"/>
          </p:nvPr>
        </p:nvSpPr>
        <p:spPr>
          <a:xfrm>
            <a:off x="701848" y="4416426"/>
            <a:ext cx="5608200" cy="4183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100" name="Google Shape;100;gc0d911d091_3_5: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6" name="Google Shape;106;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4" name="Google Shape;114;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21" name="Google Shape;121;p6:notes"/>
          <p:cNvSpPr/>
          <p:nvPr>
            <p:ph idx="2" type="sldImg"/>
          </p:nvPr>
        </p:nvSpPr>
        <p:spPr>
          <a:xfrm>
            <a:off x="1181100" y="696913"/>
            <a:ext cx="46497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28" name="Google Shape;128;p7:notes"/>
          <p:cNvSpPr/>
          <p:nvPr>
            <p:ph idx="2" type="sldImg"/>
          </p:nvPr>
        </p:nvSpPr>
        <p:spPr>
          <a:xfrm>
            <a:off x="1181100" y="696913"/>
            <a:ext cx="46497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1dc396586_1_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1dc396586_1_1:notes"/>
          <p:cNvSpPr txBox="1"/>
          <p:nvPr>
            <p:ph idx="1" type="body"/>
          </p:nvPr>
        </p:nvSpPr>
        <p:spPr>
          <a:xfrm>
            <a:off x="701848" y="4416426"/>
            <a:ext cx="5608200" cy="4183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136" name="Google Shape;136;gc1dc396586_1_1: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1" name="Google Shape;71;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20"/>
          <p:cNvGrpSpPr/>
          <p:nvPr/>
        </p:nvGrpSpPr>
        <p:grpSpPr>
          <a:xfrm>
            <a:off x="10962132" y="226826"/>
            <a:ext cx="783335" cy="276600"/>
            <a:chOff x="8283500" y="77358"/>
            <a:chExt cx="783335" cy="276600"/>
          </a:xfrm>
        </p:grpSpPr>
        <p:pic>
          <p:nvPicPr>
            <p:cNvPr id="16" name="Google Shape;16;p20"/>
            <p:cNvPicPr preferRelativeResize="0"/>
            <p:nvPr/>
          </p:nvPicPr>
          <p:blipFill rotWithShape="1">
            <a:blip r:embed="rId1">
              <a:alphaModFix/>
            </a:blip>
            <a:srcRect b="0" l="0" r="0" t="0"/>
            <a:stretch/>
          </p:blipFill>
          <p:spPr>
            <a:xfrm>
              <a:off x="8335643" y="101458"/>
              <a:ext cx="731192" cy="228259"/>
            </a:xfrm>
            <a:prstGeom prst="rect">
              <a:avLst/>
            </a:prstGeom>
            <a:noFill/>
            <a:ln>
              <a:noFill/>
            </a:ln>
          </p:spPr>
        </p:pic>
        <p:cxnSp>
          <p:nvCxnSpPr>
            <p:cNvPr id="17" name="Google Shape;17;p20"/>
            <p:cNvCxnSpPr/>
            <p:nvPr/>
          </p:nvCxnSpPr>
          <p:spPr>
            <a:xfrm>
              <a:off x="8283500" y="77358"/>
              <a:ext cx="0" cy="276600"/>
            </a:xfrm>
            <a:prstGeom prst="straightConnector1">
              <a:avLst/>
            </a:prstGeom>
            <a:noFill/>
            <a:ln cap="flat" cmpd="sng" w="9525">
              <a:solidFill>
                <a:srgbClr val="B7B7B7"/>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p:nvPr/>
        </p:nvSpPr>
        <p:spPr>
          <a:xfrm>
            <a:off x="1828800" y="235558"/>
            <a:ext cx="7924800" cy="18159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b="1" i="0" lang="en-US" sz="2800" u="none" cap="none" strike="noStrike">
                <a:solidFill>
                  <a:srgbClr val="FF0000"/>
                </a:solidFill>
                <a:latin typeface="Trebuchet MS"/>
                <a:ea typeface="Trebuchet MS"/>
                <a:cs typeface="Trebuchet MS"/>
                <a:sym typeface="Trebuchet MS"/>
              </a:rPr>
              <a:t>UE18CS390A – Capstone Project Review #2</a:t>
            </a:r>
            <a:endParaRPr/>
          </a:p>
          <a:p>
            <a:pPr indent="-342891" lvl="0" marL="342891" marR="0" rtl="0" algn="ctr">
              <a:spcBef>
                <a:spcPts val="0"/>
              </a:spcBef>
              <a:spcAft>
                <a:spcPts val="0"/>
              </a:spcAft>
              <a:buNone/>
            </a:pPr>
            <a:r>
              <a:rPr b="0" i="0" lang="en-US" sz="2800" u="none" cap="none" strike="noStrike">
                <a:solidFill>
                  <a:srgbClr val="FF0000"/>
                </a:solidFill>
                <a:latin typeface="Trebuchet MS"/>
                <a:ea typeface="Trebuchet MS"/>
                <a:cs typeface="Trebuchet MS"/>
                <a:sym typeface="Trebuchet MS"/>
              </a:rPr>
              <a:t>(Project Requirements Specification and Literature Survey)</a:t>
            </a:r>
            <a:endParaRPr b="0" i="0" sz="2400" u="none" cap="none" strike="noStrike">
              <a:solidFill>
                <a:srgbClr val="FF0000"/>
              </a:solidFill>
              <a:latin typeface="Trebuchet MS"/>
              <a:ea typeface="Trebuchet MS"/>
              <a:cs typeface="Trebuchet MS"/>
              <a:sym typeface="Trebuchet MS"/>
            </a:endParaRPr>
          </a:p>
          <a:p>
            <a:pPr indent="-342891" lvl="0" marL="342891" marR="0" rtl="0" algn="r">
              <a:spcBef>
                <a:spcPts val="0"/>
              </a:spcBef>
              <a:spcAft>
                <a:spcPts val="0"/>
              </a:spcAft>
              <a:buNone/>
            </a:pPr>
            <a:r>
              <a:t/>
            </a:r>
            <a:endParaRPr b="1" i="0" sz="2800" u="none" cap="none" strike="noStrike">
              <a:solidFill>
                <a:srgbClr val="FF0000"/>
              </a:solidFill>
              <a:latin typeface="Trebuchet MS"/>
              <a:ea typeface="Trebuchet MS"/>
              <a:cs typeface="Trebuchet MS"/>
              <a:sym typeface="Trebuchet MS"/>
            </a:endParaRPr>
          </a:p>
        </p:txBody>
      </p:sp>
      <p:sp>
        <p:nvSpPr>
          <p:cNvPr id="80" name="Google Shape;80;p1"/>
          <p:cNvSpPr txBox="1"/>
          <p:nvPr/>
        </p:nvSpPr>
        <p:spPr>
          <a:xfrm>
            <a:off x="1777775" y="1985948"/>
            <a:ext cx="8458200" cy="3729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Project Title   :  Intelligent Video Surveillance </a:t>
            </a:r>
            <a:endParaRPr sz="24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t/>
            </a:r>
            <a:endParaRPr sz="24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Project ID       :  9</a:t>
            </a:r>
            <a:endParaRPr sz="24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t/>
            </a:r>
            <a:endParaRPr sz="24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Project Guide :  Dr.Karthik Chandrasekhar  </a:t>
            </a:r>
            <a:endParaRPr sz="24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Project Team  :  Siddhant Kumar		 : PES2201800129</a:t>
            </a:r>
            <a:endParaRPr sz="2400">
              <a:solidFill>
                <a:srgbClr val="0033CC"/>
              </a:solidFill>
              <a:latin typeface="Trebuchet MS"/>
              <a:ea typeface="Trebuchet MS"/>
              <a:cs typeface="Trebuchet MS"/>
              <a:sym typeface="Trebuchet MS"/>
            </a:endParaRPr>
          </a:p>
          <a:p>
            <a:pPr indent="0" lvl="0" marL="2286000" rtl="0" algn="l">
              <a:spcBef>
                <a:spcPts val="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Ayushi Agarwal 		 : PES2201800053</a:t>
            </a:r>
            <a:endParaRPr sz="2400">
              <a:solidFill>
                <a:srgbClr val="0033CC"/>
              </a:solidFill>
              <a:latin typeface="Trebuchet MS"/>
              <a:ea typeface="Trebuchet MS"/>
              <a:cs typeface="Trebuchet MS"/>
              <a:sym typeface="Trebuchet MS"/>
            </a:endParaRPr>
          </a:p>
          <a:p>
            <a:pPr indent="0" lvl="0" marL="2286000" rtl="0" algn="l">
              <a:spcBef>
                <a:spcPts val="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Aakash Bali 			 : PES2201800035</a:t>
            </a:r>
            <a:endParaRPr sz="2400">
              <a:solidFill>
                <a:srgbClr val="0033CC"/>
              </a:solidFill>
              <a:latin typeface="Trebuchet MS"/>
              <a:ea typeface="Trebuchet MS"/>
              <a:cs typeface="Trebuchet MS"/>
              <a:sym typeface="Trebuchet MS"/>
            </a:endParaRPr>
          </a:p>
          <a:p>
            <a:pPr indent="457200" lvl="0" marL="1828800" marR="0" rtl="0" algn="l">
              <a:spcBef>
                <a:spcPts val="0"/>
              </a:spcBef>
              <a:spcAft>
                <a:spcPts val="0"/>
              </a:spcAft>
              <a:buNone/>
            </a:pPr>
            <a:r>
              <a:rPr lang="en-US" sz="2400">
                <a:solidFill>
                  <a:srgbClr val="0033CC"/>
                </a:solidFill>
                <a:latin typeface="Trebuchet MS"/>
                <a:ea typeface="Trebuchet MS"/>
                <a:cs typeface="Trebuchet MS"/>
                <a:sym typeface="Trebuchet MS"/>
              </a:rPr>
              <a:t>Shivam Singh Rawat : PES2201800095</a:t>
            </a:r>
            <a:r>
              <a:rPr b="0" i="0" lang="en-US" sz="2400" u="none" cap="none" strike="noStrike">
                <a:solidFill>
                  <a:srgbClr val="0033CC"/>
                </a:solidFill>
                <a:latin typeface="Trebuchet MS"/>
                <a:ea typeface="Trebuchet MS"/>
                <a:cs typeface="Trebuchet MS"/>
                <a:sym typeface="Trebuchet MS"/>
              </a:rPr>
              <a:t> </a:t>
            </a:r>
            <a:endParaRPr b="0" i="0" sz="20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c1dc396586_2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gc1dc396586_2_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Constraints / Dependencies / Assumptions / Risks</a:t>
            </a:r>
            <a:endParaRPr sz="1400">
              <a:solidFill>
                <a:srgbClr val="000000"/>
              </a:solidFill>
              <a:latin typeface="Arial"/>
              <a:ea typeface="Arial"/>
              <a:cs typeface="Arial"/>
              <a:sym typeface="Arial"/>
            </a:endParaRPr>
          </a:p>
        </p:txBody>
      </p:sp>
      <p:sp>
        <p:nvSpPr>
          <p:cNvPr id="145" name="Google Shape;145;gc1dc396586_2_0"/>
          <p:cNvSpPr txBox="1"/>
          <p:nvPr/>
        </p:nvSpPr>
        <p:spPr>
          <a:xfrm>
            <a:off x="177600" y="1805550"/>
            <a:ext cx="11836800" cy="5125500"/>
          </a:xfrm>
          <a:prstGeom prst="rect">
            <a:avLst/>
          </a:prstGeom>
          <a:noFill/>
          <a:ln>
            <a:noFill/>
          </a:ln>
        </p:spPr>
        <p:txBody>
          <a:bodyPr anchorCtr="0" anchor="ctr" bIns="45700" lIns="91425" spcFirstLastPara="1" rIns="91425" wrap="square" tIns="45700">
            <a:noAutofit/>
          </a:bodyPr>
          <a:lstStyle/>
          <a:p>
            <a:pPr indent="0" lvl="0" marL="914400" rtl="0" algn="just">
              <a:spcBef>
                <a:spcPts val="300"/>
              </a:spcBef>
              <a:spcAft>
                <a:spcPts val="0"/>
              </a:spcAft>
              <a:buNone/>
            </a:pPr>
            <a:r>
              <a:t/>
            </a:r>
            <a:endParaRPr sz="2400">
              <a:solidFill>
                <a:srgbClr val="0000FF"/>
              </a:solidFill>
              <a:latin typeface="Trebuchet MS"/>
              <a:ea typeface="Trebuchet MS"/>
              <a:cs typeface="Trebuchet MS"/>
              <a:sym typeface="Trebuchet MS"/>
            </a:endParaRPr>
          </a:p>
          <a:p>
            <a:pPr indent="0" lvl="0" marL="0" rtl="0" algn="just">
              <a:spcBef>
                <a:spcPts val="300"/>
              </a:spcBef>
              <a:spcAft>
                <a:spcPts val="0"/>
              </a:spcAft>
              <a:buNone/>
            </a:pPr>
            <a:r>
              <a:rPr lang="en-US" sz="2400">
                <a:solidFill>
                  <a:srgbClr val="0000FF"/>
                </a:solidFill>
                <a:latin typeface="Trebuchet MS"/>
                <a:ea typeface="Trebuchet MS"/>
                <a:cs typeface="Trebuchet MS"/>
                <a:sym typeface="Trebuchet MS"/>
              </a:rPr>
              <a:t>1.</a:t>
            </a:r>
            <a:r>
              <a:rPr b="1" lang="en-US" sz="2400" u="sng">
                <a:solidFill>
                  <a:srgbClr val="0000FF"/>
                </a:solidFill>
                <a:latin typeface="Trebuchet MS"/>
                <a:ea typeface="Trebuchet MS"/>
                <a:cs typeface="Trebuchet MS"/>
                <a:sym typeface="Trebuchet MS"/>
              </a:rPr>
              <a:t>Risk of life</a:t>
            </a:r>
            <a:r>
              <a:rPr lang="en-US" sz="2400">
                <a:solidFill>
                  <a:srgbClr val="0000FF"/>
                </a:solidFill>
                <a:latin typeface="Trebuchet MS"/>
                <a:ea typeface="Trebuchet MS"/>
                <a:cs typeface="Trebuchet MS"/>
                <a:sym typeface="Trebuchet MS"/>
              </a:rPr>
              <a:t> - If the system is not manually monitored there will be a threat to either someone’s well being or risk of not able to provide help in a timely manner.</a:t>
            </a:r>
            <a:endParaRPr sz="2400">
              <a:solidFill>
                <a:srgbClr val="0000FF"/>
              </a:solidFill>
              <a:latin typeface="Trebuchet MS"/>
              <a:ea typeface="Trebuchet MS"/>
              <a:cs typeface="Trebuchet MS"/>
              <a:sym typeface="Trebuchet MS"/>
            </a:endParaRPr>
          </a:p>
          <a:p>
            <a:pPr indent="0" lvl="0" marL="0" rtl="0" algn="just">
              <a:spcBef>
                <a:spcPts val="300"/>
              </a:spcBef>
              <a:spcAft>
                <a:spcPts val="0"/>
              </a:spcAft>
              <a:buNone/>
            </a:pPr>
            <a:r>
              <a:rPr lang="en-US" sz="2400">
                <a:solidFill>
                  <a:srgbClr val="0000FF"/>
                </a:solidFill>
                <a:latin typeface="Trebuchet MS"/>
                <a:ea typeface="Trebuchet MS"/>
                <a:cs typeface="Trebuchet MS"/>
                <a:sym typeface="Trebuchet MS"/>
              </a:rPr>
              <a:t>2.</a:t>
            </a:r>
            <a:r>
              <a:rPr b="1" lang="en-US" sz="2400" u="sng">
                <a:solidFill>
                  <a:srgbClr val="0000FF"/>
                </a:solidFill>
                <a:latin typeface="Trebuchet MS"/>
                <a:ea typeface="Trebuchet MS"/>
                <a:cs typeface="Trebuchet MS"/>
                <a:sym typeface="Trebuchet MS"/>
              </a:rPr>
              <a:t>Risk of finance</a:t>
            </a:r>
            <a:r>
              <a:rPr lang="en-US" sz="2400">
                <a:solidFill>
                  <a:srgbClr val="0000FF"/>
                </a:solidFill>
                <a:latin typeface="Trebuchet MS"/>
                <a:ea typeface="Trebuchet MS"/>
                <a:cs typeface="Trebuchet MS"/>
                <a:sym typeface="Trebuchet MS"/>
              </a:rPr>
              <a:t> - If this system is integrated in an environment where failures     are not tolerable,any malfunction can easily translate to loss of property or money.</a:t>
            </a:r>
            <a:endParaRPr sz="2400">
              <a:solidFill>
                <a:srgbClr val="0000FF"/>
              </a:solidFill>
              <a:latin typeface="Trebuchet MS"/>
              <a:ea typeface="Trebuchet MS"/>
              <a:cs typeface="Trebuchet MS"/>
              <a:sym typeface="Trebuchet MS"/>
            </a:endParaRPr>
          </a:p>
          <a:p>
            <a:pPr indent="0" lvl="0" marL="0" rtl="0" algn="just">
              <a:spcBef>
                <a:spcPts val="300"/>
              </a:spcBef>
              <a:spcAft>
                <a:spcPts val="0"/>
              </a:spcAft>
              <a:buNone/>
            </a:pPr>
            <a:r>
              <a:rPr lang="en-US" sz="2400">
                <a:solidFill>
                  <a:srgbClr val="0000FF"/>
                </a:solidFill>
                <a:latin typeface="Trebuchet MS"/>
                <a:ea typeface="Trebuchet MS"/>
                <a:cs typeface="Trebuchet MS"/>
                <a:sym typeface="Trebuchet MS"/>
              </a:rPr>
              <a:t>3.</a:t>
            </a:r>
            <a:r>
              <a:rPr b="1" lang="en-US" sz="2400" u="sng">
                <a:solidFill>
                  <a:srgbClr val="0000FF"/>
                </a:solidFill>
                <a:latin typeface="Trebuchet MS"/>
                <a:ea typeface="Trebuchet MS"/>
                <a:cs typeface="Trebuchet MS"/>
                <a:sym typeface="Trebuchet MS"/>
              </a:rPr>
              <a:t>Risk of compromise</a:t>
            </a:r>
            <a:r>
              <a:rPr lang="en-US" sz="2400">
                <a:solidFill>
                  <a:srgbClr val="0000FF"/>
                </a:solidFill>
                <a:latin typeface="Trebuchet MS"/>
                <a:ea typeface="Trebuchet MS"/>
                <a:cs typeface="Trebuchet MS"/>
                <a:sym typeface="Trebuchet MS"/>
              </a:rPr>
              <a:t> - Hackers can easily gain access to poorly configured devices with design flaws or faulty firmware and manipulate or steal data.</a:t>
            </a:r>
            <a:endParaRPr sz="2400">
              <a:solidFill>
                <a:srgbClr val="0000FF"/>
              </a:solidFill>
              <a:latin typeface="Trebuchet MS"/>
              <a:ea typeface="Trebuchet MS"/>
              <a:cs typeface="Trebuchet MS"/>
              <a:sym typeface="Trebuchet MS"/>
            </a:endParaRPr>
          </a:p>
          <a:p>
            <a:pPr indent="0" lvl="0" marL="0" rtl="0" algn="just">
              <a:spcBef>
                <a:spcPts val="300"/>
              </a:spcBef>
              <a:spcAft>
                <a:spcPts val="300"/>
              </a:spcAft>
              <a:buNone/>
            </a:pPr>
            <a:r>
              <a:rPr lang="en-US" sz="2400">
                <a:solidFill>
                  <a:srgbClr val="0000FF"/>
                </a:solidFill>
                <a:latin typeface="Trebuchet MS"/>
                <a:ea typeface="Trebuchet MS"/>
                <a:cs typeface="Trebuchet MS"/>
                <a:sym typeface="Trebuchet MS"/>
              </a:rPr>
              <a:t>4.</a:t>
            </a:r>
            <a:r>
              <a:rPr b="1" lang="en-US" sz="2400" u="sng">
                <a:solidFill>
                  <a:srgbClr val="0000FF"/>
                </a:solidFill>
                <a:latin typeface="Trebuchet MS"/>
                <a:ea typeface="Trebuchet MS"/>
                <a:cs typeface="Trebuchet MS"/>
                <a:sym typeface="Trebuchet MS"/>
              </a:rPr>
              <a:t>Risk of losing privacy</a:t>
            </a:r>
            <a:r>
              <a:rPr lang="en-US" sz="2400">
                <a:solidFill>
                  <a:srgbClr val="0000FF"/>
                </a:solidFill>
                <a:latin typeface="Trebuchet MS"/>
                <a:ea typeface="Trebuchet MS"/>
                <a:cs typeface="Trebuchet MS"/>
                <a:sym typeface="Trebuchet MS"/>
              </a:rPr>
              <a:t> - Footage of sensitive areas like people’s houses or safes cannot be stored or leaked to the public since this can easily lead to a planned attempt for a crime</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8"/>
          <p:cNvSpPr txBox="1"/>
          <p:nvPr/>
        </p:nvSpPr>
        <p:spPr>
          <a:xfrm>
            <a:off x="2895600" y="1143001"/>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Functional Requirements</a:t>
            </a:r>
            <a:endParaRPr sz="1400">
              <a:solidFill>
                <a:srgbClr val="000000"/>
              </a:solidFill>
              <a:latin typeface="Arial"/>
              <a:ea typeface="Arial"/>
              <a:cs typeface="Arial"/>
              <a:sym typeface="Arial"/>
            </a:endParaRPr>
          </a:p>
        </p:txBody>
      </p:sp>
      <p:sp>
        <p:nvSpPr>
          <p:cNvPr id="153" name="Google Shape;153;p8"/>
          <p:cNvSpPr txBox="1"/>
          <p:nvPr/>
        </p:nvSpPr>
        <p:spPr>
          <a:xfrm>
            <a:off x="2029650" y="1617675"/>
            <a:ext cx="6868544" cy="4758900"/>
          </a:xfrm>
          <a:prstGeom prst="rect">
            <a:avLst/>
          </a:prstGeom>
          <a:noFill/>
          <a:ln>
            <a:noFill/>
          </a:ln>
        </p:spPr>
        <p:txBody>
          <a:bodyPr anchorCtr="0" anchor="ctr" bIns="45700" lIns="91425" spcFirstLastPara="1" rIns="91425" wrap="square" tIns="45700">
            <a:noAutofit/>
          </a:bodyPr>
          <a:lstStyle/>
          <a:p>
            <a:pPr indent="0" lvl="0" marL="457200" rtl="0" algn="just">
              <a:lnSpc>
                <a:spcPct val="90908"/>
              </a:lnSpc>
              <a:spcBef>
                <a:spcPts val="300"/>
              </a:spcBef>
              <a:spcAft>
                <a:spcPts val="300"/>
              </a:spcAft>
              <a:buClr>
                <a:schemeClr val="dk1"/>
              </a:buClr>
              <a:buSzPts val="1100"/>
              <a:buFont typeface="Arial"/>
              <a:buNone/>
            </a:pPr>
            <a:r>
              <a:rPr lang="en-US" sz="2400">
                <a:solidFill>
                  <a:srgbClr val="0000FF"/>
                </a:solidFill>
              </a:rPr>
              <a:t>The input is video which is broken down into frames, following this data is read from each individual frame but first all the frames are scaled to the same size followed by getting gray scale values. We follow a process which is a </a:t>
            </a:r>
            <a:r>
              <a:rPr b="1" lang="en-US" sz="2400">
                <a:solidFill>
                  <a:srgbClr val="0000FF"/>
                </a:solidFill>
              </a:rPr>
              <a:t>spatiotemporal</a:t>
            </a:r>
            <a:r>
              <a:rPr lang="en-US" sz="2400">
                <a:solidFill>
                  <a:srgbClr val="0000FF"/>
                </a:solidFill>
              </a:rPr>
              <a:t> approach which first breaks down the input with respect to space and then looks for change in value with respect to time and if it finds an irregular change then it triggers an alarm depending on the kind of change.</a:t>
            </a:r>
            <a:endParaRPr sz="240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Non - Functional Requirements</a:t>
            </a:r>
            <a:endParaRPr sz="1400">
              <a:solidFill>
                <a:srgbClr val="000000"/>
              </a:solidFill>
              <a:latin typeface="Arial"/>
              <a:ea typeface="Arial"/>
              <a:cs typeface="Arial"/>
              <a:sym typeface="Arial"/>
            </a:endParaRPr>
          </a:p>
        </p:txBody>
      </p:sp>
      <p:sp>
        <p:nvSpPr>
          <p:cNvPr id="161" name="Google Shape;161;p9"/>
          <p:cNvSpPr txBox="1"/>
          <p:nvPr/>
        </p:nvSpPr>
        <p:spPr>
          <a:xfrm>
            <a:off x="2209800" y="1828800"/>
            <a:ext cx="6863700" cy="4724400"/>
          </a:xfrm>
          <a:prstGeom prst="rect">
            <a:avLst/>
          </a:prstGeom>
          <a:noFill/>
          <a:ln>
            <a:noFill/>
          </a:ln>
        </p:spPr>
        <p:txBody>
          <a:bodyPr anchorCtr="0" anchor="ctr" bIns="45700" lIns="91425" spcFirstLastPara="1" rIns="91425" wrap="square" tIns="45700">
            <a:noAutofit/>
          </a:bodyPr>
          <a:lstStyle/>
          <a:p>
            <a:pPr indent="0" lvl="0" marL="0" rtl="0" algn="l">
              <a:spcBef>
                <a:spcPts val="1800"/>
              </a:spcBef>
              <a:spcAft>
                <a:spcPts val="0"/>
              </a:spcAft>
              <a:buNone/>
            </a:pPr>
            <a:r>
              <a:rPr b="1" lang="en-US" sz="2400">
                <a:solidFill>
                  <a:srgbClr val="0000FF"/>
                </a:solidFill>
                <a:latin typeface="Cambria"/>
                <a:ea typeface="Cambria"/>
                <a:cs typeface="Cambria"/>
                <a:sym typeface="Cambria"/>
              </a:rPr>
              <a:t>Security Requirements:</a:t>
            </a:r>
            <a:r>
              <a:rPr lang="en-US" sz="2000">
                <a:solidFill>
                  <a:srgbClr val="0000FF"/>
                </a:solidFill>
                <a:latin typeface="Cambria"/>
                <a:ea typeface="Cambria"/>
                <a:cs typeface="Cambria"/>
                <a:sym typeface="Cambria"/>
              </a:rPr>
              <a:t>A security requirement that is a must is that there must not be fake cases being enacted or false alarms being triggered from the the software which would make it a tedious task for the agencies and make the software a burden rather than a help.</a:t>
            </a:r>
            <a:endParaRPr sz="2000">
              <a:solidFill>
                <a:srgbClr val="0000FF"/>
              </a:solidFill>
              <a:latin typeface="Cambria"/>
              <a:ea typeface="Cambria"/>
              <a:cs typeface="Cambria"/>
              <a:sym typeface="Cambria"/>
            </a:endParaRPr>
          </a:p>
          <a:p>
            <a:pPr indent="0" lvl="0" marL="0" rtl="0" algn="l">
              <a:spcBef>
                <a:spcPts val="1800"/>
              </a:spcBef>
              <a:spcAft>
                <a:spcPts val="0"/>
              </a:spcAft>
              <a:buNone/>
            </a:pPr>
            <a:r>
              <a:rPr b="1" lang="en-US" sz="2400">
                <a:solidFill>
                  <a:srgbClr val="0000FF"/>
                </a:solidFill>
                <a:latin typeface="Cambria"/>
                <a:ea typeface="Cambria"/>
                <a:cs typeface="Cambria"/>
                <a:sym typeface="Cambria"/>
              </a:rPr>
              <a:t>Safety Requirements:</a:t>
            </a:r>
            <a:r>
              <a:rPr lang="en-US" sz="2000">
                <a:solidFill>
                  <a:srgbClr val="0000FF"/>
                </a:solidFill>
                <a:latin typeface="Cambria"/>
                <a:ea typeface="Cambria"/>
                <a:cs typeface="Cambria"/>
                <a:sym typeface="Cambria"/>
              </a:rPr>
              <a:t>There are no safety requirements as such but when it comes to the safety of the public being monitored by the intelligent video surveillance system is concerned, this system is meant to report crimes and health abnormalities it has been trained to detect and not substitute an actual police system where the presence of armed policemen is enough to stop a crime or reduce the intensity of a crime taking place in the vicinity of a law enforcement officer.</a:t>
            </a:r>
            <a:endParaRPr sz="2000">
              <a:solidFill>
                <a:srgbClr val="0000FF"/>
              </a:solidFill>
              <a:latin typeface="Cambria"/>
              <a:ea typeface="Cambria"/>
              <a:cs typeface="Cambria"/>
              <a:sym typeface="Cambria"/>
            </a:endParaRPr>
          </a:p>
          <a:p>
            <a:pPr indent="0" lvl="0" marL="0" rtl="0" algn="l">
              <a:spcBef>
                <a:spcPts val="1800"/>
              </a:spcBef>
              <a:spcAft>
                <a:spcPts val="600"/>
              </a:spcAft>
              <a:buNone/>
            </a:pPr>
            <a:r>
              <a:t/>
            </a:r>
            <a:endParaRPr b="1" sz="2400">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11"/>
          <p:cNvSpPr txBox="1"/>
          <p:nvPr/>
        </p:nvSpPr>
        <p:spPr>
          <a:xfrm>
            <a:off x="1624025" y="1721975"/>
            <a:ext cx="8077200" cy="4724400"/>
          </a:xfrm>
          <a:prstGeom prst="rect">
            <a:avLst/>
          </a:prstGeom>
          <a:noFill/>
          <a:ln>
            <a:noFill/>
          </a:ln>
        </p:spPr>
        <p:txBody>
          <a:bodyPr anchorCtr="0" anchor="t" bIns="45700" lIns="91425" spcFirstLastPara="1" rIns="91425" wrap="square" tIns="45700">
            <a:noAutofit/>
          </a:bodyPr>
          <a:lstStyle/>
          <a:p>
            <a:pPr indent="-23812" lvl="1" marL="989013"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169" name="Google Shape;169;p11"/>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70" name="Google Shape;170;p11"/>
          <p:cNvGraphicFramePr/>
          <p:nvPr/>
        </p:nvGraphicFramePr>
        <p:xfrm>
          <a:off x="198663" y="1879182"/>
          <a:ext cx="3000000" cy="3000000"/>
        </p:xfrm>
        <a:graphic>
          <a:graphicData uri="http://schemas.openxmlformats.org/drawingml/2006/table">
            <a:tbl>
              <a:tblPr bandRow="1" firstRow="1">
                <a:noFill/>
                <a:tableStyleId>{007415D4-3BF6-44A8-97CF-DFC540A34907}</a:tableStyleId>
              </a:tblPr>
              <a:tblGrid>
                <a:gridCol w="4595150"/>
                <a:gridCol w="2440900"/>
                <a:gridCol w="1809575"/>
                <a:gridCol w="2949050"/>
              </a:tblGrid>
              <a:tr h="403950">
                <a:tc>
                  <a:txBody>
                    <a:bodyPr/>
                    <a:lstStyle/>
                    <a:p>
                      <a:pPr indent="0" lvl="0" marL="0" marR="0" rtl="0" algn="l">
                        <a:spcBef>
                          <a:spcPts val="0"/>
                        </a:spcBef>
                        <a:spcAft>
                          <a:spcPts val="0"/>
                        </a:spcAft>
                        <a:buNone/>
                      </a:pPr>
                      <a:r>
                        <a:rPr lang="en-US" sz="1800" u="none" cap="none" strike="noStrike"/>
                        <a:t>Paper Details</a:t>
                      </a:r>
                      <a:endParaRPr/>
                    </a:p>
                  </a:txBody>
                  <a:tcPr marT="45725" marB="45725" marR="91450" marL="91450"/>
                </a:tc>
                <a:tc>
                  <a:txBody>
                    <a:bodyPr/>
                    <a:lstStyle/>
                    <a:p>
                      <a:pPr indent="0" lvl="0" marL="0" marR="0" rtl="0" algn="l">
                        <a:spcBef>
                          <a:spcPts val="0"/>
                        </a:spcBef>
                        <a:spcAft>
                          <a:spcPts val="0"/>
                        </a:spcAft>
                        <a:buNone/>
                      </a:pPr>
                      <a:r>
                        <a:rPr lang="en-US" sz="1800"/>
                        <a:t>Objective of paper, Techniques/Methods</a:t>
                      </a:r>
                      <a:endParaRPr/>
                    </a:p>
                  </a:txBody>
                  <a:tcPr marT="45725" marB="45725" marR="91450" marL="91450"/>
                </a:tc>
                <a:tc>
                  <a:txBody>
                    <a:bodyPr/>
                    <a:lstStyle/>
                    <a:p>
                      <a:pPr indent="0" lvl="0" marL="0" marR="0" rtl="0" algn="l">
                        <a:spcBef>
                          <a:spcPts val="0"/>
                        </a:spcBef>
                        <a:spcAft>
                          <a:spcPts val="0"/>
                        </a:spcAft>
                        <a:buNone/>
                      </a:pPr>
                      <a:r>
                        <a:rPr lang="en-US" sz="1800"/>
                        <a:t>Advantages</a:t>
                      </a:r>
                      <a:endParaRPr/>
                    </a:p>
                  </a:txBody>
                  <a:tcPr marT="45725" marB="45725" marR="91450" marL="91450"/>
                </a:tc>
                <a:tc>
                  <a:txBody>
                    <a:bodyPr/>
                    <a:lstStyle/>
                    <a:p>
                      <a:pPr indent="0" lvl="0" marL="0" marR="0" rtl="0" algn="l">
                        <a:spcBef>
                          <a:spcPts val="0"/>
                        </a:spcBef>
                        <a:spcAft>
                          <a:spcPts val="0"/>
                        </a:spcAft>
                        <a:buNone/>
                      </a:pPr>
                      <a:r>
                        <a:rPr lang="en-US" sz="1800"/>
                        <a:t>Limitations</a:t>
                      </a:r>
                      <a:endParaRPr/>
                    </a:p>
                  </a:txBody>
                  <a:tcPr marT="45725" marB="45725" marR="91450" marL="91450"/>
                </a:tc>
              </a:tr>
              <a:tr h="3261100">
                <a:tc>
                  <a:txBody>
                    <a:bodyPr/>
                    <a:lstStyle/>
                    <a:p>
                      <a:pPr indent="0" lvl="0" marL="0" marR="0" rtl="0" algn="l">
                        <a:spcBef>
                          <a:spcPts val="0"/>
                        </a:spcBef>
                        <a:spcAft>
                          <a:spcPts val="0"/>
                        </a:spcAft>
                        <a:buClr>
                          <a:schemeClr val="dk1"/>
                        </a:buClr>
                        <a:buSzPts val="1100"/>
                        <a:buFont typeface="Arial"/>
                        <a:buNone/>
                      </a:pPr>
                      <a:r>
                        <a:rPr lang="en-US" sz="1800"/>
                        <a:t>Intelligent video surveillance: a review</a:t>
                      </a:r>
                      <a:endParaRPr sz="1800"/>
                    </a:p>
                    <a:p>
                      <a:pPr indent="0" lvl="0" marL="0" marR="0" rtl="0" algn="l">
                        <a:spcBef>
                          <a:spcPts val="0"/>
                        </a:spcBef>
                        <a:spcAft>
                          <a:spcPts val="0"/>
                        </a:spcAft>
                        <a:buSzPts val="1100"/>
                        <a:buNone/>
                      </a:pPr>
                      <a:r>
                        <a:rPr lang="en-US" sz="1800"/>
                        <a:t>through deep learning techniques for crowd analysis by G. Sreenu</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The main objectives identified which illustrate the relevance of the topic are listed out</a:t>
                      </a:r>
                      <a:endParaRPr sz="1800"/>
                    </a:p>
                    <a:p>
                      <a:pPr indent="0" lvl="0" marL="0" marR="0" rtl="0" algn="l">
                        <a:spcBef>
                          <a:spcPts val="0"/>
                        </a:spcBef>
                        <a:spcAft>
                          <a:spcPts val="0"/>
                        </a:spcAft>
                        <a:buClr>
                          <a:schemeClr val="dk1"/>
                        </a:buClr>
                        <a:buSzPts val="1100"/>
                        <a:buFont typeface="Arial"/>
                        <a:buNone/>
                      </a:pPr>
                      <a:r>
                        <a:rPr lang="en-US" sz="1800"/>
                        <a:t>below.</a:t>
                      </a:r>
                      <a:endParaRPr sz="1800"/>
                    </a:p>
                    <a:p>
                      <a:pPr indent="0" lvl="0" marL="0" marR="0" rtl="0" algn="l">
                        <a:spcBef>
                          <a:spcPts val="0"/>
                        </a:spcBef>
                        <a:spcAft>
                          <a:spcPts val="0"/>
                        </a:spcAft>
                        <a:buClr>
                          <a:schemeClr val="dk1"/>
                        </a:buClr>
                        <a:buSzPts val="1100"/>
                        <a:buFont typeface="Arial"/>
                        <a:buNone/>
                      </a:pPr>
                      <a:r>
                        <a:rPr lang="en-US" sz="1800"/>
                        <a:t>1. Continuous monitoring of videos is difficult and tiresome for humans.</a:t>
                      </a:r>
                      <a:endParaRPr sz="1800"/>
                    </a:p>
                    <a:p>
                      <a:pPr indent="0" lvl="0" marL="0" marR="0" rtl="0" algn="l">
                        <a:spcBef>
                          <a:spcPts val="0"/>
                        </a:spcBef>
                        <a:spcAft>
                          <a:spcPts val="0"/>
                        </a:spcAft>
                        <a:buClr>
                          <a:schemeClr val="dk1"/>
                        </a:buClr>
                        <a:buSzPts val="1100"/>
                        <a:buFont typeface="Arial"/>
                        <a:buNone/>
                      </a:pPr>
                      <a:r>
                        <a:rPr lang="en-US" sz="1800"/>
                        <a:t>2. Intelligent surveillance video analysis is a solution to laborious human task.</a:t>
                      </a:r>
                      <a:endParaRPr sz="1800"/>
                    </a:p>
                    <a:p>
                      <a:pPr indent="0" lvl="0" marL="0" marR="0" rtl="0" algn="l">
                        <a:spcBef>
                          <a:spcPts val="0"/>
                        </a:spcBef>
                        <a:spcAft>
                          <a:spcPts val="0"/>
                        </a:spcAft>
                        <a:buClr>
                          <a:schemeClr val="dk1"/>
                        </a:buClr>
                        <a:buSzPts val="1100"/>
                        <a:buFont typeface="Arial"/>
                        <a:buNone/>
                      </a:pPr>
                      <a:r>
                        <a:rPr lang="en-US" sz="1800"/>
                        <a:t>3. Intelligence should be visible in all real world scenarios.</a:t>
                      </a:r>
                      <a:endParaRPr sz="1800"/>
                    </a:p>
                    <a:p>
                      <a:pPr indent="0" lvl="0" marL="0" marR="0" rtl="0" algn="l">
                        <a:spcBef>
                          <a:spcPts val="0"/>
                        </a:spcBef>
                        <a:spcAft>
                          <a:spcPts val="0"/>
                        </a:spcAft>
                        <a:buClr>
                          <a:schemeClr val="dk1"/>
                        </a:buClr>
                        <a:buSzPts val="1100"/>
                        <a:buFont typeface="Arial"/>
                        <a:buNone/>
                      </a:pPr>
                      <a:r>
                        <a:rPr lang="en-US" sz="1800"/>
                        <a:t>4. Maximum accuracy is needed in object identification and action recognition.</a:t>
                      </a:r>
                      <a:endParaRPr sz="1800"/>
                    </a:p>
                    <a:p>
                      <a:pPr indent="0" lvl="0" marL="0" marR="0" rtl="0" algn="l">
                        <a:spcBef>
                          <a:spcPts val="0"/>
                        </a:spcBef>
                        <a:spcAft>
                          <a:spcPts val="0"/>
                        </a:spcAft>
                        <a:buClr>
                          <a:schemeClr val="dk1"/>
                        </a:buClr>
                        <a:buSzPts val="1100"/>
                        <a:buFont typeface="Arial"/>
                        <a:buNone/>
                      </a:pPr>
                      <a:r>
                        <a:rPr lang="en-US" sz="1800"/>
                        <a:t>6. Time taken for response generation is highly important in real world situation.</a:t>
                      </a:r>
                      <a:endParaRPr sz="1800"/>
                    </a:p>
                    <a:p>
                      <a:pPr indent="0" lvl="0" marL="0" marR="0" rtl="0" algn="l">
                        <a:spcBef>
                          <a:spcPts val="0"/>
                        </a:spcBef>
                        <a:spcAft>
                          <a:spcPts val="0"/>
                        </a:spcAft>
                        <a:buClr>
                          <a:schemeClr val="dk1"/>
                        </a:buClr>
                        <a:buSzPts val="1100"/>
                        <a:buFont typeface="Arial"/>
                        <a:buNone/>
                      </a:pPr>
                      <a:r>
                        <a:rPr lang="en-US" sz="1800"/>
                        <a:t>7. Prediction of certain movement or action or violence is highly useful in emergency</a:t>
                      </a:r>
                      <a:endParaRPr sz="1800"/>
                    </a:p>
                    <a:p>
                      <a:pPr indent="0" lvl="0" marL="0" marR="0" rtl="0" algn="l">
                        <a:spcBef>
                          <a:spcPts val="0"/>
                        </a:spcBef>
                        <a:spcAft>
                          <a:spcPts val="0"/>
                        </a:spcAft>
                        <a:buClr>
                          <a:schemeClr val="dk1"/>
                        </a:buClr>
                        <a:buSzPts val="1100"/>
                        <a:buFont typeface="Arial"/>
                        <a:buNone/>
                      </a:pPr>
                      <a:r>
                        <a:rPr lang="en-US" sz="1800"/>
                        <a:t>situation like stampede.</a:t>
                      </a:r>
                      <a:endParaRPr sz="1800"/>
                    </a:p>
                    <a:p>
                      <a:pPr indent="0" lvl="0" marL="0" marR="0" rtl="0" algn="l">
                        <a:spcBef>
                          <a:spcPts val="0"/>
                        </a:spcBef>
                        <a:spcAft>
                          <a:spcPts val="0"/>
                        </a:spcAft>
                        <a:buClr>
                          <a:schemeClr val="dk1"/>
                        </a:buClr>
                        <a:buSzPts val="1100"/>
                        <a:buFont typeface="Arial"/>
                        <a:buNone/>
                      </a:pPr>
                      <a:r>
                        <a:rPr lang="en-US" sz="1800"/>
                        <a:t>8. Availability of huge data in video forms.</a:t>
                      </a:r>
                      <a:endParaRPr sz="1800"/>
                    </a:p>
                    <a:p>
                      <a:pPr indent="0" lvl="0" marL="0" marR="0" rtl="0" algn="l">
                        <a:spcBef>
                          <a:spcPts val="0"/>
                        </a:spcBef>
                        <a:spcAft>
                          <a:spcPts val="0"/>
                        </a:spcAft>
                        <a:buSzPts val="1100"/>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The paper includes a deep rooted survey which starts from object</a:t>
                      </a:r>
                      <a:endParaRPr sz="1800"/>
                    </a:p>
                    <a:p>
                      <a:pPr indent="0" lvl="0" marL="0" marR="0" rtl="0" algn="l">
                        <a:spcBef>
                          <a:spcPts val="0"/>
                        </a:spcBef>
                        <a:spcAft>
                          <a:spcPts val="0"/>
                        </a:spcAft>
                        <a:buClr>
                          <a:schemeClr val="dk1"/>
                        </a:buClr>
                        <a:buSzPts val="1100"/>
                        <a:buFont typeface="Arial"/>
                        <a:buNone/>
                      </a:pPr>
                      <a:r>
                        <a:rPr lang="en-US" sz="1800"/>
                        <a:t>recognition, action recognition, crowd analysis and finally violence detection in a</a:t>
                      </a:r>
                      <a:endParaRPr sz="1800"/>
                    </a:p>
                    <a:p>
                      <a:pPr indent="0" lvl="0" marL="0" marR="0" rtl="0" algn="l">
                        <a:spcBef>
                          <a:spcPts val="0"/>
                        </a:spcBef>
                        <a:spcAft>
                          <a:spcPts val="0"/>
                        </a:spcAft>
                        <a:buClr>
                          <a:schemeClr val="dk1"/>
                        </a:buClr>
                        <a:buSzPts val="1100"/>
                        <a:buFont typeface="Arial"/>
                        <a:buNone/>
                      </a:pPr>
                      <a:r>
                        <a:rPr lang="en-US" sz="1800"/>
                        <a:t>crowd environment.</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The methods reviewed in above sections are good in automatic feature generation. All</a:t>
                      </a:r>
                      <a:endParaRPr sz="1800"/>
                    </a:p>
                    <a:p>
                      <a:pPr indent="0" lvl="0" marL="0" marR="0" rtl="0" algn="l">
                        <a:spcBef>
                          <a:spcPts val="0"/>
                        </a:spcBef>
                        <a:spcAft>
                          <a:spcPts val="0"/>
                        </a:spcAft>
                        <a:buClr>
                          <a:schemeClr val="dk1"/>
                        </a:buClr>
                        <a:buSzPts val="1100"/>
                        <a:buFont typeface="Arial"/>
                        <a:buNone/>
                      </a:pPr>
                      <a:r>
                        <a:rPr lang="en-US" sz="1800"/>
                        <a:t>methods are good in handling individual entity and group entities with limited size.</a:t>
                      </a:r>
                      <a:endParaRPr sz="1800"/>
                    </a:p>
                    <a:p>
                      <a:pPr indent="0" lvl="0" marL="0" marR="0" rtl="0" algn="l">
                        <a:spcBef>
                          <a:spcPts val="0"/>
                        </a:spcBef>
                        <a:spcAft>
                          <a:spcPts val="0"/>
                        </a:spcAft>
                        <a:buNone/>
                      </a:pPr>
                      <a:r>
                        <a:t/>
                      </a:r>
                      <a:endParaRPr sz="1800"/>
                    </a:p>
                  </a:txBody>
                  <a:tcPr marT="45725" marB="45725" marR="91450" marL="91450"/>
                </a:tc>
              </a:tr>
              <a:tr h="1453000">
                <a:tc>
                  <a:txBody>
                    <a:bodyPr/>
                    <a:lstStyle/>
                    <a:p>
                      <a:pPr indent="0" lvl="0" marL="0" marR="0" rtl="0" algn="l">
                        <a:spcBef>
                          <a:spcPts val="0"/>
                        </a:spcBef>
                        <a:spcAft>
                          <a:spcPts val="0"/>
                        </a:spcAft>
                        <a:buSzPts val="1100"/>
                        <a:buNone/>
                      </a:pPr>
                      <a:r>
                        <a:rPr lang="en-US" sz="1800"/>
                        <a:t>A deep learning approach to building an intelligent video surveillance system by Jie Xu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FaceNet with Multi-task Cascaded Convolutional Networks (MTCNN) achieves higher accuracy than advances such as DeepFace and DeepID2+ while being faster.</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Deep-learning methods are easier to deploy </a:t>
                      </a:r>
                      <a:endParaRPr sz="1800"/>
                    </a:p>
                    <a:p>
                      <a:pPr indent="0" lvl="0" marL="0" marR="0" rtl="0" algn="l">
                        <a:spcBef>
                          <a:spcPts val="0"/>
                        </a:spcBef>
                        <a:spcAft>
                          <a:spcPts val="0"/>
                        </a:spcAft>
                        <a:buSzPts val="1100"/>
                        <a:buNone/>
                      </a:pPr>
                      <a:r>
                        <a:rPr lang="en-US" sz="1800"/>
                        <a:t>and possess better scalability than conventional machine-learning methods. Capable of learning more complex features by taking advantage of multiple levels of representation. These features are learned</a:t>
                      </a:r>
                      <a:endParaRPr sz="1800"/>
                    </a:p>
                    <a:p>
                      <a:pPr indent="0" lvl="0" marL="0" marR="0" rtl="0" algn="l">
                        <a:spcBef>
                          <a:spcPts val="0"/>
                        </a:spcBef>
                        <a:spcAft>
                          <a:spcPts val="0"/>
                        </a:spcAft>
                        <a:buSzPts val="1100"/>
                        <a:buNone/>
                      </a:pPr>
                      <a:r>
                        <a:rPr lang="en-US" sz="1800"/>
                        <a:t>systematically rather than designed manually by humans.</a:t>
                      </a:r>
                      <a:endParaRPr sz="1800"/>
                    </a:p>
                    <a:p>
                      <a:pPr indent="0" lvl="0" marL="0" marR="0" rtl="0" algn="l">
                        <a:spcBef>
                          <a:spcPts val="0"/>
                        </a:spcBef>
                        <a:spcAft>
                          <a:spcPts val="0"/>
                        </a:spcAft>
                        <a:buClr>
                          <a:schemeClr val="dk1"/>
                        </a:buClr>
                        <a:buSzPts val="1100"/>
                        <a:buFont typeface="Arial"/>
                        <a:buNone/>
                      </a:pPr>
                      <a:r>
                        <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To train the model on high-</a:t>
                      </a:r>
                      <a:endParaRPr sz="1800"/>
                    </a:p>
                    <a:p>
                      <a:pPr indent="0" lvl="0" marL="0" marR="0" rtl="0" algn="l">
                        <a:spcBef>
                          <a:spcPts val="0"/>
                        </a:spcBef>
                        <a:spcAft>
                          <a:spcPts val="0"/>
                        </a:spcAft>
                        <a:buClr>
                          <a:schemeClr val="dk1"/>
                        </a:buClr>
                        <a:buSzPts val="1100"/>
                        <a:buFont typeface="Arial"/>
                        <a:buNone/>
                      </a:pPr>
                      <a:r>
                        <a:rPr lang="en-US" sz="1800"/>
                        <a:t>quality image sequences, especially when images captured by the surveillance camera are </a:t>
                      </a:r>
                      <a:endParaRPr sz="1800"/>
                    </a:p>
                    <a:p>
                      <a:pPr indent="0" lvl="0" marL="0" marR="0" rtl="0" algn="l">
                        <a:spcBef>
                          <a:spcPts val="0"/>
                        </a:spcBef>
                        <a:spcAft>
                          <a:spcPts val="0"/>
                        </a:spcAft>
                        <a:buClr>
                          <a:schemeClr val="dk1"/>
                        </a:buClr>
                        <a:buSzPts val="1100"/>
                        <a:buFont typeface="Arial"/>
                        <a:buNone/>
                      </a:pPr>
                      <a:r>
                        <a:rPr lang="en-US" sz="1800"/>
                        <a:t>of high quality as well. The best face recognition accuracy is achieved by training on a mixture of as many static images and image sequences as possible, the accuracy would probably not suffer too much if only a single </a:t>
                      </a:r>
                      <a:endParaRPr sz="1800"/>
                    </a:p>
                    <a:p>
                      <a:pPr indent="0" lvl="0" marL="0" marR="0" rtl="0" algn="l">
                        <a:spcBef>
                          <a:spcPts val="0"/>
                        </a:spcBef>
                        <a:spcAft>
                          <a:spcPts val="0"/>
                        </a:spcAft>
                        <a:buClr>
                          <a:schemeClr val="dk1"/>
                        </a:buClr>
                        <a:buSzPts val="1100"/>
                        <a:buFont typeface="Arial"/>
                        <a:buNone/>
                      </a:pPr>
                      <a:r>
                        <a:rPr lang="en-US" sz="1800"/>
                        <a:t>type of images are available for training.</a:t>
                      </a:r>
                      <a:endParaRPr sz="1800"/>
                    </a:p>
                    <a:p>
                      <a:pPr indent="0" lvl="0" marL="0" marR="0" rtl="0" algn="l">
                        <a:spcBef>
                          <a:spcPts val="0"/>
                        </a:spcBef>
                        <a:spcAft>
                          <a:spcPts val="0"/>
                        </a:spcAft>
                        <a:buNone/>
                      </a:pPr>
                      <a:r>
                        <a:t/>
                      </a:r>
                      <a:endParaRPr sz="1800"/>
                    </a:p>
                  </a:txBody>
                  <a:tcPr marT="45725" marB="45725" marR="91450" marL="91450"/>
                </a:tc>
              </a:tr>
              <a:tr h="2128150">
                <a:tc>
                  <a:txBody>
                    <a:bodyPr/>
                    <a:lstStyle/>
                    <a:p>
                      <a:pPr indent="0" lvl="0" marL="0" marR="0" rtl="0" algn="l">
                        <a:spcBef>
                          <a:spcPts val="0"/>
                        </a:spcBef>
                        <a:spcAft>
                          <a:spcPts val="0"/>
                        </a:spcAft>
                        <a:buClr>
                          <a:schemeClr val="dk1"/>
                        </a:buClr>
                        <a:buSzPts val="1100"/>
                        <a:buFont typeface="Arial"/>
                        <a:buNone/>
                      </a:pPr>
                      <a:r>
                        <a:rPr lang="en-US" sz="1800"/>
                        <a:t>A Systematic Review of Intelligence Video Surveillance: Trends, </a:t>
                      </a:r>
                      <a:r>
                        <a:rPr lang="en-US" sz="1800"/>
                        <a:t>T</a:t>
                      </a:r>
                      <a:r>
                        <a:rPr lang="en-US" sz="1800"/>
                        <a:t>echniques, Frameworks, and Datasets by Guruh Fajar Shidik</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To provide and propose a concept of framework that can be integrated and classified </a:t>
                      </a:r>
                      <a:r>
                        <a:rPr lang="en-US" sz="1800"/>
                        <a:t>based</a:t>
                      </a:r>
                      <a:r>
                        <a:rPr lang="en-US" sz="1800"/>
                        <a:t> on the corresponding articles.To present recommendations for the development of surveillance system researches upon the completion of this review, SLR to answer RQ.</a:t>
                      </a:r>
                      <a:endParaRPr sz="1800"/>
                    </a:p>
                  </a:txBody>
                  <a:tcPr marT="45725" marB="45725" marR="91450" marL="91450"/>
                </a:tc>
                <a:tc>
                  <a:txBody>
                    <a:bodyPr/>
                    <a:lstStyle/>
                    <a:p>
                      <a:pPr indent="0" lvl="0" marL="0" marR="0" rtl="0" algn="l">
                        <a:spcBef>
                          <a:spcPts val="0"/>
                        </a:spcBef>
                        <a:spcAft>
                          <a:spcPts val="0"/>
                        </a:spcAft>
                        <a:buNone/>
                      </a:pPr>
                      <a:r>
                        <a:rPr lang="en-US" sz="1800"/>
                        <a:t>This reviewed through many research papers related to surveillance present online, showing research trends over the years and application areas,network architectures and frameworks,hence listing methods widely applied in such models</a:t>
                      </a:r>
                      <a:endParaRPr sz="1800"/>
                    </a:p>
                  </a:txBody>
                  <a:tcPr marT="45725" marB="45725" marR="91450" marL="91450"/>
                </a:tc>
                <a:tc>
                  <a:txBody>
                    <a:bodyPr/>
                    <a:lstStyle/>
                    <a:p>
                      <a:pPr indent="0" lvl="0" marL="0" marR="0" rtl="0" algn="l">
                        <a:spcBef>
                          <a:spcPts val="0"/>
                        </a:spcBef>
                        <a:spcAft>
                          <a:spcPts val="0"/>
                        </a:spcAft>
                        <a:buNone/>
                      </a:pPr>
                      <a:r>
                        <a:rPr lang="en-US" sz="1800"/>
                        <a:t>This only listed the methods proposed over time but did not provide a detailed review of the techniques used but just summarised its application and was </a:t>
                      </a:r>
                      <a:r>
                        <a:rPr lang="en-US" sz="1800"/>
                        <a:t>affected</a:t>
                      </a:r>
                      <a:r>
                        <a:rPr lang="en-US" sz="1800"/>
                        <a:t> by illumination, camera movement and weather changes.</a:t>
                      </a:r>
                      <a:endParaRPr sz="1800"/>
                    </a:p>
                  </a:txBody>
                  <a:tcPr marT="45725" marB="45725" marR="91450" marL="91450"/>
                </a:tc>
              </a:tr>
              <a:tr h="403950">
                <a:tc>
                  <a:txBody>
                    <a:bodyPr/>
                    <a:lstStyle/>
                    <a:p>
                      <a:pPr indent="0" lvl="0" marL="0" marR="0" rtl="0" algn="l">
                        <a:spcBef>
                          <a:spcPts val="0"/>
                        </a:spcBef>
                        <a:spcAft>
                          <a:spcPts val="0"/>
                        </a:spcAft>
                        <a:buClr>
                          <a:schemeClr val="dk1"/>
                        </a:buClr>
                        <a:buSzPts val="1100"/>
                        <a:buFont typeface="Arial"/>
                        <a:buNone/>
                      </a:pPr>
                      <a:r>
                        <a:rPr lang="en-US" sz="1800"/>
                        <a:t>SIAT: A Distributed Video Analytics Framework for Intelligent Video Surveillance by Md Azher Uddin</a:t>
                      </a:r>
                      <a:endParaRPr b="1"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The objective of the paper is to come up with an effective way to scale-up intelligent video </a:t>
                      </a:r>
                      <a:r>
                        <a:rPr lang="en-US" sz="1800"/>
                        <a:t>surveillance</a:t>
                      </a:r>
                      <a:r>
                        <a:rPr lang="en-US" sz="1800"/>
                        <a:t>. It proposes a distributed video surveillance </a:t>
                      </a:r>
                      <a:r>
                        <a:rPr lang="en-US" sz="1800"/>
                        <a:t>framework</a:t>
                      </a:r>
                      <a:r>
                        <a:rPr lang="en-US" sz="1800"/>
                        <a:t> known an SIAT.</a:t>
                      </a:r>
                      <a:endParaRPr sz="1800"/>
                    </a:p>
                    <a:p>
                      <a:pPr indent="0" lvl="0" marL="0" marR="0" rtl="0" algn="l">
                        <a:spcBef>
                          <a:spcPts val="0"/>
                        </a:spcBef>
                        <a:spcAft>
                          <a:spcPts val="0"/>
                        </a:spcAft>
                        <a:buNone/>
                      </a:pPr>
                      <a:r>
                        <a:rPr lang="en-US" sz="1800"/>
                        <a:t>The proposed framework is able to process both real time video streams and batch video analytics</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SIAT</a:t>
                      </a:r>
                      <a:endParaRPr sz="1800"/>
                    </a:p>
                    <a:p>
                      <a:pPr indent="0" lvl="0" marL="0" marR="0" rtl="0" algn="l">
                        <a:spcBef>
                          <a:spcPts val="0"/>
                        </a:spcBef>
                        <a:spcAft>
                          <a:spcPts val="0"/>
                        </a:spcAft>
                        <a:buClr>
                          <a:schemeClr val="dk1"/>
                        </a:buClr>
                        <a:buSzPts val="1100"/>
                        <a:buFont typeface="Arial"/>
                        <a:buNone/>
                      </a:pPr>
                      <a:r>
                        <a:rPr lang="en-US" sz="1800"/>
                        <a:t>exploits state-of-the-art distributed computing technologies with the aim to ensure scalability,</a:t>
                      </a:r>
                      <a:endParaRPr sz="1800"/>
                    </a:p>
                    <a:p>
                      <a:pPr indent="0" lvl="0" marL="0" marR="0" rtl="0" algn="l">
                        <a:spcBef>
                          <a:spcPts val="0"/>
                        </a:spcBef>
                        <a:spcAft>
                          <a:spcPts val="0"/>
                        </a:spcAft>
                        <a:buClr>
                          <a:schemeClr val="dk1"/>
                        </a:buClr>
                        <a:buSzPts val="1100"/>
                        <a:buFont typeface="Arial"/>
                        <a:buNone/>
                      </a:pPr>
                      <a:r>
                        <a:rPr lang="en-US" sz="1800"/>
                        <a:t>effectiveness and fault-tolerance.</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This paper doesn’t address issues such as a cloud-based system, for example, resource utilization, Security and Privacy, and so forth.</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12"/>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65113" lvl="1" marL="1077913" marR="0" rtl="0" algn="just">
              <a:spcBef>
                <a:spcPts val="0"/>
              </a:spcBef>
              <a:spcAft>
                <a:spcPts val="0"/>
              </a:spcAft>
              <a:buClr>
                <a:srgbClr val="0000FF"/>
              </a:buClr>
              <a:buSzPts val="2400"/>
              <a:buFont typeface="Noto Sans Symbols"/>
              <a:buChar char="▪"/>
            </a:pPr>
            <a:r>
              <a:rPr b="0" i="0" lang="en-US" sz="2400" u="none" cap="none" strike="noStrike">
                <a:solidFill>
                  <a:srgbClr val="0000FF"/>
                </a:solidFill>
                <a:latin typeface="Trebuchet MS"/>
                <a:ea typeface="Trebuchet MS"/>
                <a:cs typeface="Trebuchet MS"/>
                <a:sym typeface="Trebuchet MS"/>
              </a:rPr>
              <a:t>The survey should be organized into categories.</a:t>
            </a:r>
            <a:endParaRPr/>
          </a:p>
          <a:p>
            <a:pPr indent="-457200" lvl="1" marL="1270000" marR="0" rtl="0" algn="just">
              <a:spcBef>
                <a:spcPts val="480"/>
              </a:spcBef>
              <a:spcAft>
                <a:spcPts val="0"/>
              </a:spcAft>
              <a:buClr>
                <a:srgbClr val="0000FF"/>
              </a:buClr>
              <a:buSzPts val="2400"/>
              <a:buFont typeface="Trebuchet MS"/>
              <a:buAutoNum type="alphaLcParenR"/>
            </a:pPr>
            <a:r>
              <a:rPr b="0" i="0" lang="en-US" sz="2400" u="none" cap="none" strike="noStrike">
                <a:solidFill>
                  <a:srgbClr val="0000FF"/>
                </a:solidFill>
                <a:latin typeface="Trebuchet MS"/>
                <a:ea typeface="Trebuchet MS"/>
                <a:cs typeface="Trebuchet MS"/>
                <a:sym typeface="Trebuchet MS"/>
              </a:rPr>
              <a:t>Supporting and against the particular hypothesis.</a:t>
            </a:r>
            <a:endParaRPr/>
          </a:p>
          <a:p>
            <a:pPr indent="-457200" lvl="1" marL="1270000" marR="0" rtl="0" algn="just">
              <a:spcBef>
                <a:spcPts val="480"/>
              </a:spcBef>
              <a:spcAft>
                <a:spcPts val="0"/>
              </a:spcAft>
              <a:buClr>
                <a:srgbClr val="0000FF"/>
              </a:buClr>
              <a:buSzPts val="2400"/>
              <a:buFont typeface="Trebuchet MS"/>
              <a:buAutoNum type="alphaLcParenR"/>
            </a:pPr>
            <a:r>
              <a:rPr b="0" i="0" lang="en-US" sz="2400" u="none" cap="none" strike="noStrike">
                <a:solidFill>
                  <a:srgbClr val="0000FF"/>
                </a:solidFill>
                <a:latin typeface="Trebuchet MS"/>
                <a:ea typeface="Trebuchet MS"/>
                <a:cs typeface="Trebuchet MS"/>
                <a:sym typeface="Trebuchet MS"/>
              </a:rPr>
              <a:t>Some alternative hypothesis. </a:t>
            </a:r>
            <a:endParaRPr/>
          </a:p>
          <a:p>
            <a:pPr indent="0" lvl="1" marL="965200" marR="0" rtl="0" algn="just">
              <a:spcBef>
                <a:spcPts val="480"/>
              </a:spcBef>
              <a:spcAft>
                <a:spcPts val="0"/>
              </a:spcAft>
              <a:buClr>
                <a:schemeClr val="dk1"/>
              </a:buClr>
              <a:buSzPts val="2400"/>
              <a:buFont typeface="Noto Sans Symbols"/>
              <a:buNone/>
            </a:pPr>
            <a:r>
              <a:t/>
            </a:r>
            <a:endParaRPr sz="2400">
              <a:solidFill>
                <a:srgbClr val="0000FF"/>
              </a:solidFill>
              <a:latin typeface="Trebuchet MS"/>
              <a:ea typeface="Trebuchet MS"/>
              <a:cs typeface="Trebuchet MS"/>
              <a:sym typeface="Trebuchet MS"/>
            </a:endParaRPr>
          </a:p>
          <a:p>
            <a:pPr indent="0" lvl="1" marL="965200" marR="0" rtl="0" algn="just">
              <a:spcBef>
                <a:spcPts val="480"/>
              </a:spcBef>
              <a:spcAft>
                <a:spcPts val="0"/>
              </a:spcAft>
              <a:buClr>
                <a:schemeClr val="dk1"/>
              </a:buClr>
              <a:buSzPts val="2400"/>
              <a:buFont typeface="Noto Sans Symbols"/>
              <a:buNone/>
            </a:pPr>
            <a:r>
              <a:rPr lang="en-US" sz="2400">
                <a:solidFill>
                  <a:srgbClr val="0000FF"/>
                </a:solidFill>
                <a:latin typeface="Trebuchet MS"/>
                <a:ea typeface="Trebuchet MS"/>
                <a:cs typeface="Trebuchet MS"/>
                <a:sym typeface="Trebuchet MS"/>
              </a:rPr>
              <a:t>All are supporting.</a:t>
            </a:r>
            <a:endParaRPr sz="2400">
              <a:solidFill>
                <a:srgbClr val="0000FF"/>
              </a:solidFill>
              <a:latin typeface="Trebuchet MS"/>
              <a:ea typeface="Trebuchet MS"/>
              <a:cs typeface="Trebuchet MS"/>
              <a:sym typeface="Trebuchet MS"/>
            </a:endParaRPr>
          </a:p>
          <a:p>
            <a:pPr indent="0" lvl="1" marL="965200" marR="0" rtl="0" algn="just">
              <a:spcBef>
                <a:spcPts val="480"/>
              </a:spcBef>
              <a:spcAft>
                <a:spcPts val="0"/>
              </a:spcAft>
              <a:buClr>
                <a:schemeClr val="dk1"/>
              </a:buClr>
              <a:buSzPts val="2400"/>
              <a:buFont typeface="Noto Sans Symbols"/>
              <a:buNone/>
            </a:pPr>
            <a:r>
              <a:t/>
            </a:r>
            <a:endParaRPr sz="2400">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178" name="Google Shape;178;p1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13"/>
          <p:cNvSpPr txBox="1"/>
          <p:nvPr/>
        </p:nvSpPr>
        <p:spPr>
          <a:xfrm>
            <a:off x="2895600" y="1143002"/>
            <a:ext cx="7772400" cy="8310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Discussion</a:t>
            </a:r>
            <a:endParaRPr sz="2400">
              <a:solidFill>
                <a:srgbClr val="FF0000"/>
              </a:solidFill>
              <a:latin typeface="Trebuchet MS"/>
              <a:ea typeface="Trebuchet MS"/>
              <a:cs typeface="Trebuchet MS"/>
              <a:sym typeface="Trebuchet MS"/>
            </a:endParaRPr>
          </a:p>
          <a:p>
            <a:pPr indent="-342891" lvl="0" marL="342891"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186" name="Google Shape;186;p13"/>
          <p:cNvSpPr txBox="1"/>
          <p:nvPr/>
        </p:nvSpPr>
        <p:spPr>
          <a:xfrm>
            <a:off x="907925" y="1752600"/>
            <a:ext cx="10749300" cy="51054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t/>
            </a:r>
            <a:endParaRPr sz="2200">
              <a:solidFill>
                <a:srgbClr val="0000FF"/>
              </a:solidFill>
              <a:latin typeface="Trebuchet MS"/>
              <a:ea typeface="Trebuchet MS"/>
              <a:cs typeface="Trebuchet MS"/>
              <a:sym typeface="Trebuchet MS"/>
            </a:endParaRPr>
          </a:p>
          <a:p>
            <a:pPr indent="0" lvl="0" marL="457200" rtl="0" algn="l">
              <a:spcBef>
                <a:spcPts val="0"/>
              </a:spcBef>
              <a:spcAft>
                <a:spcPts val="0"/>
              </a:spcAft>
              <a:buClr>
                <a:schemeClr val="dk1"/>
              </a:buClr>
              <a:buFont typeface="Arial"/>
              <a:buNone/>
            </a:pPr>
            <a:r>
              <a:rPr lang="en-US" sz="2400">
                <a:solidFill>
                  <a:srgbClr val="0000FF"/>
                </a:solidFill>
                <a:latin typeface="Trebuchet MS"/>
                <a:ea typeface="Trebuchet MS"/>
                <a:cs typeface="Trebuchet MS"/>
                <a:sym typeface="Trebuchet MS"/>
              </a:rPr>
              <a:t>The strengths or weaknesses in the methods of the studies reviewed should be highlighted.   </a:t>
            </a:r>
            <a:endParaRPr>
              <a:solidFill>
                <a:schemeClr val="dk1"/>
              </a:solidFill>
            </a:endParaRPr>
          </a:p>
          <a:p>
            <a:pPr indent="0" lvl="0" marL="0" rtl="0" algn="l">
              <a:spcBef>
                <a:spcPts val="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a:p>
            <a:pPr indent="0" lvl="0" marL="457200" rtl="0" algn="l">
              <a:spcBef>
                <a:spcPts val="0"/>
              </a:spcBef>
              <a:spcAft>
                <a:spcPts val="0"/>
              </a:spcAft>
              <a:buNone/>
            </a:pPr>
            <a:r>
              <a:rPr lang="en-US" sz="2200">
                <a:solidFill>
                  <a:srgbClr val="0000FF"/>
                </a:solidFill>
                <a:latin typeface="Trebuchet MS"/>
                <a:ea typeface="Trebuchet MS"/>
                <a:cs typeface="Trebuchet MS"/>
                <a:sym typeface="Trebuchet MS"/>
              </a:rPr>
              <a:t>Include the relevant similarities and differences between papers/products/activities.</a:t>
            </a:r>
            <a:endParaRPr sz="2200">
              <a:solidFill>
                <a:srgbClr val="0000FF"/>
              </a:solidFill>
              <a:latin typeface="Trebuchet MS"/>
              <a:ea typeface="Trebuchet MS"/>
              <a:cs typeface="Trebuchet MS"/>
              <a:sym typeface="Trebuchet MS"/>
            </a:endParaRPr>
          </a:p>
          <a:p>
            <a:pPr indent="0" lvl="0" marL="457200" marR="0" rtl="0" algn="l">
              <a:spcBef>
                <a:spcPts val="0"/>
              </a:spcBef>
              <a:spcAft>
                <a:spcPts val="0"/>
              </a:spcAft>
              <a:buNone/>
            </a:pPr>
            <a:r>
              <a:t/>
            </a:r>
            <a:endParaRPr sz="2200">
              <a:solidFill>
                <a:srgbClr val="0000FF"/>
              </a:solidFill>
              <a:latin typeface="Trebuchet MS"/>
              <a:ea typeface="Trebuchet MS"/>
              <a:cs typeface="Trebuchet MS"/>
              <a:sym typeface="Trebuchet MS"/>
            </a:endParaRPr>
          </a:p>
          <a:p>
            <a:pPr indent="0" lvl="0" marL="457200" marR="0" rtl="0" algn="l">
              <a:spcBef>
                <a:spcPts val="0"/>
              </a:spcBef>
              <a:spcAft>
                <a:spcPts val="0"/>
              </a:spcAft>
              <a:buNone/>
            </a:pPr>
            <a:r>
              <a:rPr lang="en-US" sz="2200">
                <a:solidFill>
                  <a:srgbClr val="0000FF"/>
                </a:solidFill>
                <a:latin typeface="Trebuchet MS"/>
                <a:ea typeface="Trebuchet MS"/>
                <a:cs typeface="Trebuchet MS"/>
                <a:sym typeface="Trebuchet MS"/>
              </a:rPr>
              <a:t>There are many limitations and open challenges for researches in the field of video surveillance. The problem with motion detection in dynamic scenes is a difficult task to deal with illumination and weather changes, and shadow detection. A fast and accurate method is still needed to apply segmentation techniques to improve process performance. Tracking many people or groups of people is difficult due to crowded environments, poor lighting, noisy images, and the presence of camera movements.</a:t>
            </a:r>
            <a:endParaRPr sz="2200">
              <a:solidFill>
                <a:srgbClr val="0000FF"/>
              </a:solidFill>
              <a:latin typeface="Trebuchet MS"/>
              <a:ea typeface="Trebuchet MS"/>
              <a:cs typeface="Trebuchet MS"/>
              <a:sym typeface="Trebuchet MS"/>
            </a:endParaRPr>
          </a:p>
          <a:p>
            <a:pPr indent="0" lvl="0" marL="457200" marR="0" rtl="0" algn="l">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457200" rtl="0" algn="l">
              <a:spcBef>
                <a:spcPts val="0"/>
              </a:spcBef>
              <a:spcAft>
                <a:spcPts val="0"/>
              </a:spcAft>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15"/>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Summary of Literature Survey</a:t>
            </a:r>
            <a:endParaRPr/>
          </a:p>
        </p:txBody>
      </p:sp>
      <p:sp>
        <p:nvSpPr>
          <p:cNvPr id="194" name="Google Shape;194;p15"/>
          <p:cNvSpPr txBox="1"/>
          <p:nvPr/>
        </p:nvSpPr>
        <p:spPr>
          <a:xfrm>
            <a:off x="1905000" y="1828800"/>
            <a:ext cx="9919200" cy="472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solidFill>
                  <a:srgbClr val="0000FF"/>
                </a:solidFill>
              </a:rPr>
              <a:t>A convolutional </a:t>
            </a:r>
            <a:r>
              <a:rPr lang="en-US" sz="1800">
                <a:solidFill>
                  <a:srgbClr val="0000FF"/>
                </a:solidFill>
              </a:rPr>
              <a:t>spatio temporal</a:t>
            </a:r>
            <a:r>
              <a:rPr lang="en-US" sz="1800">
                <a:solidFill>
                  <a:srgbClr val="0000FF"/>
                </a:solidFill>
              </a:rPr>
              <a:t> autoencoder is used for video anomaly detection. The proposed model architecture comprises of three major sections, such as spatial encoder, temporal encoder-decoder, and spatial decoder. The spatial encoder is implemented using three layers of the convolutional layers. Then, the temporal encoder-decoder is realized with the help of Convolutional Long Short Term Memory (ConvLSTM), gated with the tanh and sigmoid activation functions. Finally, the spatial decoder is implemented using three layers of deconvolutional layers. The proposed model is trained only on the dataset comprises the normal classes by minimizing the reconstruction error. Later, when the trained model is tested using the test dataset susceptible to contain anomalous activities, then high reconstruction error has resulted. Subsequently, a high anomaly score and low regularity score has resulted. When the regularity score of the frames falls below the set threshold level, then the corresponding frames are treated as anomalous ones. The proposed model is trained and tested on UCSD Ped1 and Ped2 dataset successfully. The results of the performance evaluation are found to be promising.</a:t>
            </a:r>
            <a:endParaRPr sz="180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16"/>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Capstone (Phase-I &amp; Phase-II) Project Timeline</a:t>
            </a:r>
            <a:endParaRPr sz="2400">
              <a:solidFill>
                <a:srgbClr val="FF0000"/>
              </a:solidFill>
              <a:latin typeface="Trebuchet MS"/>
              <a:ea typeface="Trebuchet MS"/>
              <a:cs typeface="Trebuchet MS"/>
              <a:sym typeface="Trebuchet MS"/>
            </a:endParaRPr>
          </a:p>
        </p:txBody>
      </p:sp>
      <p:sp>
        <p:nvSpPr>
          <p:cNvPr id="201" name="Google Shape;201;p16"/>
          <p:cNvSpPr txBox="1"/>
          <p:nvPr/>
        </p:nvSpPr>
        <p:spPr>
          <a:xfrm>
            <a:off x="1066800" y="2003213"/>
            <a:ext cx="8839200" cy="1108200"/>
          </a:xfrm>
          <a:prstGeom prst="rect">
            <a:avLst/>
          </a:prstGeom>
          <a:noFill/>
          <a:ln>
            <a:noFill/>
          </a:ln>
        </p:spPr>
        <p:txBody>
          <a:bodyPr anchorCtr="0" anchor="t" bIns="45700" lIns="91425" spcFirstLastPara="1" rIns="91425" wrap="square" tIns="45700">
            <a:spAutoFit/>
          </a:bodyPr>
          <a:lstStyle/>
          <a:p>
            <a:pPr indent="0" lvl="0" marL="457200" marR="0" rtl="0" algn="just">
              <a:spcBef>
                <a:spcPts val="0"/>
              </a:spcBef>
              <a:spcAft>
                <a:spcPts val="0"/>
              </a:spcAft>
              <a:buNone/>
            </a:pPr>
            <a:r>
              <a:t/>
            </a:r>
            <a:endParaRPr/>
          </a:p>
          <a:p>
            <a:pPr indent="-112712" lvl="1" marL="1077913" marR="0" rtl="0" algn="just">
              <a:spcBef>
                <a:spcPts val="0"/>
              </a:spcBef>
              <a:spcAft>
                <a:spcPts val="0"/>
              </a:spcAft>
              <a:buClr>
                <a:schemeClr val="dk1"/>
              </a:buClr>
              <a:buSzPts val="2400"/>
              <a:buFont typeface="Noto Sans Symbols"/>
              <a:buNone/>
            </a:pPr>
            <a:r>
              <a:t/>
            </a:r>
            <a:endParaRPr b="0" i="0" sz="2400" u="none" cap="none" strike="noStrike">
              <a:solidFill>
                <a:srgbClr val="0033CC"/>
              </a:solidFill>
              <a:latin typeface="Trebuchet MS"/>
              <a:ea typeface="Trebuchet MS"/>
              <a:cs typeface="Trebuchet MS"/>
              <a:sym typeface="Trebuchet MS"/>
            </a:endParaRPr>
          </a:p>
          <a:p>
            <a:pPr indent="-265113" lvl="1" marL="1077913"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p:txBody>
      </p:sp>
      <p:pic>
        <p:nvPicPr>
          <p:cNvPr id="202" name="Google Shape;202;p16"/>
          <p:cNvPicPr preferRelativeResize="0"/>
          <p:nvPr/>
        </p:nvPicPr>
        <p:blipFill>
          <a:blip r:embed="rId3">
            <a:alphaModFix/>
          </a:blip>
          <a:stretch>
            <a:fillRect/>
          </a:stretch>
        </p:blipFill>
        <p:spPr>
          <a:xfrm>
            <a:off x="530075" y="1812700"/>
            <a:ext cx="11417951" cy="4727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7"/>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Conclusion</a:t>
            </a:r>
            <a:endParaRPr sz="2400">
              <a:solidFill>
                <a:schemeClr val="dk1"/>
              </a:solidFill>
              <a:latin typeface="Arial"/>
              <a:ea typeface="Arial"/>
              <a:cs typeface="Arial"/>
              <a:sym typeface="Arial"/>
            </a:endParaRPr>
          </a:p>
        </p:txBody>
      </p:sp>
      <p:sp>
        <p:nvSpPr>
          <p:cNvPr id="209" name="Google Shape;209;p17"/>
          <p:cNvSpPr txBox="1"/>
          <p:nvPr/>
        </p:nvSpPr>
        <p:spPr>
          <a:xfrm>
            <a:off x="354725" y="1905000"/>
            <a:ext cx="11454600" cy="5525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The convolution </a:t>
            </a:r>
            <a:r>
              <a:rPr lang="en-US" sz="2200">
                <a:solidFill>
                  <a:srgbClr val="0033CC"/>
                </a:solidFill>
                <a:latin typeface="Trebuchet MS"/>
                <a:ea typeface="Trebuchet MS"/>
                <a:cs typeface="Trebuchet MS"/>
                <a:sym typeface="Trebuchet MS"/>
              </a:rPr>
              <a:t>spatio temporal</a:t>
            </a:r>
            <a:r>
              <a:rPr lang="en-US" sz="2200">
                <a:solidFill>
                  <a:srgbClr val="0033CC"/>
                </a:solidFill>
                <a:latin typeface="Trebuchet MS"/>
                <a:ea typeface="Trebuchet MS"/>
                <a:cs typeface="Trebuchet MS"/>
                <a:sym typeface="Trebuchet MS"/>
              </a:rPr>
              <a:t> autoencoder based video anomaly detection technique with improved model architecture is successfully applied to the challenging bench-marked 179 datasets. Here, both spatial and temporal feature learning are used to detect the video anomaly based on the regularity score. The training is carried out in end-to-end layer fashion only with the normal data classes. Hence, the problem of anomalous dataset scarcity is addressed with this type of semi-supervised learning approach. Once the frames are detected as anomalous ones, they are stored as a separate video segment. In the later stage of processing, this separate video data segment can be classified using more complex deep supervised learning models for in-depth analysis.</a:t>
            </a:r>
            <a:endParaRPr sz="22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1900"/>
          </a:p>
          <a:p>
            <a:pPr indent="0" lvl="0" marL="0" marR="0" rtl="0" algn="just">
              <a:spcBef>
                <a:spcPts val="0"/>
              </a:spcBef>
              <a:spcAft>
                <a:spcPts val="0"/>
              </a:spcAft>
              <a:buNone/>
            </a:pPr>
            <a:r>
              <a:t/>
            </a:r>
            <a:endParaRPr sz="19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1900">
                <a:solidFill>
                  <a:srgbClr val="0033CC"/>
                </a:solidFill>
                <a:latin typeface="Trebuchet MS"/>
                <a:ea typeface="Trebuchet MS"/>
                <a:cs typeface="Trebuchet MS"/>
                <a:sym typeface="Trebuchet MS"/>
              </a:rPr>
              <a:t> </a:t>
            </a:r>
            <a:endParaRPr sz="1900"/>
          </a:p>
          <a:p>
            <a:pPr indent="0" lvl="0" marL="0" marR="0" rtl="0" algn="just">
              <a:spcBef>
                <a:spcPts val="0"/>
              </a:spcBef>
              <a:spcAft>
                <a:spcPts val="0"/>
              </a:spcAft>
              <a:buNone/>
            </a:pPr>
            <a:r>
              <a:t/>
            </a:r>
            <a:endParaRPr sz="19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19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19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1900">
              <a:solidFill>
                <a:srgbClr val="0033CC"/>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18"/>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217" name="Google Shape;217;p18"/>
          <p:cNvSpPr txBox="1"/>
          <p:nvPr/>
        </p:nvSpPr>
        <p:spPr>
          <a:xfrm>
            <a:off x="576425" y="1828800"/>
            <a:ext cx="11247600" cy="472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solidFill>
                  <a:srgbClr val="0000FF"/>
                </a:solidFill>
              </a:rPr>
              <a:t>1.</a:t>
            </a:r>
            <a:r>
              <a:rPr lang="en-US" sz="1800">
                <a:solidFill>
                  <a:srgbClr val="0000FF"/>
                </a:solidFill>
              </a:rPr>
              <a:t>Kardas K, Cicekli NK. SVAS: surveillance video analysis system. Expert Syst Appl. 2017;89:343–61.</a:t>
            </a:r>
            <a:endParaRPr sz="1800">
              <a:solidFill>
                <a:srgbClr val="0000FF"/>
              </a:solidFill>
            </a:endParaRPr>
          </a:p>
          <a:p>
            <a:pPr indent="0" lvl="0" marL="0" rtl="0" algn="l">
              <a:spcBef>
                <a:spcPts val="0"/>
              </a:spcBef>
              <a:spcAft>
                <a:spcPts val="0"/>
              </a:spcAft>
              <a:buClr>
                <a:schemeClr val="dk1"/>
              </a:buClr>
              <a:buSzPts val="1100"/>
              <a:buFont typeface="Arial"/>
              <a:buNone/>
            </a:pPr>
            <a:r>
              <a:rPr lang="en-US" sz="1800">
                <a:solidFill>
                  <a:srgbClr val="0000FF"/>
                </a:solidFill>
              </a:rPr>
              <a:t>2. Wang Y, Shuai Y, Zhu Y, Zhang J. An P Jointly learning perceptually heterogeneous features for blind 3D video</a:t>
            </a:r>
            <a:endParaRPr sz="1800">
              <a:solidFill>
                <a:srgbClr val="0000FF"/>
              </a:solidFill>
            </a:endParaRPr>
          </a:p>
          <a:p>
            <a:pPr indent="0" lvl="0" marL="0" rtl="0" algn="l">
              <a:spcBef>
                <a:spcPts val="0"/>
              </a:spcBef>
              <a:spcAft>
                <a:spcPts val="0"/>
              </a:spcAft>
              <a:buClr>
                <a:schemeClr val="dk1"/>
              </a:buClr>
              <a:buSzPts val="1100"/>
              <a:buFont typeface="Arial"/>
              <a:buNone/>
            </a:pPr>
            <a:r>
              <a:rPr lang="en-US" sz="1800">
                <a:solidFill>
                  <a:srgbClr val="0000FF"/>
                </a:solidFill>
              </a:rPr>
              <a:t>quality assessment. Neurocomputing. 2019;332:298–304 (ISSN 0925-2312).</a:t>
            </a:r>
            <a:endParaRPr sz="1800">
              <a:solidFill>
                <a:srgbClr val="0000FF"/>
              </a:solidFill>
            </a:endParaRPr>
          </a:p>
          <a:p>
            <a:pPr indent="0" lvl="0" marL="0" rtl="0" algn="l">
              <a:spcBef>
                <a:spcPts val="0"/>
              </a:spcBef>
              <a:spcAft>
                <a:spcPts val="0"/>
              </a:spcAft>
              <a:buClr>
                <a:schemeClr val="dk1"/>
              </a:buClr>
              <a:buSzPts val="1100"/>
              <a:buFont typeface="Arial"/>
              <a:buNone/>
            </a:pPr>
            <a:r>
              <a:rPr lang="en-US" sz="1800">
                <a:solidFill>
                  <a:srgbClr val="0000FF"/>
                </a:solidFill>
              </a:rPr>
              <a:t>3. Tzelepis C, Galanopoulos D, Mezaris V, Patras I. Learning to detect video events from zero or very few video examples.</a:t>
            </a:r>
            <a:endParaRPr sz="1800">
              <a:solidFill>
                <a:srgbClr val="0000FF"/>
              </a:solidFill>
            </a:endParaRPr>
          </a:p>
          <a:p>
            <a:pPr indent="0" lvl="0" marL="0" rtl="0" algn="l">
              <a:spcBef>
                <a:spcPts val="0"/>
              </a:spcBef>
              <a:spcAft>
                <a:spcPts val="0"/>
              </a:spcAft>
              <a:buClr>
                <a:schemeClr val="dk1"/>
              </a:buClr>
              <a:buSzPts val="1100"/>
              <a:buFont typeface="Arial"/>
              <a:buNone/>
            </a:pPr>
            <a:r>
              <a:rPr lang="en-US" sz="1800">
                <a:solidFill>
                  <a:srgbClr val="0000FF"/>
                </a:solidFill>
              </a:rPr>
              <a:t>Image Vis Comput. 2016;53:35–44 (ISSN 0262-8856).</a:t>
            </a:r>
            <a:endParaRPr sz="1800">
              <a:solidFill>
                <a:srgbClr val="0000FF"/>
              </a:solidFill>
            </a:endParaRPr>
          </a:p>
          <a:p>
            <a:pPr indent="0" lvl="0" marL="0" rtl="0" algn="l">
              <a:spcBef>
                <a:spcPts val="0"/>
              </a:spcBef>
              <a:spcAft>
                <a:spcPts val="0"/>
              </a:spcAft>
              <a:buClr>
                <a:schemeClr val="dk1"/>
              </a:buClr>
              <a:buSzPts val="1100"/>
              <a:buFont typeface="Arial"/>
              <a:buNone/>
            </a:pPr>
            <a:r>
              <a:rPr lang="en-US" sz="1800">
                <a:solidFill>
                  <a:srgbClr val="0000FF"/>
                </a:solidFill>
              </a:rPr>
              <a:t>4. Fakhar B, Kanan HR, Behrad A. Learning an event-oriented and discriminative dictionary based on an adaptive</a:t>
            </a:r>
            <a:endParaRPr sz="1800">
              <a:solidFill>
                <a:srgbClr val="0000FF"/>
              </a:solidFill>
            </a:endParaRPr>
          </a:p>
          <a:p>
            <a:pPr indent="0" lvl="0" marL="0" rtl="0" algn="l">
              <a:spcBef>
                <a:spcPts val="0"/>
              </a:spcBef>
              <a:spcAft>
                <a:spcPts val="0"/>
              </a:spcAft>
              <a:buClr>
                <a:schemeClr val="dk1"/>
              </a:buClr>
              <a:buSzPts val="1100"/>
              <a:buFont typeface="Arial"/>
              <a:buNone/>
            </a:pPr>
            <a:r>
              <a:rPr lang="en-US" sz="1800">
                <a:solidFill>
                  <a:srgbClr val="0000FF"/>
                </a:solidFill>
              </a:rPr>
              <a:t>label-consistent K-SVD method for event detection in soccer videos. J Vis Commun Image Represent.</a:t>
            </a:r>
            <a:endParaRPr sz="1800">
              <a:solidFill>
                <a:srgbClr val="0000FF"/>
              </a:solidFill>
            </a:endParaRPr>
          </a:p>
          <a:p>
            <a:pPr indent="0" lvl="0" marL="0" rtl="0" algn="l">
              <a:spcBef>
                <a:spcPts val="0"/>
              </a:spcBef>
              <a:spcAft>
                <a:spcPts val="0"/>
              </a:spcAft>
              <a:buClr>
                <a:schemeClr val="dk1"/>
              </a:buClr>
              <a:buSzPts val="1100"/>
              <a:buFont typeface="Arial"/>
              <a:buNone/>
            </a:pPr>
            <a:r>
              <a:rPr lang="en-US" sz="1800">
                <a:solidFill>
                  <a:srgbClr val="0000FF"/>
                </a:solidFill>
              </a:rPr>
              <a:t>2018;55:489–503 (ISSN 1047-3203).</a:t>
            </a:r>
            <a:endParaRPr sz="1800">
              <a:solidFill>
                <a:srgbClr val="0000FF"/>
              </a:solidFill>
            </a:endParaRPr>
          </a:p>
          <a:p>
            <a:pPr indent="0" lvl="0" marL="0" rtl="0" algn="l">
              <a:spcBef>
                <a:spcPts val="0"/>
              </a:spcBef>
              <a:spcAft>
                <a:spcPts val="0"/>
              </a:spcAft>
              <a:buClr>
                <a:schemeClr val="dk1"/>
              </a:buClr>
              <a:buSzPts val="1100"/>
              <a:buFont typeface="Arial"/>
              <a:buNone/>
            </a:pPr>
            <a:r>
              <a:rPr lang="en-US" sz="1800">
                <a:solidFill>
                  <a:srgbClr val="0000FF"/>
                </a:solidFill>
              </a:rPr>
              <a:t>5. Luo X, Li H, Cao D, Yu Y, Yang X, Huang T. Towards efficient and objective work sampling: recognizing workers’</a:t>
            </a:r>
            <a:endParaRPr sz="1800">
              <a:solidFill>
                <a:srgbClr val="0000FF"/>
              </a:solidFill>
            </a:endParaRPr>
          </a:p>
          <a:p>
            <a:pPr indent="0" lvl="0" marL="0" rtl="0" algn="l">
              <a:spcBef>
                <a:spcPts val="0"/>
              </a:spcBef>
              <a:spcAft>
                <a:spcPts val="0"/>
              </a:spcAft>
              <a:buClr>
                <a:schemeClr val="dk1"/>
              </a:buClr>
              <a:buSzPts val="1100"/>
              <a:buFont typeface="Arial"/>
              <a:buNone/>
            </a:pPr>
            <a:r>
              <a:rPr lang="en-US" sz="1800">
                <a:solidFill>
                  <a:srgbClr val="0000FF"/>
                </a:solidFill>
              </a:rPr>
              <a:t>activities in site surveillance videos with two-stream convolutional networks. Autom Constr. 2018;94:360–70 (ISSN</a:t>
            </a:r>
            <a:endParaRPr sz="1800">
              <a:solidFill>
                <a:srgbClr val="0000FF"/>
              </a:solidFill>
            </a:endParaRPr>
          </a:p>
          <a:p>
            <a:pPr indent="0" lvl="0" marL="0" rtl="0" algn="l">
              <a:spcBef>
                <a:spcPts val="0"/>
              </a:spcBef>
              <a:spcAft>
                <a:spcPts val="0"/>
              </a:spcAft>
              <a:buClr>
                <a:schemeClr val="dk1"/>
              </a:buClr>
              <a:buSzPts val="1100"/>
              <a:buFont typeface="Arial"/>
              <a:buNone/>
            </a:pPr>
            <a:r>
              <a:rPr lang="en-US" sz="1800">
                <a:solidFill>
                  <a:srgbClr val="0000FF"/>
                </a:solidFill>
              </a:rPr>
              <a:t>0926-5805).</a:t>
            </a:r>
            <a:endParaRPr sz="18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2"/>
          <p:cNvSpPr txBox="1"/>
          <p:nvPr/>
        </p:nvSpPr>
        <p:spPr>
          <a:xfrm>
            <a:off x="1066800" y="1752600"/>
            <a:ext cx="85344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400"/>
              </a:spcBef>
              <a:spcAft>
                <a:spcPts val="0"/>
              </a:spcAft>
              <a:buClr>
                <a:schemeClr val="dk1"/>
              </a:buClr>
              <a:buSzPts val="2000"/>
              <a:buFont typeface="Arial"/>
              <a:buNone/>
            </a:pPr>
            <a:r>
              <a:t/>
            </a:r>
            <a:endParaRPr sz="2000">
              <a:solidFill>
                <a:srgbClr val="0000FF"/>
              </a:solidFill>
              <a:latin typeface="Trebuchet MS"/>
              <a:ea typeface="Trebuchet MS"/>
              <a:cs typeface="Trebuchet MS"/>
              <a:sym typeface="Trebuchet MS"/>
            </a:endParaRPr>
          </a:p>
          <a:p>
            <a:pPr indent="-311150" lvl="0" marL="685791" marR="0" rtl="0" algn="just">
              <a:spcBef>
                <a:spcPts val="0"/>
              </a:spcBef>
              <a:spcAft>
                <a:spcPts val="0"/>
              </a:spcAft>
              <a:buClr>
                <a:srgbClr val="0033CC"/>
              </a:buClr>
              <a:buSzPts val="1900"/>
              <a:buFont typeface="Noto Sans Symbols"/>
              <a:buChar char="▪"/>
            </a:pPr>
            <a:r>
              <a:rPr lang="en-US" sz="2000">
                <a:solidFill>
                  <a:srgbClr val="0033CC"/>
                </a:solidFill>
                <a:latin typeface="Trebuchet MS"/>
                <a:ea typeface="Trebuchet MS"/>
                <a:cs typeface="Trebuchet MS"/>
                <a:sym typeface="Trebuchet MS"/>
              </a:rPr>
              <a:t>Abstract </a:t>
            </a:r>
            <a:endParaRPr sz="2000">
              <a:solidFill>
                <a:srgbClr val="0033CC"/>
              </a:solidFill>
              <a:latin typeface="Trebuchet MS"/>
              <a:ea typeface="Trebuchet MS"/>
              <a:cs typeface="Trebuchet MS"/>
              <a:sym typeface="Trebuchet MS"/>
            </a:endParaRPr>
          </a:p>
          <a:p>
            <a:pPr indent="-311150" lvl="0" marL="685791" marR="0" rtl="0" algn="just">
              <a:spcBef>
                <a:spcPts val="0"/>
              </a:spcBef>
              <a:spcAft>
                <a:spcPts val="0"/>
              </a:spcAft>
              <a:buClr>
                <a:srgbClr val="0033CC"/>
              </a:buClr>
              <a:buSzPts val="1900"/>
              <a:buFont typeface="Trebuchet MS"/>
              <a:buChar char="▪"/>
            </a:pPr>
            <a:r>
              <a:rPr lang="en-US" sz="2000">
                <a:solidFill>
                  <a:srgbClr val="0033CC"/>
                </a:solidFill>
                <a:latin typeface="Trebuchet MS"/>
                <a:ea typeface="Trebuchet MS"/>
                <a:cs typeface="Trebuchet MS"/>
                <a:sym typeface="Trebuchet MS"/>
              </a:rPr>
              <a:t>Introduction</a:t>
            </a:r>
            <a:endParaRPr sz="2000">
              <a:solidFill>
                <a:srgbClr val="0033CC"/>
              </a:solidFill>
              <a:latin typeface="Trebuchet MS"/>
              <a:ea typeface="Trebuchet MS"/>
              <a:cs typeface="Trebuchet MS"/>
              <a:sym typeface="Trebuchet MS"/>
            </a:endParaRPr>
          </a:p>
          <a:p>
            <a:pPr indent="-311150" lvl="0" marL="685791" marR="0" rtl="0" algn="just">
              <a:spcBef>
                <a:spcPts val="0"/>
              </a:spcBef>
              <a:spcAft>
                <a:spcPts val="0"/>
              </a:spcAft>
              <a:buClr>
                <a:srgbClr val="0033CC"/>
              </a:buClr>
              <a:buSzPts val="1900"/>
              <a:buFont typeface="Noto Sans Symbols"/>
              <a:buChar char="▪"/>
            </a:pPr>
            <a:r>
              <a:rPr lang="en-US" sz="2000">
                <a:solidFill>
                  <a:srgbClr val="0033CC"/>
                </a:solidFill>
                <a:latin typeface="Trebuchet MS"/>
                <a:ea typeface="Trebuchet MS"/>
                <a:cs typeface="Trebuchet MS"/>
                <a:sym typeface="Trebuchet MS"/>
              </a:rPr>
              <a:t>Motivation Scope of the Project</a:t>
            </a:r>
            <a:endParaRPr sz="1000"/>
          </a:p>
          <a:p>
            <a:pPr indent="-311150" lvl="0" marL="685791" marR="0" rtl="0" algn="just">
              <a:spcBef>
                <a:spcPts val="0"/>
              </a:spcBef>
              <a:spcAft>
                <a:spcPts val="0"/>
              </a:spcAft>
              <a:buClr>
                <a:srgbClr val="0033CC"/>
              </a:buClr>
              <a:buSzPts val="1900"/>
              <a:buFont typeface="Noto Sans Symbols"/>
              <a:buChar char="▪"/>
            </a:pPr>
            <a:r>
              <a:rPr lang="en-US" sz="2000">
                <a:solidFill>
                  <a:srgbClr val="0033CC"/>
                </a:solidFill>
                <a:latin typeface="Trebuchet MS"/>
                <a:ea typeface="Trebuchet MS"/>
                <a:cs typeface="Trebuchet MS"/>
                <a:sym typeface="Trebuchet MS"/>
              </a:rPr>
              <a:t>Suggestions from Review – 1</a:t>
            </a:r>
            <a:endParaRPr sz="2000">
              <a:solidFill>
                <a:srgbClr val="0033CC"/>
              </a:solidFill>
              <a:latin typeface="Trebuchet MS"/>
              <a:ea typeface="Trebuchet MS"/>
              <a:cs typeface="Trebuchet MS"/>
              <a:sym typeface="Trebuchet MS"/>
            </a:endParaRPr>
          </a:p>
          <a:p>
            <a:pPr indent="-311150" lvl="0" marL="685791" marR="0" rtl="0" algn="just">
              <a:spcBef>
                <a:spcPts val="0"/>
              </a:spcBef>
              <a:spcAft>
                <a:spcPts val="0"/>
              </a:spcAft>
              <a:buClr>
                <a:srgbClr val="0033CC"/>
              </a:buClr>
              <a:buSzPts val="1900"/>
              <a:buFont typeface="Trebuchet MS"/>
              <a:buChar char="▪"/>
            </a:pPr>
            <a:r>
              <a:rPr lang="en-US" sz="2000">
                <a:solidFill>
                  <a:srgbClr val="0033CC"/>
                </a:solidFill>
                <a:latin typeface="Trebuchet MS"/>
                <a:ea typeface="Trebuchet MS"/>
                <a:cs typeface="Trebuchet MS"/>
                <a:sym typeface="Trebuchet MS"/>
              </a:rPr>
              <a:t>User Classes and </a:t>
            </a:r>
            <a:r>
              <a:rPr lang="en-US" sz="2000">
                <a:solidFill>
                  <a:srgbClr val="0033CC"/>
                </a:solidFill>
                <a:latin typeface="Trebuchet MS"/>
                <a:ea typeface="Trebuchet MS"/>
                <a:cs typeface="Trebuchet MS"/>
                <a:sym typeface="Trebuchet MS"/>
              </a:rPr>
              <a:t>Characteristics</a:t>
            </a:r>
            <a:endParaRPr sz="2000">
              <a:solidFill>
                <a:srgbClr val="0033CC"/>
              </a:solidFill>
              <a:latin typeface="Trebuchet MS"/>
              <a:ea typeface="Trebuchet MS"/>
              <a:cs typeface="Trebuchet MS"/>
              <a:sym typeface="Trebuchet MS"/>
            </a:endParaRPr>
          </a:p>
          <a:p>
            <a:pPr indent="-311150" lvl="0" marL="685791" marR="0" rtl="0" algn="just">
              <a:spcBef>
                <a:spcPts val="0"/>
              </a:spcBef>
              <a:spcAft>
                <a:spcPts val="0"/>
              </a:spcAft>
              <a:buClr>
                <a:srgbClr val="0033CC"/>
              </a:buClr>
              <a:buSzPts val="1900"/>
              <a:buFont typeface="Trebuchet MS"/>
              <a:buChar char="▪"/>
            </a:pPr>
            <a:r>
              <a:rPr lang="en-US" sz="2000">
                <a:solidFill>
                  <a:srgbClr val="0033CC"/>
                </a:solidFill>
                <a:latin typeface="Trebuchet MS"/>
                <a:ea typeface="Trebuchet MS"/>
                <a:cs typeface="Trebuchet MS"/>
                <a:sym typeface="Trebuchet MS"/>
              </a:rPr>
              <a:t>Constraints / Dependencies / Assumptions / Risks</a:t>
            </a:r>
            <a:endParaRPr sz="2000">
              <a:solidFill>
                <a:srgbClr val="0033CC"/>
              </a:solidFill>
              <a:latin typeface="Trebuchet MS"/>
              <a:ea typeface="Trebuchet MS"/>
              <a:cs typeface="Trebuchet MS"/>
              <a:sym typeface="Trebuchet MS"/>
            </a:endParaRPr>
          </a:p>
          <a:p>
            <a:pPr indent="-311150" lvl="0" marL="685791" marR="0" rtl="0" algn="just">
              <a:spcBef>
                <a:spcPts val="0"/>
              </a:spcBef>
              <a:spcAft>
                <a:spcPts val="0"/>
              </a:spcAft>
              <a:buClr>
                <a:srgbClr val="0033CC"/>
              </a:buClr>
              <a:buSzPts val="1900"/>
              <a:buFont typeface="Noto Sans Symbols"/>
              <a:buChar char="▪"/>
            </a:pPr>
            <a:r>
              <a:rPr lang="en-US" sz="2000">
                <a:solidFill>
                  <a:srgbClr val="0033CC"/>
                </a:solidFill>
                <a:latin typeface="Trebuchet MS"/>
                <a:ea typeface="Trebuchet MS"/>
                <a:cs typeface="Trebuchet MS"/>
                <a:sym typeface="Trebuchet MS"/>
              </a:rPr>
              <a:t>Functional and Non - Functional Requirements</a:t>
            </a:r>
            <a:endParaRPr sz="2000">
              <a:solidFill>
                <a:srgbClr val="0033CC"/>
              </a:solidFill>
              <a:latin typeface="Trebuchet MS"/>
              <a:ea typeface="Trebuchet MS"/>
              <a:cs typeface="Trebuchet MS"/>
              <a:sym typeface="Trebuchet MS"/>
            </a:endParaRPr>
          </a:p>
          <a:p>
            <a:pPr indent="-311150" lvl="0" marL="685791" marR="0" rtl="0" algn="just">
              <a:spcBef>
                <a:spcPts val="0"/>
              </a:spcBef>
              <a:spcAft>
                <a:spcPts val="0"/>
              </a:spcAft>
              <a:buClr>
                <a:srgbClr val="0033CC"/>
              </a:buClr>
              <a:buSzPts val="1900"/>
              <a:buFont typeface="Noto Sans Symbols"/>
              <a:buChar char="▪"/>
            </a:pPr>
            <a:r>
              <a:rPr lang="en-US" sz="2000">
                <a:solidFill>
                  <a:srgbClr val="0033CC"/>
                </a:solidFill>
                <a:latin typeface="Trebuchet MS"/>
                <a:ea typeface="Trebuchet MS"/>
                <a:cs typeface="Trebuchet MS"/>
                <a:sym typeface="Trebuchet MS"/>
              </a:rPr>
              <a:t>Literature Survey </a:t>
            </a:r>
            <a:endParaRPr sz="2000">
              <a:solidFill>
                <a:srgbClr val="0033CC"/>
              </a:solidFill>
              <a:latin typeface="Trebuchet MS"/>
              <a:ea typeface="Trebuchet MS"/>
              <a:cs typeface="Trebuchet MS"/>
              <a:sym typeface="Trebuchet MS"/>
            </a:endParaRPr>
          </a:p>
          <a:p>
            <a:pPr indent="-311150" lvl="0" marL="685791" marR="0" rtl="0" algn="just">
              <a:spcBef>
                <a:spcPts val="0"/>
              </a:spcBef>
              <a:spcAft>
                <a:spcPts val="0"/>
              </a:spcAft>
              <a:buClr>
                <a:srgbClr val="0033CC"/>
              </a:buClr>
              <a:buSzPts val="1900"/>
              <a:buFont typeface="Trebuchet MS"/>
              <a:buChar char="▪"/>
            </a:pPr>
            <a:r>
              <a:rPr lang="en-US" sz="2000">
                <a:solidFill>
                  <a:srgbClr val="0033CC"/>
                </a:solidFill>
                <a:latin typeface="Trebuchet MS"/>
                <a:ea typeface="Trebuchet MS"/>
                <a:cs typeface="Trebuchet MS"/>
                <a:sym typeface="Trebuchet MS"/>
              </a:rPr>
              <a:t>Discussion</a:t>
            </a:r>
            <a:endParaRPr sz="2000">
              <a:solidFill>
                <a:srgbClr val="0033CC"/>
              </a:solidFill>
              <a:latin typeface="Trebuchet MS"/>
              <a:ea typeface="Trebuchet MS"/>
              <a:cs typeface="Trebuchet MS"/>
              <a:sym typeface="Trebuchet MS"/>
            </a:endParaRPr>
          </a:p>
          <a:p>
            <a:pPr indent="-311150" lvl="0" marL="685791" marR="0" rtl="0" algn="just">
              <a:spcBef>
                <a:spcPts val="0"/>
              </a:spcBef>
              <a:spcAft>
                <a:spcPts val="0"/>
              </a:spcAft>
              <a:buClr>
                <a:srgbClr val="0033CC"/>
              </a:buClr>
              <a:buSzPts val="1900"/>
              <a:buFont typeface="Trebuchet MS"/>
              <a:buChar char="▪"/>
            </a:pPr>
            <a:r>
              <a:rPr lang="en-US" sz="2000">
                <a:solidFill>
                  <a:srgbClr val="0033CC"/>
                </a:solidFill>
                <a:latin typeface="Trebuchet MS"/>
                <a:ea typeface="Trebuchet MS"/>
                <a:cs typeface="Trebuchet MS"/>
                <a:sym typeface="Trebuchet MS"/>
              </a:rPr>
              <a:t>Summary of Literature Survey</a:t>
            </a:r>
            <a:endParaRPr sz="2000">
              <a:solidFill>
                <a:srgbClr val="0033CC"/>
              </a:solidFill>
              <a:latin typeface="Trebuchet MS"/>
              <a:ea typeface="Trebuchet MS"/>
              <a:cs typeface="Trebuchet MS"/>
              <a:sym typeface="Trebuchet MS"/>
            </a:endParaRPr>
          </a:p>
          <a:p>
            <a:pPr indent="-311150" lvl="0" marL="685791" marR="0" rtl="0" algn="just">
              <a:spcBef>
                <a:spcPts val="0"/>
              </a:spcBef>
              <a:spcAft>
                <a:spcPts val="0"/>
              </a:spcAft>
              <a:buClr>
                <a:srgbClr val="0033CC"/>
              </a:buClr>
              <a:buSzPts val="1900"/>
              <a:buFont typeface="Noto Sans Symbols"/>
              <a:buChar char="▪"/>
            </a:pPr>
            <a:r>
              <a:rPr lang="en-US" sz="2000">
                <a:solidFill>
                  <a:srgbClr val="0033CC"/>
                </a:solidFill>
                <a:latin typeface="Trebuchet MS"/>
                <a:ea typeface="Trebuchet MS"/>
                <a:cs typeface="Trebuchet MS"/>
                <a:sym typeface="Trebuchet MS"/>
              </a:rPr>
              <a:t>Capstone (Phase-I &amp; Phase-II) Project Timeline </a:t>
            </a:r>
            <a:endParaRPr sz="1000"/>
          </a:p>
          <a:p>
            <a:pPr indent="-311150" lvl="0" marL="685791" marR="0" rtl="0" algn="just">
              <a:spcBef>
                <a:spcPts val="0"/>
              </a:spcBef>
              <a:spcAft>
                <a:spcPts val="0"/>
              </a:spcAft>
              <a:buClr>
                <a:srgbClr val="0033CC"/>
              </a:buClr>
              <a:buSzPts val="1900"/>
              <a:buFont typeface="Noto Sans Symbols"/>
              <a:buChar char="▪"/>
            </a:pPr>
            <a:r>
              <a:rPr lang="en-US" sz="2000">
                <a:solidFill>
                  <a:srgbClr val="0033CC"/>
                </a:solidFill>
                <a:latin typeface="Trebuchet MS"/>
                <a:ea typeface="Trebuchet MS"/>
                <a:cs typeface="Trebuchet MS"/>
                <a:sym typeface="Trebuchet MS"/>
              </a:rPr>
              <a:t>Conclusion</a:t>
            </a:r>
            <a:endParaRPr sz="1000"/>
          </a:p>
          <a:p>
            <a:pPr indent="-311150" lvl="0" marL="685791" marR="0" rtl="0" algn="just">
              <a:spcBef>
                <a:spcPts val="0"/>
              </a:spcBef>
              <a:spcAft>
                <a:spcPts val="0"/>
              </a:spcAft>
              <a:buClr>
                <a:srgbClr val="0033CC"/>
              </a:buClr>
              <a:buSzPts val="1900"/>
              <a:buFont typeface="Noto Sans Symbols"/>
              <a:buChar char="▪"/>
            </a:pPr>
            <a:r>
              <a:rPr lang="en-US" sz="2000">
                <a:solidFill>
                  <a:srgbClr val="0033CC"/>
                </a:solidFill>
                <a:latin typeface="Trebuchet MS"/>
                <a:ea typeface="Trebuchet MS"/>
                <a:cs typeface="Trebuchet MS"/>
                <a:sym typeface="Trebuchet MS"/>
              </a:rPr>
              <a:t>References </a:t>
            </a:r>
            <a:endParaRPr sz="1000"/>
          </a:p>
          <a:p>
            <a:pPr indent="-190500" lvl="0" marL="685791" marR="0" rtl="0" algn="just">
              <a:spcBef>
                <a:spcPts val="0"/>
              </a:spcBef>
              <a:spcAft>
                <a:spcPts val="0"/>
              </a:spcAft>
              <a:buClr>
                <a:schemeClr val="dk1"/>
              </a:buClr>
              <a:buSzPts val="2400"/>
              <a:buFont typeface="Arial"/>
              <a:buNone/>
            </a:pPr>
            <a:r>
              <a:t/>
            </a:r>
            <a:endParaRPr sz="2000">
              <a:solidFill>
                <a:srgbClr val="0033CC"/>
              </a:solidFill>
              <a:latin typeface="Trebuchet MS"/>
              <a:ea typeface="Trebuchet MS"/>
              <a:cs typeface="Trebuchet MS"/>
              <a:sym typeface="Trebuchet MS"/>
            </a:endParaRPr>
          </a:p>
        </p:txBody>
      </p:sp>
      <p:sp>
        <p:nvSpPr>
          <p:cNvPr id="88" name="Google Shape;88;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3"/>
          <p:cNvSpPr txBox="1"/>
          <p:nvPr/>
        </p:nvSpPr>
        <p:spPr>
          <a:xfrm>
            <a:off x="685800" y="1828800"/>
            <a:ext cx="10550400" cy="4610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rgbClr val="0000FF"/>
                </a:solidFill>
                <a:latin typeface="Trebuchet MS"/>
                <a:ea typeface="Trebuchet MS"/>
                <a:cs typeface="Trebuchet MS"/>
                <a:sym typeface="Trebuchet MS"/>
              </a:rPr>
              <a:t>Surveillance of security video feeds manually is a laborious process where the reaction to a trigger event must be immediate. In the past few decades, surveillance cameras, also known as Closed-circuit television (CCTV), have had a rapid growth in numbers around the world. Surveillance security is a very tedious and time-consuming job. In this project, we aim to build a system to automate the task of video surveillance. We will analyze the video and identify the abnormal activities such as violence and theft. The main area of focus are health issues(like cardiac arrest),detect violence and find any suspicious objects.</a:t>
            </a:r>
            <a:endParaRPr sz="2400">
              <a:solidFill>
                <a:srgbClr val="0000FF"/>
              </a:solidFill>
              <a:latin typeface="Trebuchet MS"/>
              <a:ea typeface="Trebuchet MS"/>
              <a:cs typeface="Trebuchet MS"/>
              <a:sym typeface="Trebuchet MS"/>
            </a:endParaRPr>
          </a:p>
          <a:p>
            <a:pPr indent="0" lvl="0" marL="457200" marR="0" rtl="0" algn="just">
              <a:spcBef>
                <a:spcPts val="480"/>
              </a:spcBef>
              <a:spcAft>
                <a:spcPts val="0"/>
              </a:spcAft>
              <a:buNone/>
            </a:pPr>
            <a:r>
              <a:t/>
            </a:r>
            <a:endParaRPr/>
          </a:p>
        </p:txBody>
      </p:sp>
      <p:sp>
        <p:nvSpPr>
          <p:cNvPr id="96" name="Google Shape;96;p3"/>
          <p:cNvSpPr txBox="1"/>
          <p:nvPr/>
        </p:nvSpPr>
        <p:spPr>
          <a:xfrm>
            <a:off x="4419600" y="1119490"/>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c0d911d091_3_5"/>
          <p:cNvSpPr txBox="1"/>
          <p:nvPr>
            <p:ph type="title"/>
          </p:nvPr>
        </p:nvSpPr>
        <p:spPr>
          <a:xfrm>
            <a:off x="838200" y="365125"/>
            <a:ext cx="10515600" cy="6196800"/>
          </a:xfrm>
          <a:prstGeom prst="rect">
            <a:avLst/>
          </a:prstGeom>
        </p:spPr>
        <p:txBody>
          <a:bodyPr anchorCtr="0" anchor="ctr" bIns="45700" lIns="91425" spcFirstLastPara="1" rIns="91425" wrap="square" tIns="45700">
            <a:normAutofit fontScale="90000"/>
          </a:bodyPr>
          <a:lstStyle/>
          <a:p>
            <a:pPr indent="0" lvl="0" marL="457200" rtl="0" algn="just">
              <a:lnSpc>
                <a:spcPct val="100000"/>
              </a:lnSpc>
              <a:spcBef>
                <a:spcPts val="480"/>
              </a:spcBef>
              <a:spcAft>
                <a:spcPts val="0"/>
              </a:spcAft>
              <a:buNone/>
            </a:pPr>
            <a:r>
              <a:rPr b="1" lang="en-US" sz="2400">
                <a:solidFill>
                  <a:srgbClr val="FF0000"/>
                </a:solidFill>
                <a:latin typeface="Trebuchet MS"/>
                <a:ea typeface="Trebuchet MS"/>
                <a:cs typeface="Trebuchet MS"/>
                <a:sym typeface="Trebuchet MS"/>
              </a:rPr>
              <a:t>Provide a basic introduction of the project</a:t>
            </a:r>
            <a:endParaRPr b="1" sz="1400">
              <a:solidFill>
                <a:srgbClr val="FF0000"/>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0" rtl="0" algn="l">
              <a:lnSpc>
                <a:spcPct val="115000"/>
              </a:lnSpc>
              <a:spcBef>
                <a:spcPts val="1400"/>
              </a:spcBef>
              <a:spcAft>
                <a:spcPts val="0"/>
              </a:spcAft>
              <a:buClr>
                <a:schemeClr val="dk1"/>
              </a:buClr>
              <a:buSzPct val="45833"/>
              <a:buFont typeface="Arial"/>
              <a:buNone/>
            </a:pPr>
            <a:r>
              <a:rPr lang="en-US" sz="2400">
                <a:solidFill>
                  <a:srgbClr val="0000FF"/>
                </a:solidFill>
                <a:latin typeface="Trebuchet MS"/>
                <a:ea typeface="Trebuchet MS"/>
                <a:cs typeface="Trebuchet MS"/>
                <a:sym typeface="Trebuchet MS"/>
              </a:rPr>
              <a:t>Surveillance security is a very tedious and time-consuming job.We will build a system to automate the task of analyzing video surveillance. We will analyze the video fed and identify any abnormal activities like violence or theft.</a:t>
            </a:r>
            <a:endParaRPr sz="2400">
              <a:solidFill>
                <a:srgbClr val="0000FF"/>
              </a:solidFill>
              <a:latin typeface="Trebuchet MS"/>
              <a:ea typeface="Trebuchet MS"/>
              <a:cs typeface="Trebuchet MS"/>
              <a:sym typeface="Trebuchet MS"/>
            </a:endParaRPr>
          </a:p>
          <a:p>
            <a:pPr indent="0" lvl="0" marL="0" rtl="0" algn="l">
              <a:lnSpc>
                <a:spcPct val="115000"/>
              </a:lnSpc>
              <a:spcBef>
                <a:spcPts val="1400"/>
              </a:spcBef>
              <a:spcAft>
                <a:spcPts val="0"/>
              </a:spcAft>
              <a:buClr>
                <a:schemeClr val="dk1"/>
              </a:buClr>
              <a:buSzPct val="45833"/>
              <a:buFont typeface="Arial"/>
              <a:buNone/>
            </a:pPr>
            <a:r>
              <a:rPr lang="en-US" sz="2400">
                <a:solidFill>
                  <a:srgbClr val="0000FF"/>
                </a:solidFill>
                <a:latin typeface="Trebuchet MS"/>
                <a:ea typeface="Trebuchet MS"/>
                <a:cs typeface="Trebuchet MS"/>
                <a:sym typeface="Trebuchet MS"/>
              </a:rPr>
              <a:t>There is a lot of research going on in the industry about video surveillance among them; the role of CCTV videos has overgrown. CCTV cameras are placed all over the places for surveillance and security.</a:t>
            </a:r>
            <a:endParaRPr sz="2400">
              <a:solidFill>
                <a:srgbClr val="0000FF"/>
              </a:solidFill>
              <a:latin typeface="Trebuchet MS"/>
              <a:ea typeface="Trebuchet MS"/>
              <a:cs typeface="Trebuchet MS"/>
              <a:sym typeface="Trebuchet MS"/>
            </a:endParaRPr>
          </a:p>
          <a:p>
            <a:pPr indent="0" lvl="0" marL="0" rtl="0" algn="l">
              <a:lnSpc>
                <a:spcPct val="115000"/>
              </a:lnSpc>
              <a:spcBef>
                <a:spcPts val="1400"/>
              </a:spcBef>
              <a:spcAft>
                <a:spcPts val="0"/>
              </a:spcAft>
              <a:buClr>
                <a:schemeClr val="dk1"/>
              </a:buClr>
              <a:buSzPct val="45833"/>
              <a:buFont typeface="Arial"/>
              <a:buNone/>
            </a:pPr>
            <a:r>
              <a:rPr lang="en-US" sz="2400">
                <a:solidFill>
                  <a:srgbClr val="0000FF"/>
                </a:solidFill>
                <a:latin typeface="Trebuchet MS"/>
                <a:ea typeface="Trebuchet MS"/>
                <a:cs typeface="Trebuchet MS"/>
                <a:sym typeface="Trebuchet MS"/>
              </a:rPr>
              <a:t>In the last decade, there have been advancements in deep learning algorithms for deep surveillance. These advancements have shown an essential trend in deep surveillance and promise a drastic efficiency gain. The typical applications of deep surveillance are theft identification, violence detection, and detection of the chances of explosion.</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4"/>
          <p:cNvSpPr txBox="1"/>
          <p:nvPr/>
        </p:nvSpPr>
        <p:spPr>
          <a:xfrm>
            <a:off x="685800" y="1828800"/>
            <a:ext cx="10210800" cy="4191000"/>
          </a:xfrm>
          <a:prstGeom prst="rect">
            <a:avLst/>
          </a:prstGeom>
          <a:noFill/>
          <a:ln>
            <a:noFill/>
          </a:ln>
        </p:spPr>
        <p:txBody>
          <a:bodyPr anchorCtr="0" anchor="t" bIns="45700" lIns="91425" spcFirstLastPara="1" rIns="91425" wrap="square" tIns="45700">
            <a:noAutofit/>
          </a:bodyPr>
          <a:lstStyle/>
          <a:p>
            <a:pPr indent="-12700" lvl="0" marL="355591" marR="0" rtl="0" algn="just">
              <a:spcBef>
                <a:spcPts val="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Provide motivation and also an overview of scope it entails.</a:t>
            </a:r>
            <a:endParaRPr sz="2400">
              <a:solidFill>
                <a:srgbClr val="0000FF"/>
              </a:solidFill>
              <a:latin typeface="Trebuchet MS"/>
              <a:ea typeface="Trebuchet MS"/>
              <a:cs typeface="Trebuchet MS"/>
              <a:sym typeface="Trebuchet MS"/>
            </a:endParaRPr>
          </a:p>
          <a:p>
            <a:pPr indent="0" lvl="0" marL="45720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342891" rtl="0" algn="just">
              <a:spcBef>
                <a:spcPts val="0"/>
              </a:spcBef>
              <a:spcAft>
                <a:spcPts val="0"/>
              </a:spcAft>
              <a:buNone/>
            </a:pPr>
            <a:r>
              <a:rPr lang="en-US" sz="2400">
                <a:solidFill>
                  <a:srgbClr val="0000FF"/>
                </a:solidFill>
                <a:latin typeface="Trebuchet MS"/>
                <a:ea typeface="Trebuchet MS"/>
                <a:cs typeface="Trebuchet MS"/>
                <a:sym typeface="Trebuchet MS"/>
              </a:rPr>
              <a:t>This project is built to detect video anomalies automatically. It helps to notify the concerned authorities about the happening of an abnormal activity and take necessary action in the given duration of time. This can be easily incorporated at public places and data collected through CCTV can then be fed into the system to generate history of abnormal events occuring during the course of time.</a:t>
            </a:r>
            <a:r>
              <a:rPr lang="en-US" sz="2400">
                <a:solidFill>
                  <a:srgbClr val="0033CC"/>
                </a:solidFill>
                <a:latin typeface="Trebuchet MS"/>
                <a:ea typeface="Trebuchet MS"/>
                <a:cs typeface="Trebuchet MS"/>
                <a:sym typeface="Trebuchet MS"/>
              </a:rPr>
              <a:t> </a:t>
            </a:r>
            <a:endParaRPr sz="2400">
              <a:solidFill>
                <a:srgbClr val="0000FF"/>
              </a:solidFill>
              <a:latin typeface="Trebuchet MS"/>
              <a:ea typeface="Trebuchet MS"/>
              <a:cs typeface="Trebuchet MS"/>
              <a:sym typeface="Trebuchet MS"/>
            </a:endParaRPr>
          </a:p>
        </p:txBody>
      </p:sp>
      <p:sp>
        <p:nvSpPr>
          <p:cNvPr id="110" name="Google Shape;110;p4"/>
          <p:cNvSpPr txBox="1"/>
          <p:nvPr/>
        </p:nvSpPr>
        <p:spPr>
          <a:xfrm>
            <a:off x="4419600" y="1119490"/>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Motivation and Scope of the Project</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5"/>
          <p:cNvSpPr txBox="1"/>
          <p:nvPr/>
        </p:nvSpPr>
        <p:spPr>
          <a:xfrm>
            <a:off x="1234175" y="1686475"/>
            <a:ext cx="10440900" cy="4855800"/>
          </a:xfrm>
          <a:prstGeom prst="rect">
            <a:avLst/>
          </a:prstGeom>
          <a:noFill/>
          <a:ln>
            <a:noFill/>
          </a:ln>
        </p:spPr>
        <p:txBody>
          <a:bodyPr anchorCtr="0" anchor="t" bIns="45700" lIns="91425" spcFirstLastPara="1" rIns="91425" wrap="square" tIns="45700">
            <a:noAutofit/>
          </a:bodyPr>
          <a:lstStyle/>
          <a:p>
            <a:pPr indent="-12700" lvl="0" marL="355591" marR="0" rtl="0" algn="just">
              <a:spcBef>
                <a:spcPts val="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Provide the suggestions and remarks given by the panel members.</a:t>
            </a:r>
            <a:endParaRPr sz="2400">
              <a:solidFill>
                <a:srgbClr val="0000FF"/>
              </a:solidFill>
              <a:latin typeface="Trebuchet MS"/>
              <a:ea typeface="Trebuchet MS"/>
              <a:cs typeface="Trebuchet MS"/>
              <a:sym typeface="Trebuchet MS"/>
            </a:endParaRPr>
          </a:p>
          <a:p>
            <a:pPr indent="0" lvl="0" marL="45720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457200" marR="0" rtl="0" algn="just">
              <a:spcBef>
                <a:spcPts val="0"/>
              </a:spcBef>
              <a:spcAft>
                <a:spcPts val="0"/>
              </a:spcAft>
              <a:buNone/>
            </a:pPr>
            <a:r>
              <a:rPr lang="en-US" sz="2400">
                <a:solidFill>
                  <a:srgbClr val="0000FF"/>
                </a:solidFill>
                <a:latin typeface="Trebuchet MS"/>
                <a:ea typeface="Trebuchet MS"/>
                <a:cs typeface="Trebuchet MS"/>
                <a:sym typeface="Trebuchet MS"/>
              </a:rPr>
              <a:t>Suggestion was to be more precise in </a:t>
            </a:r>
            <a:r>
              <a:rPr lang="en-US" sz="2400">
                <a:solidFill>
                  <a:srgbClr val="0000FF"/>
                </a:solidFill>
                <a:latin typeface="Trebuchet MS"/>
                <a:ea typeface="Trebuchet MS"/>
                <a:cs typeface="Trebuchet MS"/>
                <a:sym typeface="Trebuchet MS"/>
              </a:rPr>
              <a:t>the</a:t>
            </a:r>
            <a:r>
              <a:rPr lang="en-US" sz="2400">
                <a:solidFill>
                  <a:srgbClr val="0000FF"/>
                </a:solidFill>
                <a:latin typeface="Trebuchet MS"/>
                <a:ea typeface="Trebuchet MS"/>
                <a:cs typeface="Trebuchet MS"/>
                <a:sym typeface="Trebuchet MS"/>
              </a:rPr>
              <a:t> process </a:t>
            </a:r>
            <a:r>
              <a:rPr lang="en-US" sz="2400">
                <a:solidFill>
                  <a:srgbClr val="0000FF"/>
                </a:solidFill>
                <a:latin typeface="Trebuchet MS"/>
                <a:ea typeface="Trebuchet MS"/>
                <a:cs typeface="Trebuchet MS"/>
                <a:sym typeface="Trebuchet MS"/>
              </a:rPr>
              <a:t>differentiating</a:t>
            </a:r>
            <a:r>
              <a:rPr lang="en-US" sz="2400">
                <a:solidFill>
                  <a:srgbClr val="0000FF"/>
                </a:solidFill>
                <a:latin typeface="Trebuchet MS"/>
                <a:ea typeface="Trebuchet MS"/>
                <a:cs typeface="Trebuchet MS"/>
                <a:sym typeface="Trebuchet MS"/>
              </a:rPr>
              <a:t> a suspicious object from a non-suspicious one.</a:t>
            </a:r>
            <a:endParaRPr sz="2400">
              <a:solidFill>
                <a:srgbClr val="0000FF"/>
              </a:solidFill>
              <a:latin typeface="Trebuchet MS"/>
              <a:ea typeface="Trebuchet MS"/>
              <a:cs typeface="Trebuchet MS"/>
              <a:sym typeface="Trebuchet MS"/>
            </a:endParaRPr>
          </a:p>
          <a:p>
            <a:pPr indent="139700" lvl="0" marL="355591" marR="0" rtl="0" algn="just">
              <a:spcBef>
                <a:spcPts val="480"/>
              </a:spcBef>
              <a:spcAft>
                <a:spcPts val="0"/>
              </a:spcAft>
              <a:buClr>
                <a:schemeClr val="dk1"/>
              </a:buClr>
              <a:buSzPts val="2400"/>
              <a:buFont typeface="Noto Sans Symbols"/>
              <a:buNone/>
            </a:pPr>
            <a:r>
              <a:t/>
            </a:r>
            <a:endParaRPr sz="2400">
              <a:solidFill>
                <a:srgbClr val="0000FF"/>
              </a:solidFill>
              <a:latin typeface="Trebuchet MS"/>
              <a:ea typeface="Trebuchet MS"/>
              <a:cs typeface="Trebuchet MS"/>
              <a:sym typeface="Trebuchet MS"/>
            </a:endParaRPr>
          </a:p>
          <a:p>
            <a:pPr indent="-12700" lvl="0" marL="355591" marR="0" rtl="0" algn="just">
              <a:spcBef>
                <a:spcPts val="48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Mention the feasibility on the same showing the progress.</a:t>
            </a:r>
            <a:endParaRPr sz="2400">
              <a:solidFill>
                <a:srgbClr val="0000FF"/>
              </a:solidFill>
              <a:latin typeface="Trebuchet MS"/>
              <a:ea typeface="Trebuchet MS"/>
              <a:cs typeface="Trebuchet MS"/>
              <a:sym typeface="Trebuchet MS"/>
            </a:endParaRPr>
          </a:p>
          <a:p>
            <a:pPr indent="0" lvl="0" marL="457200" marR="0" rtl="0" algn="just">
              <a:spcBef>
                <a:spcPts val="480"/>
              </a:spcBef>
              <a:spcAft>
                <a:spcPts val="0"/>
              </a:spcAft>
              <a:buNone/>
            </a:pPr>
            <a:r>
              <a:rPr lang="en-US" sz="2400">
                <a:solidFill>
                  <a:srgbClr val="0000FF"/>
                </a:solidFill>
                <a:latin typeface="Trebuchet MS"/>
                <a:ea typeface="Trebuchet MS"/>
                <a:cs typeface="Trebuchet MS"/>
                <a:sym typeface="Trebuchet MS"/>
              </a:rPr>
              <a:t>The feasibility of the project in the case where we have to classify the object as suspicious and non suspicious is constrained only for some selected Objects which are already classified under Object Classification in TensorFlow.</a:t>
            </a:r>
            <a:endParaRPr sz="2400">
              <a:solidFill>
                <a:srgbClr val="0000FF"/>
              </a:solidFill>
              <a:latin typeface="Trebuchet MS"/>
              <a:ea typeface="Trebuchet MS"/>
              <a:cs typeface="Trebuchet MS"/>
              <a:sym typeface="Trebuchet MS"/>
            </a:endParaRPr>
          </a:p>
        </p:txBody>
      </p:sp>
      <p:sp>
        <p:nvSpPr>
          <p:cNvPr id="118" name="Google Shape;118;p5"/>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FF0000"/>
                </a:solidFill>
                <a:latin typeface="Trebuchet MS"/>
                <a:ea typeface="Trebuchet MS"/>
                <a:cs typeface="Trebuchet MS"/>
                <a:sym typeface="Trebuchet MS"/>
              </a:rPr>
              <a:t>Suggestions from Review –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124" name="Google Shape;124;p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3200">
                <a:solidFill>
                  <a:srgbClr val="FF0000"/>
                </a:solidFill>
                <a:latin typeface="Trebuchet MS"/>
                <a:ea typeface="Trebuchet MS"/>
                <a:cs typeface="Trebuchet MS"/>
                <a:sym typeface="Trebuchet MS"/>
              </a:rPr>
              <a:t>User Classes and Characteristics</a:t>
            </a:r>
            <a:endParaRPr sz="3200">
              <a:solidFill>
                <a:srgbClr val="000000"/>
              </a:solidFill>
              <a:latin typeface="Arial"/>
              <a:ea typeface="Arial"/>
              <a:cs typeface="Arial"/>
              <a:sym typeface="Arial"/>
            </a:endParaRPr>
          </a:p>
        </p:txBody>
      </p:sp>
      <p:sp>
        <p:nvSpPr>
          <p:cNvPr id="125" name="Google Shape;125;p6"/>
          <p:cNvSpPr txBox="1"/>
          <p:nvPr/>
        </p:nvSpPr>
        <p:spPr>
          <a:xfrm>
            <a:off x="2041000" y="2133600"/>
            <a:ext cx="7005600" cy="37332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Clr>
                <a:schemeClr val="dk1"/>
              </a:buClr>
              <a:buSzPts val="1100"/>
              <a:buFont typeface="Arial"/>
              <a:buNone/>
            </a:pPr>
            <a:r>
              <a:rPr b="1" lang="en-US" sz="1800">
                <a:solidFill>
                  <a:srgbClr val="0000FF"/>
                </a:solidFill>
              </a:rPr>
              <a:t>Security Organizations</a:t>
            </a:r>
            <a:endParaRPr b="1" sz="1800">
              <a:solidFill>
                <a:srgbClr val="0000FF"/>
              </a:solidFill>
            </a:endParaRPr>
          </a:p>
          <a:p>
            <a:pPr indent="0" lvl="0" marL="0" marR="0" rtl="0" algn="just">
              <a:spcBef>
                <a:spcPts val="480"/>
              </a:spcBef>
              <a:spcAft>
                <a:spcPts val="0"/>
              </a:spcAft>
              <a:buClr>
                <a:schemeClr val="dk1"/>
              </a:buClr>
              <a:buSzPts val="1100"/>
              <a:buFont typeface="Arial"/>
              <a:buNone/>
            </a:pPr>
            <a:r>
              <a:rPr lang="en-US" sz="1800">
                <a:solidFill>
                  <a:srgbClr val="0000FF"/>
                </a:solidFill>
              </a:rPr>
              <a:t> Specific organizations providing security solutions can use this as a product to enhance their security suite for better customer satisfaction and trust.</a:t>
            </a:r>
            <a:endParaRPr sz="1800">
              <a:solidFill>
                <a:srgbClr val="0000FF"/>
              </a:solidFill>
            </a:endParaRPr>
          </a:p>
          <a:p>
            <a:pPr indent="0" lvl="0" marL="0" marR="0" rtl="0" algn="just">
              <a:spcBef>
                <a:spcPts val="480"/>
              </a:spcBef>
              <a:spcAft>
                <a:spcPts val="0"/>
              </a:spcAft>
              <a:buClr>
                <a:schemeClr val="dk1"/>
              </a:buClr>
              <a:buSzPts val="1100"/>
              <a:buFont typeface="Arial"/>
              <a:buNone/>
            </a:pPr>
            <a:r>
              <a:rPr b="1" lang="en-US" sz="1800">
                <a:solidFill>
                  <a:srgbClr val="0000FF"/>
                </a:solidFill>
              </a:rPr>
              <a:t>Customers</a:t>
            </a:r>
            <a:endParaRPr b="1" sz="1800">
              <a:solidFill>
                <a:srgbClr val="0000FF"/>
              </a:solidFill>
            </a:endParaRPr>
          </a:p>
          <a:p>
            <a:pPr indent="0" lvl="0" marL="0" marR="0" rtl="0" algn="just">
              <a:spcBef>
                <a:spcPts val="480"/>
              </a:spcBef>
              <a:spcAft>
                <a:spcPts val="0"/>
              </a:spcAft>
              <a:buClr>
                <a:schemeClr val="dk1"/>
              </a:buClr>
              <a:buSzPts val="1100"/>
              <a:buFont typeface="Arial"/>
              <a:buNone/>
            </a:pPr>
            <a:r>
              <a:rPr lang="en-US" sz="1800">
                <a:solidFill>
                  <a:srgbClr val="0000FF"/>
                </a:solidFill>
              </a:rPr>
              <a:t>Normal day to day consumers can directly access the web UI and use the footage from their surveillance fed to detect the various anomalies. </a:t>
            </a:r>
            <a:endParaRPr sz="1800">
              <a:solidFill>
                <a:srgbClr val="0000FF"/>
              </a:solidFill>
            </a:endParaRPr>
          </a:p>
          <a:p>
            <a:pPr indent="0" lvl="0" marL="0" marR="0" rtl="0" algn="just">
              <a:spcBef>
                <a:spcPts val="480"/>
              </a:spcBef>
              <a:spcAft>
                <a:spcPts val="0"/>
              </a:spcAft>
              <a:buClr>
                <a:schemeClr val="dk1"/>
              </a:buClr>
              <a:buSzPts val="1100"/>
              <a:buFont typeface="Arial"/>
              <a:buNone/>
            </a:pPr>
            <a:r>
              <a:rPr b="1" lang="en-US" sz="1800">
                <a:solidFill>
                  <a:srgbClr val="0000FF"/>
                </a:solidFill>
              </a:rPr>
              <a:t>Developers</a:t>
            </a:r>
            <a:endParaRPr b="1" sz="1800">
              <a:solidFill>
                <a:srgbClr val="0000FF"/>
              </a:solidFill>
            </a:endParaRPr>
          </a:p>
          <a:p>
            <a:pPr indent="0" lvl="0" marL="0" marR="0" rtl="0" algn="just">
              <a:spcBef>
                <a:spcPts val="480"/>
              </a:spcBef>
              <a:spcAft>
                <a:spcPts val="0"/>
              </a:spcAft>
              <a:buClr>
                <a:schemeClr val="dk1"/>
              </a:buClr>
              <a:buSzPts val="1100"/>
              <a:buFont typeface="Arial"/>
              <a:buNone/>
            </a:pPr>
            <a:r>
              <a:rPr lang="en-US" sz="1800">
                <a:solidFill>
                  <a:srgbClr val="0000FF"/>
                </a:solidFill>
              </a:rPr>
              <a:t>Consumers with knowledge of machine learning algorithms and coding can also undertake this project and adapt it to their use along with any useful extra features that they could implement.</a:t>
            </a:r>
            <a:endParaRPr sz="1800">
              <a:solidFill>
                <a:srgbClr val="0000FF"/>
              </a:solidFill>
            </a:endParaRPr>
          </a:p>
          <a:p>
            <a:pPr indent="0" lvl="0" marL="0" marR="0" rtl="0" algn="just">
              <a:spcBef>
                <a:spcPts val="480"/>
              </a:spcBef>
              <a:spcAft>
                <a:spcPts val="0"/>
              </a:spcAft>
              <a:buClr>
                <a:schemeClr val="dk1"/>
              </a:buClr>
              <a:buSzPts val="1100"/>
              <a:buFont typeface="Arial"/>
              <a:buNone/>
            </a:pPr>
            <a:r>
              <a:t/>
            </a:r>
            <a:endParaRPr sz="1800">
              <a:solidFill>
                <a:schemeClr val="dk1"/>
              </a:solidFill>
            </a:endParaRPr>
          </a:p>
          <a:p>
            <a:pPr indent="0" lvl="0" marL="0" marR="0" rtl="0" algn="just">
              <a:spcBef>
                <a:spcPts val="480"/>
              </a:spcBef>
              <a:spcAft>
                <a:spcPts val="0"/>
              </a:spcAft>
              <a:buNone/>
            </a:pPr>
            <a:r>
              <a:rPr lang="en-US" sz="1000">
                <a:solidFill>
                  <a:schemeClr val="dk1"/>
                </a:solidFill>
                <a:latin typeface="Arial"/>
                <a:ea typeface="Arial"/>
                <a:cs typeface="Arial"/>
                <a:sym typeface="Arial"/>
              </a:rPr>
              <a:t> </a:t>
            </a:r>
            <a:endParaRPr sz="1000">
              <a:solidFill>
                <a:srgbClr val="0033CC"/>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7"/>
          <p:cNvSpPr txBox="1"/>
          <p:nvPr/>
        </p:nvSpPr>
        <p:spPr>
          <a:xfrm>
            <a:off x="2114900" y="537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Constraints / Dependencies / Assumptions / Risks</a:t>
            </a:r>
            <a:endParaRPr sz="1400">
              <a:solidFill>
                <a:srgbClr val="000000"/>
              </a:solidFill>
              <a:latin typeface="Arial"/>
              <a:ea typeface="Arial"/>
              <a:cs typeface="Arial"/>
              <a:sym typeface="Arial"/>
            </a:endParaRPr>
          </a:p>
        </p:txBody>
      </p:sp>
      <p:sp>
        <p:nvSpPr>
          <p:cNvPr id="132" name="Google Shape;132;p7"/>
          <p:cNvSpPr txBox="1"/>
          <p:nvPr/>
        </p:nvSpPr>
        <p:spPr>
          <a:xfrm>
            <a:off x="620775" y="1791525"/>
            <a:ext cx="10686000" cy="4724400"/>
          </a:xfrm>
          <a:prstGeom prst="rect">
            <a:avLst/>
          </a:prstGeom>
          <a:noFill/>
          <a:ln>
            <a:noFill/>
          </a:ln>
        </p:spPr>
        <p:txBody>
          <a:bodyPr anchorCtr="0" anchor="ctr" bIns="45700" lIns="91425" spcFirstLastPara="1" rIns="91425" wrap="square" tIns="45700">
            <a:noAutofit/>
          </a:bodyPr>
          <a:lstStyle/>
          <a:p>
            <a:pPr indent="-342900" lvl="0" marL="1051560" rtl="0" algn="just">
              <a:lnSpc>
                <a:spcPct val="115000"/>
              </a:lnSpc>
              <a:spcBef>
                <a:spcPts val="300"/>
              </a:spcBef>
              <a:spcAft>
                <a:spcPts val="0"/>
              </a:spcAft>
              <a:buClr>
                <a:srgbClr val="0000FF"/>
              </a:buClr>
              <a:buSzPts val="1800"/>
              <a:buFont typeface="Cambria"/>
              <a:buChar char="●"/>
            </a:pPr>
            <a:r>
              <a:rPr b="1" lang="en-US" sz="1800">
                <a:solidFill>
                  <a:srgbClr val="0000FF"/>
                </a:solidFill>
                <a:latin typeface="Cambria"/>
                <a:ea typeface="Cambria"/>
                <a:cs typeface="Cambria"/>
                <a:sym typeface="Cambria"/>
              </a:rPr>
              <a:t>Regulatory policies</a:t>
            </a:r>
            <a:endParaRPr b="1" sz="1800">
              <a:solidFill>
                <a:srgbClr val="0000FF"/>
              </a:solidFill>
              <a:latin typeface="Cambria"/>
              <a:ea typeface="Cambria"/>
              <a:cs typeface="Cambria"/>
              <a:sym typeface="Cambria"/>
            </a:endParaRPr>
          </a:p>
          <a:p>
            <a:pPr indent="0" lvl="0" marL="1051560" rtl="0" algn="just">
              <a:lnSpc>
                <a:spcPct val="115000"/>
              </a:lnSpc>
              <a:spcBef>
                <a:spcPts val="300"/>
              </a:spcBef>
              <a:spcAft>
                <a:spcPts val="0"/>
              </a:spcAft>
              <a:buClr>
                <a:schemeClr val="dk1"/>
              </a:buClr>
              <a:buSzPts val="1100"/>
              <a:buFont typeface="Arial"/>
              <a:buNone/>
            </a:pPr>
            <a:r>
              <a:rPr b="1" lang="en-US" sz="1800">
                <a:solidFill>
                  <a:srgbClr val="0000FF"/>
                </a:solidFill>
                <a:latin typeface="Cambria"/>
                <a:ea typeface="Cambria"/>
                <a:cs typeface="Cambria"/>
                <a:sym typeface="Cambria"/>
              </a:rPr>
              <a:t>Any surveillance system must follow the country/region’s privacy policy for storing and monitoring video records. Every organisation or workplace has different security policies listed in their documents and that should be analysed before implementing this.</a:t>
            </a:r>
            <a:endParaRPr b="1" sz="1800">
              <a:solidFill>
                <a:srgbClr val="0000FF"/>
              </a:solidFill>
              <a:latin typeface="Cambria"/>
              <a:ea typeface="Cambria"/>
              <a:cs typeface="Cambria"/>
              <a:sym typeface="Cambria"/>
            </a:endParaRPr>
          </a:p>
          <a:p>
            <a:pPr indent="-342900" lvl="0" marL="1051560" rtl="0" algn="just">
              <a:lnSpc>
                <a:spcPct val="115000"/>
              </a:lnSpc>
              <a:spcBef>
                <a:spcPts val="300"/>
              </a:spcBef>
              <a:spcAft>
                <a:spcPts val="0"/>
              </a:spcAft>
              <a:buClr>
                <a:srgbClr val="0000FF"/>
              </a:buClr>
              <a:buSzPts val="1800"/>
              <a:buFont typeface="Cambria"/>
              <a:buChar char="●"/>
            </a:pPr>
            <a:r>
              <a:rPr b="1" lang="en-US" sz="1800">
                <a:solidFill>
                  <a:srgbClr val="0000FF"/>
                </a:solidFill>
                <a:latin typeface="Cambria"/>
                <a:ea typeface="Cambria"/>
                <a:cs typeface="Cambria"/>
                <a:sym typeface="Cambria"/>
              </a:rPr>
              <a:t>Hardware limitations. E.g. - signal timing requirements</a:t>
            </a:r>
            <a:endParaRPr b="1" sz="1800">
              <a:solidFill>
                <a:srgbClr val="0000FF"/>
              </a:solidFill>
              <a:latin typeface="Cambria"/>
              <a:ea typeface="Cambria"/>
              <a:cs typeface="Cambria"/>
              <a:sym typeface="Cambria"/>
            </a:endParaRPr>
          </a:p>
          <a:p>
            <a:pPr indent="0" lvl="0" marL="1051560" rtl="0" algn="just">
              <a:lnSpc>
                <a:spcPct val="115000"/>
              </a:lnSpc>
              <a:spcBef>
                <a:spcPts val="300"/>
              </a:spcBef>
              <a:spcAft>
                <a:spcPts val="0"/>
              </a:spcAft>
              <a:buClr>
                <a:schemeClr val="dk1"/>
              </a:buClr>
              <a:buSzPts val="1100"/>
              <a:buFont typeface="Arial"/>
              <a:buNone/>
            </a:pPr>
            <a:r>
              <a:rPr b="1" lang="en-US" sz="1800">
                <a:solidFill>
                  <a:srgbClr val="0000FF"/>
                </a:solidFill>
                <a:latin typeface="Cambria"/>
                <a:ea typeface="Cambria"/>
                <a:cs typeface="Cambria"/>
                <a:sym typeface="Cambria"/>
              </a:rPr>
              <a:t>The area to be monitored should have decent quality cctv cameras to avoid resolution issues during the analysing phase. Should be adequately lit and if implemented in real time should have minimum or no delay if possible.</a:t>
            </a:r>
            <a:endParaRPr b="1" sz="1800">
              <a:solidFill>
                <a:srgbClr val="0000FF"/>
              </a:solidFill>
              <a:latin typeface="Cambria"/>
              <a:ea typeface="Cambria"/>
              <a:cs typeface="Cambria"/>
              <a:sym typeface="Cambria"/>
            </a:endParaRPr>
          </a:p>
          <a:p>
            <a:pPr indent="-342900" lvl="0" marL="1051560" rtl="0" algn="just">
              <a:lnSpc>
                <a:spcPct val="115000"/>
              </a:lnSpc>
              <a:spcBef>
                <a:spcPts val="300"/>
              </a:spcBef>
              <a:spcAft>
                <a:spcPts val="0"/>
              </a:spcAft>
              <a:buClr>
                <a:srgbClr val="0000FF"/>
              </a:buClr>
              <a:buSzPts val="1800"/>
              <a:buFont typeface="Cambria"/>
              <a:buChar char="●"/>
            </a:pPr>
            <a:r>
              <a:rPr b="1" lang="en-US" sz="1800">
                <a:solidFill>
                  <a:srgbClr val="0000FF"/>
                </a:solidFill>
                <a:latin typeface="Cambria"/>
                <a:ea typeface="Cambria"/>
                <a:cs typeface="Cambria"/>
                <a:sym typeface="Cambria"/>
              </a:rPr>
              <a:t>Interfaces to other applications</a:t>
            </a:r>
            <a:endParaRPr b="1" sz="1800">
              <a:solidFill>
                <a:srgbClr val="0000FF"/>
              </a:solidFill>
              <a:latin typeface="Cambria"/>
              <a:ea typeface="Cambria"/>
              <a:cs typeface="Cambria"/>
              <a:sym typeface="Cambria"/>
            </a:endParaRPr>
          </a:p>
          <a:p>
            <a:pPr indent="0" lvl="0" marL="1051560" rtl="0" algn="just">
              <a:lnSpc>
                <a:spcPct val="115000"/>
              </a:lnSpc>
              <a:spcBef>
                <a:spcPts val="300"/>
              </a:spcBef>
              <a:spcAft>
                <a:spcPts val="0"/>
              </a:spcAft>
              <a:buClr>
                <a:schemeClr val="dk1"/>
              </a:buClr>
              <a:buSzPts val="1100"/>
              <a:buFont typeface="Arial"/>
              <a:buNone/>
            </a:pPr>
            <a:r>
              <a:rPr b="1" lang="en-US" sz="1800">
                <a:solidFill>
                  <a:srgbClr val="0000FF"/>
                </a:solidFill>
                <a:latin typeface="Cambria"/>
                <a:ea typeface="Cambria"/>
                <a:cs typeface="Cambria"/>
                <a:sym typeface="Cambria"/>
              </a:rPr>
              <a:t>This project has a web frontend and can be integrated into a suite of security applications.</a:t>
            </a:r>
            <a:endParaRPr b="1" sz="1800">
              <a:solidFill>
                <a:srgbClr val="0000FF"/>
              </a:solidFill>
              <a:latin typeface="Cambria"/>
              <a:ea typeface="Cambria"/>
              <a:cs typeface="Cambria"/>
              <a:sym typeface="Cambria"/>
            </a:endParaRPr>
          </a:p>
          <a:p>
            <a:pPr indent="0" lvl="0" marL="1051560" rtl="0" algn="just">
              <a:lnSpc>
                <a:spcPct val="115000"/>
              </a:lnSpc>
              <a:spcBef>
                <a:spcPts val="300"/>
              </a:spcBef>
              <a:spcAft>
                <a:spcPts val="300"/>
              </a:spcAft>
              <a:buClr>
                <a:schemeClr val="dk1"/>
              </a:buClr>
              <a:buSzPts val="1100"/>
              <a:buFont typeface="Arial"/>
              <a:buNone/>
            </a:pPr>
            <a:r>
              <a:t/>
            </a:r>
            <a:endParaRPr b="1" sz="1800">
              <a:solidFill>
                <a:srgbClr val="0000FF"/>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c1dc396586_1_1"/>
          <p:cNvSpPr txBox="1"/>
          <p:nvPr>
            <p:ph type="title"/>
          </p:nvPr>
        </p:nvSpPr>
        <p:spPr>
          <a:xfrm>
            <a:off x="354725" y="1051850"/>
            <a:ext cx="11554500" cy="4039200"/>
          </a:xfrm>
          <a:prstGeom prst="rect">
            <a:avLst/>
          </a:prstGeom>
        </p:spPr>
        <p:txBody>
          <a:bodyPr anchorCtr="0" anchor="b" bIns="45700" lIns="91425" spcFirstLastPara="1" rIns="91425" wrap="square" tIns="45700">
            <a:noAutofit/>
          </a:bodyPr>
          <a:lstStyle/>
          <a:p>
            <a:pPr indent="-336550" lvl="0" marL="457200" rtl="0" algn="just">
              <a:lnSpc>
                <a:spcPct val="115000"/>
              </a:lnSpc>
              <a:spcBef>
                <a:spcPts val="300"/>
              </a:spcBef>
              <a:spcAft>
                <a:spcPts val="0"/>
              </a:spcAft>
              <a:buClr>
                <a:srgbClr val="0000FF"/>
              </a:buClr>
              <a:buSzPts val="1700"/>
              <a:buFont typeface="Cambria"/>
              <a:buChar char="●"/>
            </a:pPr>
            <a:r>
              <a:rPr b="1" lang="en-US" sz="1700">
                <a:solidFill>
                  <a:srgbClr val="0000FF"/>
                </a:solidFill>
                <a:latin typeface="Cambria"/>
                <a:ea typeface="Cambria"/>
                <a:cs typeface="Cambria"/>
                <a:sym typeface="Cambria"/>
              </a:rPr>
              <a:t>Parallel operations</a:t>
            </a:r>
            <a:endParaRPr b="1" sz="1700">
              <a:solidFill>
                <a:srgbClr val="0000FF"/>
              </a:solidFill>
              <a:latin typeface="Cambria"/>
              <a:ea typeface="Cambria"/>
              <a:cs typeface="Cambria"/>
              <a:sym typeface="Cambria"/>
            </a:endParaRPr>
          </a:p>
          <a:p>
            <a:pPr indent="0" lvl="0" marL="1051560" rtl="0" algn="just">
              <a:lnSpc>
                <a:spcPct val="115000"/>
              </a:lnSpc>
              <a:spcBef>
                <a:spcPts val="300"/>
              </a:spcBef>
              <a:spcAft>
                <a:spcPts val="0"/>
              </a:spcAft>
              <a:buClr>
                <a:schemeClr val="dk1"/>
              </a:buClr>
              <a:buSzPts val="1100"/>
              <a:buFont typeface="Arial"/>
              <a:buNone/>
            </a:pPr>
            <a:r>
              <a:rPr b="1" lang="en-US" sz="1700">
                <a:solidFill>
                  <a:srgbClr val="0000FF"/>
                </a:solidFill>
                <a:latin typeface="Cambria"/>
                <a:ea typeface="Cambria"/>
                <a:cs typeface="Cambria"/>
                <a:sym typeface="Cambria"/>
              </a:rPr>
              <a:t>It has the capability to detect multiple types of anomalies ranging from burglary in apartment complexes or accidents on road and fights .</a:t>
            </a:r>
            <a:endParaRPr b="1" sz="1700">
              <a:solidFill>
                <a:srgbClr val="0000FF"/>
              </a:solidFill>
              <a:latin typeface="Cambria"/>
              <a:ea typeface="Cambria"/>
              <a:cs typeface="Cambria"/>
              <a:sym typeface="Cambria"/>
            </a:endParaRPr>
          </a:p>
          <a:p>
            <a:pPr indent="-336550" lvl="0" marL="457200" rtl="0" algn="just">
              <a:lnSpc>
                <a:spcPct val="115000"/>
              </a:lnSpc>
              <a:spcBef>
                <a:spcPts val="300"/>
              </a:spcBef>
              <a:spcAft>
                <a:spcPts val="0"/>
              </a:spcAft>
              <a:buClr>
                <a:srgbClr val="0000FF"/>
              </a:buClr>
              <a:buSzPts val="1700"/>
              <a:buFont typeface="Cambria"/>
              <a:buChar char="●"/>
            </a:pPr>
            <a:r>
              <a:rPr b="1" lang="en-US" sz="1700">
                <a:solidFill>
                  <a:srgbClr val="0000FF"/>
                </a:solidFill>
                <a:latin typeface="Cambria"/>
                <a:ea typeface="Cambria"/>
                <a:cs typeface="Cambria"/>
                <a:sym typeface="Cambria"/>
              </a:rPr>
              <a:t>Criticality of application</a:t>
            </a:r>
            <a:endParaRPr b="1" sz="1700">
              <a:solidFill>
                <a:srgbClr val="0000FF"/>
              </a:solidFill>
              <a:latin typeface="Cambria"/>
              <a:ea typeface="Cambria"/>
              <a:cs typeface="Cambria"/>
              <a:sym typeface="Cambria"/>
            </a:endParaRPr>
          </a:p>
          <a:p>
            <a:pPr indent="0" lvl="0" marL="1051560" rtl="0" algn="just">
              <a:lnSpc>
                <a:spcPct val="115000"/>
              </a:lnSpc>
              <a:spcBef>
                <a:spcPts val="300"/>
              </a:spcBef>
              <a:spcAft>
                <a:spcPts val="0"/>
              </a:spcAft>
              <a:buClr>
                <a:schemeClr val="dk1"/>
              </a:buClr>
              <a:buSzPts val="1100"/>
              <a:buFont typeface="Arial"/>
              <a:buNone/>
            </a:pPr>
            <a:r>
              <a:rPr b="1" lang="en-US" sz="1700">
                <a:solidFill>
                  <a:srgbClr val="0000FF"/>
                </a:solidFill>
                <a:latin typeface="Cambria"/>
                <a:ea typeface="Cambria"/>
                <a:cs typeface="Cambria"/>
                <a:sym typeface="Cambria"/>
              </a:rPr>
              <a:t>This application has high priority as the security and wellbeing of the subjects are dependent on its correct and useful functioning. Any error or downtime is neither tolerable nor affordable as it can cost not only money but also lives.</a:t>
            </a:r>
            <a:endParaRPr b="1" sz="1700">
              <a:solidFill>
                <a:srgbClr val="0000FF"/>
              </a:solidFill>
              <a:latin typeface="Cambria"/>
              <a:ea typeface="Cambria"/>
              <a:cs typeface="Cambria"/>
              <a:sym typeface="Cambria"/>
            </a:endParaRPr>
          </a:p>
          <a:p>
            <a:pPr indent="-336550" lvl="0" marL="457200" rtl="0" algn="just">
              <a:lnSpc>
                <a:spcPct val="115000"/>
              </a:lnSpc>
              <a:spcBef>
                <a:spcPts val="300"/>
              </a:spcBef>
              <a:spcAft>
                <a:spcPts val="0"/>
              </a:spcAft>
              <a:buClr>
                <a:srgbClr val="0000FF"/>
              </a:buClr>
              <a:buSzPts val="1700"/>
              <a:buFont typeface="Cambria"/>
              <a:buChar char="●"/>
            </a:pPr>
            <a:r>
              <a:rPr b="1" lang="en-US" sz="1700">
                <a:solidFill>
                  <a:srgbClr val="0000FF"/>
                </a:solidFill>
                <a:latin typeface="Cambria"/>
                <a:ea typeface="Cambria"/>
                <a:cs typeface="Cambria"/>
                <a:sym typeface="Cambria"/>
              </a:rPr>
              <a:t>Safety and security consideration</a:t>
            </a:r>
            <a:endParaRPr b="1" sz="1700">
              <a:solidFill>
                <a:srgbClr val="0000FF"/>
              </a:solidFill>
              <a:latin typeface="Cambria"/>
              <a:ea typeface="Cambria"/>
              <a:cs typeface="Cambria"/>
              <a:sym typeface="Cambria"/>
            </a:endParaRPr>
          </a:p>
          <a:p>
            <a:pPr indent="0" lvl="0" marL="1051560" rtl="0" algn="just">
              <a:lnSpc>
                <a:spcPct val="115000"/>
              </a:lnSpc>
              <a:spcBef>
                <a:spcPts val="300"/>
              </a:spcBef>
              <a:spcAft>
                <a:spcPts val="300"/>
              </a:spcAft>
              <a:buClr>
                <a:schemeClr val="dk1"/>
              </a:buClr>
              <a:buSzPts val="1100"/>
              <a:buFont typeface="Arial"/>
              <a:buNone/>
            </a:pPr>
            <a:r>
              <a:rPr b="1" lang="en-US" sz="1700">
                <a:solidFill>
                  <a:srgbClr val="0000FF"/>
                </a:solidFill>
                <a:latin typeface="Cambria"/>
                <a:ea typeface="Cambria"/>
                <a:cs typeface="Cambria"/>
                <a:sym typeface="Cambria"/>
              </a:rPr>
              <a:t>The system has been designed to detect all possible incidents and report them appropriately but it will always be better to have a person overlooking the process since even though the chances of the model failing is very low it will never be nil</a:t>
            </a:r>
            <a:endParaRPr b="1" sz="6300">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