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6"/>
    <p:sldMasterId id="2147483659" r:id="rId7"/>
    <p:sldMasterId id="2147483670"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Lst>
  <p:sldSz cy="6858000" cx="12192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52" roundtripDataSignature="AMtx7mjmzm4DM1IImu7Xp+/eOZN5icAjl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Shivam Singh Rawat"/>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FE8D7FD-731E-49A4-ADF1-F850ED13A4B7}">
  <a:tblStyle styleId="{8FE8D7FD-731E-49A4-ADF1-F850ED13A4B7}"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slideMaster" Target="slideMasters/slideMaster2.xml"/><Relationship Id="rId8" Type="http://schemas.openxmlformats.org/officeDocument/2006/relationships/slideMaster" Target="slideMasters/slideMaster3.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2" Type="http://customschemas.google.com/relationships/presentationmetadata" Target="metadata"/><Relationship Id="rId11" Type="http://schemas.openxmlformats.org/officeDocument/2006/relationships/slide" Target="slides/slide2.xml"/><Relationship Id="rId10" Type="http://schemas.openxmlformats.org/officeDocument/2006/relationships/slide" Target="slides/slide1.xml"/><Relationship Id="rId13" Type="http://schemas.openxmlformats.org/officeDocument/2006/relationships/slide" Target="slides/slide4.xml"/><Relationship Id="rId12" Type="http://schemas.openxmlformats.org/officeDocument/2006/relationships/slide" Target="slides/slide3.xml"/><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4-12T04:00:55.704">
    <p:pos x="6000" y="0"/>
    <p:text>4,5 in HLD u</p:text>
    <p:extLst>
      <p:ext uri="{C676402C-5697-4E1C-873F-D02D1690AC5C}">
        <p15:threadingInfo timeZoneBias="0"/>
      </p:ext>
      <p:ext uri="http://customooxmlschemas.google.com/">
        <go:slidesCustomData xmlns:go="http://customooxmlschemas.google.com/" commentPostId="AAAAL9cC5ZE"/>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0"/>
            <a:ext cx="3038648" cy="4651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0135" y="0"/>
            <a:ext cx="3038648" cy="4651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8829675"/>
            <a:ext cx="3038648" cy="4651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cf81509a4d_1_71: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5" name="Google Shape;215;gcf81509a4d_1_7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d2828ed5c4_0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gd2828ed5c4_0_0: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gd2828ed5c4_0_0: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ce87468f3c_0_33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gce87468f3c_0_332: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0" name="Google Shape;300;gce87468f3c_0_332: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cf1a87919e_0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gcf1a87919e_0_0: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gcf1a87919e_0_0: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cf81509a4d_1_513: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315" name="Google Shape;315;gcf81509a4d_1_51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cd1654f1a2_1_27: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322" name="Google Shape;322;gcd1654f1a2_1_2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cd1654f1a2_1_52: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329" name="Google Shape;329;gcd1654f1a2_1_5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cd1654f1a2_1_46: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336" name="Google Shape;336;gcd1654f1a2_1_4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cd1654f1a2_1_58: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343" name="Google Shape;343;gcd1654f1a2_1_5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ce87468f3c_0_357: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350" name="Google Shape;350;gce87468f3c_0_35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cf3e927859_4_4: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357" name="Google Shape;357;gcf3e927859_4_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cf81509a4d_1_14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gcf81509a4d_1_142: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cf81509a4d_1_142: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cf3e927859_4_25: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364" name="Google Shape;364;gcf3e927859_4_2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cf7e3b6d5d_0_21: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371" name="Google Shape;371;gcf7e3b6d5d_0_2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cf3e927859_4_1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8" name="Google Shape;378;gcf3e927859_4_17: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379" name="Google Shape;379;gcf3e927859_4_17:notes"/>
          <p:cNvSpPr txBox="1"/>
          <p:nvPr>
            <p:ph idx="12" type="sldNum"/>
          </p:nvPr>
        </p:nvSpPr>
        <p:spPr>
          <a:xfrm>
            <a:off x="3970135" y="8829675"/>
            <a:ext cx="3038400" cy="4653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cf3e927859_4_10: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386" name="Google Shape;386;gcf3e927859_4_1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cf3e927859_4_33: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393" name="Google Shape;393;gcf3e927859_4_3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cf7e3b6d5d_0_30: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400" name="Google Shape;400;gcf7e3b6d5d_0_3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cf81509a4d_1_657: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407" name="Google Shape;407;gcf81509a4d_1_65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d28a3bb40b_0_0: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414" name="Google Shape;414;gd28a3bb40b_0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d263acd0dd_0_0: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421" name="Google Shape;421;gd263acd0dd_0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ce87468f3c_0_37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8" name="Google Shape;428;gce87468f3c_0_377: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429" name="Google Shape;429;gce87468f3c_0_377: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cf81509a4d_1_28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gcf81509a4d_1_288: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gcf81509a4d_1_288: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cd1654f1a2_1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6" name="Google Shape;436;gcd1654f1a2_1_0: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437" name="Google Shape;437;gcd1654f1a2_1_0: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cd1654f1a2_1_9: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4" name="Google Shape;444;gcd1654f1a2_1_9: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445" name="Google Shape;445;gcd1654f1a2_1_9: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cd1654f1a2_1_1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2" name="Google Shape;452;gcd1654f1a2_1_18: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453" name="Google Shape;453;gcd1654f1a2_1_18: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ce87468f3c_0_39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0" name="Google Shape;460;gce87468f3c_0_391: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461" name="Google Shape;461;gce87468f3c_0_391:notes"/>
          <p:cNvSpPr txBox="1"/>
          <p:nvPr>
            <p:ph idx="12" type="sldNum"/>
          </p:nvPr>
        </p:nvSpPr>
        <p:spPr>
          <a:xfrm>
            <a:off x="3970135" y="8829675"/>
            <a:ext cx="3038400" cy="4653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cf7e3b6d5d_0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8" name="Google Shape;468;gcf7e3b6d5d_0_0: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469" name="Google Shape;469;gcf7e3b6d5d_0_0:notes"/>
          <p:cNvSpPr txBox="1"/>
          <p:nvPr>
            <p:ph idx="12" type="sldNum"/>
          </p:nvPr>
        </p:nvSpPr>
        <p:spPr>
          <a:xfrm>
            <a:off x="3970135" y="8829675"/>
            <a:ext cx="3038400" cy="4653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ce87468f3c_0_38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6" name="Google Shape;476;gce87468f3c_0_384: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477" name="Google Shape;477;gce87468f3c_0_384:notes"/>
          <p:cNvSpPr txBox="1"/>
          <p:nvPr>
            <p:ph idx="12" type="sldNum"/>
          </p:nvPr>
        </p:nvSpPr>
        <p:spPr>
          <a:xfrm>
            <a:off x="3970135" y="8829675"/>
            <a:ext cx="3038400" cy="4653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ce87468f3c_0_40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4" name="Google Shape;484;gce87468f3c_0_405: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5" name="Google Shape;485;gce87468f3c_0_405: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cf81509a4d_1_801: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92" name="Google Shape;492;gcf81509a4d_1_80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cd86f2c769_1_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cd86f2c769_1_7: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00" name="Google Shape;500;gcd86f2c769_1_7: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cf81509a4d_1_873: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05" name="Google Shape;505;gcf81509a4d_1_87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cf81509a4d_1_36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gcf81509a4d_1_361: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cf81509a4d_1_361: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ce87468f3c_0_41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2" name="Google Shape;512;gce87468f3c_0_412: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3" name="Google Shape;513;gce87468f3c_0_412: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ce87468f3c_0_49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0" name="Google Shape;520;gce87468f3c_0_498: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1" name="Google Shape;521;gce87468f3c_0_498: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ce87468f3c_0_425: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28" name="Google Shape;528;gce87468f3c_0_42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cd86f2c769_1_11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gcd86f2c769_1_110: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46" name="Google Shape;246;gcd86f2c769_1_110: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cd86f2c769_1_18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gcd86f2c769_1_184: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55" name="Google Shape;255;gcd86f2c769_1_184: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cd86f2c769_1_19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gcd86f2c769_1_192: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64" name="Google Shape;264;gcd86f2c769_1_192: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cd86f2c769_1_20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gcd86f2c769_1_200: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73" name="Google Shape;273;gcd86f2c769_1_200: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cd86f2c769_1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gcd86f2c769_1_0: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gcd86f2c769_1_0: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73" name="Shape 73"/>
        <p:cNvGrpSpPr/>
        <p:nvPr/>
      </p:nvGrpSpPr>
      <p:grpSpPr>
        <a:xfrm>
          <a:off x="0" y="0"/>
          <a:ext cx="0" cy="0"/>
          <a:chOff x="0" y="0"/>
          <a:chExt cx="0" cy="0"/>
        </a:xfrm>
      </p:grpSpPr>
      <p:sp>
        <p:nvSpPr>
          <p:cNvPr id="74" name="Google Shape;74;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5" name="Shape 85"/>
        <p:cNvGrpSpPr/>
        <p:nvPr/>
      </p:nvGrpSpPr>
      <p:grpSpPr>
        <a:xfrm>
          <a:off x="0" y="0"/>
          <a:ext cx="0" cy="0"/>
          <a:chOff x="0" y="0"/>
          <a:chExt cx="0" cy="0"/>
        </a:xfrm>
      </p:grpSpPr>
      <p:sp>
        <p:nvSpPr>
          <p:cNvPr id="86" name="Google Shape;86;gce87468f3c_0_43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gce87468f3c_0_43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8" name="Google Shape;88;gce87468f3c_0_4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9" name="Shape 89"/>
        <p:cNvGrpSpPr/>
        <p:nvPr/>
      </p:nvGrpSpPr>
      <p:grpSpPr>
        <a:xfrm>
          <a:off x="0" y="0"/>
          <a:ext cx="0" cy="0"/>
          <a:chOff x="0" y="0"/>
          <a:chExt cx="0" cy="0"/>
        </a:xfrm>
      </p:grpSpPr>
      <p:sp>
        <p:nvSpPr>
          <p:cNvPr id="90" name="Google Shape;90;gce87468f3c_0_440"/>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alibri"/>
              <a:buNone/>
              <a:defRPr sz="6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1" name="Google Shape;91;gce87468f3c_0_440"/>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92" name="Google Shape;92;gce87468f3c_0_44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3" name="Google Shape;93;gce87468f3c_0_44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4" name="Google Shape;94;gce87468f3c_0_44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5" name="Shape 95"/>
        <p:cNvGrpSpPr/>
        <p:nvPr/>
      </p:nvGrpSpPr>
      <p:grpSpPr>
        <a:xfrm>
          <a:off x="0" y="0"/>
          <a:ext cx="0" cy="0"/>
          <a:chOff x="0" y="0"/>
          <a:chExt cx="0" cy="0"/>
        </a:xfrm>
      </p:grpSpPr>
      <p:sp>
        <p:nvSpPr>
          <p:cNvPr id="96" name="Google Shape;96;gce87468f3c_0_44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7" name="Google Shape;97;gce87468f3c_0_44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8" name="Google Shape;98;gce87468f3c_0_44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9" name="Google Shape;99;gce87468f3c_0_44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0" name="Google Shape;100;gce87468f3c_0_44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1" name="Shape 101"/>
        <p:cNvGrpSpPr/>
        <p:nvPr/>
      </p:nvGrpSpPr>
      <p:grpSpPr>
        <a:xfrm>
          <a:off x="0" y="0"/>
          <a:ext cx="0" cy="0"/>
          <a:chOff x="0" y="0"/>
          <a:chExt cx="0" cy="0"/>
        </a:xfrm>
      </p:grpSpPr>
      <p:sp>
        <p:nvSpPr>
          <p:cNvPr id="102" name="Google Shape;102;gce87468f3c_0_452"/>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alibri"/>
              <a:buNone/>
              <a:defRPr sz="6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3" name="Google Shape;103;gce87468f3c_0_452"/>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104" name="Google Shape;104;gce87468f3c_0_45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5" name="Google Shape;105;gce87468f3c_0_45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6" name="Google Shape;106;gce87468f3c_0_45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7" name="Shape 107"/>
        <p:cNvGrpSpPr/>
        <p:nvPr/>
      </p:nvGrpSpPr>
      <p:grpSpPr>
        <a:xfrm>
          <a:off x="0" y="0"/>
          <a:ext cx="0" cy="0"/>
          <a:chOff x="0" y="0"/>
          <a:chExt cx="0" cy="0"/>
        </a:xfrm>
      </p:grpSpPr>
      <p:sp>
        <p:nvSpPr>
          <p:cNvPr id="108" name="Google Shape;108;gce87468f3c_0_45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9" name="Google Shape;109;gce87468f3c_0_458"/>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10" name="Google Shape;110;gce87468f3c_0_458"/>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11" name="Google Shape;111;gce87468f3c_0_45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2" name="Google Shape;112;gce87468f3c_0_45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gce87468f3c_0_45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4" name="Shape 114"/>
        <p:cNvGrpSpPr/>
        <p:nvPr/>
      </p:nvGrpSpPr>
      <p:grpSpPr>
        <a:xfrm>
          <a:off x="0" y="0"/>
          <a:ext cx="0" cy="0"/>
          <a:chOff x="0" y="0"/>
          <a:chExt cx="0" cy="0"/>
        </a:xfrm>
      </p:grpSpPr>
      <p:sp>
        <p:nvSpPr>
          <p:cNvPr id="115" name="Google Shape;115;gce87468f3c_0_465"/>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6" name="Google Shape;116;gce87468f3c_0_465"/>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17" name="Google Shape;117;gce87468f3c_0_465"/>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18" name="Google Shape;118;gce87468f3c_0_465"/>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19" name="Google Shape;119;gce87468f3c_0_465"/>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0" name="Google Shape;120;gce87468f3c_0_46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1" name="Google Shape;121;gce87468f3c_0_46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2" name="Google Shape;122;gce87468f3c_0_46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3" name="Shape 123"/>
        <p:cNvGrpSpPr/>
        <p:nvPr/>
      </p:nvGrpSpPr>
      <p:grpSpPr>
        <a:xfrm>
          <a:off x="0" y="0"/>
          <a:ext cx="0" cy="0"/>
          <a:chOff x="0" y="0"/>
          <a:chExt cx="0" cy="0"/>
        </a:xfrm>
      </p:grpSpPr>
      <p:sp>
        <p:nvSpPr>
          <p:cNvPr id="124" name="Google Shape;124;gce87468f3c_0_47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5" name="Google Shape;125;gce87468f3c_0_47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6" name="Google Shape;126;gce87468f3c_0_47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gce87468f3c_0_47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8" name="Shape 128"/>
        <p:cNvGrpSpPr/>
        <p:nvPr/>
      </p:nvGrpSpPr>
      <p:grpSpPr>
        <a:xfrm>
          <a:off x="0" y="0"/>
          <a:ext cx="0" cy="0"/>
          <a:chOff x="0" y="0"/>
          <a:chExt cx="0" cy="0"/>
        </a:xfrm>
      </p:grpSpPr>
      <p:sp>
        <p:nvSpPr>
          <p:cNvPr id="129" name="Google Shape;129;gce87468f3c_0_479"/>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0" name="Google Shape;130;gce87468f3c_0_479"/>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131" name="Google Shape;131;gce87468f3c_0_479"/>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32" name="Google Shape;132;gce87468f3c_0_47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3" name="Google Shape;133;gce87468f3c_0_47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4" name="Google Shape;134;gce87468f3c_0_47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5" name="Shape 135"/>
        <p:cNvGrpSpPr/>
        <p:nvPr/>
      </p:nvGrpSpPr>
      <p:grpSpPr>
        <a:xfrm>
          <a:off x="0" y="0"/>
          <a:ext cx="0" cy="0"/>
          <a:chOff x="0" y="0"/>
          <a:chExt cx="0" cy="0"/>
        </a:xfrm>
      </p:grpSpPr>
      <p:sp>
        <p:nvSpPr>
          <p:cNvPr id="136" name="Google Shape;136;gce87468f3c_0_486"/>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7" name="Google Shape;137;gce87468f3c_0_486"/>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38" name="Google Shape;138;gce87468f3c_0_486"/>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39" name="Google Shape;139;gce87468f3c_0_48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0" name="Google Shape;140;gce87468f3c_0_48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1" name="Google Shape;141;gce87468f3c_0_48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42" name="Shape 142"/>
        <p:cNvGrpSpPr/>
        <p:nvPr/>
      </p:nvGrpSpPr>
      <p:grpSpPr>
        <a:xfrm>
          <a:off x="0" y="0"/>
          <a:ext cx="0" cy="0"/>
          <a:chOff x="0" y="0"/>
          <a:chExt cx="0" cy="0"/>
        </a:xfrm>
      </p:grpSpPr>
      <p:sp>
        <p:nvSpPr>
          <p:cNvPr id="143" name="Google Shape;143;gce87468f3c_0_49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4" name="Google Shape;144;gce87468f3c_0_49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5" name="Google Shape;145;gce87468f3c_0_49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6" name="Google Shape;146;gce87468f3c_0_49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6" name="Shape 156"/>
        <p:cNvGrpSpPr/>
        <p:nvPr/>
      </p:nvGrpSpPr>
      <p:grpSpPr>
        <a:xfrm>
          <a:off x="0" y="0"/>
          <a:ext cx="0" cy="0"/>
          <a:chOff x="0" y="0"/>
          <a:chExt cx="0" cy="0"/>
        </a:xfrm>
      </p:grpSpPr>
      <p:sp>
        <p:nvSpPr>
          <p:cNvPr id="157" name="Google Shape;157;gcf81509a4d_1_81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8" name="Google Shape;158;gcf81509a4d_1_81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9" name="Google Shape;159;gcf81509a4d_1_8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0" name="Shape 160"/>
        <p:cNvGrpSpPr/>
        <p:nvPr/>
      </p:nvGrpSpPr>
      <p:grpSpPr>
        <a:xfrm>
          <a:off x="0" y="0"/>
          <a:ext cx="0" cy="0"/>
          <a:chOff x="0" y="0"/>
          <a:chExt cx="0" cy="0"/>
        </a:xfrm>
      </p:grpSpPr>
      <p:sp>
        <p:nvSpPr>
          <p:cNvPr id="161" name="Google Shape;161;gcf81509a4d_1_820"/>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2" name="Google Shape;162;gcf81509a4d_1_820"/>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63" name="Google Shape;163;gcf81509a4d_1_82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4" name="Google Shape;164;gcf81509a4d_1_82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5" name="Google Shape;165;gcf81509a4d_1_8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6" name="Shape 166"/>
        <p:cNvGrpSpPr/>
        <p:nvPr/>
      </p:nvGrpSpPr>
      <p:grpSpPr>
        <a:xfrm>
          <a:off x="0" y="0"/>
          <a:ext cx="0" cy="0"/>
          <a:chOff x="0" y="0"/>
          <a:chExt cx="0" cy="0"/>
        </a:xfrm>
      </p:grpSpPr>
      <p:sp>
        <p:nvSpPr>
          <p:cNvPr id="167" name="Google Shape;167;gcf81509a4d_1_82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8" name="Google Shape;168;gcf81509a4d_1_82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9" name="Google Shape;169;gcf81509a4d_1_82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0" name="Google Shape;170;gcf81509a4d_1_82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1" name="Google Shape;171;gcf81509a4d_1_8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2" name="Shape 172"/>
        <p:cNvGrpSpPr/>
        <p:nvPr/>
      </p:nvGrpSpPr>
      <p:grpSpPr>
        <a:xfrm>
          <a:off x="0" y="0"/>
          <a:ext cx="0" cy="0"/>
          <a:chOff x="0" y="0"/>
          <a:chExt cx="0" cy="0"/>
        </a:xfrm>
      </p:grpSpPr>
      <p:sp>
        <p:nvSpPr>
          <p:cNvPr id="173" name="Google Shape;173;gcf81509a4d_1_832"/>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4" name="Google Shape;174;gcf81509a4d_1_832"/>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175" name="Google Shape;175;gcf81509a4d_1_83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6" name="Google Shape;176;gcf81509a4d_1_83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7" name="Google Shape;177;gcf81509a4d_1_8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8" name="Shape 178"/>
        <p:cNvGrpSpPr/>
        <p:nvPr/>
      </p:nvGrpSpPr>
      <p:grpSpPr>
        <a:xfrm>
          <a:off x="0" y="0"/>
          <a:ext cx="0" cy="0"/>
          <a:chOff x="0" y="0"/>
          <a:chExt cx="0" cy="0"/>
        </a:xfrm>
      </p:grpSpPr>
      <p:sp>
        <p:nvSpPr>
          <p:cNvPr id="179" name="Google Shape;179;gcf81509a4d_1_83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0" name="Google Shape;180;gcf81509a4d_1_838"/>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81" name="Google Shape;181;gcf81509a4d_1_838"/>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82" name="Google Shape;182;gcf81509a4d_1_83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3" name="Google Shape;183;gcf81509a4d_1_83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4" name="Google Shape;184;gcf81509a4d_1_8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85" name="Shape 185"/>
        <p:cNvGrpSpPr/>
        <p:nvPr/>
      </p:nvGrpSpPr>
      <p:grpSpPr>
        <a:xfrm>
          <a:off x="0" y="0"/>
          <a:ext cx="0" cy="0"/>
          <a:chOff x="0" y="0"/>
          <a:chExt cx="0" cy="0"/>
        </a:xfrm>
      </p:grpSpPr>
      <p:sp>
        <p:nvSpPr>
          <p:cNvPr id="186" name="Google Shape;186;gcf81509a4d_1_845"/>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7" name="Google Shape;187;gcf81509a4d_1_845"/>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88" name="Google Shape;188;gcf81509a4d_1_845"/>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89" name="Google Shape;189;gcf81509a4d_1_845"/>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90" name="Google Shape;190;gcf81509a4d_1_845"/>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91" name="Google Shape;191;gcf81509a4d_1_84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2" name="Google Shape;192;gcf81509a4d_1_84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3" name="Google Shape;193;gcf81509a4d_1_84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4" name="Shape 194"/>
        <p:cNvGrpSpPr/>
        <p:nvPr/>
      </p:nvGrpSpPr>
      <p:grpSpPr>
        <a:xfrm>
          <a:off x="0" y="0"/>
          <a:ext cx="0" cy="0"/>
          <a:chOff x="0" y="0"/>
          <a:chExt cx="0" cy="0"/>
        </a:xfrm>
      </p:grpSpPr>
      <p:sp>
        <p:nvSpPr>
          <p:cNvPr id="195" name="Google Shape;195;gcf81509a4d_1_85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6" name="Google Shape;196;gcf81509a4d_1_85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7" name="Google Shape;197;gcf81509a4d_1_85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8" name="Google Shape;198;gcf81509a4d_1_85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99" name="Shape 199"/>
        <p:cNvGrpSpPr/>
        <p:nvPr/>
      </p:nvGrpSpPr>
      <p:grpSpPr>
        <a:xfrm>
          <a:off x="0" y="0"/>
          <a:ext cx="0" cy="0"/>
          <a:chOff x="0" y="0"/>
          <a:chExt cx="0" cy="0"/>
        </a:xfrm>
      </p:grpSpPr>
      <p:sp>
        <p:nvSpPr>
          <p:cNvPr id="200" name="Google Shape;200;gcf81509a4d_1_859"/>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1" name="Google Shape;201;gcf81509a4d_1_859"/>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202" name="Google Shape;202;gcf81509a4d_1_859"/>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203" name="Google Shape;203;gcf81509a4d_1_85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4" name="Google Shape;204;gcf81509a4d_1_85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5" name="Google Shape;205;gcf81509a4d_1_85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06" name="Shape 206"/>
        <p:cNvGrpSpPr/>
        <p:nvPr/>
      </p:nvGrpSpPr>
      <p:grpSpPr>
        <a:xfrm>
          <a:off x="0" y="0"/>
          <a:ext cx="0" cy="0"/>
          <a:chOff x="0" y="0"/>
          <a:chExt cx="0" cy="0"/>
        </a:xfrm>
      </p:grpSpPr>
      <p:sp>
        <p:nvSpPr>
          <p:cNvPr id="207" name="Google Shape;207;gcf81509a4d_1_866"/>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8" name="Google Shape;208;gcf81509a4d_1_866"/>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209" name="Google Shape;209;gcf81509a4d_1_866"/>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210" name="Google Shape;210;gcf81509a4d_1_86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1" name="Google Shape;211;gcf81509a4d_1_86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2" name="Google Shape;212;gcf81509a4d_1_86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9" name="Google Shape;69;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4.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2" Type="http://schemas.openxmlformats.org/officeDocument/2006/relationships/theme" Target="../theme/theme3.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11" Type="http://schemas.openxmlformats.org/officeDocument/2006/relationships/theme" Target="../theme/theme2.xml"/><Relationship Id="rId10" Type="http://schemas.openxmlformats.org/officeDocument/2006/relationships/slideLayout" Target="../slideLayouts/slideLayout29.xml"/><Relationship Id="rId9" Type="http://schemas.openxmlformats.org/officeDocument/2006/relationships/slideLayout" Target="../slideLayouts/slideLayout28.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PES University (@PESUniversity) | Twitter" id="15" name="Google Shape;15;p15"/>
          <p:cNvPicPr preferRelativeResize="0"/>
          <p:nvPr/>
        </p:nvPicPr>
        <p:blipFill rotWithShape="1">
          <a:blip r:embed="rId1">
            <a:alphaModFix/>
          </a:blip>
          <a:srcRect b="0" l="0" r="0" t="0"/>
          <a:stretch/>
        </p:blipFill>
        <p:spPr>
          <a:xfrm>
            <a:off x="10668000" y="230188"/>
            <a:ext cx="1066800" cy="106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sp>
        <p:nvSpPr>
          <p:cNvPr id="79" name="Google Shape;79;gce87468f3c_0_4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0" name="Google Shape;80;gce87468f3c_0_42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Google Shape;81;gce87468f3c_0_42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2" name="Google Shape;82;gce87468f3c_0_42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3" name="Google Shape;83;gce87468f3c_0_4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PES University (@PESUniversity) | Twitter" id="84" name="Google Shape;84;gce87468f3c_0_429"/>
          <p:cNvPicPr preferRelativeResize="0"/>
          <p:nvPr/>
        </p:nvPicPr>
        <p:blipFill rotWithShape="1">
          <a:blip r:embed="rId1">
            <a:alphaModFix/>
          </a:blip>
          <a:srcRect b="0" l="0" r="0" t="0"/>
          <a:stretch/>
        </p:blipFill>
        <p:spPr>
          <a:xfrm>
            <a:off x="10668000" y="230188"/>
            <a:ext cx="1066800" cy="106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 name="Shape 147"/>
        <p:cNvGrpSpPr/>
        <p:nvPr/>
      </p:nvGrpSpPr>
      <p:grpSpPr>
        <a:xfrm>
          <a:off x="0" y="0"/>
          <a:ext cx="0" cy="0"/>
          <a:chOff x="0" y="0"/>
          <a:chExt cx="0" cy="0"/>
        </a:xfrm>
      </p:grpSpPr>
      <p:sp>
        <p:nvSpPr>
          <p:cNvPr id="148" name="Google Shape;148;gcf81509a4d_1_80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49" name="Google Shape;149;gcf81509a4d_1_80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0" name="Google Shape;150;gcf81509a4d_1_80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1" name="Google Shape;151;gcf81509a4d_1_80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2" name="Google Shape;152;gcf81509a4d_1_80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153" name="Google Shape;153;gcf81509a4d_1_807"/>
          <p:cNvGrpSpPr/>
          <p:nvPr/>
        </p:nvGrpSpPr>
        <p:grpSpPr>
          <a:xfrm>
            <a:off x="10962132" y="226826"/>
            <a:ext cx="783335" cy="276600"/>
            <a:chOff x="8283500" y="77358"/>
            <a:chExt cx="783335" cy="276600"/>
          </a:xfrm>
        </p:grpSpPr>
        <p:pic>
          <p:nvPicPr>
            <p:cNvPr id="154" name="Google Shape;154;gcf81509a4d_1_807"/>
            <p:cNvPicPr preferRelativeResize="0"/>
            <p:nvPr/>
          </p:nvPicPr>
          <p:blipFill rotWithShape="1">
            <a:blip r:embed="rId1">
              <a:alphaModFix/>
            </a:blip>
            <a:srcRect b="0" l="0" r="0" t="0"/>
            <a:stretch/>
          </p:blipFill>
          <p:spPr>
            <a:xfrm>
              <a:off x="8335643" y="101458"/>
              <a:ext cx="731192" cy="228259"/>
            </a:xfrm>
            <a:prstGeom prst="rect">
              <a:avLst/>
            </a:prstGeom>
            <a:noFill/>
            <a:ln>
              <a:noFill/>
            </a:ln>
          </p:spPr>
        </p:pic>
        <p:cxnSp>
          <p:nvCxnSpPr>
            <p:cNvPr id="155" name="Google Shape;155;gcf81509a4d_1_807"/>
            <p:cNvCxnSpPr/>
            <p:nvPr/>
          </p:nvCxnSpPr>
          <p:spPr>
            <a:xfrm>
              <a:off x="8283500" y="77358"/>
              <a:ext cx="0" cy="276600"/>
            </a:xfrm>
            <a:prstGeom prst="straightConnector1">
              <a:avLst/>
            </a:prstGeom>
            <a:noFill/>
            <a:ln cap="flat" cmpd="sng" w="9525">
              <a:solidFill>
                <a:srgbClr val="B7B7B7"/>
              </a:solidFill>
              <a:prstDash val="solid"/>
              <a:round/>
              <a:headEnd len="sm" w="sm" type="none"/>
              <a:tailEnd len="sm" w="sm" type="none"/>
            </a:ln>
          </p:spPr>
        </p:cxnSp>
      </p:grpSp>
    </p:spTree>
  </p:cSld>
  <p:clrMap accent1="accent1" accent2="accent2" accent3="accent3" accent4="accent4" accent5="accent5" accent6="accent6" bg1="lt1" bg2="dk2" tx1="dk1" tx2="lt2" folHlink="folHlink" hlink="hlink"/>
  <p:sldLayoutIdLst>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cf81509a4d_1_71"/>
          <p:cNvSpPr/>
          <p:nvPr/>
        </p:nvSpPr>
        <p:spPr>
          <a:xfrm>
            <a:off x="1066800" y="2011308"/>
            <a:ext cx="8458200" cy="13851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b="1" i="0" lang="en-US" sz="2800" u="none" cap="none" strike="noStrike">
                <a:solidFill>
                  <a:srgbClr val="FF0000"/>
                </a:solidFill>
                <a:latin typeface="Trebuchet MS"/>
                <a:ea typeface="Trebuchet MS"/>
                <a:cs typeface="Trebuchet MS"/>
                <a:sym typeface="Trebuchet MS"/>
              </a:rPr>
              <a:t>UE18CS390A – Capstone Project Review #3</a:t>
            </a:r>
            <a:endParaRPr/>
          </a:p>
          <a:p>
            <a:pPr indent="-342891" lvl="0" marL="342891" marR="0" rtl="0" algn="ctr">
              <a:spcBef>
                <a:spcPts val="0"/>
              </a:spcBef>
              <a:spcAft>
                <a:spcPts val="0"/>
              </a:spcAft>
              <a:buNone/>
            </a:pPr>
            <a:r>
              <a:rPr b="0" i="0" lang="en-US" sz="2800" u="none" cap="none" strike="noStrike">
                <a:solidFill>
                  <a:srgbClr val="FF0000"/>
                </a:solidFill>
                <a:latin typeface="Trebuchet MS"/>
                <a:ea typeface="Trebuchet MS"/>
                <a:cs typeface="Trebuchet MS"/>
                <a:sym typeface="Trebuchet MS"/>
              </a:rPr>
              <a:t>        (High Level Design and Proposed Methodology)</a:t>
            </a:r>
            <a:endParaRPr b="0" i="0" sz="2400" u="none" cap="none" strike="noStrike">
              <a:solidFill>
                <a:srgbClr val="FF0000"/>
              </a:solidFill>
              <a:latin typeface="Trebuchet MS"/>
              <a:ea typeface="Trebuchet MS"/>
              <a:cs typeface="Trebuchet MS"/>
              <a:sym typeface="Trebuchet MS"/>
            </a:endParaRPr>
          </a:p>
          <a:p>
            <a:pPr indent="-342891" lvl="0" marL="342891" marR="0" rtl="0" algn="r">
              <a:spcBef>
                <a:spcPts val="0"/>
              </a:spcBef>
              <a:spcAft>
                <a:spcPts val="0"/>
              </a:spcAft>
              <a:buNone/>
            </a:pPr>
            <a:r>
              <a:t/>
            </a:r>
            <a:endParaRPr b="1" i="0" sz="2800" u="none" cap="none" strike="noStrike">
              <a:solidFill>
                <a:srgbClr val="FF0000"/>
              </a:solidFill>
              <a:latin typeface="Trebuchet MS"/>
              <a:ea typeface="Trebuchet MS"/>
              <a:cs typeface="Trebuchet MS"/>
              <a:sym typeface="Trebuchet MS"/>
            </a:endParaRPr>
          </a:p>
        </p:txBody>
      </p:sp>
      <p:sp>
        <p:nvSpPr>
          <p:cNvPr id="218" name="Google Shape;218;gcf81509a4d_1_71"/>
          <p:cNvSpPr txBox="1"/>
          <p:nvPr/>
        </p:nvSpPr>
        <p:spPr>
          <a:xfrm>
            <a:off x="1866900" y="3822201"/>
            <a:ext cx="8458200" cy="1371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Project Title   : </a:t>
            </a:r>
            <a:r>
              <a:rPr lang="en-US" sz="2400">
                <a:solidFill>
                  <a:srgbClr val="0033CC"/>
                </a:solidFill>
                <a:latin typeface="Trebuchet MS"/>
                <a:ea typeface="Trebuchet MS"/>
                <a:cs typeface="Trebuchet MS"/>
                <a:sym typeface="Trebuchet MS"/>
              </a:rPr>
              <a:t>Intelligent Video Surveillance</a:t>
            </a:r>
            <a:endParaRPr/>
          </a:p>
          <a:p>
            <a:pPr indent="0" lvl="0" marL="0" marR="0" rtl="0" algn="l">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Project ID       : 9</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Project Guide : </a:t>
            </a:r>
            <a:r>
              <a:rPr lang="en-US" sz="2400">
                <a:solidFill>
                  <a:srgbClr val="0033CC"/>
                </a:solidFill>
                <a:latin typeface="Trebuchet MS"/>
                <a:ea typeface="Trebuchet MS"/>
                <a:cs typeface="Trebuchet MS"/>
                <a:sym typeface="Trebuchet MS"/>
              </a:rPr>
              <a:t>Dr.Karthik Chandrasekhar</a:t>
            </a:r>
            <a:r>
              <a:rPr b="0" i="0" lang="en-US" sz="2400" u="none" cap="none" strike="noStrike">
                <a:solidFill>
                  <a:srgbClr val="0033CC"/>
                </a:solidFill>
                <a:latin typeface="Trebuchet MS"/>
                <a:ea typeface="Trebuchet MS"/>
                <a:cs typeface="Trebuchet MS"/>
                <a:sym typeface="Trebuchet MS"/>
              </a:rPr>
              <a:t>               </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Project Team  : </a:t>
            </a:r>
            <a:r>
              <a:rPr lang="en-US" sz="2400">
                <a:solidFill>
                  <a:srgbClr val="0033CC"/>
                </a:solidFill>
                <a:latin typeface="Trebuchet MS"/>
                <a:ea typeface="Trebuchet MS"/>
                <a:cs typeface="Trebuchet MS"/>
                <a:sym typeface="Trebuchet MS"/>
              </a:rPr>
              <a:t>Siddhant Kumar		 : PES2201800129</a:t>
            </a:r>
            <a:endParaRPr sz="2400">
              <a:solidFill>
                <a:srgbClr val="0033CC"/>
              </a:solidFill>
              <a:latin typeface="Trebuchet MS"/>
              <a:ea typeface="Trebuchet MS"/>
              <a:cs typeface="Trebuchet MS"/>
              <a:sym typeface="Trebuchet MS"/>
            </a:endParaRPr>
          </a:p>
          <a:p>
            <a:pPr indent="457200" lvl="0" marL="1371600" rtl="0" algn="l">
              <a:spcBef>
                <a:spcPts val="0"/>
              </a:spcBef>
              <a:spcAft>
                <a:spcPts val="0"/>
              </a:spcAft>
              <a:buClr>
                <a:schemeClr val="dk1"/>
              </a:buClr>
              <a:buFont typeface="Arial"/>
              <a:buNone/>
            </a:pPr>
            <a:r>
              <a:rPr lang="en-US" sz="2400">
                <a:solidFill>
                  <a:srgbClr val="0033CC"/>
                </a:solidFill>
                <a:latin typeface="Trebuchet MS"/>
                <a:ea typeface="Trebuchet MS"/>
                <a:cs typeface="Trebuchet MS"/>
                <a:sym typeface="Trebuchet MS"/>
              </a:rPr>
              <a:t>    Ayushi Agarwal 		 : PES2201800053</a:t>
            </a:r>
            <a:endParaRPr sz="2400">
              <a:solidFill>
                <a:srgbClr val="0033CC"/>
              </a:solidFill>
              <a:latin typeface="Trebuchet MS"/>
              <a:ea typeface="Trebuchet MS"/>
              <a:cs typeface="Trebuchet MS"/>
              <a:sym typeface="Trebuchet MS"/>
            </a:endParaRPr>
          </a:p>
          <a:p>
            <a:pPr indent="457200" lvl="0" marL="914400" rtl="0" algn="l">
              <a:spcBef>
                <a:spcPts val="0"/>
              </a:spcBef>
              <a:spcAft>
                <a:spcPts val="0"/>
              </a:spcAft>
              <a:buNone/>
            </a:pPr>
            <a:r>
              <a:rPr lang="en-US" sz="2400">
                <a:solidFill>
                  <a:srgbClr val="0033CC"/>
                </a:solidFill>
                <a:latin typeface="Trebuchet MS"/>
                <a:ea typeface="Trebuchet MS"/>
                <a:cs typeface="Trebuchet MS"/>
                <a:sym typeface="Trebuchet MS"/>
              </a:rPr>
              <a:t>         Aakash Bali               : PES2201800035</a:t>
            </a:r>
            <a:endParaRPr sz="2400">
              <a:solidFill>
                <a:srgbClr val="0033CC"/>
              </a:solidFill>
              <a:latin typeface="Trebuchet MS"/>
              <a:ea typeface="Trebuchet MS"/>
              <a:cs typeface="Trebuchet MS"/>
              <a:sym typeface="Trebuchet MS"/>
            </a:endParaRPr>
          </a:p>
          <a:p>
            <a:pPr indent="457200" lvl="0" marL="914400" rtl="0" algn="l">
              <a:spcBef>
                <a:spcPts val="0"/>
              </a:spcBef>
              <a:spcAft>
                <a:spcPts val="0"/>
              </a:spcAft>
              <a:buClr>
                <a:schemeClr val="dk1"/>
              </a:buClr>
              <a:buFont typeface="Arial"/>
              <a:buNone/>
            </a:pPr>
            <a:r>
              <a:rPr lang="en-US" sz="2400">
                <a:solidFill>
                  <a:srgbClr val="0033CC"/>
                </a:solidFill>
                <a:latin typeface="Trebuchet MS"/>
                <a:ea typeface="Trebuchet MS"/>
                <a:cs typeface="Trebuchet MS"/>
                <a:sym typeface="Trebuchet MS"/>
              </a:rPr>
              <a:t>         Shivam Singh Rawat	 : PES2201800095</a:t>
            </a:r>
            <a:endParaRPr sz="24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d2828ed5c4_0_0"/>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4" name="Google Shape;294;gd2828ed5c4_0_0"/>
          <p:cNvSpPr txBox="1"/>
          <p:nvPr/>
        </p:nvSpPr>
        <p:spPr>
          <a:xfrm>
            <a:off x="2971800" y="1156052"/>
            <a:ext cx="77724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Further Literature Survey</a:t>
            </a:r>
            <a:endParaRPr/>
          </a:p>
        </p:txBody>
      </p:sp>
      <p:sp>
        <p:nvSpPr>
          <p:cNvPr id="295" name="Google Shape;295;gd2828ed5c4_0_0"/>
          <p:cNvSpPr txBox="1"/>
          <p:nvPr/>
        </p:nvSpPr>
        <p:spPr>
          <a:xfrm>
            <a:off x="1624025" y="1721975"/>
            <a:ext cx="8077200" cy="4724400"/>
          </a:xfrm>
          <a:prstGeom prst="rect">
            <a:avLst/>
          </a:prstGeom>
          <a:noFill/>
          <a:ln>
            <a:noFill/>
          </a:ln>
        </p:spPr>
        <p:txBody>
          <a:bodyPr anchorCtr="0" anchor="t" bIns="45700" lIns="91425" spcFirstLastPara="1" rIns="91425" wrap="square" tIns="45700">
            <a:noAutofit/>
          </a:bodyPr>
          <a:lstStyle/>
          <a:p>
            <a:pPr indent="-23812" lvl="1" marL="989012" marR="0" rtl="0" algn="just">
              <a:spcBef>
                <a:spcPts val="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spcBef>
                <a:spcPts val="400"/>
              </a:spcBef>
              <a:spcAft>
                <a:spcPts val="0"/>
              </a:spcAft>
              <a:buNone/>
            </a:pPr>
            <a:r>
              <a:t/>
            </a:r>
            <a:endParaRPr sz="2000">
              <a:solidFill>
                <a:schemeClr val="dk1"/>
              </a:solidFill>
              <a:latin typeface="Trebuchet MS"/>
              <a:ea typeface="Trebuchet MS"/>
              <a:cs typeface="Trebuchet MS"/>
              <a:sym typeface="Trebuchet MS"/>
            </a:endParaRPr>
          </a:p>
        </p:txBody>
      </p:sp>
      <p:graphicFrame>
        <p:nvGraphicFramePr>
          <p:cNvPr id="296" name="Google Shape;296;gd2828ed5c4_0_0"/>
          <p:cNvGraphicFramePr/>
          <p:nvPr/>
        </p:nvGraphicFramePr>
        <p:xfrm>
          <a:off x="198663" y="1721982"/>
          <a:ext cx="3000000" cy="3000000"/>
        </p:xfrm>
        <a:graphic>
          <a:graphicData uri="http://schemas.openxmlformats.org/drawingml/2006/table">
            <a:tbl>
              <a:tblPr bandRow="1" firstRow="1">
                <a:noFill/>
                <a:tableStyleId>{8FE8D7FD-731E-49A4-ADF1-F850ED13A4B7}</a:tableStyleId>
              </a:tblPr>
              <a:tblGrid>
                <a:gridCol w="4595150"/>
                <a:gridCol w="2440900"/>
                <a:gridCol w="1809575"/>
                <a:gridCol w="2949050"/>
              </a:tblGrid>
              <a:tr h="403950">
                <a:tc>
                  <a:txBody>
                    <a:bodyPr/>
                    <a:lstStyle/>
                    <a:p>
                      <a:pPr indent="0" lvl="0" marL="0" marR="0" rtl="0" algn="l">
                        <a:spcBef>
                          <a:spcPts val="0"/>
                        </a:spcBef>
                        <a:spcAft>
                          <a:spcPts val="0"/>
                        </a:spcAft>
                        <a:buNone/>
                      </a:pPr>
                      <a:r>
                        <a:rPr lang="en-US" sz="1800" u="none" cap="none" strike="noStrike"/>
                        <a:t>Paper Details</a:t>
                      </a:r>
                      <a:endParaRPr/>
                    </a:p>
                  </a:txBody>
                  <a:tcPr marT="45725" marB="45725" marR="91450" marL="91450"/>
                </a:tc>
                <a:tc>
                  <a:txBody>
                    <a:bodyPr/>
                    <a:lstStyle/>
                    <a:p>
                      <a:pPr indent="0" lvl="0" marL="0" marR="0" rtl="0" algn="l">
                        <a:spcBef>
                          <a:spcPts val="0"/>
                        </a:spcBef>
                        <a:spcAft>
                          <a:spcPts val="0"/>
                        </a:spcAft>
                        <a:buNone/>
                      </a:pPr>
                      <a:r>
                        <a:rPr lang="en-US" sz="1800"/>
                        <a:t>Objective of paper, Techniques/Methods</a:t>
                      </a:r>
                      <a:endParaRPr/>
                    </a:p>
                  </a:txBody>
                  <a:tcPr marT="45725" marB="45725" marR="91450" marL="91450"/>
                </a:tc>
                <a:tc>
                  <a:txBody>
                    <a:bodyPr/>
                    <a:lstStyle/>
                    <a:p>
                      <a:pPr indent="0" lvl="0" marL="0" marR="0" rtl="0" algn="l">
                        <a:spcBef>
                          <a:spcPts val="0"/>
                        </a:spcBef>
                        <a:spcAft>
                          <a:spcPts val="0"/>
                        </a:spcAft>
                        <a:buNone/>
                      </a:pPr>
                      <a:r>
                        <a:rPr lang="en-US" sz="1800"/>
                        <a:t>Advantages</a:t>
                      </a:r>
                      <a:endParaRPr/>
                    </a:p>
                  </a:txBody>
                  <a:tcPr marT="45725" marB="45725" marR="91450" marL="91450"/>
                </a:tc>
                <a:tc>
                  <a:txBody>
                    <a:bodyPr/>
                    <a:lstStyle/>
                    <a:p>
                      <a:pPr indent="0" lvl="0" marL="0" marR="0" rtl="0" algn="l">
                        <a:spcBef>
                          <a:spcPts val="0"/>
                        </a:spcBef>
                        <a:spcAft>
                          <a:spcPts val="0"/>
                        </a:spcAft>
                        <a:buNone/>
                      </a:pPr>
                      <a:r>
                        <a:rPr lang="en-US" sz="1800"/>
                        <a:t>Limitations</a:t>
                      </a:r>
                      <a:endParaRPr/>
                    </a:p>
                  </a:txBody>
                  <a:tcPr marT="45725" marB="45725" marR="91450" marL="91450"/>
                </a:tc>
              </a:tr>
              <a:tr h="403950">
                <a:tc>
                  <a:txBody>
                    <a:bodyPr/>
                    <a:lstStyle/>
                    <a:p>
                      <a:pPr indent="0" lvl="0" marL="0" rtl="0" algn="l">
                        <a:spcBef>
                          <a:spcPts val="0"/>
                        </a:spcBef>
                        <a:spcAft>
                          <a:spcPts val="0"/>
                        </a:spcAft>
                        <a:buClr>
                          <a:schemeClr val="dk1"/>
                        </a:buClr>
                        <a:buSzPts val="1100"/>
                        <a:buFont typeface="Arial"/>
                        <a:buNone/>
                      </a:pPr>
                      <a:r>
                        <a:rPr lang="en-US" sz="1800"/>
                        <a:t>Spatio-Temporal Encoder-Decoder Fully </a:t>
                      </a:r>
                      <a:endParaRPr sz="1800"/>
                    </a:p>
                    <a:p>
                      <a:pPr indent="0" lvl="0" marL="0" rtl="0" algn="l">
                        <a:spcBef>
                          <a:spcPts val="0"/>
                        </a:spcBef>
                        <a:spcAft>
                          <a:spcPts val="0"/>
                        </a:spcAft>
                        <a:buClr>
                          <a:schemeClr val="dk1"/>
                        </a:buClr>
                        <a:buSzPts val="1100"/>
                        <a:buFont typeface="Arial"/>
                        <a:buNone/>
                      </a:pPr>
                      <a:r>
                        <a:rPr lang="en-US" sz="1800"/>
                        <a:t>Convolutional Network for Video-based </a:t>
                      </a:r>
                      <a:endParaRPr sz="1800"/>
                    </a:p>
                    <a:p>
                      <a:pPr indent="0" lvl="0" marL="0" rtl="0" algn="l">
                        <a:spcBef>
                          <a:spcPts val="0"/>
                        </a:spcBef>
                        <a:spcAft>
                          <a:spcPts val="0"/>
                        </a:spcAft>
                        <a:buClr>
                          <a:schemeClr val="dk1"/>
                        </a:buClr>
                        <a:buSzPts val="1100"/>
                        <a:buFont typeface="Arial"/>
                        <a:buNone/>
                      </a:pPr>
                      <a:r>
                        <a:rPr lang="en-US" sz="1800"/>
                        <a:t>Dimensional Emotion Recognition by Zhengyin Du, Suowei Wu, Di Huang</a:t>
                      </a:r>
                      <a:endParaRPr sz="1800"/>
                    </a:p>
                    <a:p>
                      <a:pPr indent="0" lvl="0" marL="0" rtl="0" algn="l">
                        <a:spcBef>
                          <a:spcPts val="0"/>
                        </a:spcBef>
                        <a:spcAft>
                          <a:spcPts val="0"/>
                        </a:spcAft>
                        <a:buClr>
                          <a:schemeClr val="dk1"/>
                        </a:buClr>
                        <a:buSzPts val="1100"/>
                        <a:buFont typeface="Arial"/>
                        <a:buNone/>
                      </a:pPr>
                      <a:r>
                        <a:rPr lang="en-US" sz="1800"/>
                        <a:t>and Yunhong Wang </a:t>
                      </a:r>
                      <a:endParaRPr sz="2200"/>
                    </a:p>
                  </a:txBody>
                  <a:tcPr marT="45725" marB="45725" marR="91450" marL="91450"/>
                </a:tc>
                <a:tc>
                  <a:txBody>
                    <a:bodyPr/>
                    <a:lstStyle/>
                    <a:p>
                      <a:pPr indent="0" lvl="0" marL="0" marR="0" rtl="0" algn="l">
                        <a:spcBef>
                          <a:spcPts val="0"/>
                        </a:spcBef>
                        <a:spcAft>
                          <a:spcPts val="0"/>
                        </a:spcAft>
                        <a:buNone/>
                      </a:pPr>
                      <a:r>
                        <a:rPr lang="en-US" sz="1800"/>
                        <a:t>Extract contextual relation through integrating both low-level encoded and high-level decoded clues.Temporal Intermediate Supervision (TIS) is then introduced to enhance affective representations generated by TH-CNN under a multi-resolution strategy, which guides TH-CNN to learn macroscopic long-term trend and refined short-term fluctuations progressively.</a:t>
                      </a:r>
                      <a:endParaRPr sz="1800"/>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800"/>
                        <a:t>Due to TH-CNN and TIS, knowledge learnt from the intermediate layers also makes it possible to offer customized solutions to different applications by adjusting the decoder depth.</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800"/>
                        <a:t>The success of these features is strongly dependent on prior expertise, and cannot be guaranteed for incomplete human cognition. In general, such features are built within a relatively small and fixed temporal window and are incapable of capturing sufficient temporal contextual information. </a:t>
                      </a:r>
                      <a:endParaRPr sz="1800"/>
                    </a:p>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ce87468f3c_0_332"/>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3" name="Google Shape;303;gce87468f3c_0_332"/>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Suggestions from Review - 2</a:t>
            </a:r>
            <a:endParaRPr b="0" i="0" sz="1400" u="none" cap="none" strike="noStrike">
              <a:solidFill>
                <a:srgbClr val="000000"/>
              </a:solidFill>
              <a:latin typeface="Arial"/>
              <a:ea typeface="Arial"/>
              <a:cs typeface="Arial"/>
              <a:sym typeface="Arial"/>
            </a:endParaRPr>
          </a:p>
        </p:txBody>
      </p:sp>
      <p:sp>
        <p:nvSpPr>
          <p:cNvPr id="304" name="Google Shape;304;gce87468f3c_0_332"/>
          <p:cNvSpPr txBox="1"/>
          <p:nvPr/>
        </p:nvSpPr>
        <p:spPr>
          <a:xfrm>
            <a:off x="1905000" y="1752600"/>
            <a:ext cx="8077200" cy="4724400"/>
          </a:xfrm>
          <a:prstGeom prst="rect">
            <a:avLst/>
          </a:prstGeom>
          <a:noFill/>
          <a:ln>
            <a:noFill/>
          </a:ln>
        </p:spPr>
        <p:txBody>
          <a:bodyPr anchorCtr="0" anchor="t" bIns="45700" lIns="91425" spcFirstLastPara="1" rIns="91425" wrap="square" tIns="45700">
            <a:noAutofit/>
          </a:bodyPr>
          <a:lstStyle/>
          <a:p>
            <a:pPr indent="-152400" lvl="0" marL="355591" marR="0" rtl="0" algn="just">
              <a:lnSpc>
                <a:spcPct val="100000"/>
              </a:lnSpc>
              <a:spcBef>
                <a:spcPts val="0"/>
              </a:spcBef>
              <a:spcAft>
                <a:spcPts val="0"/>
              </a:spcAft>
              <a:buClr>
                <a:srgbClr val="0000FF"/>
              </a:buClr>
              <a:buSzPts val="2400"/>
              <a:buFont typeface="Noto Sans Symbols"/>
              <a:buChar char="▪"/>
            </a:pPr>
            <a:r>
              <a:rPr b="0" i="0" lang="en-US" sz="2400" u="none" cap="none" strike="noStrike">
                <a:solidFill>
                  <a:srgbClr val="0000FF"/>
                </a:solidFill>
                <a:latin typeface="Trebuchet MS"/>
                <a:ea typeface="Trebuchet MS"/>
                <a:cs typeface="Trebuchet MS"/>
                <a:sym typeface="Trebuchet MS"/>
              </a:rPr>
              <a:t>Provide the suggestions and remarks given by the panel members. </a:t>
            </a:r>
            <a:endParaRPr b="0" i="0" sz="1400" u="none" cap="none" strike="noStrike">
              <a:solidFill>
                <a:srgbClr val="000000"/>
              </a:solidFill>
              <a:latin typeface="Arial"/>
              <a:ea typeface="Arial"/>
              <a:cs typeface="Arial"/>
              <a:sym typeface="Arial"/>
            </a:endParaRPr>
          </a:p>
          <a:p>
            <a:pPr indent="0" lvl="0" marL="355591" marR="0" rtl="0" algn="just">
              <a:lnSpc>
                <a:spcPct val="100000"/>
              </a:lnSpc>
              <a:spcBef>
                <a:spcPts val="480"/>
              </a:spcBef>
              <a:spcAft>
                <a:spcPts val="0"/>
              </a:spcAft>
              <a:buClr>
                <a:schemeClr val="dk1"/>
              </a:buClr>
              <a:buSzPts val="2400"/>
              <a:buFont typeface="Noto Sans Symbols"/>
              <a:buNone/>
            </a:pPr>
            <a:r>
              <a:rPr lang="en-US" sz="2400">
                <a:solidFill>
                  <a:srgbClr val="0000FF"/>
                </a:solidFill>
                <a:latin typeface="Trebuchet MS"/>
                <a:ea typeface="Trebuchet MS"/>
                <a:cs typeface="Trebuchet MS"/>
                <a:sym typeface="Trebuchet MS"/>
              </a:rPr>
              <a:t>The main feedback received by us from the panel members last time was you use image compression techniques to reduce dataset size for faster processing</a:t>
            </a:r>
            <a:endParaRPr b="0" i="0" sz="2400" u="none" cap="none" strike="noStrike">
              <a:solidFill>
                <a:srgbClr val="0000FF"/>
              </a:solidFill>
              <a:latin typeface="Trebuchet MS"/>
              <a:ea typeface="Trebuchet MS"/>
              <a:cs typeface="Trebuchet MS"/>
              <a:sym typeface="Trebuchet MS"/>
            </a:endParaRPr>
          </a:p>
          <a:p>
            <a:pPr indent="0" lvl="0" marL="457200" marR="0" rtl="0" algn="just">
              <a:lnSpc>
                <a:spcPct val="100000"/>
              </a:lnSpc>
              <a:spcBef>
                <a:spcPts val="480"/>
              </a:spcBef>
              <a:spcAft>
                <a:spcPts val="0"/>
              </a:spcAft>
              <a:buNone/>
            </a:pPr>
            <a:r>
              <a:t/>
            </a:r>
            <a:endParaRPr sz="2400">
              <a:solidFill>
                <a:srgbClr val="0000FF"/>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cf1a87919e_0_0"/>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1" name="Google Shape;311;gcf1a87919e_0_0"/>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Suggestions from Review - 2</a:t>
            </a:r>
            <a:endParaRPr b="0" i="0" sz="1400" u="none" cap="none" strike="noStrike">
              <a:solidFill>
                <a:srgbClr val="000000"/>
              </a:solidFill>
              <a:latin typeface="Arial"/>
              <a:ea typeface="Arial"/>
              <a:cs typeface="Arial"/>
              <a:sym typeface="Arial"/>
            </a:endParaRPr>
          </a:p>
        </p:txBody>
      </p:sp>
      <p:sp>
        <p:nvSpPr>
          <p:cNvPr id="312" name="Google Shape;312;gcf1a87919e_0_0"/>
          <p:cNvSpPr txBox="1"/>
          <p:nvPr/>
        </p:nvSpPr>
        <p:spPr>
          <a:xfrm>
            <a:off x="1905000" y="1752600"/>
            <a:ext cx="8077200" cy="47244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480"/>
              </a:spcBef>
              <a:spcAft>
                <a:spcPts val="0"/>
              </a:spcAft>
              <a:buNone/>
            </a:pPr>
            <a:r>
              <a:rPr b="0" i="0" lang="en-US" sz="2400" u="none" cap="none" strike="noStrike">
                <a:solidFill>
                  <a:srgbClr val="0000FF"/>
                </a:solidFill>
                <a:latin typeface="Trebuchet MS"/>
                <a:ea typeface="Trebuchet MS"/>
                <a:cs typeface="Trebuchet MS"/>
                <a:sym typeface="Trebuchet MS"/>
              </a:rPr>
              <a:t>Mention the feasibility on the same showing the progress.</a:t>
            </a:r>
            <a:endParaRPr b="0" i="0" sz="2400" u="none" cap="none" strike="noStrike">
              <a:solidFill>
                <a:srgbClr val="0000FF"/>
              </a:solidFill>
              <a:latin typeface="Trebuchet MS"/>
              <a:ea typeface="Trebuchet MS"/>
              <a:cs typeface="Trebuchet MS"/>
              <a:sym typeface="Trebuchet MS"/>
            </a:endParaRPr>
          </a:p>
          <a:p>
            <a:pPr indent="0" lvl="0" marL="0" marR="0" rtl="0" algn="just">
              <a:lnSpc>
                <a:spcPct val="100000"/>
              </a:lnSpc>
              <a:spcBef>
                <a:spcPts val="480"/>
              </a:spcBef>
              <a:spcAft>
                <a:spcPts val="0"/>
              </a:spcAft>
              <a:buNone/>
            </a:pPr>
            <a:r>
              <a:t/>
            </a:r>
            <a:endParaRPr sz="2400">
              <a:solidFill>
                <a:srgbClr val="0000FF"/>
              </a:solidFill>
              <a:latin typeface="Trebuchet MS"/>
              <a:ea typeface="Trebuchet MS"/>
              <a:cs typeface="Trebuchet MS"/>
              <a:sym typeface="Trebuchet MS"/>
            </a:endParaRPr>
          </a:p>
          <a:p>
            <a:pPr indent="0" lvl="0" marL="0" marR="0" rtl="0" algn="just">
              <a:lnSpc>
                <a:spcPct val="100000"/>
              </a:lnSpc>
              <a:spcBef>
                <a:spcPts val="480"/>
              </a:spcBef>
              <a:spcAft>
                <a:spcPts val="0"/>
              </a:spcAft>
              <a:buNone/>
            </a:pPr>
            <a:r>
              <a:rPr lang="en-US" sz="2400">
                <a:solidFill>
                  <a:srgbClr val="0000FF"/>
                </a:solidFill>
                <a:latin typeface="Trebuchet MS"/>
                <a:ea typeface="Trebuchet MS"/>
                <a:cs typeface="Trebuchet MS"/>
                <a:sym typeface="Trebuchet MS"/>
              </a:rPr>
              <a:t>For image compression, we have used INTERPOLATION_AREA method of OpenCV which compresses the images based on the area of the pixel.</a:t>
            </a:r>
            <a:endParaRPr sz="2400">
              <a:solidFill>
                <a:srgbClr val="0000FF"/>
              </a:solidFill>
              <a:latin typeface="Trebuchet MS"/>
              <a:ea typeface="Trebuchet MS"/>
              <a:cs typeface="Trebuchet MS"/>
              <a:sym typeface="Trebuchet MS"/>
            </a:endParaRPr>
          </a:p>
          <a:p>
            <a:pPr indent="0" lvl="0" marL="0" marR="0" rtl="0" algn="just">
              <a:lnSpc>
                <a:spcPct val="100000"/>
              </a:lnSpc>
              <a:spcBef>
                <a:spcPts val="480"/>
              </a:spcBef>
              <a:spcAft>
                <a:spcPts val="0"/>
              </a:spcAft>
              <a:buNone/>
            </a:pPr>
            <a:r>
              <a:t/>
            </a:r>
            <a:endParaRPr sz="2400">
              <a:solidFill>
                <a:srgbClr val="0000FF"/>
              </a:solidFill>
              <a:latin typeface="Trebuchet MS"/>
              <a:ea typeface="Trebuchet MS"/>
              <a:cs typeface="Trebuchet MS"/>
              <a:sym typeface="Trebuchet MS"/>
            </a:endParaRPr>
          </a:p>
          <a:p>
            <a:pPr indent="0" lvl="0" marL="0" marR="0" rtl="0" algn="just">
              <a:lnSpc>
                <a:spcPct val="100000"/>
              </a:lnSpc>
              <a:spcBef>
                <a:spcPts val="480"/>
              </a:spcBef>
              <a:spcAft>
                <a:spcPts val="0"/>
              </a:spcAft>
              <a:buNone/>
            </a:pPr>
            <a:r>
              <a:rPr lang="en-US" sz="2400">
                <a:solidFill>
                  <a:srgbClr val="0000FF"/>
                </a:solidFill>
                <a:latin typeface="Trebuchet MS"/>
                <a:ea typeface="Trebuchet MS"/>
                <a:cs typeface="Trebuchet MS"/>
                <a:sym typeface="Trebuchet MS"/>
              </a:rPr>
              <a:t>Further, research needs to be done on more accurate and precise Linear Algebraic methods for image compression and optimizing the storage by incorporating methods such as Single Value Decomposition(SVD), Gaussian elimination, etc. </a:t>
            </a:r>
            <a:endParaRPr sz="2400">
              <a:solidFill>
                <a:srgbClr val="0000FF"/>
              </a:solidFill>
              <a:latin typeface="Trebuchet MS"/>
              <a:ea typeface="Trebuchet MS"/>
              <a:cs typeface="Trebuchet MS"/>
              <a:sym typeface="Trebuchet MS"/>
            </a:endParaRPr>
          </a:p>
          <a:p>
            <a:pPr indent="0" lvl="0" marL="0" marR="0" rtl="0" algn="just">
              <a:lnSpc>
                <a:spcPct val="100000"/>
              </a:lnSpc>
              <a:spcBef>
                <a:spcPts val="480"/>
              </a:spcBef>
              <a:spcAft>
                <a:spcPts val="0"/>
              </a:spcAft>
              <a:buNone/>
            </a:pPr>
            <a:r>
              <a:t/>
            </a:r>
            <a:endParaRPr sz="2400">
              <a:solidFill>
                <a:srgbClr val="0000FF"/>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cf81509a4d_1_513"/>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8" name="Google Shape;318;gcf81509a4d_1_513"/>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Details</a:t>
            </a:r>
            <a:endParaRPr/>
          </a:p>
        </p:txBody>
      </p:sp>
      <p:sp>
        <p:nvSpPr>
          <p:cNvPr id="319" name="Google Shape;319;gcf81509a4d_1_513"/>
          <p:cNvSpPr txBox="1"/>
          <p:nvPr/>
        </p:nvSpPr>
        <p:spPr>
          <a:xfrm>
            <a:off x="1219200" y="2133600"/>
            <a:ext cx="10439400" cy="2777400"/>
          </a:xfrm>
          <a:prstGeom prst="rect">
            <a:avLst/>
          </a:prstGeom>
          <a:noFill/>
          <a:ln>
            <a:noFill/>
          </a:ln>
        </p:spPr>
        <p:txBody>
          <a:bodyPr anchorCtr="0" anchor="ctr" bIns="45700" lIns="91425" spcFirstLastPara="1" rIns="91425" wrap="square" tIns="45700">
            <a:noAutofit/>
          </a:bodyPr>
          <a:lstStyle/>
          <a:p>
            <a:pPr indent="0" lvl="0" marL="457200" marR="0" rtl="0" algn="just">
              <a:spcBef>
                <a:spcPts val="480"/>
              </a:spcBef>
              <a:spcAft>
                <a:spcPts val="0"/>
              </a:spcAft>
              <a:buNone/>
            </a:pPr>
            <a:r>
              <a:rPr lang="en-US" sz="2400">
                <a:solidFill>
                  <a:srgbClr val="0033CC"/>
                </a:solidFill>
                <a:latin typeface="Trebuchet MS"/>
                <a:ea typeface="Trebuchet MS"/>
                <a:cs typeface="Trebuchet MS"/>
                <a:sym typeface="Trebuchet MS"/>
              </a:rPr>
              <a:t>Briefly describe all the platforms, systems, and processes that it depends on and comprise any vital changes that need to be made to them. </a:t>
            </a:r>
            <a:endParaRPr/>
          </a:p>
          <a:p>
            <a:pPr indent="0" lvl="0" marL="457200" marR="0" rtl="0" algn="just">
              <a:spcBef>
                <a:spcPts val="480"/>
              </a:spcBef>
              <a:spcAft>
                <a:spcPts val="0"/>
              </a:spcAft>
              <a:buNone/>
            </a:pPr>
            <a:r>
              <a:rPr lang="en-US" sz="2400">
                <a:solidFill>
                  <a:srgbClr val="0033CC"/>
                </a:solidFill>
                <a:latin typeface="Trebuchet MS"/>
                <a:ea typeface="Trebuchet MS"/>
                <a:cs typeface="Trebuchet MS"/>
                <a:sym typeface="Trebuchet MS"/>
              </a:rPr>
              <a:t>Below are some examples but it is not an exhaustive list:</a:t>
            </a:r>
            <a:endParaRPr/>
          </a:p>
          <a:p>
            <a:pPr indent="0" lvl="0" marL="457200" marR="0" rtl="0" algn="just">
              <a:spcBef>
                <a:spcPts val="480"/>
              </a:spcBef>
              <a:spcAft>
                <a:spcPts val="0"/>
              </a:spcAft>
              <a:buNone/>
            </a:pPr>
            <a:r>
              <a:rPr lang="en-US" sz="2400">
                <a:solidFill>
                  <a:srgbClr val="0033CC"/>
                </a:solidFill>
                <a:latin typeface="Trebuchet MS"/>
                <a:ea typeface="Trebuchet MS"/>
                <a:cs typeface="Trebuchet MS"/>
                <a:sym typeface="Trebuchet MS"/>
              </a:rPr>
              <a:t>Novelty, Innovativeness, Interoperability, Performance, Security, Reliability, Maintainability, Portability, Legacy to Modernization, Reusability, Application Compatibility.</a:t>
            </a:r>
            <a:endParaRPr/>
          </a:p>
          <a:p>
            <a:pPr indent="0" lvl="0" marL="457200" marR="0" rtl="0" algn="just">
              <a:spcBef>
                <a:spcPts val="480"/>
              </a:spcBef>
              <a:spcAft>
                <a:spcPts val="0"/>
              </a:spcAft>
              <a:buNone/>
            </a:pPr>
            <a:r>
              <a:t/>
            </a:r>
            <a:endParaRPr sz="2400">
              <a:solidFill>
                <a:srgbClr val="0033CC"/>
              </a:solidFill>
              <a:latin typeface="Trebuchet MS"/>
              <a:ea typeface="Trebuchet MS"/>
              <a:cs typeface="Trebuchet MS"/>
              <a:sym typeface="Trebuchet MS"/>
            </a:endParaRPr>
          </a:p>
          <a:p>
            <a:pPr indent="0" lvl="0" marL="457200" marR="0" rtl="0" algn="just">
              <a:spcBef>
                <a:spcPts val="480"/>
              </a:spcBef>
              <a:spcAft>
                <a:spcPts val="0"/>
              </a:spcAft>
              <a:buNone/>
            </a:pPr>
            <a:r>
              <a:rPr lang="en-US" sz="2400">
                <a:solidFill>
                  <a:srgbClr val="FF0000"/>
                </a:solidFill>
                <a:latin typeface="Trebuchet MS"/>
                <a:ea typeface="Trebuchet MS"/>
                <a:cs typeface="Trebuchet MS"/>
                <a:sym typeface="Trebuchet MS"/>
              </a:rPr>
              <a:t>Note: Applicable to Research project</a:t>
            </a:r>
            <a:endParaRPr sz="2400">
              <a:solidFill>
                <a:srgbClr val="0033CC"/>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cd1654f1a2_1_27"/>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5" name="Google Shape;325;gcd1654f1a2_1_27"/>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Details</a:t>
            </a:r>
            <a:endParaRPr/>
          </a:p>
        </p:txBody>
      </p:sp>
      <p:sp>
        <p:nvSpPr>
          <p:cNvPr id="326" name="Google Shape;326;gcd1654f1a2_1_27"/>
          <p:cNvSpPr txBox="1"/>
          <p:nvPr/>
        </p:nvSpPr>
        <p:spPr>
          <a:xfrm>
            <a:off x="1164350" y="2531375"/>
            <a:ext cx="10439400" cy="2777400"/>
          </a:xfrm>
          <a:prstGeom prst="rect">
            <a:avLst/>
          </a:prstGeom>
          <a:noFill/>
          <a:ln>
            <a:noFill/>
          </a:ln>
        </p:spPr>
        <p:txBody>
          <a:bodyPr anchorCtr="0" anchor="ctr" bIns="45700" lIns="91425" spcFirstLastPara="1" rIns="91425" wrap="square" tIns="45700">
            <a:noAutofit/>
          </a:bodyPr>
          <a:lstStyle/>
          <a:p>
            <a:pPr indent="0" lvl="0" marL="685800" rtl="0" algn="just">
              <a:lnSpc>
                <a:spcPct val="115000"/>
              </a:lnSpc>
              <a:spcBef>
                <a:spcPts val="0"/>
              </a:spcBef>
              <a:spcAft>
                <a:spcPts val="0"/>
              </a:spcAft>
              <a:buNone/>
            </a:pPr>
            <a:r>
              <a:rPr b="1" lang="en-US" sz="2400">
                <a:solidFill>
                  <a:srgbClr val="0000FF"/>
                </a:solidFill>
                <a:latin typeface="Trebuchet MS"/>
                <a:ea typeface="Trebuchet MS"/>
                <a:cs typeface="Trebuchet MS"/>
                <a:sym typeface="Trebuchet MS"/>
              </a:rPr>
              <a:t>Novelty &amp; Innovativeness: </a:t>
            </a:r>
            <a:r>
              <a:rPr lang="en-US" sz="2400">
                <a:solidFill>
                  <a:srgbClr val="0000FF"/>
                </a:solidFill>
                <a:latin typeface="Trebuchet MS"/>
                <a:ea typeface="Trebuchet MS"/>
                <a:cs typeface="Trebuchet MS"/>
                <a:sym typeface="Trebuchet MS"/>
              </a:rPr>
              <a:t>Since most of the process is automated and includes a variety of domains such as theft identification, violence detection, and detection of the chances of explosion to raise alarm in case of any suspicious or anomalous behaviour.</a:t>
            </a:r>
            <a:endParaRPr b="1" sz="2400">
              <a:solidFill>
                <a:srgbClr val="0000FF"/>
              </a:solidFill>
              <a:latin typeface="Trebuchet MS"/>
              <a:ea typeface="Trebuchet MS"/>
              <a:cs typeface="Trebuchet MS"/>
              <a:sym typeface="Trebuchet MS"/>
            </a:endParaRPr>
          </a:p>
          <a:p>
            <a:pPr indent="0" lvl="0" marL="685800" rtl="0" algn="just">
              <a:lnSpc>
                <a:spcPct val="115000"/>
              </a:lnSpc>
              <a:spcBef>
                <a:spcPts val="0"/>
              </a:spcBef>
              <a:spcAft>
                <a:spcPts val="0"/>
              </a:spcAft>
              <a:buNone/>
            </a:pPr>
            <a:r>
              <a:rPr b="1" lang="en-US" sz="2400">
                <a:solidFill>
                  <a:srgbClr val="0000FF"/>
                </a:solidFill>
                <a:latin typeface="Trebuchet MS"/>
                <a:ea typeface="Trebuchet MS"/>
                <a:cs typeface="Trebuchet MS"/>
                <a:sym typeface="Trebuchet MS"/>
              </a:rPr>
              <a:t>Interoperability &amp; Portability: </a:t>
            </a:r>
            <a:r>
              <a:rPr lang="en-US" sz="2400">
                <a:solidFill>
                  <a:srgbClr val="0000FF"/>
                </a:solidFill>
                <a:latin typeface="Trebuchet MS"/>
                <a:ea typeface="Trebuchet MS"/>
                <a:cs typeface="Trebuchet MS"/>
                <a:sym typeface="Trebuchet MS"/>
              </a:rPr>
              <a:t>It is built using google colaboratory which makes it platform independent and hence is portable but basic hardware requirements need to be met in order to run the model efficiently.</a:t>
            </a:r>
            <a:endParaRPr b="1" sz="2400">
              <a:solidFill>
                <a:srgbClr val="0000FF"/>
              </a:solidFill>
              <a:latin typeface="Trebuchet MS"/>
              <a:ea typeface="Trebuchet MS"/>
              <a:cs typeface="Trebuchet MS"/>
              <a:sym typeface="Trebuchet MS"/>
            </a:endParaRPr>
          </a:p>
          <a:p>
            <a:pPr indent="0" lvl="0" marL="685800" rtl="0" algn="just">
              <a:lnSpc>
                <a:spcPct val="115000"/>
              </a:lnSpc>
              <a:spcBef>
                <a:spcPts val="0"/>
              </a:spcBef>
              <a:spcAft>
                <a:spcPts val="0"/>
              </a:spcAft>
              <a:buNone/>
            </a:pPr>
            <a:r>
              <a:t/>
            </a:r>
            <a:endParaRPr sz="2400">
              <a:solidFill>
                <a:srgbClr val="0000FF"/>
              </a:solidFill>
              <a:latin typeface="Trebuchet MS"/>
              <a:ea typeface="Trebuchet MS"/>
              <a:cs typeface="Trebuchet MS"/>
              <a:sym typeface="Trebuchet MS"/>
            </a:endParaRPr>
          </a:p>
          <a:p>
            <a:pPr indent="0" lvl="0" marL="685800" rtl="0" algn="just">
              <a:lnSpc>
                <a:spcPct val="115000"/>
              </a:lnSpc>
              <a:spcBef>
                <a:spcPts val="0"/>
              </a:spcBef>
              <a:spcAft>
                <a:spcPts val="300"/>
              </a:spcAft>
              <a:buNone/>
            </a:pPr>
            <a:r>
              <a:t/>
            </a:r>
            <a:endParaRPr sz="2400">
              <a:solidFill>
                <a:srgbClr val="0000FF"/>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gcd1654f1a2_1_52"/>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2" name="Google Shape;332;gcd1654f1a2_1_52"/>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Details</a:t>
            </a:r>
            <a:endParaRPr/>
          </a:p>
        </p:txBody>
      </p:sp>
      <p:sp>
        <p:nvSpPr>
          <p:cNvPr id="333" name="Google Shape;333;gcd1654f1a2_1_52"/>
          <p:cNvSpPr txBox="1"/>
          <p:nvPr/>
        </p:nvSpPr>
        <p:spPr>
          <a:xfrm>
            <a:off x="1068325" y="1617750"/>
            <a:ext cx="10439400" cy="4999200"/>
          </a:xfrm>
          <a:prstGeom prst="rect">
            <a:avLst/>
          </a:prstGeom>
          <a:noFill/>
          <a:ln>
            <a:noFill/>
          </a:ln>
        </p:spPr>
        <p:txBody>
          <a:bodyPr anchorCtr="0" anchor="ctr" bIns="45700" lIns="91425" spcFirstLastPara="1" rIns="91425" wrap="square" tIns="45700">
            <a:noAutofit/>
          </a:bodyPr>
          <a:lstStyle/>
          <a:p>
            <a:pPr indent="0" lvl="0" marL="685800" rtl="0" algn="just">
              <a:lnSpc>
                <a:spcPct val="115000"/>
              </a:lnSpc>
              <a:spcBef>
                <a:spcPts val="0"/>
              </a:spcBef>
              <a:spcAft>
                <a:spcPts val="0"/>
              </a:spcAft>
              <a:buNone/>
            </a:pPr>
            <a:r>
              <a:rPr b="1" lang="en-US" sz="2400">
                <a:solidFill>
                  <a:srgbClr val="0000FF"/>
                </a:solidFill>
                <a:latin typeface="Trebuchet MS"/>
                <a:ea typeface="Trebuchet MS"/>
                <a:cs typeface="Trebuchet MS"/>
                <a:sym typeface="Trebuchet MS"/>
              </a:rPr>
              <a:t>Performance &amp; Application compatibility: </a:t>
            </a:r>
            <a:r>
              <a:rPr lang="en-US" sz="2400">
                <a:solidFill>
                  <a:srgbClr val="0000FF"/>
                </a:solidFill>
                <a:latin typeface="Trebuchet MS"/>
                <a:ea typeface="Trebuchet MS"/>
                <a:cs typeface="Trebuchet MS"/>
                <a:sym typeface="Trebuchet MS"/>
              </a:rPr>
              <a:t>The given model handles the huge amount of data and produces result in legitimate amount of time. Also it has most of the libraries required to run the model already available and also ensures capabilities to reuse many components thereby reducing much time in developing the project.</a:t>
            </a:r>
            <a:endParaRPr sz="2400">
              <a:solidFill>
                <a:srgbClr val="0000FF"/>
              </a:solidFill>
              <a:latin typeface="Trebuchet MS"/>
              <a:ea typeface="Trebuchet MS"/>
              <a:cs typeface="Trebuchet MS"/>
              <a:sym typeface="Trebuchet MS"/>
            </a:endParaRPr>
          </a:p>
          <a:p>
            <a:pPr indent="0" lvl="0" marL="685800" rtl="0" algn="just">
              <a:lnSpc>
                <a:spcPct val="115000"/>
              </a:lnSpc>
              <a:spcBef>
                <a:spcPts val="0"/>
              </a:spcBef>
              <a:spcAft>
                <a:spcPts val="0"/>
              </a:spcAft>
              <a:buNone/>
            </a:pPr>
            <a:r>
              <a:t/>
            </a:r>
            <a:endParaRPr sz="2400">
              <a:solidFill>
                <a:srgbClr val="0000FF"/>
              </a:solidFill>
              <a:latin typeface="Trebuchet MS"/>
              <a:ea typeface="Trebuchet MS"/>
              <a:cs typeface="Trebuchet MS"/>
              <a:sym typeface="Trebuchet MS"/>
            </a:endParaRPr>
          </a:p>
          <a:p>
            <a:pPr indent="0" lvl="0" marL="685800" rtl="0" algn="just">
              <a:lnSpc>
                <a:spcPct val="115000"/>
              </a:lnSpc>
              <a:spcBef>
                <a:spcPts val="0"/>
              </a:spcBef>
              <a:spcAft>
                <a:spcPts val="0"/>
              </a:spcAft>
              <a:buClr>
                <a:schemeClr val="dk1"/>
              </a:buClr>
              <a:buSzPts val="1100"/>
              <a:buFont typeface="Arial"/>
              <a:buNone/>
            </a:pPr>
            <a:r>
              <a:rPr b="1" lang="en-US" sz="2400">
                <a:solidFill>
                  <a:srgbClr val="0000FF"/>
                </a:solidFill>
                <a:latin typeface="Trebuchet MS"/>
                <a:ea typeface="Trebuchet MS"/>
                <a:cs typeface="Trebuchet MS"/>
                <a:sym typeface="Trebuchet MS"/>
              </a:rPr>
              <a:t>Maintainability: </a:t>
            </a:r>
            <a:r>
              <a:rPr lang="en-US" sz="2400">
                <a:solidFill>
                  <a:srgbClr val="0000FF"/>
                </a:solidFill>
                <a:latin typeface="Trebuchet MS"/>
                <a:ea typeface="Trebuchet MS"/>
                <a:cs typeface="Trebuchet MS"/>
                <a:sym typeface="Trebuchet MS"/>
              </a:rPr>
              <a:t>The software would be scheduled for regular software updates and would be updated with the latest algorithms that we come across and find fit for the situation where it is deployed.</a:t>
            </a:r>
            <a:endParaRPr sz="2400">
              <a:solidFill>
                <a:srgbClr val="0000FF"/>
              </a:solidFill>
              <a:latin typeface="Trebuchet MS"/>
              <a:ea typeface="Trebuchet MS"/>
              <a:cs typeface="Trebuchet MS"/>
              <a:sym typeface="Trebuchet MS"/>
            </a:endParaRPr>
          </a:p>
          <a:p>
            <a:pPr indent="0" lvl="0" marL="685800" rtl="0" algn="just">
              <a:lnSpc>
                <a:spcPct val="115000"/>
              </a:lnSpc>
              <a:spcBef>
                <a:spcPts val="0"/>
              </a:spcBef>
              <a:spcAft>
                <a:spcPts val="0"/>
              </a:spcAft>
              <a:buNone/>
            </a:pPr>
            <a:r>
              <a:t/>
            </a:r>
            <a:endParaRPr sz="2400">
              <a:solidFill>
                <a:srgbClr val="0000FF"/>
              </a:solidFill>
              <a:latin typeface="Trebuchet MS"/>
              <a:ea typeface="Trebuchet MS"/>
              <a:cs typeface="Trebuchet MS"/>
              <a:sym typeface="Trebuchet MS"/>
            </a:endParaRPr>
          </a:p>
          <a:p>
            <a:pPr indent="0" lvl="0" marL="685800" rtl="0" algn="just">
              <a:lnSpc>
                <a:spcPct val="115000"/>
              </a:lnSpc>
              <a:spcBef>
                <a:spcPts val="0"/>
              </a:spcBef>
              <a:spcAft>
                <a:spcPts val="300"/>
              </a:spcAft>
              <a:buNone/>
            </a:pPr>
            <a:r>
              <a:t/>
            </a:r>
            <a:endParaRPr sz="2400">
              <a:solidFill>
                <a:srgbClr val="0000FF"/>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cd1654f1a2_1_46"/>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9" name="Google Shape;339;gcd1654f1a2_1_46"/>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Details</a:t>
            </a:r>
            <a:endParaRPr/>
          </a:p>
        </p:txBody>
      </p:sp>
      <p:sp>
        <p:nvSpPr>
          <p:cNvPr id="340" name="Google Shape;340;gcd1654f1a2_1_46"/>
          <p:cNvSpPr txBox="1"/>
          <p:nvPr/>
        </p:nvSpPr>
        <p:spPr>
          <a:xfrm>
            <a:off x="876300" y="2380500"/>
            <a:ext cx="10439400" cy="2777400"/>
          </a:xfrm>
          <a:prstGeom prst="rect">
            <a:avLst/>
          </a:prstGeom>
          <a:noFill/>
          <a:ln>
            <a:noFill/>
          </a:ln>
        </p:spPr>
        <p:txBody>
          <a:bodyPr anchorCtr="0" anchor="ctr" bIns="45700" lIns="91425" spcFirstLastPara="1" rIns="91425" wrap="square" tIns="45700">
            <a:noAutofit/>
          </a:bodyPr>
          <a:lstStyle/>
          <a:p>
            <a:pPr indent="0" lvl="0" marL="685800" rtl="0" algn="just">
              <a:lnSpc>
                <a:spcPct val="115000"/>
              </a:lnSpc>
              <a:spcBef>
                <a:spcPts val="0"/>
              </a:spcBef>
              <a:spcAft>
                <a:spcPts val="0"/>
              </a:spcAft>
              <a:buNone/>
            </a:pPr>
            <a:r>
              <a:t/>
            </a:r>
            <a:endParaRPr sz="2400">
              <a:solidFill>
                <a:srgbClr val="0000FF"/>
              </a:solidFill>
              <a:latin typeface="Trebuchet MS"/>
              <a:ea typeface="Trebuchet MS"/>
              <a:cs typeface="Trebuchet MS"/>
              <a:sym typeface="Trebuchet MS"/>
            </a:endParaRPr>
          </a:p>
          <a:p>
            <a:pPr indent="0" lvl="0" marL="685800" rtl="0" algn="just">
              <a:lnSpc>
                <a:spcPct val="115000"/>
              </a:lnSpc>
              <a:spcBef>
                <a:spcPts val="0"/>
              </a:spcBef>
              <a:spcAft>
                <a:spcPts val="0"/>
              </a:spcAft>
              <a:buNone/>
            </a:pPr>
            <a:r>
              <a:rPr b="1" lang="en-US" sz="2400">
                <a:solidFill>
                  <a:srgbClr val="0000FF"/>
                </a:solidFill>
                <a:latin typeface="Trebuchet MS"/>
                <a:ea typeface="Trebuchet MS"/>
                <a:cs typeface="Trebuchet MS"/>
                <a:sym typeface="Trebuchet MS"/>
              </a:rPr>
              <a:t>Security &amp; Reliability: </a:t>
            </a:r>
            <a:r>
              <a:rPr lang="en-US" sz="2400">
                <a:solidFill>
                  <a:srgbClr val="0000FF"/>
                </a:solidFill>
                <a:latin typeface="Trebuchet MS"/>
                <a:ea typeface="Trebuchet MS"/>
                <a:cs typeface="Trebuchet MS"/>
                <a:sym typeface="Trebuchet MS"/>
              </a:rPr>
              <a:t>A security requirement that is a must is that there must not be fake cases being enacted or false alarms being triggered from the software which would make it a tedious task for the agencies and make the software a burden rather than a help. From a privacy perspective,the sensitive data will only be accessible by the security officials and the concerned authority.Each member of the concerned authority will have a unique UserID and Password to login and henceforth use this software.</a:t>
            </a:r>
            <a:r>
              <a:rPr b="1" lang="en-US" sz="2400">
                <a:solidFill>
                  <a:srgbClr val="0000FF"/>
                </a:solidFill>
                <a:latin typeface="Trebuchet MS"/>
                <a:ea typeface="Trebuchet MS"/>
                <a:cs typeface="Trebuchet MS"/>
                <a:sym typeface="Trebuchet MS"/>
              </a:rPr>
              <a:t> </a:t>
            </a:r>
            <a:endParaRPr sz="2400">
              <a:solidFill>
                <a:srgbClr val="0000FF"/>
              </a:solidFill>
              <a:latin typeface="Trebuchet MS"/>
              <a:ea typeface="Trebuchet MS"/>
              <a:cs typeface="Trebuchet MS"/>
              <a:sym typeface="Trebuchet MS"/>
            </a:endParaRPr>
          </a:p>
          <a:p>
            <a:pPr indent="0" lvl="0" marL="685800" rtl="0" algn="just">
              <a:lnSpc>
                <a:spcPct val="115000"/>
              </a:lnSpc>
              <a:spcBef>
                <a:spcPts val="0"/>
              </a:spcBef>
              <a:spcAft>
                <a:spcPts val="300"/>
              </a:spcAft>
              <a:buNone/>
            </a:pPr>
            <a:r>
              <a:rPr b="1" lang="en-US" sz="2400">
                <a:solidFill>
                  <a:srgbClr val="0000FF"/>
                </a:solidFill>
                <a:latin typeface="Trebuchet MS"/>
                <a:ea typeface="Trebuchet MS"/>
                <a:cs typeface="Trebuchet MS"/>
                <a:sym typeface="Trebuchet MS"/>
              </a:rPr>
              <a:t>Resource utilization: </a:t>
            </a:r>
            <a:r>
              <a:rPr lang="en-US" sz="2400">
                <a:solidFill>
                  <a:srgbClr val="0000FF"/>
                </a:solidFill>
                <a:latin typeface="Trebuchet MS"/>
                <a:ea typeface="Trebuchet MS"/>
                <a:cs typeface="Trebuchet MS"/>
                <a:sym typeface="Trebuchet MS"/>
              </a:rPr>
              <a:t>Our project requires a minimum/optimal amount of resources to run the project efficiently and effectively in terms of storage, libraries etc.</a:t>
            </a:r>
            <a:endParaRPr sz="2400">
              <a:solidFill>
                <a:srgbClr val="0000FF"/>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cd1654f1a2_1_58"/>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6" name="Google Shape;346;gcd1654f1a2_1_58"/>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Details</a:t>
            </a:r>
            <a:endParaRPr/>
          </a:p>
        </p:txBody>
      </p:sp>
      <p:sp>
        <p:nvSpPr>
          <p:cNvPr id="347" name="Google Shape;347;gcd1654f1a2_1_58"/>
          <p:cNvSpPr txBox="1"/>
          <p:nvPr/>
        </p:nvSpPr>
        <p:spPr>
          <a:xfrm>
            <a:off x="780300" y="2572525"/>
            <a:ext cx="10439400" cy="2777400"/>
          </a:xfrm>
          <a:prstGeom prst="rect">
            <a:avLst/>
          </a:prstGeom>
          <a:noFill/>
          <a:ln>
            <a:noFill/>
          </a:ln>
        </p:spPr>
        <p:txBody>
          <a:bodyPr anchorCtr="0" anchor="ctr" bIns="45700" lIns="91425" spcFirstLastPara="1" rIns="91425" wrap="square" tIns="45700">
            <a:noAutofit/>
          </a:bodyPr>
          <a:lstStyle/>
          <a:p>
            <a:pPr indent="0" lvl="0" marL="685800" rtl="0" algn="just">
              <a:lnSpc>
                <a:spcPct val="115000"/>
              </a:lnSpc>
              <a:spcBef>
                <a:spcPts val="0"/>
              </a:spcBef>
              <a:spcAft>
                <a:spcPts val="0"/>
              </a:spcAft>
              <a:buClr>
                <a:schemeClr val="dk1"/>
              </a:buClr>
              <a:buSzPts val="1100"/>
              <a:buFont typeface="Arial"/>
              <a:buNone/>
            </a:pPr>
            <a:r>
              <a:rPr b="1" lang="en-US" sz="2400">
                <a:solidFill>
                  <a:srgbClr val="0000FF"/>
                </a:solidFill>
                <a:latin typeface="Trebuchet MS"/>
                <a:ea typeface="Trebuchet MS"/>
                <a:cs typeface="Trebuchet MS"/>
                <a:sym typeface="Trebuchet MS"/>
              </a:rPr>
              <a:t>Reusability: </a:t>
            </a:r>
            <a:r>
              <a:rPr lang="en-US" sz="2400">
                <a:solidFill>
                  <a:srgbClr val="0000FF"/>
                </a:solidFill>
                <a:latin typeface="Trebuchet MS"/>
                <a:ea typeface="Trebuchet MS"/>
                <a:cs typeface="Trebuchet MS"/>
                <a:sym typeface="Trebuchet MS"/>
              </a:rPr>
              <a:t>The results of previous images could be reused for the latter inference, they cache the results of previous frames to reduce redundant computation and latency.The data flow inside computing blocks and develops a data reuse scheme to alleviate the bandwidth burden in convolution layers.If the common data could be reused, it is not necessary to load all data to a new computing block. The data reuse is used to parallelise computing threads and accelerate the inference of a CNN model. A cache-based software accelerator for mobile continuous vision applications, which reuses the computation of similar  image regions to avoid unnecessary computation and saves resources on mobile devices.</a:t>
            </a:r>
            <a:endParaRPr sz="2400">
              <a:solidFill>
                <a:srgbClr val="0000FF"/>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ce87468f3c_0_357"/>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3" name="Google Shape;353;gce87468f3c_0_357"/>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Proposed Methodology / Approach</a:t>
            </a:r>
            <a:endParaRPr b="0" i="0" sz="2400" u="none" cap="none" strike="noStrike">
              <a:solidFill>
                <a:schemeClr val="dk1"/>
              </a:solidFill>
              <a:latin typeface="Arial"/>
              <a:ea typeface="Arial"/>
              <a:cs typeface="Arial"/>
              <a:sym typeface="Arial"/>
            </a:endParaRPr>
          </a:p>
        </p:txBody>
      </p:sp>
      <p:sp>
        <p:nvSpPr>
          <p:cNvPr id="354" name="Google Shape;354;gce87468f3c_0_357"/>
          <p:cNvSpPr txBox="1"/>
          <p:nvPr/>
        </p:nvSpPr>
        <p:spPr>
          <a:xfrm>
            <a:off x="1081400" y="1617750"/>
            <a:ext cx="9896700" cy="452850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480"/>
              </a:spcBef>
              <a:spcAft>
                <a:spcPts val="0"/>
              </a:spcAft>
              <a:buClr>
                <a:srgbClr val="000000"/>
              </a:buClr>
              <a:buSzPts val="2400"/>
              <a:buFont typeface="Arial"/>
              <a:buNone/>
            </a:pPr>
            <a:r>
              <a:rPr b="0" i="0" lang="en-US" sz="2400" u="none" cap="none" strike="noStrike">
                <a:solidFill>
                  <a:srgbClr val="0033CC"/>
                </a:solidFill>
                <a:latin typeface="Trebuchet MS"/>
                <a:ea typeface="Trebuchet MS"/>
                <a:cs typeface="Trebuchet MS"/>
                <a:sym typeface="Trebuchet MS"/>
              </a:rPr>
              <a:t>Details of the new approach- benefits/drawbacks</a:t>
            </a:r>
            <a:endParaRPr b="0" i="0" sz="1400" u="none" cap="none" strike="noStrike">
              <a:solidFill>
                <a:srgbClr val="000000"/>
              </a:solidFill>
              <a:latin typeface="Arial"/>
              <a:ea typeface="Arial"/>
              <a:cs typeface="Arial"/>
              <a:sym typeface="Arial"/>
            </a:endParaRPr>
          </a:p>
          <a:p>
            <a:pPr indent="-220980" lvl="0" marL="342900" marR="0" rtl="0" algn="just">
              <a:lnSpc>
                <a:spcPct val="100000"/>
              </a:lnSpc>
              <a:spcBef>
                <a:spcPts val="480"/>
              </a:spcBef>
              <a:spcAft>
                <a:spcPts val="0"/>
              </a:spcAft>
              <a:buClr>
                <a:srgbClr val="FF0000"/>
              </a:buClr>
              <a:buSzPts val="1920"/>
              <a:buFont typeface="Arial"/>
              <a:buNone/>
            </a:pPr>
            <a:r>
              <a:rPr lang="en-US" sz="2400">
                <a:solidFill>
                  <a:srgbClr val="0033CC"/>
                </a:solidFill>
              </a:rPr>
              <a:t>We will be using a s</a:t>
            </a:r>
            <a:r>
              <a:rPr lang="en-US" sz="2400">
                <a:solidFill>
                  <a:srgbClr val="0033CC"/>
                </a:solidFill>
              </a:rPr>
              <a:t>patiotemporal autoencoder </a:t>
            </a:r>
            <a:r>
              <a:rPr lang="en-US" sz="2400">
                <a:solidFill>
                  <a:srgbClr val="0033CC"/>
                </a:solidFill>
                <a:latin typeface="Trebuchet MS"/>
                <a:ea typeface="Trebuchet MS"/>
                <a:cs typeface="Trebuchet MS"/>
                <a:sym typeface="Trebuchet MS"/>
              </a:rPr>
              <a:t>for </a:t>
            </a:r>
            <a:r>
              <a:rPr lang="en-US" sz="2400">
                <a:solidFill>
                  <a:srgbClr val="0033CC"/>
                </a:solidFill>
                <a:highlight>
                  <a:srgbClr val="FFFFFF"/>
                </a:highlight>
                <a:latin typeface="Trebuchet MS"/>
                <a:ea typeface="Trebuchet MS"/>
                <a:cs typeface="Trebuchet MS"/>
                <a:sym typeface="Trebuchet MS"/>
              </a:rPr>
              <a:t>3D convolution network which applies deep neural networks to 3-dimensional space for learning spatio-temporal features of the video feed</a:t>
            </a:r>
            <a:endParaRPr sz="2400">
              <a:solidFill>
                <a:srgbClr val="0033CC"/>
              </a:solidFill>
              <a:highlight>
                <a:srgbClr val="FFFFFF"/>
              </a:highlight>
              <a:latin typeface="Trebuchet MS"/>
              <a:ea typeface="Trebuchet MS"/>
              <a:cs typeface="Trebuchet MS"/>
              <a:sym typeface="Trebuchet MS"/>
            </a:endParaRPr>
          </a:p>
          <a:p>
            <a:pPr indent="-220980" lvl="0" marL="342900" marR="0" rtl="0" algn="just">
              <a:lnSpc>
                <a:spcPct val="100000"/>
              </a:lnSpc>
              <a:spcBef>
                <a:spcPts val="480"/>
              </a:spcBef>
              <a:spcAft>
                <a:spcPts val="0"/>
              </a:spcAft>
              <a:buClr>
                <a:srgbClr val="FF0000"/>
              </a:buClr>
              <a:buSzPts val="1920"/>
              <a:buFont typeface="Arial"/>
              <a:buNone/>
            </a:pPr>
            <a:r>
              <a:rPr lang="en-US" sz="2400">
                <a:solidFill>
                  <a:srgbClr val="0033CC"/>
                </a:solidFill>
                <a:highlight>
                  <a:srgbClr val="FFFFFF"/>
                </a:highlight>
                <a:latin typeface="Trebuchet MS"/>
                <a:ea typeface="Trebuchet MS"/>
                <a:cs typeface="Trebuchet MS"/>
                <a:sym typeface="Trebuchet MS"/>
              </a:rPr>
              <a:t>The encoder part extracts the spatial and temporal information, and then the decoder reconstructs the frames. The abnormal events are identified by computing the reconstruction loss using Euclidean distance between original and reconstructed batch.</a:t>
            </a:r>
            <a:endParaRPr sz="2400">
              <a:solidFill>
                <a:srgbClr val="0033CC"/>
              </a:solidFill>
              <a:highlight>
                <a:srgbClr val="FFFFFF"/>
              </a:highlight>
              <a:latin typeface="Trebuchet MS"/>
              <a:ea typeface="Trebuchet MS"/>
              <a:cs typeface="Trebuchet MS"/>
              <a:sym typeface="Trebuchet MS"/>
            </a:endParaRPr>
          </a:p>
          <a:p>
            <a:pPr indent="-220980" lvl="0" marL="342900" marR="0" rtl="0" algn="just">
              <a:lnSpc>
                <a:spcPct val="100000"/>
              </a:lnSpc>
              <a:spcBef>
                <a:spcPts val="480"/>
              </a:spcBef>
              <a:spcAft>
                <a:spcPts val="0"/>
              </a:spcAft>
              <a:buClr>
                <a:srgbClr val="FF0000"/>
              </a:buClr>
              <a:buSzPts val="1920"/>
              <a:buFont typeface="Arial"/>
              <a:buNone/>
            </a:pPr>
            <a:r>
              <a:t/>
            </a:r>
            <a:endParaRPr sz="2400">
              <a:solidFill>
                <a:srgbClr val="0033CC"/>
              </a:solidFill>
              <a:latin typeface="Trebuchet MS"/>
              <a:ea typeface="Trebuchet MS"/>
              <a:cs typeface="Trebuchet MS"/>
              <a:sym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cf3e927859_4_4"/>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0" name="Google Shape;360;gcf3e927859_4_4"/>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Benefits</a:t>
            </a:r>
            <a:r>
              <a:rPr lang="en-US" sz="2400">
                <a:solidFill>
                  <a:srgbClr val="FF0000"/>
                </a:solidFill>
                <a:latin typeface="Trebuchet MS"/>
                <a:ea typeface="Trebuchet MS"/>
                <a:cs typeface="Trebuchet MS"/>
                <a:sym typeface="Trebuchet MS"/>
              </a:rPr>
              <a:t> of the approach</a:t>
            </a:r>
            <a:endParaRPr b="0" i="0" sz="2400" u="none" cap="none" strike="noStrike">
              <a:solidFill>
                <a:schemeClr val="dk1"/>
              </a:solidFill>
              <a:latin typeface="Arial"/>
              <a:ea typeface="Arial"/>
              <a:cs typeface="Arial"/>
              <a:sym typeface="Arial"/>
            </a:endParaRPr>
          </a:p>
        </p:txBody>
      </p:sp>
      <p:sp>
        <p:nvSpPr>
          <p:cNvPr id="361" name="Google Shape;361;gcf3e927859_4_4"/>
          <p:cNvSpPr txBox="1"/>
          <p:nvPr/>
        </p:nvSpPr>
        <p:spPr>
          <a:xfrm>
            <a:off x="1081400" y="1617750"/>
            <a:ext cx="9896700" cy="4528500"/>
          </a:xfrm>
          <a:prstGeom prst="rect">
            <a:avLst/>
          </a:prstGeom>
          <a:noFill/>
          <a:ln>
            <a:noFill/>
          </a:ln>
        </p:spPr>
        <p:txBody>
          <a:bodyPr anchorCtr="0" anchor="ctr" bIns="45700" lIns="91425" spcFirstLastPara="1" rIns="91425" wrap="square" tIns="45700">
            <a:noAutofit/>
          </a:bodyPr>
          <a:lstStyle/>
          <a:p>
            <a:pPr indent="-220980" lvl="0" marL="342900" marR="0" rtl="0" algn="l">
              <a:lnSpc>
                <a:spcPct val="100000"/>
              </a:lnSpc>
              <a:spcBef>
                <a:spcPts val="480"/>
              </a:spcBef>
              <a:spcAft>
                <a:spcPts val="0"/>
              </a:spcAft>
              <a:buClr>
                <a:srgbClr val="FF0000"/>
              </a:buClr>
              <a:buSzPts val="1920"/>
              <a:buFont typeface="Arial"/>
              <a:buNone/>
            </a:pPr>
            <a:r>
              <a:rPr lang="en-US" sz="2400">
                <a:solidFill>
                  <a:srgbClr val="0033CC"/>
                </a:solidFill>
                <a:latin typeface="Trebuchet MS"/>
                <a:ea typeface="Trebuchet MS"/>
                <a:cs typeface="Trebuchet MS"/>
                <a:sym typeface="Trebuchet MS"/>
              </a:rPr>
              <a:t>A ConvNet is able to successfully capture the Spatial and Temporal dependencies in an image through the application of relevant filters. The architecture performs a better fitting to the image dataset due to the reduction in the number of parameters involved and reusability of weights. In other words, the network can be trained to understand the sophistication of the image better.</a:t>
            </a:r>
            <a:endParaRPr sz="2400">
              <a:solidFill>
                <a:srgbClr val="0033CC"/>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cf81509a4d_1_142"/>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5" name="Google Shape;225;gcf81509a4d_1_142"/>
          <p:cNvSpPr txBox="1"/>
          <p:nvPr/>
        </p:nvSpPr>
        <p:spPr>
          <a:xfrm>
            <a:off x="1066800" y="1752600"/>
            <a:ext cx="8534400" cy="4724400"/>
          </a:xfrm>
          <a:prstGeom prst="rect">
            <a:avLst/>
          </a:prstGeom>
          <a:noFill/>
          <a:ln>
            <a:noFill/>
          </a:ln>
        </p:spPr>
        <p:txBody>
          <a:bodyPr anchorCtr="0" anchor="t" bIns="45700" lIns="91425" spcFirstLastPara="1" rIns="91425" wrap="square" tIns="45700">
            <a:noAutofit/>
          </a:bodyPr>
          <a:lstStyle/>
          <a:p>
            <a:pPr indent="-342900" lvl="0" marL="685791" marR="0" rtl="0" algn="just">
              <a:spcBef>
                <a:spcPts val="0"/>
              </a:spcBef>
              <a:spcAft>
                <a:spcPts val="0"/>
              </a:spcAft>
              <a:buClr>
                <a:srgbClr val="0033CC"/>
              </a:buClr>
              <a:buSzPts val="2400"/>
              <a:buFont typeface="Noto Sans Symbols"/>
              <a:buChar char="▪"/>
            </a:pPr>
            <a:r>
              <a:rPr lang="en-US" sz="2400">
                <a:solidFill>
                  <a:srgbClr val="0033CC"/>
                </a:solidFill>
                <a:latin typeface="Trebuchet MS"/>
                <a:ea typeface="Trebuchet MS"/>
                <a:cs typeface="Trebuchet MS"/>
                <a:sym typeface="Trebuchet MS"/>
              </a:rPr>
              <a:t>Abstract </a:t>
            </a:r>
            <a:endParaRPr/>
          </a:p>
          <a:p>
            <a:pPr indent="-342900" lvl="0" marL="685791" marR="0" rtl="0" algn="just">
              <a:spcBef>
                <a:spcPts val="0"/>
              </a:spcBef>
              <a:spcAft>
                <a:spcPts val="0"/>
              </a:spcAft>
              <a:buClr>
                <a:srgbClr val="0000FF"/>
              </a:buClr>
              <a:buSzPts val="2400"/>
              <a:buFont typeface="Noto Sans Symbols"/>
              <a:buChar char="▪"/>
            </a:pPr>
            <a:r>
              <a:rPr lang="en-US" sz="2400">
                <a:solidFill>
                  <a:srgbClr val="0000FF"/>
                </a:solidFill>
                <a:latin typeface="Trebuchet MS"/>
                <a:ea typeface="Trebuchet MS"/>
                <a:cs typeface="Trebuchet MS"/>
                <a:sym typeface="Trebuchet MS"/>
              </a:rPr>
              <a:t>Summary of Literature Survey</a:t>
            </a:r>
            <a:endParaRPr sz="2400">
              <a:solidFill>
                <a:srgbClr val="0000FF"/>
              </a:solidFill>
              <a:latin typeface="Trebuchet MS"/>
              <a:ea typeface="Trebuchet MS"/>
              <a:cs typeface="Trebuchet MS"/>
              <a:sym typeface="Trebuchet MS"/>
            </a:endParaRPr>
          </a:p>
          <a:p>
            <a:pPr indent="-342900" lvl="0" marL="685791" marR="0" rtl="0" algn="just">
              <a:spcBef>
                <a:spcPts val="480"/>
              </a:spcBef>
              <a:spcAft>
                <a:spcPts val="0"/>
              </a:spcAft>
              <a:buClr>
                <a:srgbClr val="0000FF"/>
              </a:buClr>
              <a:buSzPts val="2400"/>
              <a:buFont typeface="Arial"/>
              <a:buChar char="•"/>
            </a:pPr>
            <a:r>
              <a:rPr lang="en-US" sz="2400">
                <a:solidFill>
                  <a:srgbClr val="0000FF"/>
                </a:solidFill>
                <a:latin typeface="Trebuchet MS"/>
                <a:ea typeface="Trebuchet MS"/>
                <a:cs typeface="Trebuchet MS"/>
                <a:sym typeface="Trebuchet MS"/>
              </a:rPr>
              <a:t>Suggestions from Review – 2</a:t>
            </a:r>
            <a:endParaRPr/>
          </a:p>
          <a:p>
            <a:pPr indent="-342900" lvl="0" marL="685791" marR="0" rtl="0" algn="just">
              <a:spcBef>
                <a:spcPts val="480"/>
              </a:spcBef>
              <a:spcAft>
                <a:spcPts val="0"/>
              </a:spcAft>
              <a:buClr>
                <a:srgbClr val="0000FF"/>
              </a:buClr>
              <a:buSzPts val="2400"/>
              <a:buFont typeface="Arial"/>
              <a:buChar char="•"/>
            </a:pPr>
            <a:r>
              <a:rPr lang="en-US" sz="2400">
                <a:solidFill>
                  <a:srgbClr val="0000FF"/>
                </a:solidFill>
                <a:latin typeface="Trebuchet MS"/>
                <a:ea typeface="Trebuchet MS"/>
                <a:cs typeface="Trebuchet MS"/>
                <a:sym typeface="Trebuchet MS"/>
              </a:rPr>
              <a:t>Proposed Methodology / Design Approach</a:t>
            </a:r>
            <a:endParaRPr/>
          </a:p>
          <a:p>
            <a:pPr indent="-342900" lvl="0" marL="685791" marR="0" rtl="0" algn="just">
              <a:spcBef>
                <a:spcPts val="480"/>
              </a:spcBef>
              <a:spcAft>
                <a:spcPts val="0"/>
              </a:spcAft>
              <a:buClr>
                <a:srgbClr val="0000FF"/>
              </a:buClr>
              <a:buSzPts val="2400"/>
              <a:buFont typeface="Arial"/>
              <a:buChar char="•"/>
            </a:pPr>
            <a:r>
              <a:rPr lang="en-US" sz="2400">
                <a:solidFill>
                  <a:srgbClr val="0000FF"/>
                </a:solidFill>
                <a:latin typeface="Trebuchet MS"/>
                <a:ea typeface="Trebuchet MS"/>
                <a:cs typeface="Trebuchet MS"/>
                <a:sym typeface="Trebuchet MS"/>
              </a:rPr>
              <a:t>Architecture</a:t>
            </a:r>
            <a:endParaRPr/>
          </a:p>
          <a:p>
            <a:pPr indent="-342900" lvl="0" marL="685791" marR="0" rtl="0" algn="just">
              <a:spcBef>
                <a:spcPts val="480"/>
              </a:spcBef>
              <a:spcAft>
                <a:spcPts val="0"/>
              </a:spcAft>
              <a:buClr>
                <a:srgbClr val="0000FF"/>
              </a:buClr>
              <a:buSzPts val="2400"/>
              <a:buFont typeface="Arial"/>
              <a:buChar char="•"/>
            </a:pPr>
            <a:r>
              <a:rPr lang="en-US" sz="2400">
                <a:solidFill>
                  <a:srgbClr val="0000FF"/>
                </a:solidFill>
                <a:latin typeface="Trebuchet MS"/>
                <a:ea typeface="Trebuchet MS"/>
                <a:cs typeface="Trebuchet MS"/>
                <a:sym typeface="Trebuchet MS"/>
              </a:rPr>
              <a:t>Design Description</a:t>
            </a:r>
            <a:endParaRPr/>
          </a:p>
          <a:p>
            <a:pPr indent="-342900" lvl="0" marL="685791" marR="0" rtl="0" algn="just">
              <a:spcBef>
                <a:spcPts val="480"/>
              </a:spcBef>
              <a:spcAft>
                <a:spcPts val="0"/>
              </a:spcAft>
              <a:buClr>
                <a:srgbClr val="0000FF"/>
              </a:buClr>
              <a:buSzPts val="2400"/>
              <a:buFont typeface="Arial"/>
              <a:buChar char="•"/>
            </a:pPr>
            <a:r>
              <a:rPr lang="en-US" sz="2400">
                <a:solidFill>
                  <a:srgbClr val="0000FF"/>
                </a:solidFill>
                <a:latin typeface="Trebuchet MS"/>
                <a:ea typeface="Trebuchet MS"/>
                <a:cs typeface="Trebuchet MS"/>
                <a:sym typeface="Trebuchet MS"/>
              </a:rPr>
              <a:t>Technologies Used</a:t>
            </a:r>
            <a:endParaRPr/>
          </a:p>
          <a:p>
            <a:pPr indent="-342900" lvl="0" marL="685791" marR="0" rtl="0" algn="just">
              <a:spcBef>
                <a:spcPts val="480"/>
              </a:spcBef>
              <a:spcAft>
                <a:spcPts val="0"/>
              </a:spcAft>
              <a:buClr>
                <a:srgbClr val="0000FF"/>
              </a:buClr>
              <a:buSzPts val="2400"/>
              <a:buFont typeface="Arial"/>
              <a:buChar char="•"/>
            </a:pPr>
            <a:r>
              <a:rPr lang="en-US" sz="2400">
                <a:solidFill>
                  <a:srgbClr val="0000FF"/>
                </a:solidFill>
                <a:latin typeface="Trebuchet MS"/>
                <a:ea typeface="Trebuchet MS"/>
                <a:cs typeface="Trebuchet MS"/>
                <a:sym typeface="Trebuchet MS"/>
              </a:rPr>
              <a:t>Project Progress</a:t>
            </a:r>
            <a:endParaRPr/>
          </a:p>
          <a:p>
            <a:pPr indent="-342900" lvl="0" marL="685791" marR="0" rtl="0" algn="just">
              <a:spcBef>
                <a:spcPts val="480"/>
              </a:spcBef>
              <a:spcAft>
                <a:spcPts val="0"/>
              </a:spcAft>
              <a:buClr>
                <a:srgbClr val="0000FF"/>
              </a:buClr>
              <a:buSzPts val="2400"/>
              <a:buFont typeface="Arial"/>
              <a:buChar char="•"/>
            </a:pPr>
            <a:r>
              <a:rPr lang="en-US" sz="2400">
                <a:solidFill>
                  <a:srgbClr val="0000FF"/>
                </a:solidFill>
                <a:latin typeface="Trebuchet MS"/>
                <a:ea typeface="Trebuchet MS"/>
                <a:cs typeface="Trebuchet MS"/>
                <a:sym typeface="Trebuchet MS"/>
              </a:rPr>
              <a:t>References</a:t>
            </a:r>
            <a:endParaRPr sz="2400">
              <a:solidFill>
                <a:srgbClr val="0033CC"/>
              </a:solidFill>
              <a:latin typeface="Trebuchet MS"/>
              <a:ea typeface="Trebuchet MS"/>
              <a:cs typeface="Trebuchet MS"/>
              <a:sym typeface="Trebuchet MS"/>
            </a:endParaRPr>
          </a:p>
          <a:p>
            <a:pPr indent="-190500" lvl="0" marL="685791" marR="0" rtl="0" algn="just">
              <a:spcBef>
                <a:spcPts val="0"/>
              </a:spcBef>
              <a:spcAft>
                <a:spcPts val="0"/>
              </a:spcAft>
              <a:buClr>
                <a:schemeClr val="dk1"/>
              </a:buClr>
              <a:buSzPts val="2400"/>
              <a:buFont typeface="Arial"/>
              <a:buNone/>
            </a:pPr>
            <a:r>
              <a:t/>
            </a:r>
            <a:endParaRPr sz="2400">
              <a:solidFill>
                <a:srgbClr val="0033CC"/>
              </a:solidFill>
              <a:latin typeface="Trebuchet MS"/>
              <a:ea typeface="Trebuchet MS"/>
              <a:cs typeface="Trebuchet MS"/>
              <a:sym typeface="Trebuchet MS"/>
            </a:endParaRPr>
          </a:p>
        </p:txBody>
      </p:sp>
      <p:sp>
        <p:nvSpPr>
          <p:cNvPr id="226" name="Google Shape;226;gcf81509a4d_1_142"/>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Outline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cf3e927859_4_25"/>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7" name="Google Shape;367;gcf3e927859_4_25"/>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Benefits of the approach</a:t>
            </a:r>
            <a:endParaRPr b="0" i="0" sz="2400" u="none" cap="none" strike="noStrike">
              <a:solidFill>
                <a:schemeClr val="dk1"/>
              </a:solidFill>
              <a:latin typeface="Arial"/>
              <a:ea typeface="Arial"/>
              <a:cs typeface="Arial"/>
              <a:sym typeface="Arial"/>
            </a:endParaRPr>
          </a:p>
        </p:txBody>
      </p:sp>
      <p:sp>
        <p:nvSpPr>
          <p:cNvPr id="368" name="Google Shape;368;gcf3e927859_4_25"/>
          <p:cNvSpPr txBox="1"/>
          <p:nvPr/>
        </p:nvSpPr>
        <p:spPr>
          <a:xfrm>
            <a:off x="1081400" y="1617750"/>
            <a:ext cx="9896700" cy="4528500"/>
          </a:xfrm>
          <a:prstGeom prst="rect">
            <a:avLst/>
          </a:prstGeom>
          <a:noFill/>
          <a:ln>
            <a:noFill/>
          </a:ln>
        </p:spPr>
        <p:txBody>
          <a:bodyPr anchorCtr="0" anchor="ctr" bIns="45700" lIns="91425" spcFirstLastPara="1" rIns="91425" wrap="square" tIns="45700">
            <a:noAutofit/>
          </a:bodyPr>
          <a:lstStyle/>
          <a:p>
            <a:pPr indent="-220980" lvl="0" marL="342900" marR="0" rtl="0" algn="just">
              <a:lnSpc>
                <a:spcPct val="100000"/>
              </a:lnSpc>
              <a:spcBef>
                <a:spcPts val="480"/>
              </a:spcBef>
              <a:spcAft>
                <a:spcPts val="0"/>
              </a:spcAft>
              <a:buClr>
                <a:srgbClr val="FF0000"/>
              </a:buClr>
              <a:buSzPts val="1920"/>
              <a:buFont typeface="Arial"/>
              <a:buNone/>
            </a:pPr>
            <a:r>
              <a:rPr lang="en-US" sz="2400">
                <a:solidFill>
                  <a:srgbClr val="0033CC"/>
                </a:solidFill>
                <a:highlight>
                  <a:srgbClr val="FFFFFF"/>
                </a:highlight>
                <a:latin typeface="Trebuchet MS"/>
                <a:ea typeface="Trebuchet MS"/>
                <a:cs typeface="Trebuchet MS"/>
                <a:sym typeface="Trebuchet MS"/>
              </a:rPr>
              <a:t>An </a:t>
            </a:r>
            <a:r>
              <a:rPr b="1" lang="en-US" sz="2400">
                <a:solidFill>
                  <a:srgbClr val="0033CC"/>
                </a:solidFill>
                <a:highlight>
                  <a:srgbClr val="FFFFFF"/>
                </a:highlight>
                <a:latin typeface="Trebuchet MS"/>
                <a:ea typeface="Trebuchet MS"/>
                <a:cs typeface="Trebuchet MS"/>
                <a:sym typeface="Trebuchet MS"/>
              </a:rPr>
              <a:t>autoencoder</a:t>
            </a:r>
            <a:r>
              <a:rPr lang="en-US" sz="2400">
                <a:solidFill>
                  <a:srgbClr val="0033CC"/>
                </a:solidFill>
                <a:highlight>
                  <a:srgbClr val="FFFFFF"/>
                </a:highlight>
                <a:latin typeface="Trebuchet MS"/>
                <a:ea typeface="Trebuchet MS"/>
                <a:cs typeface="Trebuchet MS"/>
                <a:sym typeface="Trebuchet MS"/>
              </a:rPr>
              <a:t> can learn non-linear transformations with a non-linear activation function and multiple layers. It doesn't have to learn dense layers. It can use convolutional layers to learn which is better for video, image and series data.</a:t>
            </a:r>
            <a:endParaRPr sz="2400">
              <a:solidFill>
                <a:srgbClr val="0033CC"/>
              </a:solidFill>
              <a:latin typeface="Trebuchet MS"/>
              <a:ea typeface="Trebuchet MS"/>
              <a:cs typeface="Trebuchet MS"/>
              <a:sym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cf7e3b6d5d_0_21"/>
          <p:cNvSpPr txBox="1"/>
          <p:nvPr/>
        </p:nvSpPr>
        <p:spPr>
          <a:xfrm>
            <a:off x="1081400" y="1617750"/>
            <a:ext cx="9896700" cy="4528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2400">
                <a:solidFill>
                  <a:srgbClr val="0033CC"/>
                </a:solidFill>
                <a:latin typeface="Trebuchet MS"/>
                <a:ea typeface="Trebuchet MS"/>
                <a:cs typeface="Trebuchet MS"/>
                <a:sym typeface="Trebuchet MS"/>
              </a:rPr>
              <a:t>We have chosen LSTM over alternative ,</a:t>
            </a:r>
            <a:r>
              <a:rPr lang="en-US" sz="2400">
                <a:solidFill>
                  <a:srgbClr val="0033CC"/>
                </a:solidFill>
                <a:highlight>
                  <a:srgbClr val="FFFFFF"/>
                </a:highlight>
                <a:latin typeface="Trebuchet MS"/>
                <a:ea typeface="Trebuchet MS"/>
                <a:cs typeface="Trebuchet MS"/>
                <a:sym typeface="Trebuchet MS"/>
              </a:rPr>
              <a:t>hidden Markov models and other sequence learning methods because of its relative insensitivity to gap length. What that means is if we want to predict the sequence after 1,000 intervals instead of 10, the model will forgot the starting point by the time it reaches the intervals towards the end but LSTM remembers .</a:t>
            </a:r>
            <a:endParaRPr sz="2400">
              <a:solidFill>
                <a:srgbClr val="0033CC"/>
              </a:solidFill>
              <a:latin typeface="Trebuchet MS"/>
              <a:ea typeface="Trebuchet MS"/>
              <a:cs typeface="Trebuchet MS"/>
              <a:sym typeface="Trebuchet MS"/>
            </a:endParaRPr>
          </a:p>
        </p:txBody>
      </p:sp>
      <p:sp>
        <p:nvSpPr>
          <p:cNvPr id="374" name="Google Shape;374;gcf7e3b6d5d_0_21"/>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5" name="Google Shape;375;gcf7e3b6d5d_0_21"/>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Benefits of the approach</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cf3e927859_4_17"/>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2" name="Google Shape;382;gcf3e927859_4_17"/>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rtl="0" algn="r">
              <a:spcBef>
                <a:spcPts val="0"/>
              </a:spcBef>
              <a:spcAft>
                <a:spcPts val="0"/>
              </a:spcAft>
              <a:buClr>
                <a:schemeClr val="dk1"/>
              </a:buClr>
              <a:buSzPts val="2400"/>
              <a:buFont typeface="Arial"/>
              <a:buNone/>
            </a:pPr>
            <a:r>
              <a:rPr lang="en-US" sz="2400">
                <a:solidFill>
                  <a:srgbClr val="FF0000"/>
                </a:solidFill>
                <a:latin typeface="Trebuchet MS"/>
                <a:ea typeface="Trebuchet MS"/>
                <a:cs typeface="Trebuchet MS"/>
                <a:sym typeface="Trebuchet MS"/>
              </a:rPr>
              <a:t>Benefits of the approach</a:t>
            </a:r>
            <a:endParaRPr sz="2400">
              <a:solidFill>
                <a:schemeClr val="dk1"/>
              </a:solidFill>
            </a:endParaRPr>
          </a:p>
          <a:p>
            <a:pPr indent="-342900" lvl="0" marL="342900" marR="0" rtl="0" algn="r">
              <a:lnSpc>
                <a:spcPct val="100000"/>
              </a:lnSpc>
              <a:spcBef>
                <a:spcPts val="0"/>
              </a:spcBef>
              <a:spcAft>
                <a:spcPts val="0"/>
              </a:spcAft>
              <a:buClr>
                <a:srgbClr val="000000"/>
              </a:buClr>
              <a:buSzPts val="2400"/>
              <a:buFont typeface="Arial"/>
              <a:buNone/>
            </a:pPr>
            <a:r>
              <a:t/>
            </a:r>
            <a:endParaRPr sz="2400">
              <a:solidFill>
                <a:srgbClr val="FF0000"/>
              </a:solidFill>
              <a:latin typeface="Trebuchet MS"/>
              <a:ea typeface="Trebuchet MS"/>
              <a:cs typeface="Trebuchet MS"/>
              <a:sym typeface="Trebuchet MS"/>
            </a:endParaRPr>
          </a:p>
        </p:txBody>
      </p:sp>
      <p:sp>
        <p:nvSpPr>
          <p:cNvPr id="383" name="Google Shape;383;gcf3e927859_4_17"/>
          <p:cNvSpPr txBox="1"/>
          <p:nvPr/>
        </p:nvSpPr>
        <p:spPr>
          <a:xfrm>
            <a:off x="1407450" y="1764450"/>
            <a:ext cx="9377100" cy="4755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400">
                <a:solidFill>
                  <a:srgbClr val="0000FF"/>
                </a:solidFill>
                <a:latin typeface="Trebuchet MS"/>
                <a:ea typeface="Trebuchet MS"/>
                <a:cs typeface="Trebuchet MS"/>
                <a:sym typeface="Trebuchet MS"/>
              </a:rPr>
              <a:t>The pre-processing required in a ConvNet is much lower as compared to other classification algorithms. While in primitive methods filters are hand-engineered, with enough training, ConvNets have the ability to learn these filters/characteristics.</a:t>
            </a:r>
            <a:endParaRPr sz="2400">
              <a:solidFill>
                <a:srgbClr val="0000FF"/>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400"/>
              <a:buFont typeface="Arial"/>
              <a:buNone/>
            </a:pPr>
            <a:r>
              <a:t/>
            </a:r>
            <a:endParaRPr sz="2400">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400"/>
              <a:buFont typeface="Arial"/>
              <a:buNone/>
            </a:pPr>
            <a:r>
              <a:t/>
            </a:r>
            <a:endParaRPr sz="2400">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400"/>
              <a:buFont typeface="Arial"/>
              <a:buNone/>
            </a:pPr>
            <a:r>
              <a:t/>
            </a:r>
            <a:endParaRPr sz="2400">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400"/>
              <a:buFont typeface="Arial"/>
              <a:buNone/>
            </a:pPr>
            <a:r>
              <a:t/>
            </a:r>
            <a:endParaRPr sz="2400">
              <a:solidFill>
                <a:srgbClr val="0033CC"/>
              </a:solidFill>
              <a:latin typeface="Trebuchet MS"/>
              <a:ea typeface="Trebuchet MS"/>
              <a:cs typeface="Trebuchet MS"/>
              <a:sym typeface="Trebuchet M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gcf3e927859_4_1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9" name="Google Shape;389;gcf3e927859_4_10"/>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Drawbacks of the approach</a:t>
            </a:r>
            <a:endParaRPr b="0" i="0" sz="2400" u="none" cap="none" strike="noStrike">
              <a:solidFill>
                <a:schemeClr val="dk1"/>
              </a:solidFill>
              <a:latin typeface="Arial"/>
              <a:ea typeface="Arial"/>
              <a:cs typeface="Arial"/>
              <a:sym typeface="Arial"/>
            </a:endParaRPr>
          </a:p>
        </p:txBody>
      </p:sp>
      <p:sp>
        <p:nvSpPr>
          <p:cNvPr id="390" name="Google Shape;390;gcf3e927859_4_10"/>
          <p:cNvSpPr txBox="1"/>
          <p:nvPr/>
        </p:nvSpPr>
        <p:spPr>
          <a:xfrm>
            <a:off x="1081400" y="1617750"/>
            <a:ext cx="9896700" cy="4528500"/>
          </a:xfrm>
          <a:prstGeom prst="rect">
            <a:avLst/>
          </a:prstGeom>
          <a:noFill/>
          <a:ln>
            <a:noFill/>
          </a:ln>
        </p:spPr>
        <p:txBody>
          <a:bodyPr anchorCtr="0" anchor="ctr" bIns="45700" lIns="91425" spcFirstLastPara="1" rIns="91425" wrap="square" tIns="45700">
            <a:noAutofit/>
          </a:bodyPr>
          <a:lstStyle/>
          <a:p>
            <a:pPr indent="-220980" lvl="0" marL="342900" marR="0" rtl="0" algn="just">
              <a:lnSpc>
                <a:spcPct val="100000"/>
              </a:lnSpc>
              <a:spcBef>
                <a:spcPts val="480"/>
              </a:spcBef>
              <a:spcAft>
                <a:spcPts val="0"/>
              </a:spcAft>
              <a:buClr>
                <a:srgbClr val="FF0000"/>
              </a:buClr>
              <a:buSzPts val="1920"/>
              <a:buFont typeface="Arial"/>
              <a:buNone/>
            </a:pPr>
            <a:r>
              <a:rPr b="1" lang="en-US" sz="2400">
                <a:solidFill>
                  <a:srgbClr val="0033CC"/>
                </a:solidFill>
                <a:highlight>
                  <a:srgbClr val="FFFFFF"/>
                </a:highlight>
                <a:latin typeface="Trebuchet MS"/>
                <a:ea typeface="Trebuchet MS"/>
                <a:cs typeface="Trebuchet MS"/>
                <a:sym typeface="Trebuchet MS"/>
              </a:rPr>
              <a:t>Autoencoders</a:t>
            </a:r>
            <a:r>
              <a:rPr lang="en-US" sz="2400">
                <a:solidFill>
                  <a:srgbClr val="0033CC"/>
                </a:solidFill>
                <a:highlight>
                  <a:srgbClr val="FFFFFF"/>
                </a:highlight>
                <a:latin typeface="Trebuchet MS"/>
                <a:ea typeface="Trebuchet MS"/>
                <a:cs typeface="Trebuchet MS"/>
                <a:sym typeface="Trebuchet MS"/>
              </a:rPr>
              <a:t> are not that efficient compared to Generative Adversarial Networks in reconstructing an image. As the complexity of the images increase, </a:t>
            </a:r>
            <a:r>
              <a:rPr b="1" lang="en-US" sz="2400">
                <a:solidFill>
                  <a:srgbClr val="0033CC"/>
                </a:solidFill>
                <a:highlight>
                  <a:srgbClr val="FFFFFF"/>
                </a:highlight>
                <a:latin typeface="Trebuchet MS"/>
                <a:ea typeface="Trebuchet MS"/>
                <a:cs typeface="Trebuchet MS"/>
                <a:sym typeface="Trebuchet MS"/>
              </a:rPr>
              <a:t>autoencoders</a:t>
            </a:r>
            <a:r>
              <a:rPr lang="en-US" sz="2400">
                <a:solidFill>
                  <a:srgbClr val="0033CC"/>
                </a:solidFill>
                <a:highlight>
                  <a:srgbClr val="FFFFFF"/>
                </a:highlight>
                <a:latin typeface="Trebuchet MS"/>
                <a:ea typeface="Trebuchet MS"/>
                <a:cs typeface="Trebuchet MS"/>
                <a:sym typeface="Trebuchet MS"/>
              </a:rPr>
              <a:t> struggle to keep up and images start to get blurry</a:t>
            </a:r>
            <a:endParaRPr sz="2400">
              <a:solidFill>
                <a:srgbClr val="0033CC"/>
              </a:solidFill>
              <a:latin typeface="Trebuchet MS"/>
              <a:ea typeface="Trebuchet MS"/>
              <a:cs typeface="Trebuchet MS"/>
              <a:sym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cf3e927859_4_33"/>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6" name="Google Shape;396;gcf3e927859_4_33"/>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Drawbacks of the approach</a:t>
            </a:r>
            <a:endParaRPr b="0" i="0" sz="2400" u="none" cap="none" strike="noStrike">
              <a:solidFill>
                <a:schemeClr val="dk1"/>
              </a:solidFill>
              <a:latin typeface="Arial"/>
              <a:ea typeface="Arial"/>
              <a:cs typeface="Arial"/>
              <a:sym typeface="Arial"/>
            </a:endParaRPr>
          </a:p>
        </p:txBody>
      </p:sp>
      <p:sp>
        <p:nvSpPr>
          <p:cNvPr id="397" name="Google Shape;397;gcf3e927859_4_33"/>
          <p:cNvSpPr txBox="1"/>
          <p:nvPr/>
        </p:nvSpPr>
        <p:spPr>
          <a:xfrm>
            <a:off x="1081400" y="1617750"/>
            <a:ext cx="9896700" cy="4528500"/>
          </a:xfrm>
          <a:prstGeom prst="rect">
            <a:avLst/>
          </a:prstGeom>
          <a:noFill/>
          <a:ln>
            <a:noFill/>
          </a:ln>
        </p:spPr>
        <p:txBody>
          <a:bodyPr anchorCtr="0" anchor="ctr" bIns="45700" lIns="91425" spcFirstLastPara="1" rIns="91425" wrap="square" tIns="45700">
            <a:noAutofit/>
          </a:bodyPr>
          <a:lstStyle/>
          <a:p>
            <a:pPr indent="-220980" lvl="0" marL="342900" marR="0" rtl="0" algn="l">
              <a:lnSpc>
                <a:spcPct val="100000"/>
              </a:lnSpc>
              <a:spcBef>
                <a:spcPts val="480"/>
              </a:spcBef>
              <a:spcAft>
                <a:spcPts val="0"/>
              </a:spcAft>
              <a:buClr>
                <a:srgbClr val="FF0000"/>
              </a:buClr>
              <a:buSzPts val="1920"/>
              <a:buFont typeface="Arial"/>
              <a:buNone/>
            </a:pPr>
            <a:r>
              <a:rPr lang="en-US" sz="2400">
                <a:solidFill>
                  <a:srgbClr val="0033CC"/>
                </a:solidFill>
                <a:highlight>
                  <a:srgbClr val="FFFFFF"/>
                </a:highlight>
                <a:latin typeface="Trebuchet MS"/>
                <a:ea typeface="Trebuchet MS"/>
                <a:cs typeface="Trebuchet MS"/>
                <a:sym typeface="Trebuchet MS"/>
              </a:rPr>
              <a:t>Convolutional Neural networks (CNN) have great performance while classifying images which are very similar to the dataset . </a:t>
            </a:r>
            <a:r>
              <a:rPr lang="en-US" sz="2400">
                <a:solidFill>
                  <a:srgbClr val="0033CC"/>
                </a:solidFill>
                <a:latin typeface="Trebuchet MS"/>
                <a:ea typeface="Trebuchet MS"/>
                <a:cs typeface="Trebuchet MS"/>
                <a:sym typeface="Trebuchet MS"/>
              </a:rPr>
              <a:t>However, If the images contain some degree of tilt or rotation then CNNs usually have difficulty in classifying the image</a:t>
            </a:r>
            <a:endParaRPr sz="2400">
              <a:solidFill>
                <a:srgbClr val="0033CC"/>
              </a:solidFill>
              <a:latin typeface="Trebuchet MS"/>
              <a:ea typeface="Trebuchet MS"/>
              <a:cs typeface="Trebuchet MS"/>
              <a:sym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cf7e3b6d5d_0_3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3" name="Google Shape;403;gcf7e3b6d5d_0_30"/>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Drawbacks of the approach</a:t>
            </a:r>
            <a:endParaRPr b="0" i="0" sz="2400" u="none" cap="none" strike="noStrike">
              <a:solidFill>
                <a:schemeClr val="dk1"/>
              </a:solidFill>
              <a:latin typeface="Arial"/>
              <a:ea typeface="Arial"/>
              <a:cs typeface="Arial"/>
              <a:sym typeface="Arial"/>
            </a:endParaRPr>
          </a:p>
        </p:txBody>
      </p:sp>
      <p:sp>
        <p:nvSpPr>
          <p:cNvPr id="404" name="Google Shape;404;gcf7e3b6d5d_0_30"/>
          <p:cNvSpPr txBox="1"/>
          <p:nvPr/>
        </p:nvSpPr>
        <p:spPr>
          <a:xfrm>
            <a:off x="1081400" y="1617750"/>
            <a:ext cx="9896700" cy="4528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2400">
                <a:solidFill>
                  <a:srgbClr val="0033CC"/>
                </a:solidFill>
                <a:highlight>
                  <a:srgbClr val="FFFFFF"/>
                </a:highlight>
                <a:latin typeface="Trebuchet MS"/>
                <a:ea typeface="Trebuchet MS"/>
                <a:cs typeface="Trebuchet MS"/>
                <a:sym typeface="Trebuchet MS"/>
              </a:rPr>
              <a:t>LSTM’s require a lot of resources and time to get trained and become ready for real-world applications. In technical terms, they need high memory-bandwidth because of linear layers present in each cell which the system usually fails to provide for. Thus, hardware-wise, LSTMs become quite inefficient.</a:t>
            </a:r>
            <a:endParaRPr sz="2400">
              <a:solidFill>
                <a:srgbClr val="0033CC"/>
              </a:solidFill>
              <a:highlight>
                <a:srgbClr val="FFFFFF"/>
              </a:highlight>
              <a:latin typeface="Trebuchet MS"/>
              <a:ea typeface="Trebuchet MS"/>
              <a:cs typeface="Trebuchet MS"/>
              <a:sym typeface="Trebuchet MS"/>
            </a:endParaRPr>
          </a:p>
          <a:p>
            <a:pPr indent="-220980" lvl="0" marL="342900" marR="0" rtl="0" algn="l">
              <a:lnSpc>
                <a:spcPct val="100000"/>
              </a:lnSpc>
              <a:spcBef>
                <a:spcPts val="3600"/>
              </a:spcBef>
              <a:spcAft>
                <a:spcPts val="0"/>
              </a:spcAft>
              <a:buClr>
                <a:srgbClr val="FF0000"/>
              </a:buClr>
              <a:buSzPts val="1920"/>
              <a:buFont typeface="Arial"/>
              <a:buNone/>
            </a:pPr>
            <a:r>
              <a:t/>
            </a:r>
            <a:endParaRPr sz="2400">
              <a:solidFill>
                <a:srgbClr val="0645AD"/>
              </a:solidFill>
              <a:highlight>
                <a:srgbClr val="FFFFFF"/>
              </a:highlight>
              <a:latin typeface="Trebuchet MS"/>
              <a:ea typeface="Trebuchet MS"/>
              <a:cs typeface="Trebuchet MS"/>
              <a:sym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cf81509a4d_1_657"/>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0" name="Google Shape;410;gcf81509a4d_1_657"/>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Architecture (if applicable)</a:t>
            </a:r>
            <a:endParaRPr sz="2400">
              <a:solidFill>
                <a:schemeClr val="dk1"/>
              </a:solidFill>
              <a:latin typeface="Arial"/>
              <a:ea typeface="Arial"/>
              <a:cs typeface="Arial"/>
              <a:sym typeface="Arial"/>
            </a:endParaRPr>
          </a:p>
        </p:txBody>
      </p:sp>
      <p:sp>
        <p:nvSpPr>
          <p:cNvPr id="411" name="Google Shape;411;gcf81509a4d_1_657"/>
          <p:cNvSpPr txBox="1"/>
          <p:nvPr/>
        </p:nvSpPr>
        <p:spPr>
          <a:xfrm>
            <a:off x="2114900" y="1791525"/>
            <a:ext cx="8553000" cy="3777000"/>
          </a:xfrm>
          <a:prstGeom prst="rect">
            <a:avLst/>
          </a:prstGeom>
          <a:noFill/>
          <a:ln>
            <a:noFill/>
          </a:ln>
        </p:spPr>
        <p:txBody>
          <a:bodyPr anchorCtr="0" anchor="ctr" bIns="45700" lIns="91425" spcFirstLastPara="1" rIns="91425" wrap="square" tIns="45700">
            <a:noAutofit/>
          </a:bodyPr>
          <a:lstStyle/>
          <a:p>
            <a:pPr indent="0" lvl="0" marL="0" marR="0" rtl="0" algn="just">
              <a:spcBef>
                <a:spcPts val="480"/>
              </a:spcBef>
              <a:spcAft>
                <a:spcPts val="0"/>
              </a:spcAft>
              <a:buNone/>
            </a:pPr>
            <a:r>
              <a:rPr lang="en-US" sz="2400">
                <a:solidFill>
                  <a:srgbClr val="0033CC"/>
                </a:solidFill>
                <a:latin typeface="Trebuchet MS"/>
                <a:ea typeface="Trebuchet MS"/>
                <a:cs typeface="Trebuchet MS"/>
                <a:sym typeface="Trebuchet MS"/>
              </a:rPr>
              <a:t>Provide high-level design view of the system.</a:t>
            </a:r>
            <a:endParaRPr/>
          </a:p>
          <a:p>
            <a:pPr indent="0" lvl="0" marL="0" marR="0" rtl="0" algn="just">
              <a:spcBef>
                <a:spcPts val="48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480"/>
              </a:spcBef>
              <a:spcAft>
                <a:spcPts val="0"/>
              </a:spcAft>
              <a:buNone/>
            </a:pPr>
            <a:r>
              <a:rPr lang="en-US" sz="2400">
                <a:solidFill>
                  <a:srgbClr val="0033CC"/>
                </a:solidFill>
                <a:latin typeface="Trebuchet MS"/>
                <a:ea typeface="Trebuchet MS"/>
                <a:cs typeface="Trebuchet MS"/>
                <a:sym typeface="Trebuchet MS"/>
              </a:rPr>
              <a:t>Identify the logical user groups, application components, data components, and interfacing systems. Illustrate the collaboration and interaction between the major components.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gd28a3bb40b_0_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7" name="Google Shape;417;gd28a3bb40b_0_0"/>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Architecture (if applicable)</a:t>
            </a:r>
            <a:endParaRPr sz="2400">
              <a:solidFill>
                <a:schemeClr val="dk1"/>
              </a:solidFill>
              <a:latin typeface="Arial"/>
              <a:ea typeface="Arial"/>
              <a:cs typeface="Arial"/>
              <a:sym typeface="Arial"/>
            </a:endParaRPr>
          </a:p>
        </p:txBody>
      </p:sp>
      <p:pic>
        <p:nvPicPr>
          <p:cNvPr id="418" name="Google Shape;418;gd28a3bb40b_0_0"/>
          <p:cNvPicPr preferRelativeResize="0"/>
          <p:nvPr/>
        </p:nvPicPr>
        <p:blipFill>
          <a:blip r:embed="rId3">
            <a:alphaModFix/>
          </a:blip>
          <a:stretch>
            <a:fillRect/>
          </a:stretch>
        </p:blipFill>
        <p:spPr>
          <a:xfrm>
            <a:off x="781200" y="1617750"/>
            <a:ext cx="10832201" cy="4812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gd263acd0dd_0_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4" name="Google Shape;424;gd263acd0dd_0_0"/>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Architecture (if applicable)</a:t>
            </a:r>
            <a:endParaRPr sz="2400">
              <a:solidFill>
                <a:schemeClr val="dk1"/>
              </a:solidFill>
              <a:latin typeface="Arial"/>
              <a:ea typeface="Arial"/>
              <a:cs typeface="Arial"/>
              <a:sym typeface="Arial"/>
            </a:endParaRPr>
          </a:p>
        </p:txBody>
      </p:sp>
      <p:sp>
        <p:nvSpPr>
          <p:cNvPr id="425" name="Google Shape;425;gd263acd0dd_0_0"/>
          <p:cNvSpPr txBox="1"/>
          <p:nvPr/>
        </p:nvSpPr>
        <p:spPr>
          <a:xfrm>
            <a:off x="2115000" y="2322900"/>
            <a:ext cx="8553000" cy="3777000"/>
          </a:xfrm>
          <a:prstGeom prst="rect">
            <a:avLst/>
          </a:prstGeom>
          <a:noFill/>
          <a:ln>
            <a:noFill/>
          </a:ln>
        </p:spPr>
        <p:txBody>
          <a:bodyPr anchorCtr="0" anchor="ctr" bIns="45700" lIns="91425" spcFirstLastPara="1" rIns="91425" wrap="square" tIns="45700">
            <a:noAutofit/>
          </a:bodyPr>
          <a:lstStyle/>
          <a:p>
            <a:pPr indent="0" lvl="0" marL="0" marR="0" rtl="0" algn="just">
              <a:spcBef>
                <a:spcPts val="480"/>
              </a:spcBef>
              <a:spcAft>
                <a:spcPts val="0"/>
              </a:spcAft>
              <a:buNone/>
            </a:pPr>
            <a:r>
              <a:rPr lang="en-US" sz="2400">
                <a:solidFill>
                  <a:srgbClr val="0033CC"/>
                </a:solidFill>
                <a:latin typeface="Trebuchet MS"/>
                <a:ea typeface="Trebuchet MS"/>
                <a:cs typeface="Trebuchet MS"/>
                <a:sym typeface="Trebuchet MS"/>
              </a:rPr>
              <a:t>The data components of this project will be the dataset used for the model and user credentials which will authenticate the user to the model</a:t>
            </a:r>
            <a:endParaRPr sz="2400">
              <a:solidFill>
                <a:srgbClr val="0033CC"/>
              </a:solidFill>
              <a:latin typeface="Trebuchet MS"/>
              <a:ea typeface="Trebuchet MS"/>
              <a:cs typeface="Trebuchet MS"/>
              <a:sym typeface="Trebuchet MS"/>
            </a:endParaRPr>
          </a:p>
          <a:p>
            <a:pPr indent="0" lvl="0" marL="0" marR="0" rtl="0" algn="just">
              <a:spcBef>
                <a:spcPts val="48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480"/>
              </a:spcBef>
              <a:spcAft>
                <a:spcPts val="0"/>
              </a:spcAft>
              <a:buNone/>
            </a:pPr>
            <a:r>
              <a:rPr lang="en-US" sz="2400">
                <a:solidFill>
                  <a:srgbClr val="0033CC"/>
                </a:solidFill>
                <a:latin typeface="Trebuchet MS"/>
                <a:ea typeface="Trebuchet MS"/>
                <a:cs typeface="Trebuchet MS"/>
                <a:sym typeface="Trebuchet MS"/>
              </a:rPr>
              <a:t>Application components consists of convolution neural networks and spatiotemporal autoencoder</a:t>
            </a:r>
            <a:endParaRPr sz="2400">
              <a:solidFill>
                <a:srgbClr val="0033CC"/>
              </a:solidFill>
              <a:latin typeface="Trebuchet MS"/>
              <a:ea typeface="Trebuchet MS"/>
              <a:cs typeface="Trebuchet MS"/>
              <a:sym typeface="Trebuchet MS"/>
            </a:endParaRPr>
          </a:p>
          <a:p>
            <a:pPr indent="0" lvl="0" marL="0" marR="0" rtl="0" algn="just">
              <a:spcBef>
                <a:spcPts val="48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480"/>
              </a:spcBef>
              <a:spcAft>
                <a:spcPts val="0"/>
              </a:spcAft>
              <a:buSzPts val="1100"/>
              <a:buNone/>
            </a:pPr>
            <a:r>
              <a:rPr lang="en-US" sz="2400">
                <a:solidFill>
                  <a:srgbClr val="0033CC"/>
                </a:solidFill>
                <a:latin typeface="Trebuchet MS"/>
                <a:ea typeface="Trebuchet MS"/>
                <a:cs typeface="Trebuchet MS"/>
                <a:sym typeface="Trebuchet MS"/>
              </a:rPr>
              <a:t>Interfacing system includes the website, built using HTML, CSS ,JS and Flask</a:t>
            </a:r>
            <a:endParaRPr sz="2400">
              <a:solidFill>
                <a:srgbClr val="0033CC"/>
              </a:solidFill>
              <a:latin typeface="Trebuchet MS"/>
              <a:ea typeface="Trebuchet MS"/>
              <a:cs typeface="Trebuchet MS"/>
              <a:sym typeface="Trebuchet MS"/>
            </a:endParaRPr>
          </a:p>
          <a:p>
            <a:pPr indent="0" lvl="0" marL="0" marR="0" rtl="0" algn="just">
              <a:spcBef>
                <a:spcPts val="480"/>
              </a:spcBef>
              <a:spcAft>
                <a:spcPts val="0"/>
              </a:spcAft>
              <a:buClr>
                <a:schemeClr val="dk1"/>
              </a:buClr>
              <a:buSzPts val="1100"/>
              <a:buFont typeface="Arial"/>
              <a:buNone/>
            </a:pPr>
            <a:r>
              <a:t/>
            </a:r>
            <a:endParaRPr sz="2400">
              <a:solidFill>
                <a:srgbClr val="0033CC"/>
              </a:solidFill>
              <a:latin typeface="Trebuchet MS"/>
              <a:ea typeface="Trebuchet MS"/>
              <a:cs typeface="Trebuchet MS"/>
              <a:sym typeface="Trebuchet MS"/>
            </a:endParaRPr>
          </a:p>
          <a:p>
            <a:pPr indent="0" lvl="0" marL="0" marR="0" rtl="0" algn="just">
              <a:spcBef>
                <a:spcPts val="480"/>
              </a:spcBef>
              <a:spcAft>
                <a:spcPts val="0"/>
              </a:spcAft>
              <a:buClr>
                <a:schemeClr val="dk1"/>
              </a:buClr>
              <a:buSzPts val="1100"/>
              <a:buFont typeface="Arial"/>
              <a:buNone/>
            </a:pPr>
            <a:r>
              <a:rPr lang="en-US" sz="2400">
                <a:solidFill>
                  <a:srgbClr val="0033CC"/>
                </a:solidFill>
                <a:latin typeface="Trebuchet MS"/>
                <a:ea typeface="Trebuchet MS"/>
                <a:cs typeface="Trebuchet MS"/>
                <a:sym typeface="Trebuchet MS"/>
              </a:rPr>
              <a:t>Collaboration and interaction is same as shown in the previous diagram.</a:t>
            </a:r>
            <a:endParaRPr sz="2400">
              <a:solidFill>
                <a:srgbClr val="0033CC"/>
              </a:solidFill>
              <a:latin typeface="Trebuchet MS"/>
              <a:ea typeface="Trebuchet MS"/>
              <a:cs typeface="Trebuchet MS"/>
              <a:sym typeface="Trebuchet MS"/>
            </a:endParaRPr>
          </a:p>
          <a:p>
            <a:pPr indent="0" lvl="0" marL="0" marR="0" rtl="0" algn="just">
              <a:spcBef>
                <a:spcPts val="480"/>
              </a:spcBef>
              <a:spcAft>
                <a:spcPts val="0"/>
              </a:spcAft>
              <a:buNone/>
            </a:pPr>
            <a:r>
              <a:t/>
            </a:r>
            <a:endParaRPr sz="2400">
              <a:solidFill>
                <a:srgbClr val="0033CC"/>
              </a:solidFill>
              <a:latin typeface="Trebuchet MS"/>
              <a:ea typeface="Trebuchet MS"/>
              <a:cs typeface="Trebuchet MS"/>
              <a:sym typeface="Trebuchet M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gce87468f3c_0_377"/>
          <p:cNvSpPr/>
          <p:nvPr/>
        </p:nvSpPr>
        <p:spPr>
          <a:xfrm>
            <a:off x="3048000" y="1581151"/>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2" name="Google Shape;432;gce87468f3c_0_377"/>
          <p:cNvSpPr txBox="1"/>
          <p:nvPr/>
        </p:nvSpPr>
        <p:spPr>
          <a:xfrm>
            <a:off x="2895600" y="1143001"/>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Design Description</a:t>
            </a:r>
            <a:endParaRPr b="0" i="0" sz="2400" u="none" cap="none" strike="noStrike">
              <a:solidFill>
                <a:schemeClr val="dk1"/>
              </a:solidFill>
              <a:latin typeface="Arial"/>
              <a:ea typeface="Arial"/>
              <a:cs typeface="Arial"/>
              <a:sym typeface="Arial"/>
            </a:endParaRPr>
          </a:p>
        </p:txBody>
      </p:sp>
      <p:sp>
        <p:nvSpPr>
          <p:cNvPr id="433" name="Google Shape;433;gce87468f3c_0_377"/>
          <p:cNvSpPr txBox="1"/>
          <p:nvPr/>
        </p:nvSpPr>
        <p:spPr>
          <a:xfrm>
            <a:off x="2029650" y="1617675"/>
            <a:ext cx="6868500" cy="475890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480"/>
              </a:spcBef>
              <a:spcAft>
                <a:spcPts val="0"/>
              </a:spcAft>
              <a:buClr>
                <a:srgbClr val="000000"/>
              </a:buClr>
              <a:buSzPts val="2400"/>
              <a:buFont typeface="Arial"/>
              <a:buNone/>
            </a:pPr>
            <a:r>
              <a:rPr b="0" i="0" lang="en-US" sz="2400" u="none" cap="none" strike="noStrike">
                <a:solidFill>
                  <a:srgbClr val="0033CC"/>
                </a:solidFill>
                <a:latin typeface="Trebuchet MS"/>
                <a:ea typeface="Trebuchet MS"/>
                <a:cs typeface="Trebuchet MS"/>
                <a:sym typeface="Trebuchet MS"/>
              </a:rPr>
              <a:t>Add as many slides as required to cover the following aspects: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480"/>
              </a:spcBef>
              <a:spcAft>
                <a:spcPts val="0"/>
              </a:spcAft>
              <a:buClr>
                <a:srgbClr val="000000"/>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a:p>
            <a:pPr indent="-342900" lvl="0" marL="342900" marR="0" rtl="0" algn="just">
              <a:lnSpc>
                <a:spcPct val="100000"/>
              </a:lnSpc>
              <a:spcBef>
                <a:spcPts val="480"/>
              </a:spcBef>
              <a:spcAft>
                <a:spcPts val="0"/>
              </a:spcAft>
              <a:buClr>
                <a:srgbClr val="FF0000"/>
              </a:buClr>
              <a:buSzPts val="1920"/>
              <a:buFont typeface="Arial"/>
              <a:buAutoNum type="arabicPeriod"/>
            </a:pPr>
            <a:r>
              <a:rPr b="0" i="0" lang="en-US" sz="2400" u="none" cap="none" strike="noStrike">
                <a:solidFill>
                  <a:srgbClr val="0033CC"/>
                </a:solidFill>
                <a:latin typeface="Trebuchet MS"/>
                <a:ea typeface="Trebuchet MS"/>
                <a:cs typeface="Trebuchet MS"/>
                <a:sym typeface="Trebuchet MS"/>
              </a:rPr>
              <a:t>Master class diagram </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480"/>
              </a:spcBef>
              <a:spcAft>
                <a:spcPts val="0"/>
              </a:spcAft>
              <a:buClr>
                <a:srgbClr val="FF0000"/>
              </a:buClr>
              <a:buSzPts val="1920"/>
              <a:buFont typeface="Arial"/>
              <a:buAutoNum type="arabicPeriod"/>
            </a:pPr>
            <a:r>
              <a:rPr b="0" i="0" lang="en-US" sz="2400" u="none" cap="none" strike="noStrike">
                <a:solidFill>
                  <a:srgbClr val="0033CC"/>
                </a:solidFill>
                <a:latin typeface="Trebuchet MS"/>
                <a:ea typeface="Trebuchet MS"/>
                <a:cs typeface="Trebuchet MS"/>
                <a:sym typeface="Trebuchet MS"/>
              </a:rPr>
              <a:t>ER Diagram </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480"/>
              </a:spcBef>
              <a:spcAft>
                <a:spcPts val="0"/>
              </a:spcAft>
              <a:buClr>
                <a:srgbClr val="FF0000"/>
              </a:buClr>
              <a:buSzPts val="1920"/>
              <a:buFont typeface="Arial"/>
              <a:buAutoNum type="arabicPeriod"/>
            </a:pPr>
            <a:r>
              <a:rPr b="0" i="0" lang="en-US" sz="2400" u="none" cap="none" strike="noStrike">
                <a:solidFill>
                  <a:srgbClr val="0033CC"/>
                </a:solidFill>
                <a:latin typeface="Trebuchet MS"/>
                <a:ea typeface="Trebuchet MS"/>
                <a:cs typeface="Trebuchet MS"/>
                <a:sym typeface="Trebuchet MS"/>
              </a:rPr>
              <a:t>User Interface Diagrams/ Use Case Diagrams</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480"/>
              </a:spcBef>
              <a:spcAft>
                <a:spcPts val="0"/>
              </a:spcAft>
              <a:buClr>
                <a:srgbClr val="FF0000"/>
              </a:buClr>
              <a:buSzPts val="1920"/>
              <a:buFont typeface="Arial"/>
              <a:buAutoNum type="arabicPeriod"/>
            </a:pPr>
            <a:r>
              <a:rPr b="0" i="0" lang="en-US" sz="2400" u="none" cap="none" strike="noStrike">
                <a:solidFill>
                  <a:srgbClr val="0033CC"/>
                </a:solidFill>
                <a:latin typeface="Trebuchet MS"/>
                <a:ea typeface="Trebuchet MS"/>
                <a:cs typeface="Trebuchet MS"/>
                <a:sym typeface="Trebuchet MS"/>
              </a:rPr>
              <a:t>Report Layouts</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480"/>
              </a:spcBef>
              <a:spcAft>
                <a:spcPts val="0"/>
              </a:spcAft>
              <a:buClr>
                <a:srgbClr val="FF0000"/>
              </a:buClr>
              <a:buSzPts val="1920"/>
              <a:buFont typeface="Arial"/>
              <a:buAutoNum type="arabicPeriod"/>
            </a:pPr>
            <a:r>
              <a:rPr b="0" i="0" lang="en-US" sz="2400" u="none" cap="none" strike="noStrike">
                <a:solidFill>
                  <a:srgbClr val="0033CC"/>
                </a:solidFill>
                <a:latin typeface="Trebuchet MS"/>
                <a:ea typeface="Trebuchet MS"/>
                <a:cs typeface="Trebuchet MS"/>
                <a:sym typeface="Trebuchet MS"/>
              </a:rPr>
              <a:t>External Interfaces</a:t>
            </a:r>
            <a:endParaRPr b="0" i="0" sz="1400" u="none" cap="none" strike="noStrike">
              <a:solidFill>
                <a:srgbClr val="000000"/>
              </a:solidFill>
              <a:latin typeface="Arial"/>
              <a:ea typeface="Arial"/>
              <a:cs typeface="Arial"/>
              <a:sym typeface="Arial"/>
            </a:endParaRPr>
          </a:p>
          <a:p>
            <a:pPr indent="-220980" lvl="0" marL="342900" marR="0" rtl="0" algn="just">
              <a:lnSpc>
                <a:spcPct val="100000"/>
              </a:lnSpc>
              <a:spcBef>
                <a:spcPts val="480"/>
              </a:spcBef>
              <a:spcAft>
                <a:spcPts val="0"/>
              </a:spcAft>
              <a:buClr>
                <a:srgbClr val="FF0000"/>
              </a:buClr>
              <a:buSzPts val="1920"/>
              <a:buFont typeface="Arial"/>
              <a:buNone/>
            </a:pPr>
            <a:r>
              <a:t/>
            </a:r>
            <a:endParaRPr b="0" i="0" sz="2400" u="none" cap="none" strike="noStrike">
              <a:solidFill>
                <a:srgbClr val="0033CC"/>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cf81509a4d_1_288"/>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3" name="Google Shape;233;gcf81509a4d_1_288"/>
          <p:cNvSpPr txBox="1"/>
          <p:nvPr/>
        </p:nvSpPr>
        <p:spPr>
          <a:xfrm>
            <a:off x="685800" y="1828800"/>
            <a:ext cx="10067700" cy="4191000"/>
          </a:xfrm>
          <a:prstGeom prst="rect">
            <a:avLst/>
          </a:prstGeom>
          <a:noFill/>
          <a:ln>
            <a:noFill/>
          </a:ln>
        </p:spPr>
        <p:txBody>
          <a:bodyPr anchorCtr="0" anchor="t" bIns="45700" lIns="91425" spcFirstLastPara="1" rIns="91425" wrap="square" tIns="45700">
            <a:noAutofit/>
          </a:bodyPr>
          <a:lstStyle/>
          <a:p>
            <a:pPr indent="-12700" lvl="0" marL="355591" marR="0" rtl="0" algn="just">
              <a:spcBef>
                <a:spcPts val="0"/>
              </a:spcBef>
              <a:spcAft>
                <a:spcPts val="0"/>
              </a:spcAft>
              <a:buClr>
                <a:srgbClr val="0000FF"/>
              </a:buClr>
              <a:buSzPts val="2400"/>
              <a:buFont typeface="Noto Sans Symbols"/>
              <a:buChar char="▪"/>
            </a:pPr>
            <a:r>
              <a:rPr lang="en-US" sz="2400">
                <a:solidFill>
                  <a:srgbClr val="0000FF"/>
                </a:solidFill>
                <a:latin typeface="Trebuchet MS"/>
                <a:ea typeface="Trebuchet MS"/>
                <a:cs typeface="Trebuchet MS"/>
                <a:sym typeface="Trebuchet MS"/>
              </a:rPr>
              <a:t>Well defined problem statement.</a:t>
            </a:r>
            <a:endParaRPr sz="2400">
              <a:solidFill>
                <a:srgbClr val="0000FF"/>
              </a:solidFill>
              <a:latin typeface="Trebuchet MS"/>
              <a:ea typeface="Trebuchet MS"/>
              <a:cs typeface="Trebuchet MS"/>
              <a:sym typeface="Trebuchet MS"/>
            </a:endParaRPr>
          </a:p>
          <a:p>
            <a:pPr indent="0" lvl="0" marL="45720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457200" marR="0" rtl="0" algn="just">
              <a:spcBef>
                <a:spcPts val="0"/>
              </a:spcBef>
              <a:spcAft>
                <a:spcPts val="0"/>
              </a:spcAft>
              <a:buNone/>
            </a:pPr>
            <a:r>
              <a:rPr lang="en-US" sz="2400">
                <a:solidFill>
                  <a:srgbClr val="0033CC"/>
                </a:solidFill>
                <a:latin typeface="Trebuchet MS"/>
                <a:ea typeface="Trebuchet MS"/>
                <a:cs typeface="Trebuchet MS"/>
                <a:sym typeface="Trebuchet MS"/>
              </a:rPr>
              <a:t>Surveillance of security video feeds manually is a laborious process where the reaction to a trigger event must be immediate. In the past few decades, surveillance cameras, also known as Closed-circuit television (CCTV), have had a rapid growth in numbers around the world. Surveillance security is a very tedious and time-consuming job. </a:t>
            </a:r>
            <a:endParaRPr sz="2400">
              <a:solidFill>
                <a:srgbClr val="0000FF"/>
              </a:solidFill>
              <a:latin typeface="Trebuchet MS"/>
              <a:ea typeface="Trebuchet MS"/>
              <a:cs typeface="Trebuchet MS"/>
              <a:sym typeface="Trebuchet MS"/>
            </a:endParaRPr>
          </a:p>
          <a:p>
            <a:pPr indent="0" lvl="0" marL="457200" marR="0" rtl="0" algn="just">
              <a:spcBef>
                <a:spcPts val="480"/>
              </a:spcBef>
              <a:spcAft>
                <a:spcPts val="0"/>
              </a:spcAft>
              <a:buNone/>
            </a:pPr>
            <a:r>
              <a:t/>
            </a:r>
            <a:endParaRPr/>
          </a:p>
        </p:txBody>
      </p:sp>
      <p:sp>
        <p:nvSpPr>
          <p:cNvPr id="234" name="Google Shape;234;gcf81509a4d_1_288"/>
          <p:cNvSpPr txBox="1"/>
          <p:nvPr/>
        </p:nvSpPr>
        <p:spPr>
          <a:xfrm>
            <a:off x="4419600" y="1119490"/>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Abstract</a:t>
            </a:r>
            <a:endParaRPr sz="2400">
              <a:solidFill>
                <a:srgbClr val="FF0000"/>
              </a:solidFill>
              <a:latin typeface="Trebuchet MS"/>
              <a:ea typeface="Trebuchet MS"/>
              <a:cs typeface="Trebuchet MS"/>
              <a:sym typeface="Trebuchet M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gcd1654f1a2_1_0"/>
          <p:cNvSpPr/>
          <p:nvPr/>
        </p:nvSpPr>
        <p:spPr>
          <a:xfrm>
            <a:off x="3048000" y="1581151"/>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0" name="Google Shape;440;gcd1654f1a2_1_0"/>
          <p:cNvSpPr txBox="1"/>
          <p:nvPr/>
        </p:nvSpPr>
        <p:spPr>
          <a:xfrm>
            <a:off x="2788450" y="125001"/>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Master Class Diagram</a:t>
            </a:r>
            <a:endParaRPr sz="2400">
              <a:solidFill>
                <a:srgbClr val="FF0000"/>
              </a:solidFill>
              <a:latin typeface="Trebuchet MS"/>
              <a:ea typeface="Trebuchet MS"/>
              <a:cs typeface="Trebuchet MS"/>
              <a:sym typeface="Trebuchet MS"/>
            </a:endParaRPr>
          </a:p>
          <a:p>
            <a:pPr indent="-342900" lvl="0" marL="342900" marR="0" rtl="0" algn="r">
              <a:lnSpc>
                <a:spcPct val="100000"/>
              </a:lnSpc>
              <a:spcBef>
                <a:spcPts val="0"/>
              </a:spcBef>
              <a:spcAft>
                <a:spcPts val="0"/>
              </a:spcAft>
              <a:buClr>
                <a:srgbClr val="000000"/>
              </a:buClr>
              <a:buSzPts val="2400"/>
              <a:buFont typeface="Arial"/>
              <a:buNone/>
            </a:pPr>
            <a:r>
              <a:t/>
            </a:r>
            <a:endParaRPr sz="2400">
              <a:solidFill>
                <a:srgbClr val="FF0000"/>
              </a:solidFill>
              <a:latin typeface="Trebuchet MS"/>
              <a:ea typeface="Trebuchet MS"/>
              <a:cs typeface="Trebuchet MS"/>
              <a:sym typeface="Trebuchet MS"/>
            </a:endParaRPr>
          </a:p>
        </p:txBody>
      </p:sp>
      <p:pic>
        <p:nvPicPr>
          <p:cNvPr id="441" name="Google Shape;441;gcd1654f1a2_1_0"/>
          <p:cNvPicPr preferRelativeResize="0"/>
          <p:nvPr/>
        </p:nvPicPr>
        <p:blipFill>
          <a:blip r:embed="rId3">
            <a:alphaModFix/>
          </a:blip>
          <a:stretch>
            <a:fillRect/>
          </a:stretch>
        </p:blipFill>
        <p:spPr>
          <a:xfrm>
            <a:off x="1873452" y="772200"/>
            <a:ext cx="8057851" cy="593337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gcd1654f1a2_1_9"/>
          <p:cNvSpPr/>
          <p:nvPr/>
        </p:nvSpPr>
        <p:spPr>
          <a:xfrm>
            <a:off x="3048000" y="1581151"/>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8" name="Google Shape;448;gcd1654f1a2_1_9"/>
          <p:cNvSpPr txBox="1"/>
          <p:nvPr/>
        </p:nvSpPr>
        <p:spPr>
          <a:xfrm>
            <a:off x="2895600" y="1143001"/>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ER </a:t>
            </a:r>
            <a:r>
              <a:rPr lang="en-US" sz="2400">
                <a:solidFill>
                  <a:srgbClr val="FF0000"/>
                </a:solidFill>
                <a:latin typeface="Trebuchet MS"/>
                <a:ea typeface="Trebuchet MS"/>
                <a:cs typeface="Trebuchet MS"/>
                <a:sym typeface="Trebuchet MS"/>
              </a:rPr>
              <a:t>Diagram</a:t>
            </a:r>
            <a:endParaRPr sz="2400">
              <a:solidFill>
                <a:srgbClr val="FF0000"/>
              </a:solidFill>
              <a:latin typeface="Trebuchet MS"/>
              <a:ea typeface="Trebuchet MS"/>
              <a:cs typeface="Trebuchet MS"/>
              <a:sym typeface="Trebuchet MS"/>
            </a:endParaRPr>
          </a:p>
          <a:p>
            <a:pPr indent="-342900" lvl="0" marL="342900" marR="0" rtl="0" algn="r">
              <a:lnSpc>
                <a:spcPct val="100000"/>
              </a:lnSpc>
              <a:spcBef>
                <a:spcPts val="0"/>
              </a:spcBef>
              <a:spcAft>
                <a:spcPts val="0"/>
              </a:spcAft>
              <a:buClr>
                <a:srgbClr val="000000"/>
              </a:buClr>
              <a:buSzPts val="2400"/>
              <a:buFont typeface="Arial"/>
              <a:buNone/>
            </a:pPr>
            <a:r>
              <a:t/>
            </a:r>
            <a:endParaRPr sz="2400">
              <a:solidFill>
                <a:srgbClr val="FF0000"/>
              </a:solidFill>
              <a:latin typeface="Trebuchet MS"/>
              <a:ea typeface="Trebuchet MS"/>
              <a:cs typeface="Trebuchet MS"/>
              <a:sym typeface="Trebuchet MS"/>
            </a:endParaRPr>
          </a:p>
        </p:txBody>
      </p:sp>
      <p:pic>
        <p:nvPicPr>
          <p:cNvPr id="449" name="Google Shape;449;gcd1654f1a2_1_9"/>
          <p:cNvPicPr preferRelativeResize="0"/>
          <p:nvPr/>
        </p:nvPicPr>
        <p:blipFill>
          <a:blip r:embed="rId3">
            <a:alphaModFix/>
          </a:blip>
          <a:stretch>
            <a:fillRect/>
          </a:stretch>
        </p:blipFill>
        <p:spPr>
          <a:xfrm>
            <a:off x="1357675" y="1721925"/>
            <a:ext cx="9393350" cy="49354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gcd1654f1a2_1_18"/>
          <p:cNvSpPr/>
          <p:nvPr/>
        </p:nvSpPr>
        <p:spPr>
          <a:xfrm>
            <a:off x="3048000" y="1581151"/>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6" name="Google Shape;456;gcd1654f1a2_1_18"/>
          <p:cNvSpPr txBox="1"/>
          <p:nvPr/>
        </p:nvSpPr>
        <p:spPr>
          <a:xfrm>
            <a:off x="2895600" y="1143001"/>
            <a:ext cx="7772400" cy="461700"/>
          </a:xfrm>
          <a:prstGeom prst="rect">
            <a:avLst/>
          </a:prstGeom>
          <a:noFill/>
          <a:ln>
            <a:noFill/>
          </a:ln>
        </p:spPr>
        <p:txBody>
          <a:bodyPr anchorCtr="0" anchor="t" bIns="45700" lIns="91425" spcFirstLastPara="1" rIns="91425" wrap="square" tIns="45700">
            <a:noAutofit/>
          </a:bodyPr>
          <a:lstStyle/>
          <a:p>
            <a:pPr indent="0" lvl="0" marL="0" rtl="0" algn="r">
              <a:spcBef>
                <a:spcPts val="480"/>
              </a:spcBef>
              <a:spcAft>
                <a:spcPts val="0"/>
              </a:spcAft>
              <a:buNone/>
            </a:pPr>
            <a:r>
              <a:rPr lang="en-US" sz="2400">
                <a:solidFill>
                  <a:srgbClr val="FF0000"/>
                </a:solidFill>
                <a:latin typeface="Trebuchet MS"/>
                <a:ea typeface="Trebuchet MS"/>
                <a:cs typeface="Trebuchet MS"/>
                <a:sym typeface="Trebuchet MS"/>
              </a:rPr>
              <a:t>User Interface Diagrams/ Use Case Diagrams</a:t>
            </a:r>
            <a:endParaRPr sz="2400">
              <a:solidFill>
                <a:srgbClr val="FF0000"/>
              </a:solidFill>
              <a:latin typeface="Trebuchet MS"/>
              <a:ea typeface="Trebuchet MS"/>
              <a:cs typeface="Trebuchet MS"/>
              <a:sym typeface="Trebuchet MS"/>
            </a:endParaRPr>
          </a:p>
          <a:p>
            <a:pPr indent="-342900" lvl="0" marL="342900" marR="0" rtl="0" algn="r">
              <a:lnSpc>
                <a:spcPct val="100000"/>
              </a:lnSpc>
              <a:spcBef>
                <a:spcPts val="0"/>
              </a:spcBef>
              <a:spcAft>
                <a:spcPts val="0"/>
              </a:spcAft>
              <a:buClr>
                <a:srgbClr val="000000"/>
              </a:buClr>
              <a:buSzPts val="2400"/>
              <a:buFont typeface="Arial"/>
              <a:buNone/>
            </a:pPr>
            <a:r>
              <a:t/>
            </a:r>
            <a:endParaRPr sz="2400">
              <a:solidFill>
                <a:srgbClr val="FF0000"/>
              </a:solidFill>
              <a:latin typeface="Trebuchet MS"/>
              <a:ea typeface="Trebuchet MS"/>
              <a:cs typeface="Trebuchet MS"/>
              <a:sym typeface="Trebuchet MS"/>
            </a:endParaRPr>
          </a:p>
        </p:txBody>
      </p:sp>
      <p:pic>
        <p:nvPicPr>
          <p:cNvPr id="457" name="Google Shape;457;gcd1654f1a2_1_18"/>
          <p:cNvPicPr preferRelativeResize="0"/>
          <p:nvPr/>
        </p:nvPicPr>
        <p:blipFill>
          <a:blip r:embed="rId3">
            <a:alphaModFix/>
          </a:blip>
          <a:stretch>
            <a:fillRect/>
          </a:stretch>
        </p:blipFill>
        <p:spPr>
          <a:xfrm>
            <a:off x="1952250" y="1617750"/>
            <a:ext cx="8581650" cy="49907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gce87468f3c_0_391"/>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4" name="Google Shape;464;gce87468f3c_0_391"/>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Technologies Used</a:t>
            </a:r>
            <a:endParaRPr b="0" i="0" sz="2400" u="none" cap="none" strike="noStrike">
              <a:solidFill>
                <a:schemeClr val="dk1"/>
              </a:solidFill>
              <a:latin typeface="Arial"/>
              <a:ea typeface="Arial"/>
              <a:cs typeface="Arial"/>
              <a:sym typeface="Arial"/>
            </a:endParaRPr>
          </a:p>
        </p:txBody>
      </p:sp>
      <p:sp>
        <p:nvSpPr>
          <p:cNvPr id="465" name="Google Shape;465;gce87468f3c_0_391"/>
          <p:cNvSpPr txBox="1"/>
          <p:nvPr/>
        </p:nvSpPr>
        <p:spPr>
          <a:xfrm>
            <a:off x="1407450" y="1764450"/>
            <a:ext cx="9377100" cy="4755600"/>
          </a:xfrm>
          <a:prstGeom prst="rect">
            <a:avLst/>
          </a:prstGeom>
          <a:noFill/>
          <a:ln>
            <a:noFill/>
          </a:ln>
        </p:spPr>
        <p:txBody>
          <a:bodyPr anchorCtr="0" anchor="ctr" bIns="45700" lIns="91425" spcFirstLastPara="1" rIns="91425" wrap="square" tIns="45700">
            <a:noAutofit/>
          </a:bodyPr>
          <a:lstStyle/>
          <a:p>
            <a:pPr indent="-381000" lvl="0" marL="457200" rtl="0" algn="l">
              <a:spcBef>
                <a:spcPts val="0"/>
              </a:spcBef>
              <a:spcAft>
                <a:spcPts val="0"/>
              </a:spcAft>
              <a:buClr>
                <a:srgbClr val="0645AD"/>
              </a:buClr>
              <a:buSzPts val="2400"/>
              <a:buFont typeface="Calibri"/>
              <a:buChar char="●"/>
            </a:pPr>
            <a:r>
              <a:rPr lang="en-US" sz="2400">
                <a:solidFill>
                  <a:srgbClr val="0645AD"/>
                </a:solidFill>
                <a:latin typeface="Trebuchet MS"/>
                <a:ea typeface="Trebuchet MS"/>
                <a:cs typeface="Trebuchet MS"/>
                <a:sym typeface="Trebuchet MS"/>
              </a:rPr>
              <a:t>Convolutional Neural Network : </a:t>
            </a:r>
            <a:endParaRPr sz="2400">
              <a:solidFill>
                <a:srgbClr val="0645AD"/>
              </a:solidFill>
              <a:latin typeface="Trebuchet MS"/>
              <a:ea typeface="Trebuchet MS"/>
              <a:cs typeface="Trebuchet MS"/>
              <a:sym typeface="Trebuchet MS"/>
            </a:endParaRPr>
          </a:p>
          <a:p>
            <a:pPr indent="0" lvl="0" marL="457200" rtl="0" algn="l">
              <a:spcBef>
                <a:spcPts val="0"/>
              </a:spcBef>
              <a:spcAft>
                <a:spcPts val="0"/>
              </a:spcAft>
              <a:buNone/>
            </a:pPr>
            <a:r>
              <a:rPr lang="en-US" sz="2400">
                <a:solidFill>
                  <a:srgbClr val="0033CC"/>
                </a:solidFill>
                <a:highlight>
                  <a:srgbClr val="FFFFFF"/>
                </a:highlight>
                <a:latin typeface="Trebuchet MS"/>
                <a:ea typeface="Trebuchet MS"/>
                <a:cs typeface="Trebuchet MS"/>
                <a:sym typeface="Trebuchet MS"/>
              </a:rPr>
              <a:t>A Convolutional Neural Network (ConvNet/CNN) is a Deep Learning algorithm which can take in an input image, assign importance (learnable weights and biases) to various aspects/objects in the image and be able to differentiate one from the other.</a:t>
            </a:r>
            <a:endParaRPr sz="2400">
              <a:solidFill>
                <a:srgbClr val="0033CC"/>
              </a:solidFill>
              <a:latin typeface="Trebuchet MS"/>
              <a:ea typeface="Trebuchet MS"/>
              <a:cs typeface="Trebuchet MS"/>
              <a:sym typeface="Trebuchet MS"/>
            </a:endParaRPr>
          </a:p>
          <a:p>
            <a:pPr indent="0" lvl="0" marL="457200" rtl="0" algn="l">
              <a:spcBef>
                <a:spcPts val="0"/>
              </a:spcBef>
              <a:spcAft>
                <a:spcPts val="0"/>
              </a:spcAft>
              <a:buNone/>
            </a:pPr>
            <a:r>
              <a:t/>
            </a:r>
            <a:endParaRPr sz="2400">
              <a:solidFill>
                <a:srgbClr val="0033CC"/>
              </a:solidFill>
              <a:highlight>
                <a:srgbClr val="FFFFFF"/>
              </a:highlight>
              <a:latin typeface="Trebuchet MS"/>
              <a:ea typeface="Trebuchet MS"/>
              <a:cs typeface="Trebuchet MS"/>
              <a:sym typeface="Trebuchet MS"/>
            </a:endParaRPr>
          </a:p>
          <a:p>
            <a:pPr indent="0" lvl="0" marL="0" rtl="0" algn="l">
              <a:spcBef>
                <a:spcPts val="0"/>
              </a:spcBef>
              <a:spcAft>
                <a:spcPts val="0"/>
              </a:spcAft>
              <a:buNone/>
            </a:pPr>
            <a:r>
              <a:t/>
            </a:r>
            <a:endParaRPr sz="2400">
              <a:solidFill>
                <a:srgbClr val="0000FF"/>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400"/>
              <a:buFont typeface="Arial"/>
              <a:buNone/>
            </a:pPr>
            <a:r>
              <a:t/>
            </a:r>
            <a:endParaRPr sz="2400">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400"/>
              <a:buFont typeface="Arial"/>
              <a:buNone/>
            </a:pPr>
            <a:r>
              <a:t/>
            </a:r>
            <a:endParaRPr sz="2400">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400"/>
              <a:buFont typeface="Arial"/>
              <a:buNone/>
            </a:pPr>
            <a:r>
              <a:t/>
            </a:r>
            <a:endParaRPr sz="2400">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400"/>
              <a:buFont typeface="Arial"/>
              <a:buNone/>
            </a:pPr>
            <a:r>
              <a:t/>
            </a:r>
            <a:endParaRPr sz="2400">
              <a:solidFill>
                <a:srgbClr val="0033CC"/>
              </a:solidFill>
              <a:latin typeface="Trebuchet MS"/>
              <a:ea typeface="Trebuchet MS"/>
              <a:cs typeface="Trebuchet MS"/>
              <a:sym typeface="Trebuchet M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gcf7e3b6d5d_0_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2" name="Google Shape;472;gcf7e3b6d5d_0_0"/>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Technologies Used</a:t>
            </a:r>
            <a:endParaRPr b="0" i="0" sz="2400" u="none" cap="none" strike="noStrike">
              <a:solidFill>
                <a:schemeClr val="dk1"/>
              </a:solidFill>
              <a:latin typeface="Arial"/>
              <a:ea typeface="Arial"/>
              <a:cs typeface="Arial"/>
              <a:sym typeface="Arial"/>
            </a:endParaRPr>
          </a:p>
        </p:txBody>
      </p:sp>
      <p:sp>
        <p:nvSpPr>
          <p:cNvPr id="473" name="Google Shape;473;gcf7e3b6d5d_0_0"/>
          <p:cNvSpPr txBox="1"/>
          <p:nvPr/>
        </p:nvSpPr>
        <p:spPr>
          <a:xfrm>
            <a:off x="1407450" y="1484725"/>
            <a:ext cx="9377100" cy="4755600"/>
          </a:xfrm>
          <a:prstGeom prst="rect">
            <a:avLst/>
          </a:prstGeom>
          <a:noFill/>
          <a:ln>
            <a:noFill/>
          </a:ln>
        </p:spPr>
        <p:txBody>
          <a:bodyPr anchorCtr="0" anchor="ctr" bIns="45700" lIns="91425" spcFirstLastPara="1" rIns="91425" wrap="square" tIns="45700">
            <a:noAutofit/>
          </a:bodyPr>
          <a:lstStyle/>
          <a:p>
            <a:pPr indent="-381000" lvl="0" marL="457200" rtl="0" algn="l">
              <a:spcBef>
                <a:spcPts val="0"/>
              </a:spcBef>
              <a:spcAft>
                <a:spcPts val="0"/>
              </a:spcAft>
              <a:buClr>
                <a:srgbClr val="0033CC"/>
              </a:buClr>
              <a:buSzPts val="2400"/>
              <a:buFont typeface="Calibri"/>
              <a:buChar char="●"/>
            </a:pPr>
            <a:r>
              <a:rPr lang="en-US" sz="2400">
                <a:solidFill>
                  <a:srgbClr val="0033CC"/>
                </a:solidFill>
                <a:latin typeface="Trebuchet MS"/>
                <a:ea typeface="Trebuchet MS"/>
                <a:cs typeface="Trebuchet MS"/>
                <a:sym typeface="Trebuchet MS"/>
              </a:rPr>
              <a:t>Long Short Term Memory</a:t>
            </a:r>
            <a:r>
              <a:rPr lang="en-US" sz="2400">
                <a:solidFill>
                  <a:srgbClr val="0033CC"/>
                </a:solidFill>
                <a:latin typeface="Trebuchet MS"/>
                <a:ea typeface="Trebuchet MS"/>
                <a:cs typeface="Trebuchet MS"/>
                <a:sym typeface="Trebuchet MS"/>
              </a:rPr>
              <a:t> : </a:t>
            </a:r>
            <a:endParaRPr sz="2400">
              <a:solidFill>
                <a:srgbClr val="0033CC"/>
              </a:solidFill>
              <a:latin typeface="Trebuchet MS"/>
              <a:ea typeface="Trebuchet MS"/>
              <a:cs typeface="Trebuchet MS"/>
              <a:sym typeface="Trebuchet MS"/>
            </a:endParaRPr>
          </a:p>
          <a:p>
            <a:pPr indent="0" lvl="0" marL="457200" rtl="0" algn="l">
              <a:spcBef>
                <a:spcPts val="0"/>
              </a:spcBef>
              <a:spcAft>
                <a:spcPts val="0"/>
              </a:spcAft>
              <a:buNone/>
            </a:pPr>
            <a:r>
              <a:rPr lang="en-US" sz="2400">
                <a:solidFill>
                  <a:srgbClr val="0033CC"/>
                </a:solidFill>
                <a:latin typeface="Trebuchet MS"/>
                <a:ea typeface="Trebuchet MS"/>
                <a:cs typeface="Trebuchet MS"/>
                <a:sym typeface="Trebuchet MS"/>
              </a:rPr>
              <a:t>An </a:t>
            </a:r>
            <a:r>
              <a:rPr lang="en-US" sz="2400">
                <a:solidFill>
                  <a:srgbClr val="0033CC"/>
                </a:solidFill>
                <a:highlight>
                  <a:srgbClr val="FFFFFF"/>
                </a:highlight>
                <a:latin typeface="Trebuchet MS"/>
                <a:ea typeface="Trebuchet MS"/>
                <a:cs typeface="Trebuchet MS"/>
                <a:sym typeface="Trebuchet MS"/>
              </a:rPr>
              <a:t>artificial recurrent neural network (RNN) architecture used in the field of deep learning. It remembers values over arbitrary intervals. LSTM is well-suited to classify, process and predict time series given time lags of unknown duration.</a:t>
            </a:r>
            <a:endParaRPr sz="2400">
              <a:solidFill>
                <a:srgbClr val="0033CC"/>
              </a:solidFill>
              <a:latin typeface="Trebuchet MS"/>
              <a:ea typeface="Trebuchet MS"/>
              <a:cs typeface="Trebuchet MS"/>
              <a:sym typeface="Trebuchet MS"/>
            </a:endParaRPr>
          </a:p>
          <a:p>
            <a:pPr indent="0" lvl="0" marL="457200" rtl="0" algn="l">
              <a:spcBef>
                <a:spcPts val="0"/>
              </a:spcBef>
              <a:spcAft>
                <a:spcPts val="0"/>
              </a:spcAft>
              <a:buNone/>
            </a:pPr>
            <a:r>
              <a:t/>
            </a:r>
            <a:endParaRPr sz="2400">
              <a:solidFill>
                <a:srgbClr val="0033CC"/>
              </a:solidFill>
              <a:highlight>
                <a:srgbClr val="FFFFFF"/>
              </a:highlight>
              <a:latin typeface="Trebuchet MS"/>
              <a:ea typeface="Trebuchet MS"/>
              <a:cs typeface="Trebuchet MS"/>
              <a:sym typeface="Trebuchet MS"/>
            </a:endParaRPr>
          </a:p>
          <a:p>
            <a:pPr indent="0" lvl="0" marL="0" rtl="0" algn="l">
              <a:spcBef>
                <a:spcPts val="0"/>
              </a:spcBef>
              <a:spcAft>
                <a:spcPts val="0"/>
              </a:spcAft>
              <a:buNone/>
            </a:pPr>
            <a:r>
              <a:t/>
            </a:r>
            <a:endParaRPr sz="2400">
              <a:solidFill>
                <a:srgbClr val="0000FF"/>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400"/>
              <a:buFont typeface="Arial"/>
              <a:buNone/>
            </a:pPr>
            <a:r>
              <a:t/>
            </a:r>
            <a:endParaRPr sz="2400">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400"/>
              <a:buFont typeface="Arial"/>
              <a:buNone/>
            </a:pPr>
            <a:r>
              <a:t/>
            </a:r>
            <a:endParaRPr sz="2400">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400"/>
              <a:buFont typeface="Arial"/>
              <a:buNone/>
            </a:pPr>
            <a:r>
              <a:t/>
            </a:r>
            <a:endParaRPr sz="2400">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400"/>
              <a:buFont typeface="Arial"/>
              <a:buNone/>
            </a:pPr>
            <a:r>
              <a:t/>
            </a:r>
            <a:endParaRPr sz="2400">
              <a:solidFill>
                <a:srgbClr val="0033CC"/>
              </a:solidFill>
              <a:latin typeface="Trebuchet MS"/>
              <a:ea typeface="Trebuchet MS"/>
              <a:cs typeface="Trebuchet MS"/>
              <a:sym typeface="Trebuchet M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gce87468f3c_0_384"/>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0" name="Google Shape;480;gce87468f3c_0_384"/>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Technologies Used</a:t>
            </a:r>
            <a:endParaRPr b="0" i="0" sz="2400" u="none" cap="none" strike="noStrike">
              <a:solidFill>
                <a:schemeClr val="dk1"/>
              </a:solidFill>
              <a:latin typeface="Arial"/>
              <a:ea typeface="Arial"/>
              <a:cs typeface="Arial"/>
              <a:sym typeface="Arial"/>
            </a:endParaRPr>
          </a:p>
        </p:txBody>
      </p:sp>
      <p:sp>
        <p:nvSpPr>
          <p:cNvPr id="481" name="Google Shape;481;gce87468f3c_0_384"/>
          <p:cNvSpPr txBox="1"/>
          <p:nvPr/>
        </p:nvSpPr>
        <p:spPr>
          <a:xfrm>
            <a:off x="1668525" y="2025875"/>
            <a:ext cx="8415900" cy="455610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t/>
            </a:r>
            <a:endParaRPr sz="2400">
              <a:solidFill>
                <a:srgbClr val="0033CC"/>
              </a:solidFill>
              <a:latin typeface="Trebuchet MS"/>
              <a:ea typeface="Trebuchet MS"/>
              <a:cs typeface="Trebuchet MS"/>
              <a:sym typeface="Trebuchet MS"/>
            </a:endParaRPr>
          </a:p>
          <a:p>
            <a:pPr indent="-381000" lvl="0" marL="457200" rtl="0" algn="l">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Spatio-Temporal Autoencoder:</a:t>
            </a:r>
            <a:endParaRPr sz="2400">
              <a:solidFill>
                <a:srgbClr val="0033CC"/>
              </a:solidFill>
              <a:latin typeface="Trebuchet MS"/>
              <a:ea typeface="Trebuchet MS"/>
              <a:cs typeface="Trebuchet MS"/>
              <a:sym typeface="Trebuchet MS"/>
            </a:endParaRPr>
          </a:p>
          <a:p>
            <a:pPr indent="0" lvl="0" marL="457200" rtl="0" algn="l">
              <a:spcBef>
                <a:spcPts val="0"/>
              </a:spcBef>
              <a:spcAft>
                <a:spcPts val="0"/>
              </a:spcAft>
              <a:buNone/>
            </a:pPr>
            <a:r>
              <a:rPr lang="en-US" sz="2400">
                <a:solidFill>
                  <a:srgbClr val="0033CC"/>
                </a:solidFill>
                <a:latin typeface="Trebuchet MS"/>
                <a:ea typeface="Trebuchet MS"/>
                <a:cs typeface="Trebuchet MS"/>
                <a:sym typeface="Trebuchet MS"/>
              </a:rPr>
              <a:t>An Autoencoder is a neural network trained by backpropagation and provides an alternative to PCA to perform dimensionality reduction by reducing the reconstruction error on the training set.</a:t>
            </a:r>
            <a:endParaRPr sz="2400">
              <a:solidFill>
                <a:srgbClr val="0033CC"/>
              </a:solidFill>
              <a:latin typeface="Trebuchet MS"/>
              <a:ea typeface="Trebuchet MS"/>
              <a:cs typeface="Trebuchet MS"/>
              <a:sym typeface="Trebuchet MS"/>
            </a:endParaRPr>
          </a:p>
          <a:p>
            <a:pPr indent="-381000" lvl="0" marL="457200" rtl="0" algn="l">
              <a:lnSpc>
                <a:spcPct val="115000"/>
              </a:lnSpc>
              <a:spcBef>
                <a:spcPts val="500"/>
              </a:spcBef>
              <a:spcAft>
                <a:spcPts val="0"/>
              </a:spcAft>
              <a:buClr>
                <a:srgbClr val="0033CC"/>
              </a:buClr>
              <a:buSzPts val="2400"/>
              <a:buFont typeface="Trebuchet MS"/>
              <a:buChar char="●"/>
            </a:pPr>
            <a:r>
              <a:rPr lang="en-US" sz="2400">
                <a:solidFill>
                  <a:srgbClr val="0033CC"/>
                </a:solidFill>
                <a:highlight>
                  <a:srgbClr val="FFFFFF"/>
                </a:highlight>
                <a:latin typeface="Trebuchet MS"/>
                <a:ea typeface="Trebuchet MS"/>
                <a:cs typeface="Trebuchet MS"/>
                <a:sym typeface="Trebuchet MS"/>
              </a:rPr>
              <a:t>The characteristics of autoencoders are useful in image processing.One example can be found in lossy image compression, where autoencoders outperformed other approaches and proved competitive against JPEG 2000</a:t>
            </a:r>
            <a:endParaRPr sz="2400">
              <a:solidFill>
                <a:srgbClr val="0033CC"/>
              </a:solidFill>
              <a:highlight>
                <a:srgbClr val="FFFFFF"/>
              </a:highlight>
              <a:latin typeface="Trebuchet MS"/>
              <a:ea typeface="Trebuchet MS"/>
              <a:cs typeface="Trebuchet MS"/>
              <a:sym typeface="Trebuchet MS"/>
            </a:endParaRPr>
          </a:p>
          <a:p>
            <a:pPr indent="0" lvl="0" marL="914400" rtl="0" algn="l">
              <a:spcBef>
                <a:spcPts val="500"/>
              </a:spcBef>
              <a:spcAft>
                <a:spcPts val="0"/>
              </a:spcAft>
              <a:buNone/>
            </a:pPr>
            <a:r>
              <a:t/>
            </a:r>
            <a:endParaRPr sz="2400">
              <a:solidFill>
                <a:srgbClr val="0000FF"/>
              </a:solidFill>
              <a:latin typeface="Trebuchet MS"/>
              <a:ea typeface="Trebuchet MS"/>
              <a:cs typeface="Trebuchet MS"/>
              <a:sym typeface="Trebuchet MS"/>
            </a:endParaRPr>
          </a:p>
          <a:p>
            <a:pPr indent="0" lvl="0" marL="0" rtl="0" algn="l">
              <a:spcBef>
                <a:spcPts val="0"/>
              </a:spcBef>
              <a:spcAft>
                <a:spcPts val="0"/>
              </a:spcAft>
              <a:buNone/>
            </a:pPr>
            <a:r>
              <a:t/>
            </a:r>
            <a:endParaRPr sz="2400">
              <a:solidFill>
                <a:srgbClr val="0033CC"/>
              </a:solidFill>
              <a:latin typeface="Trebuchet MS"/>
              <a:ea typeface="Trebuchet MS"/>
              <a:cs typeface="Trebuchet MS"/>
              <a:sym typeface="Trebuchet M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gce87468f3c_0_405"/>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8" name="Google Shape;488;gce87468f3c_0_405"/>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Project Progress</a:t>
            </a:r>
            <a:endParaRPr b="0" i="0" sz="2400" u="none" cap="none" strike="noStrike">
              <a:solidFill>
                <a:schemeClr val="dk1"/>
              </a:solidFill>
              <a:latin typeface="Arial"/>
              <a:ea typeface="Arial"/>
              <a:cs typeface="Arial"/>
              <a:sym typeface="Arial"/>
            </a:endParaRPr>
          </a:p>
        </p:txBody>
      </p:sp>
      <p:sp>
        <p:nvSpPr>
          <p:cNvPr id="489" name="Google Shape;489;gce87468f3c_0_405"/>
          <p:cNvSpPr txBox="1"/>
          <p:nvPr/>
        </p:nvSpPr>
        <p:spPr>
          <a:xfrm>
            <a:off x="1981200" y="1752600"/>
            <a:ext cx="8229600" cy="48003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rgbClr val="0033CC"/>
                </a:solidFill>
                <a:latin typeface="Trebuchet MS"/>
                <a:ea typeface="Trebuchet MS"/>
                <a:cs typeface="Trebuchet MS"/>
                <a:sym typeface="Trebuchet MS"/>
              </a:rPr>
              <a:t>What is the project progress so far?</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rgbClr val="0033CC"/>
                </a:solidFill>
                <a:latin typeface="Trebuchet MS"/>
                <a:ea typeface="Trebuchet MS"/>
                <a:cs typeface="Trebuchet MS"/>
                <a:sym typeface="Trebuchet MS"/>
              </a:rPr>
              <a:t>What is the percentage completion of the project?</a:t>
            </a:r>
            <a:endParaRPr b="0" i="0" sz="2400" u="none" cap="none" strike="noStrike">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400"/>
              <a:buFont typeface="Arial"/>
              <a:buNone/>
            </a:pPr>
            <a:r>
              <a:t/>
            </a:r>
            <a:endParaRPr sz="2400">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400"/>
              <a:buFont typeface="Arial"/>
              <a:buNone/>
            </a:pPr>
            <a:r>
              <a:rPr lang="en-US" sz="2400">
                <a:solidFill>
                  <a:srgbClr val="0033CC"/>
                </a:solidFill>
                <a:latin typeface="Trebuchet MS"/>
                <a:ea typeface="Trebuchet MS"/>
                <a:cs typeface="Trebuchet MS"/>
                <a:sym typeface="Trebuchet MS"/>
              </a:rPr>
              <a:t>The project so far is the design of the user interface of the application and the pre-processing of the video stream into frames that would be fed to the application and it’s storage.  </a:t>
            </a:r>
            <a:endParaRPr sz="2400">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400"/>
              <a:buFont typeface="Arial"/>
              <a:buNone/>
            </a:pPr>
            <a:r>
              <a:rPr lang="en-US" sz="2400">
                <a:solidFill>
                  <a:srgbClr val="0033CC"/>
                </a:solidFill>
                <a:latin typeface="Trebuchet MS"/>
                <a:ea typeface="Trebuchet MS"/>
                <a:cs typeface="Trebuchet MS"/>
                <a:sym typeface="Trebuchet MS"/>
              </a:rPr>
              <a:t>The project is 45% completed as of this date with the implementation+training of the algorithm with the linking of the back-end to the interface pending.</a:t>
            </a:r>
            <a:endParaRPr sz="2400">
              <a:solidFill>
                <a:srgbClr val="0033CC"/>
              </a:solidFill>
              <a:latin typeface="Trebuchet MS"/>
              <a:ea typeface="Trebuchet MS"/>
              <a:cs typeface="Trebuchet MS"/>
              <a:sym typeface="Trebuchet M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gcf81509a4d_1_801"/>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5" name="Google Shape;495;gcf81509a4d_1_801"/>
          <p:cNvSpPr txBox="1"/>
          <p:nvPr/>
        </p:nvSpPr>
        <p:spPr>
          <a:xfrm>
            <a:off x="2895600" y="1143002"/>
            <a:ext cx="77724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Capstone (Phase-I &amp; Phase-II) Project Timeline</a:t>
            </a:r>
            <a:endParaRPr sz="2400">
              <a:solidFill>
                <a:srgbClr val="FF0000"/>
              </a:solidFill>
              <a:latin typeface="Trebuchet MS"/>
              <a:ea typeface="Trebuchet MS"/>
              <a:cs typeface="Trebuchet MS"/>
              <a:sym typeface="Trebuchet MS"/>
            </a:endParaRPr>
          </a:p>
        </p:txBody>
      </p:sp>
      <p:sp>
        <p:nvSpPr>
          <p:cNvPr id="496" name="Google Shape;496;gcf81509a4d_1_801"/>
          <p:cNvSpPr txBox="1"/>
          <p:nvPr/>
        </p:nvSpPr>
        <p:spPr>
          <a:xfrm>
            <a:off x="1066800" y="2003213"/>
            <a:ext cx="8839200" cy="2739900"/>
          </a:xfrm>
          <a:prstGeom prst="rect">
            <a:avLst/>
          </a:prstGeom>
          <a:noFill/>
          <a:ln>
            <a:noFill/>
          </a:ln>
        </p:spPr>
        <p:txBody>
          <a:bodyPr anchorCtr="0" anchor="t" bIns="45700" lIns="91425" spcFirstLastPara="1" rIns="91425" wrap="square" tIns="45700">
            <a:spAutoFit/>
          </a:bodyPr>
          <a:lstStyle/>
          <a:p>
            <a:pPr indent="-342899" lvl="0" marL="685791" marR="0" rtl="0" algn="just">
              <a:spcBef>
                <a:spcPts val="0"/>
              </a:spcBef>
              <a:spcAft>
                <a:spcPts val="0"/>
              </a:spcAft>
              <a:buNone/>
            </a:pPr>
            <a:r>
              <a:rPr lang="en-US" sz="2400">
                <a:solidFill>
                  <a:srgbClr val="0033CC"/>
                </a:solidFill>
                <a:latin typeface="Trebuchet MS"/>
                <a:ea typeface="Trebuchet MS"/>
                <a:cs typeface="Trebuchet MS"/>
                <a:sym typeface="Trebuchet MS"/>
              </a:rPr>
              <a:t>Provide </a:t>
            </a:r>
            <a:endParaRPr/>
          </a:p>
          <a:p>
            <a:pPr indent="-342900" lvl="0" marL="685791" marR="0" rtl="0" algn="just">
              <a:spcBef>
                <a:spcPts val="0"/>
              </a:spcBef>
              <a:spcAft>
                <a:spcPts val="0"/>
              </a:spcAft>
              <a:buClr>
                <a:srgbClr val="0033CC"/>
              </a:buClr>
              <a:buSzPts val="2400"/>
              <a:buFont typeface="Arial"/>
              <a:buChar char="•"/>
            </a:pPr>
            <a:r>
              <a:rPr lang="en-US" sz="2400">
                <a:solidFill>
                  <a:srgbClr val="0033CC"/>
                </a:solidFill>
                <a:latin typeface="Trebuchet MS"/>
                <a:ea typeface="Trebuchet MS"/>
                <a:cs typeface="Trebuchet MS"/>
                <a:sym typeface="Trebuchet MS"/>
              </a:rPr>
              <a:t>The timelines for execution of the project through Gantt chart.</a:t>
            </a:r>
            <a:endParaRPr/>
          </a:p>
          <a:p>
            <a:pPr indent="-342900" lvl="0" marL="685791" marR="0" rtl="0" algn="just">
              <a:spcBef>
                <a:spcPts val="0"/>
              </a:spcBef>
              <a:spcAft>
                <a:spcPts val="0"/>
              </a:spcAft>
              <a:buClr>
                <a:srgbClr val="0033CC"/>
              </a:buClr>
              <a:buSzPts val="2400"/>
              <a:buFont typeface="Arial"/>
              <a:buChar char="•"/>
            </a:pPr>
            <a:r>
              <a:rPr lang="en-US" sz="2400">
                <a:solidFill>
                  <a:srgbClr val="0033CC"/>
                </a:solidFill>
                <a:latin typeface="Trebuchet MS"/>
                <a:ea typeface="Trebuchet MS"/>
                <a:cs typeface="Trebuchet MS"/>
                <a:sym typeface="Trebuchet MS"/>
              </a:rPr>
              <a:t>The plan in terms of efforts by individuals in the team. </a:t>
            </a:r>
            <a:endParaRPr/>
          </a:p>
          <a:p>
            <a:pPr indent="-342900" lvl="0" marL="685791" marR="0" rtl="0" algn="just">
              <a:spcBef>
                <a:spcPts val="0"/>
              </a:spcBef>
              <a:spcAft>
                <a:spcPts val="0"/>
              </a:spcAft>
              <a:buClr>
                <a:srgbClr val="0033CC"/>
              </a:buClr>
              <a:buSzPts val="2400"/>
              <a:buFont typeface="Arial"/>
              <a:buChar char="•"/>
            </a:pPr>
            <a:r>
              <a:rPr lang="en-US" sz="2400">
                <a:solidFill>
                  <a:srgbClr val="0033CC"/>
                </a:solidFill>
                <a:latin typeface="Trebuchet MS"/>
                <a:ea typeface="Trebuchet MS"/>
                <a:cs typeface="Trebuchet MS"/>
                <a:sym typeface="Trebuchet MS"/>
              </a:rPr>
              <a:t>Mention the tasks involved in different stages.</a:t>
            </a:r>
            <a:endParaRPr/>
          </a:p>
          <a:p>
            <a:pPr indent="-112712" lvl="1" marL="1077912" marR="0" rtl="0" algn="just">
              <a:spcBef>
                <a:spcPts val="0"/>
              </a:spcBef>
              <a:spcAft>
                <a:spcPts val="0"/>
              </a:spcAft>
              <a:buClr>
                <a:schemeClr val="dk1"/>
              </a:buClr>
              <a:buSzPts val="2400"/>
              <a:buFont typeface="Noto Sans Symbols"/>
              <a:buNone/>
            </a:pPr>
            <a:r>
              <a:t/>
            </a:r>
            <a:endParaRPr b="0" i="0" sz="2400" u="none" cap="none" strike="noStrike">
              <a:solidFill>
                <a:srgbClr val="0033CC"/>
              </a:solidFill>
              <a:latin typeface="Trebuchet MS"/>
              <a:ea typeface="Trebuchet MS"/>
              <a:cs typeface="Trebuchet MS"/>
              <a:sym typeface="Trebuchet MS"/>
            </a:endParaRPr>
          </a:p>
          <a:p>
            <a:pPr indent="-265112" lvl="1" marL="1077912" marR="0" rtl="0" algn="just">
              <a:spcBef>
                <a:spcPts val="480"/>
              </a:spcBef>
              <a:spcAft>
                <a:spcPts val="0"/>
              </a:spcAft>
              <a:buNone/>
            </a:pPr>
            <a:r>
              <a:t/>
            </a:r>
            <a:endParaRPr b="0" i="0" sz="2400" u="none" cap="none" strike="noStrike">
              <a:solidFill>
                <a:srgbClr val="0000FF"/>
              </a:solidFill>
              <a:latin typeface="Trebuchet MS"/>
              <a:ea typeface="Trebuchet MS"/>
              <a:cs typeface="Trebuchet MS"/>
              <a:sym typeface="Trebuchet M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pic>
        <p:nvPicPr>
          <p:cNvPr id="502" name="Google Shape;502;gcd86f2c769_1_7"/>
          <p:cNvPicPr preferRelativeResize="0"/>
          <p:nvPr/>
        </p:nvPicPr>
        <p:blipFill>
          <a:blip r:embed="rId3">
            <a:alphaModFix/>
          </a:blip>
          <a:stretch>
            <a:fillRect/>
          </a:stretch>
        </p:blipFill>
        <p:spPr>
          <a:xfrm>
            <a:off x="223838" y="1825750"/>
            <a:ext cx="11744325" cy="44672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gcf81509a4d_1_873"/>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8" name="Google Shape;508;gcf81509a4d_1_873"/>
          <p:cNvSpPr txBox="1"/>
          <p:nvPr/>
        </p:nvSpPr>
        <p:spPr>
          <a:xfrm>
            <a:off x="2895600" y="1143002"/>
            <a:ext cx="77724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Conclusion</a:t>
            </a:r>
            <a:endParaRPr sz="2400">
              <a:solidFill>
                <a:schemeClr val="dk1"/>
              </a:solidFill>
              <a:latin typeface="Arial"/>
              <a:ea typeface="Arial"/>
              <a:cs typeface="Arial"/>
              <a:sym typeface="Arial"/>
            </a:endParaRPr>
          </a:p>
        </p:txBody>
      </p:sp>
      <p:sp>
        <p:nvSpPr>
          <p:cNvPr id="509" name="Google Shape;509;gcf81509a4d_1_873"/>
          <p:cNvSpPr txBox="1"/>
          <p:nvPr/>
        </p:nvSpPr>
        <p:spPr>
          <a:xfrm>
            <a:off x="2133601" y="1905001"/>
            <a:ext cx="8839200" cy="56337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rgbClr val="0033CC"/>
                </a:solidFill>
                <a:latin typeface="Trebuchet MS"/>
                <a:ea typeface="Trebuchet MS"/>
                <a:cs typeface="Trebuchet MS"/>
                <a:sym typeface="Trebuchet MS"/>
              </a:rPr>
              <a:t>Summarize the key points.</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rPr lang="en-US" sz="2400">
                <a:solidFill>
                  <a:srgbClr val="0033CC"/>
                </a:solidFill>
                <a:latin typeface="Trebuchet MS"/>
                <a:ea typeface="Trebuchet MS"/>
                <a:cs typeface="Trebuchet MS"/>
                <a:sym typeface="Trebuchet MS"/>
              </a:rPr>
              <a:t>We will  be using convolutional LSTM in CNN for anomaly detection</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rPr lang="en-US" sz="2400">
                <a:solidFill>
                  <a:srgbClr val="0033CC"/>
                </a:solidFill>
                <a:latin typeface="Trebuchet MS"/>
                <a:ea typeface="Trebuchet MS"/>
                <a:cs typeface="Trebuchet MS"/>
                <a:sym typeface="Trebuchet MS"/>
              </a:rPr>
              <a:t>The front-end is web based made by HTML,CSS,JS and will be integrated with the backend using flask.</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rPr lang="en-US" sz="2400">
                <a:solidFill>
                  <a:srgbClr val="0033CC"/>
                </a:solidFill>
                <a:latin typeface="Trebuchet MS"/>
                <a:ea typeface="Trebuchet MS"/>
                <a:cs typeface="Trebuchet MS"/>
                <a:sym typeface="Trebuchet MS"/>
              </a:rPr>
              <a:t>Various decisions made in the project were justified in the previous slides.</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rPr lang="en-US" sz="2400">
                <a:solidFill>
                  <a:srgbClr val="0033CC"/>
                </a:solidFill>
                <a:latin typeface="Trebuchet MS"/>
                <a:ea typeface="Trebuchet MS"/>
                <a:cs typeface="Trebuchet MS"/>
                <a:sym typeface="Trebuchet MS"/>
              </a:rPr>
              <a:t>The project is 45% completed and will provide major look and feel of the upcoming product</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rPr lang="en-US" sz="2400">
                <a:solidFill>
                  <a:srgbClr val="0033CC"/>
                </a:solidFill>
                <a:latin typeface="Trebuchet MS"/>
                <a:ea typeface="Trebuchet MS"/>
                <a:cs typeface="Trebuchet MS"/>
                <a:sym typeface="Trebuchet MS"/>
              </a:rPr>
              <a:t> </a:t>
            </a:r>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cf81509a4d_1_361"/>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1" name="Google Shape;241;gcf81509a4d_1_361"/>
          <p:cNvSpPr txBox="1"/>
          <p:nvPr/>
        </p:nvSpPr>
        <p:spPr>
          <a:xfrm>
            <a:off x="685800" y="1828800"/>
            <a:ext cx="10067700" cy="4191000"/>
          </a:xfrm>
          <a:prstGeom prst="rect">
            <a:avLst/>
          </a:prstGeom>
          <a:noFill/>
          <a:ln>
            <a:noFill/>
          </a:ln>
        </p:spPr>
        <p:txBody>
          <a:bodyPr anchorCtr="0" anchor="t" bIns="45700" lIns="91425" spcFirstLastPara="1" rIns="91425" wrap="square" tIns="45700">
            <a:noAutofit/>
          </a:bodyPr>
          <a:lstStyle/>
          <a:p>
            <a:pPr indent="0" lvl="0" marL="0" marR="0" rtl="0" algn="just">
              <a:spcBef>
                <a:spcPts val="480"/>
              </a:spcBef>
              <a:spcAft>
                <a:spcPts val="0"/>
              </a:spcAft>
              <a:buNone/>
            </a:pPr>
            <a:r>
              <a:rPr lang="en-US" sz="2400">
                <a:solidFill>
                  <a:srgbClr val="0000FF"/>
                </a:solidFill>
                <a:latin typeface="Trebuchet MS"/>
                <a:ea typeface="Trebuchet MS"/>
                <a:cs typeface="Trebuchet MS"/>
                <a:sym typeface="Trebuchet MS"/>
              </a:rPr>
              <a:t>Provide a basic introduction of the project</a:t>
            </a:r>
            <a:endParaRPr sz="2400">
              <a:solidFill>
                <a:srgbClr val="0000FF"/>
              </a:solidFill>
              <a:latin typeface="Trebuchet MS"/>
              <a:ea typeface="Trebuchet MS"/>
              <a:cs typeface="Trebuchet MS"/>
              <a:sym typeface="Trebuchet MS"/>
            </a:endParaRPr>
          </a:p>
          <a:p>
            <a:pPr indent="0" lvl="0" marL="0" marR="0" rtl="0" algn="just">
              <a:spcBef>
                <a:spcPts val="480"/>
              </a:spcBef>
              <a:spcAft>
                <a:spcPts val="0"/>
              </a:spcAft>
              <a:buNone/>
            </a:pPr>
            <a:r>
              <a:t/>
            </a:r>
            <a:endParaRPr sz="2400">
              <a:solidFill>
                <a:srgbClr val="0000FF"/>
              </a:solidFill>
              <a:latin typeface="Trebuchet MS"/>
              <a:ea typeface="Trebuchet MS"/>
              <a:cs typeface="Trebuchet MS"/>
              <a:sym typeface="Trebuchet MS"/>
            </a:endParaRPr>
          </a:p>
          <a:p>
            <a:pPr indent="0" lvl="0" marL="0" rtl="0" algn="just">
              <a:spcBef>
                <a:spcPts val="0"/>
              </a:spcBef>
              <a:spcAft>
                <a:spcPts val="0"/>
              </a:spcAft>
              <a:buNone/>
            </a:pPr>
            <a:r>
              <a:rPr lang="en-US" sz="2400">
                <a:solidFill>
                  <a:srgbClr val="0000FF"/>
                </a:solidFill>
                <a:latin typeface="Trebuchet MS"/>
                <a:ea typeface="Trebuchet MS"/>
                <a:cs typeface="Trebuchet MS"/>
                <a:sym typeface="Trebuchet MS"/>
              </a:rPr>
              <a:t>In this project, we aim to build a system to automate the task of video surveillance. We will analyze the video and identify the abnormal activities such as violence and theft and trigger necessary actions. The main area of focus are health issues(like cardiac arrest),detect violence and find any suspicious objects.</a:t>
            </a:r>
            <a:endParaRPr sz="2400">
              <a:solidFill>
                <a:srgbClr val="0000FF"/>
              </a:solidFill>
              <a:latin typeface="Trebuchet MS"/>
              <a:ea typeface="Trebuchet MS"/>
              <a:cs typeface="Trebuchet MS"/>
              <a:sym typeface="Trebuchet MS"/>
            </a:endParaRPr>
          </a:p>
          <a:p>
            <a:pPr indent="0" lvl="0" marL="0" rtl="0" algn="just">
              <a:spcBef>
                <a:spcPts val="0"/>
              </a:spcBef>
              <a:spcAft>
                <a:spcPts val="0"/>
              </a:spcAft>
              <a:buClr>
                <a:schemeClr val="dk1"/>
              </a:buClr>
              <a:buSzPts val="1100"/>
              <a:buFont typeface="Arial"/>
              <a:buNone/>
            </a:pPr>
            <a:r>
              <a:rPr lang="en-US" sz="2400">
                <a:solidFill>
                  <a:srgbClr val="0000FF"/>
                </a:solidFill>
                <a:latin typeface="Trebuchet MS"/>
                <a:ea typeface="Trebuchet MS"/>
                <a:cs typeface="Trebuchet MS"/>
                <a:sym typeface="Trebuchet MS"/>
              </a:rPr>
              <a:t>This can be easily incorporated at public places and data collected through CCTV can then be fed into the system to generate history of abnormal events occuring during the course of time.</a:t>
            </a:r>
            <a:r>
              <a:rPr lang="en-US" sz="2400">
                <a:solidFill>
                  <a:srgbClr val="0645AD"/>
                </a:solidFill>
                <a:latin typeface="Trebuchet MS"/>
                <a:ea typeface="Trebuchet MS"/>
                <a:cs typeface="Trebuchet MS"/>
                <a:sym typeface="Trebuchet MS"/>
              </a:rPr>
              <a:t> </a:t>
            </a:r>
            <a:endParaRPr sz="2400">
              <a:solidFill>
                <a:srgbClr val="0645AD"/>
              </a:solidFill>
              <a:latin typeface="Trebuchet MS"/>
              <a:ea typeface="Trebuchet MS"/>
              <a:cs typeface="Trebuchet MS"/>
              <a:sym typeface="Trebuchet MS"/>
            </a:endParaRPr>
          </a:p>
        </p:txBody>
      </p:sp>
      <p:sp>
        <p:nvSpPr>
          <p:cNvPr id="242" name="Google Shape;242;gcf81509a4d_1_361"/>
          <p:cNvSpPr txBox="1"/>
          <p:nvPr/>
        </p:nvSpPr>
        <p:spPr>
          <a:xfrm>
            <a:off x="4419600" y="1119490"/>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Abstract</a:t>
            </a:r>
            <a:endParaRPr sz="2400">
              <a:solidFill>
                <a:srgbClr val="FF0000"/>
              </a:solidFill>
              <a:latin typeface="Trebuchet MS"/>
              <a:ea typeface="Trebuchet MS"/>
              <a:cs typeface="Trebuchet MS"/>
              <a:sym typeface="Trebuchet M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gce87468f3c_0_412"/>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6" name="Google Shape;516;gce87468f3c_0_412"/>
          <p:cNvSpPr txBox="1"/>
          <p:nvPr/>
        </p:nvSpPr>
        <p:spPr>
          <a:xfrm>
            <a:off x="2895600" y="1143002"/>
            <a:ext cx="7772400" cy="461700"/>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References</a:t>
            </a:r>
            <a:endParaRPr b="0" i="0" sz="1400" u="none" cap="none" strike="noStrike">
              <a:solidFill>
                <a:srgbClr val="000000"/>
              </a:solidFill>
              <a:latin typeface="Arial"/>
              <a:ea typeface="Arial"/>
              <a:cs typeface="Arial"/>
              <a:sym typeface="Arial"/>
            </a:endParaRPr>
          </a:p>
        </p:txBody>
      </p:sp>
      <p:sp>
        <p:nvSpPr>
          <p:cNvPr id="517" name="Google Shape;517;gce87468f3c_0_412"/>
          <p:cNvSpPr txBox="1"/>
          <p:nvPr/>
        </p:nvSpPr>
        <p:spPr>
          <a:xfrm>
            <a:off x="1828800" y="1581150"/>
            <a:ext cx="10058400" cy="49722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rgbClr val="0000FF"/>
                </a:solidFill>
                <a:latin typeface="Trebuchet MS"/>
                <a:ea typeface="Trebuchet MS"/>
                <a:cs typeface="Trebuchet MS"/>
                <a:sym typeface="Trebuchet MS"/>
              </a:rPr>
              <a:t>Provide references pertaining to your research according to IEEE format.</a:t>
            </a:r>
            <a:endParaRPr b="0" i="0" sz="2400" u="none" cap="none" strike="noStrike">
              <a:solidFill>
                <a:srgbClr val="0033CC"/>
              </a:solidFill>
              <a:latin typeface="Trebuchet MS"/>
              <a:ea typeface="Trebuchet MS"/>
              <a:cs typeface="Trebuchet MS"/>
              <a:sym typeface="Trebuchet MS"/>
            </a:endParaRPr>
          </a:p>
          <a:p>
            <a:pPr indent="0" lvl="0" marL="0" rtl="0" algn="l">
              <a:spcBef>
                <a:spcPts val="0"/>
              </a:spcBef>
              <a:spcAft>
                <a:spcPts val="0"/>
              </a:spcAft>
              <a:buNone/>
            </a:pPr>
            <a:r>
              <a:rPr lang="en-US" sz="2400">
                <a:solidFill>
                  <a:srgbClr val="0000FF"/>
                </a:solidFill>
                <a:latin typeface="Trebuchet MS"/>
                <a:ea typeface="Trebuchet MS"/>
                <a:cs typeface="Trebuchet MS"/>
                <a:sym typeface="Trebuchet MS"/>
              </a:rPr>
              <a:t>1.Kardas K, Cicekli NK. SVAS: surveillance video analysis system. Expert Syst Appl. 2017;89:343–61.</a:t>
            </a:r>
            <a:endParaRPr sz="2400">
              <a:solidFill>
                <a:srgbClr val="0000FF"/>
              </a:solidFill>
              <a:latin typeface="Trebuchet MS"/>
              <a:ea typeface="Trebuchet MS"/>
              <a:cs typeface="Trebuchet MS"/>
              <a:sym typeface="Trebuchet MS"/>
            </a:endParaRPr>
          </a:p>
          <a:p>
            <a:pPr indent="0" lvl="0" marL="0" rtl="0" algn="l">
              <a:spcBef>
                <a:spcPts val="0"/>
              </a:spcBef>
              <a:spcAft>
                <a:spcPts val="0"/>
              </a:spcAft>
              <a:buNone/>
            </a:pPr>
            <a:r>
              <a:rPr lang="en-US" sz="2400">
                <a:solidFill>
                  <a:srgbClr val="0000FF"/>
                </a:solidFill>
                <a:latin typeface="Trebuchet MS"/>
                <a:ea typeface="Trebuchet MS"/>
                <a:cs typeface="Trebuchet MS"/>
                <a:sym typeface="Trebuchet MS"/>
              </a:rPr>
              <a:t>2. Wang Y, Shuai Y, Zhu Y, Zhang J. An P Jointly learning perceptually heterogeneous features for blind 3D video</a:t>
            </a:r>
            <a:endParaRPr sz="2400">
              <a:solidFill>
                <a:srgbClr val="0000FF"/>
              </a:solidFill>
              <a:latin typeface="Trebuchet MS"/>
              <a:ea typeface="Trebuchet MS"/>
              <a:cs typeface="Trebuchet MS"/>
              <a:sym typeface="Trebuchet MS"/>
            </a:endParaRPr>
          </a:p>
          <a:p>
            <a:pPr indent="0" lvl="0" marL="0" rtl="0" algn="l">
              <a:spcBef>
                <a:spcPts val="0"/>
              </a:spcBef>
              <a:spcAft>
                <a:spcPts val="0"/>
              </a:spcAft>
              <a:buNone/>
            </a:pPr>
            <a:r>
              <a:rPr lang="en-US" sz="2400">
                <a:solidFill>
                  <a:srgbClr val="0000FF"/>
                </a:solidFill>
                <a:latin typeface="Trebuchet MS"/>
                <a:ea typeface="Trebuchet MS"/>
                <a:cs typeface="Trebuchet MS"/>
                <a:sym typeface="Trebuchet MS"/>
              </a:rPr>
              <a:t>quality assessment. Neurocomputing. 2019;332:298–304 (ISSN 0925-2312).</a:t>
            </a:r>
            <a:endParaRPr sz="2400">
              <a:solidFill>
                <a:srgbClr val="0000FF"/>
              </a:solidFill>
              <a:latin typeface="Trebuchet MS"/>
              <a:ea typeface="Trebuchet MS"/>
              <a:cs typeface="Trebuchet MS"/>
              <a:sym typeface="Trebuchet MS"/>
            </a:endParaRPr>
          </a:p>
          <a:p>
            <a:pPr indent="0" lvl="0" marL="0" rtl="0" algn="l">
              <a:spcBef>
                <a:spcPts val="0"/>
              </a:spcBef>
              <a:spcAft>
                <a:spcPts val="0"/>
              </a:spcAft>
              <a:buNone/>
            </a:pPr>
            <a:r>
              <a:rPr lang="en-US" sz="2400">
                <a:solidFill>
                  <a:srgbClr val="0000FF"/>
                </a:solidFill>
                <a:latin typeface="Trebuchet MS"/>
                <a:ea typeface="Trebuchet MS"/>
                <a:cs typeface="Trebuchet MS"/>
                <a:sym typeface="Trebuchet MS"/>
              </a:rPr>
              <a:t>3. Tzelepis C, Galanopoulos D, Mezaris V, Patras I. Learning to detect video events from zero or very few video examples.</a:t>
            </a:r>
            <a:endParaRPr sz="2400">
              <a:solidFill>
                <a:srgbClr val="0000FF"/>
              </a:solidFill>
              <a:latin typeface="Trebuchet MS"/>
              <a:ea typeface="Trebuchet MS"/>
              <a:cs typeface="Trebuchet MS"/>
              <a:sym typeface="Trebuchet MS"/>
            </a:endParaRPr>
          </a:p>
          <a:p>
            <a:pPr indent="0" lvl="0" marL="0" rtl="0" algn="l">
              <a:spcBef>
                <a:spcPts val="0"/>
              </a:spcBef>
              <a:spcAft>
                <a:spcPts val="0"/>
              </a:spcAft>
              <a:buNone/>
            </a:pPr>
            <a:r>
              <a:rPr lang="en-US" sz="2400">
                <a:solidFill>
                  <a:srgbClr val="0000FF"/>
                </a:solidFill>
                <a:latin typeface="Trebuchet MS"/>
                <a:ea typeface="Trebuchet MS"/>
                <a:cs typeface="Trebuchet MS"/>
                <a:sym typeface="Trebuchet MS"/>
              </a:rPr>
              <a:t>Image Vis Comput. 2016;53:35–44 (ISSN 0262-8856).</a:t>
            </a:r>
            <a:endParaRPr sz="2400">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gce87468f3c_0_498"/>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4" name="Google Shape;524;gce87468f3c_0_498"/>
          <p:cNvSpPr txBox="1"/>
          <p:nvPr/>
        </p:nvSpPr>
        <p:spPr>
          <a:xfrm>
            <a:off x="2895600" y="1143002"/>
            <a:ext cx="7772400" cy="461700"/>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References</a:t>
            </a:r>
            <a:endParaRPr b="0" i="0" sz="1400" u="none" cap="none" strike="noStrike">
              <a:solidFill>
                <a:srgbClr val="000000"/>
              </a:solidFill>
              <a:latin typeface="Arial"/>
              <a:ea typeface="Arial"/>
              <a:cs typeface="Arial"/>
              <a:sym typeface="Arial"/>
            </a:endParaRPr>
          </a:p>
        </p:txBody>
      </p:sp>
      <p:sp>
        <p:nvSpPr>
          <p:cNvPr id="525" name="Google Shape;525;gce87468f3c_0_498"/>
          <p:cNvSpPr txBox="1"/>
          <p:nvPr/>
        </p:nvSpPr>
        <p:spPr>
          <a:xfrm>
            <a:off x="1828800" y="1581150"/>
            <a:ext cx="10058400" cy="497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2400">
              <a:solidFill>
                <a:srgbClr val="0000FF"/>
              </a:solidFill>
              <a:latin typeface="Trebuchet MS"/>
              <a:ea typeface="Trebuchet MS"/>
              <a:cs typeface="Trebuchet MS"/>
              <a:sym typeface="Trebuchet MS"/>
            </a:endParaRPr>
          </a:p>
          <a:p>
            <a:pPr indent="0" lvl="0" marL="0" rtl="0" algn="l">
              <a:spcBef>
                <a:spcPts val="0"/>
              </a:spcBef>
              <a:spcAft>
                <a:spcPts val="0"/>
              </a:spcAft>
              <a:buNone/>
            </a:pPr>
            <a:r>
              <a:rPr lang="en-US" sz="2400">
                <a:solidFill>
                  <a:srgbClr val="0000FF"/>
                </a:solidFill>
                <a:latin typeface="Trebuchet MS"/>
                <a:ea typeface="Trebuchet MS"/>
                <a:cs typeface="Trebuchet MS"/>
                <a:sym typeface="Trebuchet MS"/>
              </a:rPr>
              <a:t>4. Fakhar B, Kanan HR, Behrad A. Learning an event-oriented and discriminative dictionary based on an adaptive</a:t>
            </a:r>
            <a:endParaRPr sz="2400">
              <a:solidFill>
                <a:srgbClr val="0000FF"/>
              </a:solidFill>
              <a:latin typeface="Trebuchet MS"/>
              <a:ea typeface="Trebuchet MS"/>
              <a:cs typeface="Trebuchet MS"/>
              <a:sym typeface="Trebuchet MS"/>
            </a:endParaRPr>
          </a:p>
          <a:p>
            <a:pPr indent="0" lvl="0" marL="0" rtl="0" algn="l">
              <a:spcBef>
                <a:spcPts val="0"/>
              </a:spcBef>
              <a:spcAft>
                <a:spcPts val="0"/>
              </a:spcAft>
              <a:buNone/>
            </a:pPr>
            <a:r>
              <a:rPr lang="en-US" sz="2400">
                <a:solidFill>
                  <a:srgbClr val="0000FF"/>
                </a:solidFill>
                <a:latin typeface="Trebuchet MS"/>
                <a:ea typeface="Trebuchet MS"/>
                <a:cs typeface="Trebuchet MS"/>
                <a:sym typeface="Trebuchet MS"/>
              </a:rPr>
              <a:t>label-consistent K-SVD method for event detection in soccer videos. J Vis Commun Image Represent.</a:t>
            </a:r>
            <a:endParaRPr sz="2400">
              <a:solidFill>
                <a:srgbClr val="0000FF"/>
              </a:solidFill>
              <a:latin typeface="Trebuchet MS"/>
              <a:ea typeface="Trebuchet MS"/>
              <a:cs typeface="Trebuchet MS"/>
              <a:sym typeface="Trebuchet MS"/>
            </a:endParaRPr>
          </a:p>
          <a:p>
            <a:pPr indent="0" lvl="0" marL="0" rtl="0" algn="l">
              <a:spcBef>
                <a:spcPts val="0"/>
              </a:spcBef>
              <a:spcAft>
                <a:spcPts val="0"/>
              </a:spcAft>
              <a:buNone/>
            </a:pPr>
            <a:r>
              <a:rPr lang="en-US" sz="2400">
                <a:solidFill>
                  <a:srgbClr val="0000FF"/>
                </a:solidFill>
                <a:latin typeface="Trebuchet MS"/>
                <a:ea typeface="Trebuchet MS"/>
                <a:cs typeface="Trebuchet MS"/>
                <a:sym typeface="Trebuchet MS"/>
              </a:rPr>
              <a:t>2018;55:489–503 (ISSN 1047-3203).</a:t>
            </a:r>
            <a:endParaRPr sz="2400">
              <a:solidFill>
                <a:srgbClr val="0000FF"/>
              </a:solidFill>
              <a:latin typeface="Trebuchet MS"/>
              <a:ea typeface="Trebuchet MS"/>
              <a:cs typeface="Trebuchet MS"/>
              <a:sym typeface="Trebuchet MS"/>
            </a:endParaRPr>
          </a:p>
          <a:p>
            <a:pPr indent="0" lvl="0" marL="0" rtl="0" algn="l">
              <a:spcBef>
                <a:spcPts val="0"/>
              </a:spcBef>
              <a:spcAft>
                <a:spcPts val="0"/>
              </a:spcAft>
              <a:buNone/>
            </a:pPr>
            <a:r>
              <a:rPr lang="en-US" sz="2400">
                <a:solidFill>
                  <a:srgbClr val="0000FF"/>
                </a:solidFill>
                <a:latin typeface="Trebuchet MS"/>
                <a:ea typeface="Trebuchet MS"/>
                <a:cs typeface="Trebuchet MS"/>
                <a:sym typeface="Trebuchet MS"/>
              </a:rPr>
              <a:t>5. Luo X, Li H, Cao D, Yu Y, Yang X, Huang T. Towards efficient and objective work sampling: recognizing workers’</a:t>
            </a:r>
            <a:endParaRPr sz="2400">
              <a:solidFill>
                <a:srgbClr val="0000FF"/>
              </a:solidFill>
              <a:latin typeface="Trebuchet MS"/>
              <a:ea typeface="Trebuchet MS"/>
              <a:cs typeface="Trebuchet MS"/>
              <a:sym typeface="Trebuchet MS"/>
            </a:endParaRPr>
          </a:p>
          <a:p>
            <a:pPr indent="0" lvl="0" marL="0" rtl="0" algn="l">
              <a:spcBef>
                <a:spcPts val="0"/>
              </a:spcBef>
              <a:spcAft>
                <a:spcPts val="0"/>
              </a:spcAft>
              <a:buNone/>
            </a:pPr>
            <a:r>
              <a:rPr lang="en-US" sz="2400">
                <a:solidFill>
                  <a:srgbClr val="0000FF"/>
                </a:solidFill>
                <a:latin typeface="Trebuchet MS"/>
                <a:ea typeface="Trebuchet MS"/>
                <a:cs typeface="Trebuchet MS"/>
                <a:sym typeface="Trebuchet MS"/>
              </a:rPr>
              <a:t>activities in site surveillance videos with two-stream convolutional networks. Autom Constr. 2018;94:360–70 (ISSN</a:t>
            </a:r>
            <a:endParaRPr sz="2400">
              <a:solidFill>
                <a:srgbClr val="0000FF"/>
              </a:solidFill>
              <a:latin typeface="Trebuchet MS"/>
              <a:ea typeface="Trebuchet MS"/>
              <a:cs typeface="Trebuchet MS"/>
              <a:sym typeface="Trebuchet MS"/>
            </a:endParaRPr>
          </a:p>
          <a:p>
            <a:pPr indent="0" lvl="0" marL="0" rtl="0" algn="l">
              <a:spcBef>
                <a:spcPts val="0"/>
              </a:spcBef>
              <a:spcAft>
                <a:spcPts val="0"/>
              </a:spcAft>
              <a:buNone/>
            </a:pPr>
            <a:r>
              <a:rPr lang="en-US" sz="2400">
                <a:solidFill>
                  <a:srgbClr val="0000FF"/>
                </a:solidFill>
                <a:latin typeface="Trebuchet MS"/>
                <a:ea typeface="Trebuchet MS"/>
                <a:cs typeface="Trebuchet MS"/>
                <a:sym typeface="Trebuchet MS"/>
              </a:rPr>
              <a:t>0926-5805).</a:t>
            </a:r>
            <a:endParaRPr sz="2400">
              <a:solidFill>
                <a:srgbClr val="0000FF"/>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400"/>
              <a:buFont typeface="Arial"/>
              <a:buNone/>
            </a:pPr>
            <a:r>
              <a:t/>
            </a:r>
            <a:endParaRPr sz="2400">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a:p>
            <a:pPr indent="12700" lvl="0" marL="342900" marR="0" rtl="0" algn="just">
              <a:lnSpc>
                <a:spcPct val="100000"/>
              </a:lnSpc>
              <a:spcBef>
                <a:spcPts val="480"/>
              </a:spcBef>
              <a:spcAft>
                <a:spcPts val="0"/>
              </a:spcAft>
              <a:buClr>
                <a:srgbClr val="000000"/>
              </a:buClr>
              <a:buSzPts val="2400"/>
              <a:buFont typeface="Arial"/>
              <a:buNone/>
            </a:pPr>
            <a:r>
              <a:t/>
            </a:r>
            <a:endParaRPr b="0" i="0" sz="2400" u="none" cap="none" strike="noStrike">
              <a:solidFill>
                <a:srgbClr val="0000FF"/>
              </a:solidFill>
              <a:latin typeface="Trebuchet MS"/>
              <a:ea typeface="Trebuchet MS"/>
              <a:cs typeface="Trebuchet MS"/>
              <a:sym typeface="Trebuchet MS"/>
            </a:endParaRPr>
          </a:p>
          <a:p>
            <a:pPr indent="-265112" lvl="1" marL="1077912" marR="0" rtl="0" algn="just">
              <a:lnSpc>
                <a:spcPct val="100000"/>
              </a:lnSpc>
              <a:spcBef>
                <a:spcPts val="480"/>
              </a:spcBef>
              <a:spcAft>
                <a:spcPts val="0"/>
              </a:spcAft>
              <a:buClr>
                <a:srgbClr val="000000"/>
              </a:buClr>
              <a:buSzPts val="2400"/>
              <a:buFont typeface="Arial"/>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gce87468f3c_0_425"/>
          <p:cNvSpPr/>
          <p:nvPr/>
        </p:nvSpPr>
        <p:spPr>
          <a:xfrm>
            <a:off x="4371485" y="3352800"/>
            <a:ext cx="2506500" cy="708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4000"/>
              <a:buFont typeface="Arial"/>
              <a:buNone/>
            </a:pPr>
            <a:r>
              <a:rPr b="0" i="0" lang="en-US" sz="4000" u="none" cap="none" strike="noStrike">
                <a:solidFill>
                  <a:srgbClr val="FF0000"/>
                </a:solidFill>
                <a:latin typeface="Trebuchet MS"/>
                <a:ea typeface="Trebuchet MS"/>
                <a:cs typeface="Trebuchet MS"/>
                <a:sym typeface="Trebuchet MS"/>
              </a:rPr>
              <a:t>Thank You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cd86f2c769_1_110"/>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9" name="Google Shape;249;gcd86f2c769_1_110"/>
          <p:cNvSpPr txBox="1"/>
          <p:nvPr/>
        </p:nvSpPr>
        <p:spPr>
          <a:xfrm>
            <a:off x="1624025" y="1721975"/>
            <a:ext cx="8077200" cy="4724400"/>
          </a:xfrm>
          <a:prstGeom prst="rect">
            <a:avLst/>
          </a:prstGeom>
          <a:noFill/>
          <a:ln>
            <a:noFill/>
          </a:ln>
        </p:spPr>
        <p:txBody>
          <a:bodyPr anchorCtr="0" anchor="t" bIns="45700" lIns="91425" spcFirstLastPara="1" rIns="91425" wrap="square" tIns="45700">
            <a:noAutofit/>
          </a:bodyPr>
          <a:lstStyle/>
          <a:p>
            <a:pPr indent="-23812" lvl="1" marL="989012" marR="0" rtl="0" algn="just">
              <a:spcBef>
                <a:spcPts val="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spcBef>
                <a:spcPts val="400"/>
              </a:spcBef>
              <a:spcAft>
                <a:spcPts val="0"/>
              </a:spcAft>
              <a:buNone/>
            </a:pPr>
            <a:r>
              <a:t/>
            </a:r>
            <a:endParaRPr sz="2000">
              <a:solidFill>
                <a:schemeClr val="dk1"/>
              </a:solidFill>
              <a:latin typeface="Trebuchet MS"/>
              <a:ea typeface="Trebuchet MS"/>
              <a:cs typeface="Trebuchet MS"/>
              <a:sym typeface="Trebuchet MS"/>
            </a:endParaRPr>
          </a:p>
        </p:txBody>
      </p:sp>
      <p:sp>
        <p:nvSpPr>
          <p:cNvPr id="250" name="Google Shape;250;gcd86f2c769_1_110"/>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graphicFrame>
        <p:nvGraphicFramePr>
          <p:cNvPr id="251" name="Google Shape;251;gcd86f2c769_1_110"/>
          <p:cNvGraphicFramePr/>
          <p:nvPr/>
        </p:nvGraphicFramePr>
        <p:xfrm>
          <a:off x="198663" y="1879182"/>
          <a:ext cx="3000000" cy="3000000"/>
        </p:xfrm>
        <a:graphic>
          <a:graphicData uri="http://schemas.openxmlformats.org/drawingml/2006/table">
            <a:tbl>
              <a:tblPr bandRow="1" firstRow="1">
                <a:noFill/>
                <a:tableStyleId>{8FE8D7FD-731E-49A4-ADF1-F850ED13A4B7}</a:tableStyleId>
              </a:tblPr>
              <a:tblGrid>
                <a:gridCol w="4595150"/>
                <a:gridCol w="2440900"/>
                <a:gridCol w="1809575"/>
                <a:gridCol w="2949050"/>
              </a:tblGrid>
              <a:tr h="403950">
                <a:tc>
                  <a:txBody>
                    <a:bodyPr/>
                    <a:lstStyle/>
                    <a:p>
                      <a:pPr indent="0" lvl="0" marL="0" marR="0" rtl="0" algn="l">
                        <a:spcBef>
                          <a:spcPts val="0"/>
                        </a:spcBef>
                        <a:spcAft>
                          <a:spcPts val="0"/>
                        </a:spcAft>
                        <a:buNone/>
                      </a:pPr>
                      <a:r>
                        <a:rPr lang="en-US" sz="1800" u="none" cap="none" strike="noStrike"/>
                        <a:t>Paper Details</a:t>
                      </a:r>
                      <a:endParaRPr/>
                    </a:p>
                  </a:txBody>
                  <a:tcPr marT="45725" marB="45725" marR="91450" marL="91450"/>
                </a:tc>
                <a:tc>
                  <a:txBody>
                    <a:bodyPr/>
                    <a:lstStyle/>
                    <a:p>
                      <a:pPr indent="0" lvl="0" marL="0" marR="0" rtl="0" algn="l">
                        <a:spcBef>
                          <a:spcPts val="0"/>
                        </a:spcBef>
                        <a:spcAft>
                          <a:spcPts val="0"/>
                        </a:spcAft>
                        <a:buNone/>
                      </a:pPr>
                      <a:r>
                        <a:rPr lang="en-US" sz="1800"/>
                        <a:t>Objective of paper, Techniques/Methods</a:t>
                      </a:r>
                      <a:endParaRPr/>
                    </a:p>
                  </a:txBody>
                  <a:tcPr marT="45725" marB="45725" marR="91450" marL="91450"/>
                </a:tc>
                <a:tc>
                  <a:txBody>
                    <a:bodyPr/>
                    <a:lstStyle/>
                    <a:p>
                      <a:pPr indent="0" lvl="0" marL="0" marR="0" rtl="0" algn="l">
                        <a:spcBef>
                          <a:spcPts val="0"/>
                        </a:spcBef>
                        <a:spcAft>
                          <a:spcPts val="0"/>
                        </a:spcAft>
                        <a:buNone/>
                      </a:pPr>
                      <a:r>
                        <a:rPr lang="en-US" sz="1800"/>
                        <a:t>Advantages</a:t>
                      </a:r>
                      <a:endParaRPr/>
                    </a:p>
                  </a:txBody>
                  <a:tcPr marT="45725" marB="45725" marR="91450" marL="91450"/>
                </a:tc>
                <a:tc>
                  <a:txBody>
                    <a:bodyPr/>
                    <a:lstStyle/>
                    <a:p>
                      <a:pPr indent="0" lvl="0" marL="0" marR="0" rtl="0" algn="l">
                        <a:spcBef>
                          <a:spcPts val="0"/>
                        </a:spcBef>
                        <a:spcAft>
                          <a:spcPts val="0"/>
                        </a:spcAft>
                        <a:buNone/>
                      </a:pPr>
                      <a:r>
                        <a:rPr lang="en-US" sz="1800"/>
                        <a:t>Limitations</a:t>
                      </a:r>
                      <a:endParaRPr/>
                    </a:p>
                  </a:txBody>
                  <a:tcPr marT="45725" marB="45725" marR="91450" marL="91450"/>
                </a:tc>
              </a:tr>
              <a:tr h="3261100">
                <a:tc>
                  <a:txBody>
                    <a:bodyPr/>
                    <a:lstStyle/>
                    <a:p>
                      <a:pPr indent="0" lvl="0" marL="0" marR="0" rtl="0" algn="l">
                        <a:spcBef>
                          <a:spcPts val="0"/>
                        </a:spcBef>
                        <a:spcAft>
                          <a:spcPts val="0"/>
                        </a:spcAft>
                        <a:buClr>
                          <a:schemeClr val="dk1"/>
                        </a:buClr>
                        <a:buSzPts val="1100"/>
                        <a:buFont typeface="Arial"/>
                        <a:buNone/>
                      </a:pPr>
                      <a:r>
                        <a:rPr lang="en-US" sz="1800"/>
                        <a:t>Intelligent video surveillance: a review</a:t>
                      </a:r>
                      <a:endParaRPr sz="1800"/>
                    </a:p>
                    <a:p>
                      <a:pPr indent="0" lvl="0" marL="0" marR="0" rtl="0" algn="l">
                        <a:spcBef>
                          <a:spcPts val="0"/>
                        </a:spcBef>
                        <a:spcAft>
                          <a:spcPts val="0"/>
                        </a:spcAft>
                        <a:buSzPts val="1100"/>
                        <a:buNone/>
                      </a:pPr>
                      <a:r>
                        <a:rPr lang="en-US" sz="1800"/>
                        <a:t>through deep learning techniques for crowd analysis by G. Sreenu</a:t>
                      </a:r>
                      <a:endParaRPr sz="1800"/>
                    </a:p>
                  </a:txBody>
                  <a:tcPr marT="45725" marB="45725" marR="91450" marL="91450"/>
                </a:tc>
                <a:tc>
                  <a:txBody>
                    <a:bodyPr/>
                    <a:lstStyle/>
                    <a:p>
                      <a:pPr indent="0" lvl="0" marL="0" marR="0" rtl="0" algn="l">
                        <a:spcBef>
                          <a:spcPts val="0"/>
                        </a:spcBef>
                        <a:spcAft>
                          <a:spcPts val="0"/>
                        </a:spcAft>
                        <a:buClr>
                          <a:schemeClr val="dk1"/>
                        </a:buClr>
                        <a:buSzPts val="1100"/>
                        <a:buFont typeface="Arial"/>
                        <a:buNone/>
                      </a:pPr>
                      <a:r>
                        <a:rPr lang="en-US" sz="1800"/>
                        <a:t>The main objectives identified which illustrate the relevance of the topic are listed out</a:t>
                      </a:r>
                      <a:endParaRPr sz="1800"/>
                    </a:p>
                    <a:p>
                      <a:pPr indent="0" lvl="0" marL="0" marR="0" rtl="0" algn="l">
                        <a:spcBef>
                          <a:spcPts val="0"/>
                        </a:spcBef>
                        <a:spcAft>
                          <a:spcPts val="0"/>
                        </a:spcAft>
                        <a:buClr>
                          <a:schemeClr val="dk1"/>
                        </a:buClr>
                        <a:buSzPts val="1100"/>
                        <a:buFont typeface="Arial"/>
                        <a:buNone/>
                      </a:pPr>
                      <a:r>
                        <a:rPr lang="en-US" sz="1800"/>
                        <a:t>below.</a:t>
                      </a:r>
                      <a:endParaRPr sz="1800"/>
                    </a:p>
                    <a:p>
                      <a:pPr indent="0" lvl="0" marL="0" marR="0" rtl="0" algn="l">
                        <a:spcBef>
                          <a:spcPts val="0"/>
                        </a:spcBef>
                        <a:spcAft>
                          <a:spcPts val="0"/>
                        </a:spcAft>
                        <a:buClr>
                          <a:schemeClr val="dk1"/>
                        </a:buClr>
                        <a:buSzPts val="1100"/>
                        <a:buFont typeface="Arial"/>
                        <a:buNone/>
                      </a:pPr>
                      <a:r>
                        <a:rPr lang="en-US" sz="1800"/>
                        <a:t>1. Continuous monitoring of videos is difficult and tiresome for humans.</a:t>
                      </a:r>
                      <a:endParaRPr sz="1800"/>
                    </a:p>
                    <a:p>
                      <a:pPr indent="0" lvl="0" marL="0" marR="0" rtl="0" algn="l">
                        <a:spcBef>
                          <a:spcPts val="0"/>
                        </a:spcBef>
                        <a:spcAft>
                          <a:spcPts val="0"/>
                        </a:spcAft>
                        <a:buClr>
                          <a:schemeClr val="dk1"/>
                        </a:buClr>
                        <a:buSzPts val="1100"/>
                        <a:buFont typeface="Arial"/>
                        <a:buNone/>
                      </a:pPr>
                      <a:r>
                        <a:rPr lang="en-US" sz="1800"/>
                        <a:t>2. Intelligent surveillance video analysis is a solution to laborious human task.</a:t>
                      </a:r>
                      <a:endParaRPr sz="1800"/>
                    </a:p>
                    <a:p>
                      <a:pPr indent="0" lvl="0" marL="0" marR="0" rtl="0" algn="l">
                        <a:spcBef>
                          <a:spcPts val="0"/>
                        </a:spcBef>
                        <a:spcAft>
                          <a:spcPts val="0"/>
                        </a:spcAft>
                        <a:buClr>
                          <a:schemeClr val="dk1"/>
                        </a:buClr>
                        <a:buSzPts val="1100"/>
                        <a:buFont typeface="Arial"/>
                        <a:buNone/>
                      </a:pPr>
                      <a:r>
                        <a:rPr lang="en-US" sz="1800"/>
                        <a:t>3. Intelligence should be visible in all real world scenarios.</a:t>
                      </a:r>
                      <a:endParaRPr sz="1800"/>
                    </a:p>
                    <a:p>
                      <a:pPr indent="0" lvl="0" marL="0" marR="0" rtl="0" algn="l">
                        <a:spcBef>
                          <a:spcPts val="0"/>
                        </a:spcBef>
                        <a:spcAft>
                          <a:spcPts val="0"/>
                        </a:spcAft>
                        <a:buClr>
                          <a:schemeClr val="dk1"/>
                        </a:buClr>
                        <a:buSzPts val="1100"/>
                        <a:buFont typeface="Arial"/>
                        <a:buNone/>
                      </a:pPr>
                      <a:r>
                        <a:rPr lang="en-US" sz="1800"/>
                        <a:t>4. Maximum accuracy is needed in object identification and action recognition.</a:t>
                      </a:r>
                      <a:endParaRPr sz="1800"/>
                    </a:p>
                    <a:p>
                      <a:pPr indent="0" lvl="0" marL="0" marR="0" rtl="0" algn="l">
                        <a:spcBef>
                          <a:spcPts val="0"/>
                        </a:spcBef>
                        <a:spcAft>
                          <a:spcPts val="0"/>
                        </a:spcAft>
                        <a:buClr>
                          <a:schemeClr val="dk1"/>
                        </a:buClr>
                        <a:buSzPts val="1100"/>
                        <a:buFont typeface="Arial"/>
                        <a:buNone/>
                      </a:pPr>
                      <a:r>
                        <a:rPr lang="en-US" sz="1800"/>
                        <a:t>6. Time taken for response generation is highly important in real world situation.</a:t>
                      </a:r>
                      <a:endParaRPr sz="1800"/>
                    </a:p>
                    <a:p>
                      <a:pPr indent="0" lvl="0" marL="0" marR="0" rtl="0" algn="l">
                        <a:spcBef>
                          <a:spcPts val="0"/>
                        </a:spcBef>
                        <a:spcAft>
                          <a:spcPts val="0"/>
                        </a:spcAft>
                        <a:buClr>
                          <a:schemeClr val="dk1"/>
                        </a:buClr>
                        <a:buSzPts val="1100"/>
                        <a:buFont typeface="Arial"/>
                        <a:buNone/>
                      </a:pPr>
                      <a:r>
                        <a:rPr lang="en-US" sz="1800"/>
                        <a:t>7. Prediction of certain movement or action or violence is highly useful in emergency</a:t>
                      </a:r>
                      <a:endParaRPr sz="1800"/>
                    </a:p>
                    <a:p>
                      <a:pPr indent="0" lvl="0" marL="0" marR="0" rtl="0" algn="l">
                        <a:spcBef>
                          <a:spcPts val="0"/>
                        </a:spcBef>
                        <a:spcAft>
                          <a:spcPts val="0"/>
                        </a:spcAft>
                        <a:buClr>
                          <a:schemeClr val="dk1"/>
                        </a:buClr>
                        <a:buSzPts val="1100"/>
                        <a:buFont typeface="Arial"/>
                        <a:buNone/>
                      </a:pPr>
                      <a:r>
                        <a:rPr lang="en-US" sz="1800"/>
                        <a:t>situation like stampede.</a:t>
                      </a:r>
                      <a:endParaRPr sz="1800"/>
                    </a:p>
                    <a:p>
                      <a:pPr indent="0" lvl="0" marL="0" marR="0" rtl="0" algn="l">
                        <a:spcBef>
                          <a:spcPts val="0"/>
                        </a:spcBef>
                        <a:spcAft>
                          <a:spcPts val="0"/>
                        </a:spcAft>
                        <a:buClr>
                          <a:schemeClr val="dk1"/>
                        </a:buClr>
                        <a:buSzPts val="1100"/>
                        <a:buFont typeface="Arial"/>
                        <a:buNone/>
                      </a:pPr>
                      <a:r>
                        <a:rPr lang="en-US" sz="1800"/>
                        <a:t>8. Availability of huge data in video forms.</a:t>
                      </a:r>
                      <a:endParaRPr sz="1800"/>
                    </a:p>
                    <a:p>
                      <a:pPr indent="0" lvl="0" marL="0" marR="0" rtl="0" algn="l">
                        <a:spcBef>
                          <a:spcPts val="0"/>
                        </a:spcBef>
                        <a:spcAft>
                          <a:spcPts val="0"/>
                        </a:spcAft>
                        <a:buSzPts val="1100"/>
                        <a:buNone/>
                      </a:pPr>
                      <a:r>
                        <a:t/>
                      </a:r>
                      <a:endParaRPr sz="1800"/>
                    </a:p>
                  </a:txBody>
                  <a:tcPr marT="45725" marB="45725" marR="91450" marL="91450"/>
                </a:tc>
                <a:tc>
                  <a:txBody>
                    <a:bodyPr/>
                    <a:lstStyle/>
                    <a:p>
                      <a:pPr indent="0" lvl="0" marL="0" marR="0" rtl="0" algn="l">
                        <a:spcBef>
                          <a:spcPts val="0"/>
                        </a:spcBef>
                        <a:spcAft>
                          <a:spcPts val="0"/>
                        </a:spcAft>
                        <a:buClr>
                          <a:schemeClr val="dk1"/>
                        </a:buClr>
                        <a:buSzPts val="1100"/>
                        <a:buFont typeface="Arial"/>
                        <a:buNone/>
                      </a:pPr>
                      <a:r>
                        <a:rPr lang="en-US" sz="1800"/>
                        <a:t>The paper includes a deep rooted survey which starts from object</a:t>
                      </a:r>
                      <a:endParaRPr sz="1800"/>
                    </a:p>
                    <a:p>
                      <a:pPr indent="0" lvl="0" marL="0" marR="0" rtl="0" algn="l">
                        <a:spcBef>
                          <a:spcPts val="0"/>
                        </a:spcBef>
                        <a:spcAft>
                          <a:spcPts val="0"/>
                        </a:spcAft>
                        <a:buClr>
                          <a:schemeClr val="dk1"/>
                        </a:buClr>
                        <a:buSzPts val="1100"/>
                        <a:buFont typeface="Arial"/>
                        <a:buNone/>
                      </a:pPr>
                      <a:r>
                        <a:rPr lang="en-US" sz="1800"/>
                        <a:t>recognition, action recognition, crowd analysis and finally violence detection in a</a:t>
                      </a:r>
                      <a:endParaRPr sz="1800"/>
                    </a:p>
                    <a:p>
                      <a:pPr indent="0" lvl="0" marL="0" marR="0" rtl="0" algn="l">
                        <a:spcBef>
                          <a:spcPts val="0"/>
                        </a:spcBef>
                        <a:spcAft>
                          <a:spcPts val="0"/>
                        </a:spcAft>
                        <a:buClr>
                          <a:schemeClr val="dk1"/>
                        </a:buClr>
                        <a:buSzPts val="1100"/>
                        <a:buFont typeface="Arial"/>
                        <a:buNone/>
                      </a:pPr>
                      <a:r>
                        <a:rPr lang="en-US" sz="1800"/>
                        <a:t>crowd environment.</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Clr>
                          <a:schemeClr val="dk1"/>
                        </a:buClr>
                        <a:buSzPts val="1100"/>
                        <a:buFont typeface="Arial"/>
                        <a:buNone/>
                      </a:pPr>
                      <a:r>
                        <a:rPr lang="en-US" sz="1800"/>
                        <a:t>The methods reviewed in above sections are good in automatic feature generation. All</a:t>
                      </a:r>
                      <a:endParaRPr sz="1800"/>
                    </a:p>
                    <a:p>
                      <a:pPr indent="0" lvl="0" marL="0" marR="0" rtl="0" algn="l">
                        <a:spcBef>
                          <a:spcPts val="0"/>
                        </a:spcBef>
                        <a:spcAft>
                          <a:spcPts val="0"/>
                        </a:spcAft>
                        <a:buClr>
                          <a:schemeClr val="dk1"/>
                        </a:buClr>
                        <a:buSzPts val="1100"/>
                        <a:buFont typeface="Arial"/>
                        <a:buNone/>
                      </a:pPr>
                      <a:r>
                        <a:rPr lang="en-US" sz="1800"/>
                        <a:t>methods are good in handling individual entity and group entities with limited size.</a:t>
                      </a:r>
                      <a:endParaRPr sz="1800"/>
                    </a:p>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cd86f2c769_1_184"/>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8" name="Google Shape;258;gcd86f2c769_1_184"/>
          <p:cNvSpPr txBox="1"/>
          <p:nvPr/>
        </p:nvSpPr>
        <p:spPr>
          <a:xfrm>
            <a:off x="1624025" y="1721975"/>
            <a:ext cx="8077200" cy="4724400"/>
          </a:xfrm>
          <a:prstGeom prst="rect">
            <a:avLst/>
          </a:prstGeom>
          <a:noFill/>
          <a:ln>
            <a:noFill/>
          </a:ln>
        </p:spPr>
        <p:txBody>
          <a:bodyPr anchorCtr="0" anchor="t" bIns="45700" lIns="91425" spcFirstLastPara="1" rIns="91425" wrap="square" tIns="45700">
            <a:noAutofit/>
          </a:bodyPr>
          <a:lstStyle/>
          <a:p>
            <a:pPr indent="-23812" lvl="1" marL="989012" marR="0" rtl="0" algn="just">
              <a:spcBef>
                <a:spcPts val="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spcBef>
                <a:spcPts val="400"/>
              </a:spcBef>
              <a:spcAft>
                <a:spcPts val="0"/>
              </a:spcAft>
              <a:buNone/>
            </a:pPr>
            <a:r>
              <a:t/>
            </a:r>
            <a:endParaRPr sz="2000">
              <a:solidFill>
                <a:schemeClr val="dk1"/>
              </a:solidFill>
              <a:latin typeface="Trebuchet MS"/>
              <a:ea typeface="Trebuchet MS"/>
              <a:cs typeface="Trebuchet MS"/>
              <a:sym typeface="Trebuchet MS"/>
            </a:endParaRPr>
          </a:p>
        </p:txBody>
      </p:sp>
      <p:sp>
        <p:nvSpPr>
          <p:cNvPr id="259" name="Google Shape;259;gcd86f2c769_1_184"/>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graphicFrame>
        <p:nvGraphicFramePr>
          <p:cNvPr id="260" name="Google Shape;260;gcd86f2c769_1_184"/>
          <p:cNvGraphicFramePr/>
          <p:nvPr/>
        </p:nvGraphicFramePr>
        <p:xfrm>
          <a:off x="198663" y="1879182"/>
          <a:ext cx="3000000" cy="3000000"/>
        </p:xfrm>
        <a:graphic>
          <a:graphicData uri="http://schemas.openxmlformats.org/drawingml/2006/table">
            <a:tbl>
              <a:tblPr bandRow="1" firstRow="1">
                <a:noFill/>
                <a:tableStyleId>{8FE8D7FD-731E-49A4-ADF1-F850ED13A4B7}</a:tableStyleId>
              </a:tblPr>
              <a:tblGrid>
                <a:gridCol w="4595150"/>
                <a:gridCol w="2440900"/>
                <a:gridCol w="1809575"/>
                <a:gridCol w="2949050"/>
              </a:tblGrid>
              <a:tr h="403950">
                <a:tc>
                  <a:txBody>
                    <a:bodyPr/>
                    <a:lstStyle/>
                    <a:p>
                      <a:pPr indent="0" lvl="0" marL="0" marR="0" rtl="0" algn="l">
                        <a:spcBef>
                          <a:spcPts val="0"/>
                        </a:spcBef>
                        <a:spcAft>
                          <a:spcPts val="0"/>
                        </a:spcAft>
                        <a:buNone/>
                      </a:pPr>
                      <a:r>
                        <a:rPr lang="en-US" sz="1800" u="none" cap="none" strike="noStrike"/>
                        <a:t>Paper Details</a:t>
                      </a:r>
                      <a:endParaRPr/>
                    </a:p>
                  </a:txBody>
                  <a:tcPr marT="45725" marB="45725" marR="91450" marL="91450"/>
                </a:tc>
                <a:tc>
                  <a:txBody>
                    <a:bodyPr/>
                    <a:lstStyle/>
                    <a:p>
                      <a:pPr indent="0" lvl="0" marL="0" marR="0" rtl="0" algn="l">
                        <a:spcBef>
                          <a:spcPts val="0"/>
                        </a:spcBef>
                        <a:spcAft>
                          <a:spcPts val="0"/>
                        </a:spcAft>
                        <a:buNone/>
                      </a:pPr>
                      <a:r>
                        <a:rPr lang="en-US" sz="1800"/>
                        <a:t>Objective of paper, Techniques/Methods</a:t>
                      </a:r>
                      <a:endParaRPr/>
                    </a:p>
                  </a:txBody>
                  <a:tcPr marT="45725" marB="45725" marR="91450" marL="91450"/>
                </a:tc>
                <a:tc>
                  <a:txBody>
                    <a:bodyPr/>
                    <a:lstStyle/>
                    <a:p>
                      <a:pPr indent="0" lvl="0" marL="0" marR="0" rtl="0" algn="l">
                        <a:spcBef>
                          <a:spcPts val="0"/>
                        </a:spcBef>
                        <a:spcAft>
                          <a:spcPts val="0"/>
                        </a:spcAft>
                        <a:buNone/>
                      </a:pPr>
                      <a:r>
                        <a:rPr lang="en-US" sz="1800"/>
                        <a:t>Advantages</a:t>
                      </a:r>
                      <a:endParaRPr/>
                    </a:p>
                  </a:txBody>
                  <a:tcPr marT="45725" marB="45725" marR="91450" marL="91450"/>
                </a:tc>
                <a:tc>
                  <a:txBody>
                    <a:bodyPr/>
                    <a:lstStyle/>
                    <a:p>
                      <a:pPr indent="0" lvl="0" marL="0" marR="0" rtl="0" algn="l">
                        <a:spcBef>
                          <a:spcPts val="0"/>
                        </a:spcBef>
                        <a:spcAft>
                          <a:spcPts val="0"/>
                        </a:spcAft>
                        <a:buNone/>
                      </a:pPr>
                      <a:r>
                        <a:rPr lang="en-US" sz="1800"/>
                        <a:t>Limitations</a:t>
                      </a:r>
                      <a:endParaRPr/>
                    </a:p>
                  </a:txBody>
                  <a:tcPr marT="45725" marB="45725" marR="91450" marL="91450"/>
                </a:tc>
              </a:tr>
              <a:tr h="1453000">
                <a:tc>
                  <a:txBody>
                    <a:bodyPr/>
                    <a:lstStyle/>
                    <a:p>
                      <a:pPr indent="0" lvl="0" marL="0" marR="0" rtl="0" algn="l">
                        <a:spcBef>
                          <a:spcPts val="0"/>
                        </a:spcBef>
                        <a:spcAft>
                          <a:spcPts val="0"/>
                        </a:spcAft>
                        <a:buSzPts val="1100"/>
                        <a:buNone/>
                      </a:pPr>
                      <a:r>
                        <a:rPr lang="en-US" sz="1800"/>
                        <a:t>A deep learning approach to building an intelligent video surveillance system by Jie Xu </a:t>
                      </a:r>
                      <a:endParaRPr sz="1800"/>
                    </a:p>
                  </a:txBody>
                  <a:tcPr marT="45725" marB="45725" marR="91450" marL="91450"/>
                </a:tc>
                <a:tc>
                  <a:txBody>
                    <a:bodyPr/>
                    <a:lstStyle/>
                    <a:p>
                      <a:pPr indent="0" lvl="0" marL="0" marR="0" rtl="0" algn="l">
                        <a:spcBef>
                          <a:spcPts val="0"/>
                        </a:spcBef>
                        <a:spcAft>
                          <a:spcPts val="0"/>
                        </a:spcAft>
                        <a:buClr>
                          <a:schemeClr val="dk1"/>
                        </a:buClr>
                        <a:buSzPts val="1100"/>
                        <a:buFont typeface="Arial"/>
                        <a:buNone/>
                      </a:pPr>
                      <a:r>
                        <a:rPr lang="en-US" sz="1800"/>
                        <a:t>FaceNet with Multi-task Cascaded Convolutional Networks (MTCNN) achieves higher accuracy than advances such as DeepFace and DeepID2+ while being faster.</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Clr>
                          <a:schemeClr val="dk1"/>
                        </a:buClr>
                        <a:buSzPts val="1100"/>
                        <a:buFont typeface="Arial"/>
                        <a:buNone/>
                      </a:pPr>
                      <a:r>
                        <a:rPr lang="en-US" sz="1800"/>
                        <a:t>Deep-learning methods are easier to deploy </a:t>
                      </a:r>
                      <a:endParaRPr sz="1800"/>
                    </a:p>
                    <a:p>
                      <a:pPr indent="0" lvl="0" marL="0" marR="0" rtl="0" algn="l">
                        <a:spcBef>
                          <a:spcPts val="0"/>
                        </a:spcBef>
                        <a:spcAft>
                          <a:spcPts val="0"/>
                        </a:spcAft>
                        <a:buSzPts val="1100"/>
                        <a:buNone/>
                      </a:pPr>
                      <a:r>
                        <a:rPr lang="en-US" sz="1800"/>
                        <a:t>and possess better scalability than conventional machine-learning methods. Capable of learning more complex features by taking advantage of multiple levels of representation. These features are learned</a:t>
                      </a:r>
                      <a:endParaRPr sz="1800"/>
                    </a:p>
                    <a:p>
                      <a:pPr indent="0" lvl="0" marL="0" marR="0" rtl="0" algn="l">
                        <a:spcBef>
                          <a:spcPts val="0"/>
                        </a:spcBef>
                        <a:spcAft>
                          <a:spcPts val="0"/>
                        </a:spcAft>
                        <a:buSzPts val="1100"/>
                        <a:buNone/>
                      </a:pPr>
                      <a:r>
                        <a:rPr lang="en-US" sz="1800"/>
                        <a:t>systematically rather than designed manually by humans.</a:t>
                      </a:r>
                      <a:endParaRPr sz="1800"/>
                    </a:p>
                    <a:p>
                      <a:pPr indent="0" lvl="0" marL="0" marR="0" rtl="0" algn="l">
                        <a:spcBef>
                          <a:spcPts val="0"/>
                        </a:spcBef>
                        <a:spcAft>
                          <a:spcPts val="0"/>
                        </a:spcAft>
                        <a:buClr>
                          <a:schemeClr val="dk1"/>
                        </a:buClr>
                        <a:buSzPts val="1100"/>
                        <a:buFont typeface="Arial"/>
                        <a:buNone/>
                      </a:pPr>
                      <a:r>
                        <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Clr>
                          <a:schemeClr val="dk1"/>
                        </a:buClr>
                        <a:buSzPts val="1100"/>
                        <a:buFont typeface="Arial"/>
                        <a:buNone/>
                      </a:pPr>
                      <a:r>
                        <a:rPr lang="en-US" sz="1800"/>
                        <a:t>To train the model on high-</a:t>
                      </a:r>
                      <a:endParaRPr sz="1800"/>
                    </a:p>
                    <a:p>
                      <a:pPr indent="0" lvl="0" marL="0" marR="0" rtl="0" algn="l">
                        <a:spcBef>
                          <a:spcPts val="0"/>
                        </a:spcBef>
                        <a:spcAft>
                          <a:spcPts val="0"/>
                        </a:spcAft>
                        <a:buClr>
                          <a:schemeClr val="dk1"/>
                        </a:buClr>
                        <a:buSzPts val="1100"/>
                        <a:buFont typeface="Arial"/>
                        <a:buNone/>
                      </a:pPr>
                      <a:r>
                        <a:rPr lang="en-US" sz="1800"/>
                        <a:t>quality image sequences, especially when images captured by the surveillance camera are </a:t>
                      </a:r>
                      <a:endParaRPr sz="1800"/>
                    </a:p>
                    <a:p>
                      <a:pPr indent="0" lvl="0" marL="0" marR="0" rtl="0" algn="l">
                        <a:spcBef>
                          <a:spcPts val="0"/>
                        </a:spcBef>
                        <a:spcAft>
                          <a:spcPts val="0"/>
                        </a:spcAft>
                        <a:buClr>
                          <a:schemeClr val="dk1"/>
                        </a:buClr>
                        <a:buSzPts val="1100"/>
                        <a:buFont typeface="Arial"/>
                        <a:buNone/>
                      </a:pPr>
                      <a:r>
                        <a:rPr lang="en-US" sz="1800"/>
                        <a:t>of high quality as well. The best face recognition accuracy is achieved by training on a mixture of as many static images and image sequences as possible, the accuracy would probably not suffer too much if only a single type of images are available for training.</a:t>
                      </a:r>
                      <a:endParaRPr sz="1800"/>
                    </a:p>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cd86f2c769_1_192"/>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7" name="Google Shape;267;gcd86f2c769_1_192"/>
          <p:cNvSpPr txBox="1"/>
          <p:nvPr/>
        </p:nvSpPr>
        <p:spPr>
          <a:xfrm>
            <a:off x="1624025" y="1721975"/>
            <a:ext cx="8077200" cy="4724400"/>
          </a:xfrm>
          <a:prstGeom prst="rect">
            <a:avLst/>
          </a:prstGeom>
          <a:noFill/>
          <a:ln>
            <a:noFill/>
          </a:ln>
        </p:spPr>
        <p:txBody>
          <a:bodyPr anchorCtr="0" anchor="t" bIns="45700" lIns="91425" spcFirstLastPara="1" rIns="91425" wrap="square" tIns="45700">
            <a:noAutofit/>
          </a:bodyPr>
          <a:lstStyle/>
          <a:p>
            <a:pPr indent="-23812" lvl="1" marL="989012" marR="0" rtl="0" algn="just">
              <a:spcBef>
                <a:spcPts val="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spcBef>
                <a:spcPts val="400"/>
              </a:spcBef>
              <a:spcAft>
                <a:spcPts val="0"/>
              </a:spcAft>
              <a:buNone/>
            </a:pPr>
            <a:r>
              <a:t/>
            </a:r>
            <a:endParaRPr sz="2000">
              <a:solidFill>
                <a:schemeClr val="dk1"/>
              </a:solidFill>
              <a:latin typeface="Trebuchet MS"/>
              <a:ea typeface="Trebuchet MS"/>
              <a:cs typeface="Trebuchet MS"/>
              <a:sym typeface="Trebuchet MS"/>
            </a:endParaRPr>
          </a:p>
        </p:txBody>
      </p:sp>
      <p:sp>
        <p:nvSpPr>
          <p:cNvPr id="268" name="Google Shape;268;gcd86f2c769_1_192"/>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graphicFrame>
        <p:nvGraphicFramePr>
          <p:cNvPr id="269" name="Google Shape;269;gcd86f2c769_1_192"/>
          <p:cNvGraphicFramePr/>
          <p:nvPr/>
        </p:nvGraphicFramePr>
        <p:xfrm>
          <a:off x="198663" y="1879182"/>
          <a:ext cx="3000000" cy="3000000"/>
        </p:xfrm>
        <a:graphic>
          <a:graphicData uri="http://schemas.openxmlformats.org/drawingml/2006/table">
            <a:tbl>
              <a:tblPr bandRow="1" firstRow="1">
                <a:noFill/>
                <a:tableStyleId>{8FE8D7FD-731E-49A4-ADF1-F850ED13A4B7}</a:tableStyleId>
              </a:tblPr>
              <a:tblGrid>
                <a:gridCol w="4595150"/>
                <a:gridCol w="2440900"/>
                <a:gridCol w="1809575"/>
                <a:gridCol w="2949050"/>
              </a:tblGrid>
              <a:tr h="403950">
                <a:tc>
                  <a:txBody>
                    <a:bodyPr/>
                    <a:lstStyle/>
                    <a:p>
                      <a:pPr indent="0" lvl="0" marL="0" marR="0" rtl="0" algn="l">
                        <a:spcBef>
                          <a:spcPts val="0"/>
                        </a:spcBef>
                        <a:spcAft>
                          <a:spcPts val="0"/>
                        </a:spcAft>
                        <a:buNone/>
                      </a:pPr>
                      <a:r>
                        <a:rPr lang="en-US" sz="1800" u="none" cap="none" strike="noStrike"/>
                        <a:t>Paper Details</a:t>
                      </a:r>
                      <a:endParaRPr/>
                    </a:p>
                  </a:txBody>
                  <a:tcPr marT="45725" marB="45725" marR="91450" marL="91450"/>
                </a:tc>
                <a:tc>
                  <a:txBody>
                    <a:bodyPr/>
                    <a:lstStyle/>
                    <a:p>
                      <a:pPr indent="0" lvl="0" marL="0" marR="0" rtl="0" algn="l">
                        <a:spcBef>
                          <a:spcPts val="0"/>
                        </a:spcBef>
                        <a:spcAft>
                          <a:spcPts val="0"/>
                        </a:spcAft>
                        <a:buNone/>
                      </a:pPr>
                      <a:r>
                        <a:rPr lang="en-US" sz="1800"/>
                        <a:t>Objective of paper, Techniques/Methods</a:t>
                      </a:r>
                      <a:endParaRPr/>
                    </a:p>
                  </a:txBody>
                  <a:tcPr marT="45725" marB="45725" marR="91450" marL="91450"/>
                </a:tc>
                <a:tc>
                  <a:txBody>
                    <a:bodyPr/>
                    <a:lstStyle/>
                    <a:p>
                      <a:pPr indent="0" lvl="0" marL="0" marR="0" rtl="0" algn="l">
                        <a:spcBef>
                          <a:spcPts val="0"/>
                        </a:spcBef>
                        <a:spcAft>
                          <a:spcPts val="0"/>
                        </a:spcAft>
                        <a:buNone/>
                      </a:pPr>
                      <a:r>
                        <a:rPr lang="en-US" sz="1800"/>
                        <a:t>Advantages</a:t>
                      </a:r>
                      <a:endParaRPr/>
                    </a:p>
                  </a:txBody>
                  <a:tcPr marT="45725" marB="45725" marR="91450" marL="91450"/>
                </a:tc>
                <a:tc>
                  <a:txBody>
                    <a:bodyPr/>
                    <a:lstStyle/>
                    <a:p>
                      <a:pPr indent="0" lvl="0" marL="0" marR="0" rtl="0" algn="l">
                        <a:spcBef>
                          <a:spcPts val="0"/>
                        </a:spcBef>
                        <a:spcAft>
                          <a:spcPts val="0"/>
                        </a:spcAft>
                        <a:buNone/>
                      </a:pPr>
                      <a:r>
                        <a:rPr lang="en-US" sz="1800"/>
                        <a:t>Limitations</a:t>
                      </a:r>
                      <a:endParaRPr/>
                    </a:p>
                  </a:txBody>
                  <a:tcPr marT="45725" marB="45725" marR="91450" marL="91450"/>
                </a:tc>
              </a:tr>
              <a:tr h="2128150">
                <a:tc>
                  <a:txBody>
                    <a:bodyPr/>
                    <a:lstStyle/>
                    <a:p>
                      <a:pPr indent="0" lvl="0" marL="0" marR="0" rtl="0" algn="l">
                        <a:spcBef>
                          <a:spcPts val="0"/>
                        </a:spcBef>
                        <a:spcAft>
                          <a:spcPts val="0"/>
                        </a:spcAft>
                        <a:buClr>
                          <a:schemeClr val="dk1"/>
                        </a:buClr>
                        <a:buSzPts val="1100"/>
                        <a:buFont typeface="Arial"/>
                        <a:buNone/>
                      </a:pPr>
                      <a:r>
                        <a:rPr lang="en-US" sz="1800"/>
                        <a:t>A Systematic Review of Intelligence Video Surveillance: Trends, Techniques, Frameworks, and Datasets by Guruh Fajar Shidik</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To provide and propose a concept of framework that can be integrated and classified based on the corresponding articles.To present recommendations for the development of surveillance system researches upon the completion of this review, SLR to answer RQ.</a:t>
                      </a:r>
                      <a:endParaRPr sz="1800"/>
                    </a:p>
                  </a:txBody>
                  <a:tcPr marT="45725" marB="45725" marR="91450" marL="91450"/>
                </a:tc>
                <a:tc>
                  <a:txBody>
                    <a:bodyPr/>
                    <a:lstStyle/>
                    <a:p>
                      <a:pPr indent="0" lvl="0" marL="0" marR="0" rtl="0" algn="l">
                        <a:spcBef>
                          <a:spcPts val="0"/>
                        </a:spcBef>
                        <a:spcAft>
                          <a:spcPts val="0"/>
                        </a:spcAft>
                        <a:buNone/>
                      </a:pPr>
                      <a:r>
                        <a:rPr lang="en-US" sz="1800"/>
                        <a:t>This reviewed through many research papers related to surveillance present online, showing research trends over the years and application areas,network architectures and frameworks,hence listing methods widely applied in such models</a:t>
                      </a:r>
                      <a:endParaRPr sz="1800"/>
                    </a:p>
                  </a:txBody>
                  <a:tcPr marT="45725" marB="45725" marR="91450" marL="91450"/>
                </a:tc>
                <a:tc>
                  <a:txBody>
                    <a:bodyPr/>
                    <a:lstStyle/>
                    <a:p>
                      <a:pPr indent="0" lvl="0" marL="0" marR="0" rtl="0" algn="l">
                        <a:spcBef>
                          <a:spcPts val="0"/>
                        </a:spcBef>
                        <a:spcAft>
                          <a:spcPts val="0"/>
                        </a:spcAft>
                        <a:buNone/>
                      </a:pPr>
                      <a:r>
                        <a:rPr lang="en-US" sz="1800"/>
                        <a:t>This only listed the methods proposed over time but did not provide a detailed review of the techniques used but just summarised its application and was affected by illumination, camera movement and weather changes.</a:t>
                      </a:r>
                      <a:endParaRPr sz="1800"/>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cd86f2c769_1_200"/>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6" name="Google Shape;276;gcd86f2c769_1_200"/>
          <p:cNvSpPr txBox="1"/>
          <p:nvPr/>
        </p:nvSpPr>
        <p:spPr>
          <a:xfrm>
            <a:off x="1624025" y="1721975"/>
            <a:ext cx="8077200" cy="4724400"/>
          </a:xfrm>
          <a:prstGeom prst="rect">
            <a:avLst/>
          </a:prstGeom>
          <a:noFill/>
          <a:ln>
            <a:noFill/>
          </a:ln>
        </p:spPr>
        <p:txBody>
          <a:bodyPr anchorCtr="0" anchor="t" bIns="45700" lIns="91425" spcFirstLastPara="1" rIns="91425" wrap="square" tIns="45700">
            <a:noAutofit/>
          </a:bodyPr>
          <a:lstStyle/>
          <a:p>
            <a:pPr indent="-23812" lvl="1" marL="989012" marR="0" rtl="0" algn="just">
              <a:spcBef>
                <a:spcPts val="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spcBef>
                <a:spcPts val="400"/>
              </a:spcBef>
              <a:spcAft>
                <a:spcPts val="0"/>
              </a:spcAft>
              <a:buNone/>
            </a:pPr>
            <a:r>
              <a:t/>
            </a:r>
            <a:endParaRPr sz="2000">
              <a:solidFill>
                <a:schemeClr val="dk1"/>
              </a:solidFill>
              <a:latin typeface="Trebuchet MS"/>
              <a:ea typeface="Trebuchet MS"/>
              <a:cs typeface="Trebuchet MS"/>
              <a:sym typeface="Trebuchet MS"/>
            </a:endParaRPr>
          </a:p>
        </p:txBody>
      </p:sp>
      <p:sp>
        <p:nvSpPr>
          <p:cNvPr id="277" name="Google Shape;277;gcd86f2c769_1_200"/>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graphicFrame>
        <p:nvGraphicFramePr>
          <p:cNvPr id="278" name="Google Shape;278;gcd86f2c769_1_200"/>
          <p:cNvGraphicFramePr/>
          <p:nvPr/>
        </p:nvGraphicFramePr>
        <p:xfrm>
          <a:off x="198663" y="1879182"/>
          <a:ext cx="3000000" cy="3000000"/>
        </p:xfrm>
        <a:graphic>
          <a:graphicData uri="http://schemas.openxmlformats.org/drawingml/2006/table">
            <a:tbl>
              <a:tblPr bandRow="1" firstRow="1">
                <a:noFill/>
                <a:tableStyleId>{8FE8D7FD-731E-49A4-ADF1-F850ED13A4B7}</a:tableStyleId>
              </a:tblPr>
              <a:tblGrid>
                <a:gridCol w="4595150"/>
                <a:gridCol w="2440900"/>
                <a:gridCol w="1809575"/>
                <a:gridCol w="2949050"/>
              </a:tblGrid>
              <a:tr h="403950">
                <a:tc>
                  <a:txBody>
                    <a:bodyPr/>
                    <a:lstStyle/>
                    <a:p>
                      <a:pPr indent="0" lvl="0" marL="0" marR="0" rtl="0" algn="l">
                        <a:spcBef>
                          <a:spcPts val="0"/>
                        </a:spcBef>
                        <a:spcAft>
                          <a:spcPts val="0"/>
                        </a:spcAft>
                        <a:buNone/>
                      </a:pPr>
                      <a:r>
                        <a:rPr lang="en-US" sz="1800" u="none" cap="none" strike="noStrike"/>
                        <a:t>Paper Details</a:t>
                      </a:r>
                      <a:endParaRPr/>
                    </a:p>
                  </a:txBody>
                  <a:tcPr marT="45725" marB="45725" marR="91450" marL="91450"/>
                </a:tc>
                <a:tc>
                  <a:txBody>
                    <a:bodyPr/>
                    <a:lstStyle/>
                    <a:p>
                      <a:pPr indent="0" lvl="0" marL="0" marR="0" rtl="0" algn="l">
                        <a:spcBef>
                          <a:spcPts val="0"/>
                        </a:spcBef>
                        <a:spcAft>
                          <a:spcPts val="0"/>
                        </a:spcAft>
                        <a:buNone/>
                      </a:pPr>
                      <a:r>
                        <a:rPr lang="en-US" sz="1800"/>
                        <a:t>Objective of paper, Techniques/Methods</a:t>
                      </a:r>
                      <a:endParaRPr/>
                    </a:p>
                  </a:txBody>
                  <a:tcPr marT="45725" marB="45725" marR="91450" marL="91450"/>
                </a:tc>
                <a:tc>
                  <a:txBody>
                    <a:bodyPr/>
                    <a:lstStyle/>
                    <a:p>
                      <a:pPr indent="0" lvl="0" marL="0" marR="0" rtl="0" algn="l">
                        <a:spcBef>
                          <a:spcPts val="0"/>
                        </a:spcBef>
                        <a:spcAft>
                          <a:spcPts val="0"/>
                        </a:spcAft>
                        <a:buNone/>
                      </a:pPr>
                      <a:r>
                        <a:rPr lang="en-US" sz="1800"/>
                        <a:t>Advantages</a:t>
                      </a:r>
                      <a:endParaRPr/>
                    </a:p>
                  </a:txBody>
                  <a:tcPr marT="45725" marB="45725" marR="91450" marL="91450"/>
                </a:tc>
                <a:tc>
                  <a:txBody>
                    <a:bodyPr/>
                    <a:lstStyle/>
                    <a:p>
                      <a:pPr indent="0" lvl="0" marL="0" marR="0" rtl="0" algn="l">
                        <a:spcBef>
                          <a:spcPts val="0"/>
                        </a:spcBef>
                        <a:spcAft>
                          <a:spcPts val="0"/>
                        </a:spcAft>
                        <a:buNone/>
                      </a:pPr>
                      <a:r>
                        <a:rPr lang="en-US" sz="1800"/>
                        <a:t>Limitations</a:t>
                      </a:r>
                      <a:endParaRPr/>
                    </a:p>
                  </a:txBody>
                  <a:tcPr marT="45725" marB="45725" marR="91450" marL="91450"/>
                </a:tc>
              </a:tr>
              <a:tr h="403950">
                <a:tc>
                  <a:txBody>
                    <a:bodyPr/>
                    <a:lstStyle/>
                    <a:p>
                      <a:pPr indent="0" lvl="0" marL="0" marR="0" rtl="0" algn="l">
                        <a:spcBef>
                          <a:spcPts val="0"/>
                        </a:spcBef>
                        <a:spcAft>
                          <a:spcPts val="0"/>
                        </a:spcAft>
                        <a:buClr>
                          <a:schemeClr val="dk1"/>
                        </a:buClr>
                        <a:buSzPts val="1100"/>
                        <a:buFont typeface="Arial"/>
                        <a:buNone/>
                      </a:pPr>
                      <a:r>
                        <a:rPr lang="en-US" sz="1800"/>
                        <a:t>SIAT: A Distributed Video Analytics Framework for Intelligent Video Surveillance by Md Azher Uddin</a:t>
                      </a:r>
                      <a:endParaRPr b="1"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The objective of the paper is to come up with an effective way to scale-up intelligent video surveillance. It proposes a distributed video surveillance framework known an SIAT.</a:t>
                      </a:r>
                      <a:endParaRPr sz="1800"/>
                    </a:p>
                    <a:p>
                      <a:pPr indent="0" lvl="0" marL="0" marR="0" rtl="0" algn="l">
                        <a:spcBef>
                          <a:spcPts val="0"/>
                        </a:spcBef>
                        <a:spcAft>
                          <a:spcPts val="0"/>
                        </a:spcAft>
                        <a:buNone/>
                      </a:pPr>
                      <a:r>
                        <a:rPr lang="en-US" sz="1800"/>
                        <a:t>The proposed framework is able to process both real time video streams and batch video analytics</a:t>
                      </a:r>
                      <a:endParaRPr sz="1800"/>
                    </a:p>
                  </a:txBody>
                  <a:tcPr marT="45725" marB="45725" marR="91450" marL="91450"/>
                </a:tc>
                <a:tc>
                  <a:txBody>
                    <a:bodyPr/>
                    <a:lstStyle/>
                    <a:p>
                      <a:pPr indent="0" lvl="0" marL="0" marR="0" rtl="0" algn="l">
                        <a:spcBef>
                          <a:spcPts val="0"/>
                        </a:spcBef>
                        <a:spcAft>
                          <a:spcPts val="0"/>
                        </a:spcAft>
                        <a:buClr>
                          <a:schemeClr val="dk1"/>
                        </a:buClr>
                        <a:buSzPts val="1100"/>
                        <a:buFont typeface="Arial"/>
                        <a:buNone/>
                      </a:pPr>
                      <a:r>
                        <a:rPr lang="en-US" sz="1800"/>
                        <a:t>SIAT</a:t>
                      </a:r>
                      <a:endParaRPr sz="1800"/>
                    </a:p>
                    <a:p>
                      <a:pPr indent="0" lvl="0" marL="0" marR="0" rtl="0" algn="l">
                        <a:spcBef>
                          <a:spcPts val="0"/>
                        </a:spcBef>
                        <a:spcAft>
                          <a:spcPts val="0"/>
                        </a:spcAft>
                        <a:buClr>
                          <a:schemeClr val="dk1"/>
                        </a:buClr>
                        <a:buSzPts val="1100"/>
                        <a:buFont typeface="Arial"/>
                        <a:buNone/>
                      </a:pPr>
                      <a:r>
                        <a:rPr lang="en-US" sz="1800"/>
                        <a:t>exploits state-of-the-art distributed computing technologies with the aim to ensure scalability,</a:t>
                      </a:r>
                      <a:endParaRPr sz="1800"/>
                    </a:p>
                    <a:p>
                      <a:pPr indent="0" lvl="0" marL="0" marR="0" rtl="0" algn="l">
                        <a:spcBef>
                          <a:spcPts val="0"/>
                        </a:spcBef>
                        <a:spcAft>
                          <a:spcPts val="0"/>
                        </a:spcAft>
                        <a:buClr>
                          <a:schemeClr val="dk1"/>
                        </a:buClr>
                        <a:buSzPts val="1100"/>
                        <a:buFont typeface="Arial"/>
                        <a:buNone/>
                      </a:pPr>
                      <a:r>
                        <a:rPr lang="en-US" sz="1800"/>
                        <a:t>effectiveness and fault-tolerance.</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Clr>
                          <a:schemeClr val="dk1"/>
                        </a:buClr>
                        <a:buSzPts val="1100"/>
                        <a:buFont typeface="Arial"/>
                        <a:buNone/>
                      </a:pPr>
                      <a:r>
                        <a:rPr lang="en-US" sz="1800"/>
                        <a:t>This paper doesn’t address issues such as a cloud-based system, for example, resource utilization, Security and Privacy, and so forth.</a:t>
                      </a:r>
                      <a:endParaRPr sz="1800"/>
                    </a:p>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cd86f2c769_1_0"/>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5" name="Google Shape;285;gcd86f2c769_1_0"/>
          <p:cNvSpPr txBox="1"/>
          <p:nvPr/>
        </p:nvSpPr>
        <p:spPr>
          <a:xfrm>
            <a:off x="2895600" y="1143002"/>
            <a:ext cx="77724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Further Literature Survey</a:t>
            </a:r>
            <a:endParaRPr/>
          </a:p>
        </p:txBody>
      </p:sp>
      <p:sp>
        <p:nvSpPr>
          <p:cNvPr id="286" name="Google Shape;286;gcd86f2c769_1_0"/>
          <p:cNvSpPr txBox="1"/>
          <p:nvPr/>
        </p:nvSpPr>
        <p:spPr>
          <a:xfrm>
            <a:off x="1624025" y="1721975"/>
            <a:ext cx="8077200" cy="4724400"/>
          </a:xfrm>
          <a:prstGeom prst="rect">
            <a:avLst/>
          </a:prstGeom>
          <a:noFill/>
          <a:ln>
            <a:noFill/>
          </a:ln>
        </p:spPr>
        <p:txBody>
          <a:bodyPr anchorCtr="0" anchor="t" bIns="45700" lIns="91425" spcFirstLastPara="1" rIns="91425" wrap="square" tIns="45700">
            <a:noAutofit/>
          </a:bodyPr>
          <a:lstStyle/>
          <a:p>
            <a:pPr indent="-23812" lvl="1" marL="989012" marR="0" rtl="0" algn="just">
              <a:spcBef>
                <a:spcPts val="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spcBef>
                <a:spcPts val="400"/>
              </a:spcBef>
              <a:spcAft>
                <a:spcPts val="0"/>
              </a:spcAft>
              <a:buNone/>
            </a:pPr>
            <a:r>
              <a:t/>
            </a:r>
            <a:endParaRPr sz="2000">
              <a:solidFill>
                <a:schemeClr val="dk1"/>
              </a:solidFill>
              <a:latin typeface="Trebuchet MS"/>
              <a:ea typeface="Trebuchet MS"/>
              <a:cs typeface="Trebuchet MS"/>
              <a:sym typeface="Trebuchet MS"/>
            </a:endParaRPr>
          </a:p>
        </p:txBody>
      </p:sp>
      <p:graphicFrame>
        <p:nvGraphicFramePr>
          <p:cNvPr id="287" name="Google Shape;287;gcd86f2c769_1_0"/>
          <p:cNvGraphicFramePr/>
          <p:nvPr/>
        </p:nvGraphicFramePr>
        <p:xfrm>
          <a:off x="198663" y="1879182"/>
          <a:ext cx="3000000" cy="3000000"/>
        </p:xfrm>
        <a:graphic>
          <a:graphicData uri="http://schemas.openxmlformats.org/drawingml/2006/table">
            <a:tbl>
              <a:tblPr bandRow="1" firstRow="1">
                <a:noFill/>
                <a:tableStyleId>{8FE8D7FD-731E-49A4-ADF1-F850ED13A4B7}</a:tableStyleId>
              </a:tblPr>
              <a:tblGrid>
                <a:gridCol w="4595150"/>
                <a:gridCol w="2440900"/>
                <a:gridCol w="1809575"/>
                <a:gridCol w="2949050"/>
              </a:tblGrid>
              <a:tr h="403950">
                <a:tc>
                  <a:txBody>
                    <a:bodyPr/>
                    <a:lstStyle/>
                    <a:p>
                      <a:pPr indent="0" lvl="0" marL="0" marR="0" rtl="0" algn="l">
                        <a:spcBef>
                          <a:spcPts val="0"/>
                        </a:spcBef>
                        <a:spcAft>
                          <a:spcPts val="0"/>
                        </a:spcAft>
                        <a:buNone/>
                      </a:pPr>
                      <a:r>
                        <a:rPr lang="en-US" sz="1800" u="none" cap="none" strike="noStrike"/>
                        <a:t>Paper Details</a:t>
                      </a:r>
                      <a:endParaRPr/>
                    </a:p>
                  </a:txBody>
                  <a:tcPr marT="45725" marB="45725" marR="91450" marL="91450"/>
                </a:tc>
                <a:tc>
                  <a:txBody>
                    <a:bodyPr/>
                    <a:lstStyle/>
                    <a:p>
                      <a:pPr indent="0" lvl="0" marL="0" marR="0" rtl="0" algn="l">
                        <a:spcBef>
                          <a:spcPts val="0"/>
                        </a:spcBef>
                        <a:spcAft>
                          <a:spcPts val="0"/>
                        </a:spcAft>
                        <a:buNone/>
                      </a:pPr>
                      <a:r>
                        <a:rPr lang="en-US" sz="1800"/>
                        <a:t>Objective of paper, Techniques/Methods</a:t>
                      </a:r>
                      <a:endParaRPr/>
                    </a:p>
                  </a:txBody>
                  <a:tcPr marT="45725" marB="45725" marR="91450" marL="91450"/>
                </a:tc>
                <a:tc>
                  <a:txBody>
                    <a:bodyPr/>
                    <a:lstStyle/>
                    <a:p>
                      <a:pPr indent="0" lvl="0" marL="0" marR="0" rtl="0" algn="l">
                        <a:spcBef>
                          <a:spcPts val="0"/>
                        </a:spcBef>
                        <a:spcAft>
                          <a:spcPts val="0"/>
                        </a:spcAft>
                        <a:buNone/>
                      </a:pPr>
                      <a:r>
                        <a:rPr lang="en-US" sz="1800"/>
                        <a:t>Advantages</a:t>
                      </a:r>
                      <a:endParaRPr/>
                    </a:p>
                  </a:txBody>
                  <a:tcPr marT="45725" marB="45725" marR="91450" marL="91450"/>
                </a:tc>
                <a:tc>
                  <a:txBody>
                    <a:bodyPr/>
                    <a:lstStyle/>
                    <a:p>
                      <a:pPr indent="0" lvl="0" marL="0" marR="0" rtl="0" algn="l">
                        <a:spcBef>
                          <a:spcPts val="0"/>
                        </a:spcBef>
                        <a:spcAft>
                          <a:spcPts val="0"/>
                        </a:spcAft>
                        <a:buNone/>
                      </a:pPr>
                      <a:r>
                        <a:rPr lang="en-US" sz="1800"/>
                        <a:t>Limitations</a:t>
                      </a:r>
                      <a:endParaRPr/>
                    </a:p>
                  </a:txBody>
                  <a:tcPr marT="45725" marB="45725" marR="91450" marL="91450"/>
                </a:tc>
              </a:tr>
              <a:tr h="403950">
                <a:tc>
                  <a:txBody>
                    <a:bodyPr/>
                    <a:lstStyle/>
                    <a:p>
                      <a:pPr indent="0" lvl="0" marL="0" rtl="0" algn="l">
                        <a:spcBef>
                          <a:spcPts val="0"/>
                        </a:spcBef>
                        <a:spcAft>
                          <a:spcPts val="0"/>
                        </a:spcAft>
                        <a:buClr>
                          <a:schemeClr val="dk1"/>
                        </a:buClr>
                        <a:buSzPts val="1100"/>
                        <a:buFont typeface="Arial"/>
                        <a:buNone/>
                      </a:pPr>
                      <a:r>
                        <a:rPr lang="en-US" sz="1800"/>
                        <a:t>Video Anomaly Detection using Convolutional Spatiotemporal Autoencoder by Umesh Chandra Pati and Santos Kumar Das</a:t>
                      </a:r>
                      <a:endParaRPr sz="2600"/>
                    </a:p>
                  </a:txBody>
                  <a:tcPr marT="45725" marB="45725" marR="91450" marL="91450"/>
                </a:tc>
                <a:tc>
                  <a:txBody>
                    <a:bodyPr/>
                    <a:lstStyle/>
                    <a:p>
                      <a:pPr indent="0" lvl="0" marL="63677" marR="24616" rtl="0" algn="l">
                        <a:lnSpc>
                          <a:spcPct val="99951"/>
                        </a:lnSpc>
                        <a:spcBef>
                          <a:spcPts val="381"/>
                        </a:spcBef>
                        <a:spcAft>
                          <a:spcPts val="0"/>
                        </a:spcAft>
                        <a:buClr>
                          <a:schemeClr val="dk1"/>
                        </a:buClr>
                        <a:buSzPts val="1100"/>
                        <a:buFont typeface="Arial"/>
                        <a:buNone/>
                      </a:pPr>
                      <a:r>
                        <a:rPr lang="en-US" sz="1800"/>
                        <a:t>The proposed video anomaly detection system is based on the intuition that the anomalous events will generate a high value of anomaly score (i.e., a low value of regularity score) as the trained model can’t reconstruct the anomalous frames efficiently.The methodology can be explained in three significant steps: preprocessing of data, representation learning for automatic feature extraction, and regularity score estimation form the reconstruction error.</a:t>
                      </a:r>
                      <a:r>
                        <a:rPr lang="en-US" sz="996">
                          <a:solidFill>
                            <a:srgbClr val="231F20"/>
                          </a:solidFill>
                          <a:latin typeface="Arial"/>
                          <a:ea typeface="Arial"/>
                          <a:cs typeface="Arial"/>
                          <a:sym typeface="Arial"/>
                        </a:rPr>
                        <a:t> </a:t>
                      </a:r>
                      <a:endParaRPr sz="1800"/>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800"/>
                        <a:t>A comparative analysis of the proposed method with the state-of-art is presented and the results are found to be promising. The training is carried out in end-to-end layer fashion only with the normal data classes.The problem of anomalous dataset scarcity is addressed with this type of semi-supervised learning approach.</a:t>
                      </a:r>
                      <a:endParaRPr sz="2600"/>
                    </a:p>
                  </a:txBody>
                  <a:tcPr marT="45725" marB="45725" marR="91450" marL="91450"/>
                </a:tc>
                <a:tc>
                  <a:txBody>
                    <a:bodyPr/>
                    <a:lstStyle/>
                    <a:p>
                      <a:pPr indent="0" lvl="0" marL="0" marR="0" rtl="0" algn="l">
                        <a:spcBef>
                          <a:spcPts val="0"/>
                        </a:spcBef>
                        <a:spcAft>
                          <a:spcPts val="0"/>
                        </a:spcAft>
                        <a:buClr>
                          <a:schemeClr val="dk1"/>
                        </a:buClr>
                        <a:buSzPts val="1100"/>
                        <a:buFont typeface="Arial"/>
                        <a:buNone/>
                      </a:pPr>
                      <a:r>
                        <a:rPr lang="en-US" sz="1800"/>
                        <a:t>This paper also doesn’t address issues such as a cloud-based system, for example, resource utilization, Security and Privacy, and so forth.</a:t>
                      </a:r>
                      <a:endParaRPr sz="1800"/>
                    </a:p>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2021-03-18T09:57:49Z</dcterms:created>
  <dc:creator>Sunitha 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