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1" roundtripDataSignature="AMtx7mhGfZwDjRMlF7GIHcYDlFCWa6jD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 name="Google Shape;77;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4" name="Google Shape;144;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2" name="Google Shape;152;p6: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a03c2eefc_0_18: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gba03c2eefc_0_1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5a89bf922_1_1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5a89bf922_1_1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 name="Google Shape;174;gb5a89bf922_1_19: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4" name="Google Shape;84;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5a89bf922_1_1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91" name="Google Shape;91;gb5a89bf922_1_1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 name="Google Shape;92;gb5a89bf922_1_1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8" name="Google Shape;98;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b1aa97062_2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b1aa97062_2_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gbb1aa97062_2_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ad6c87428_0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ad6c87428_0_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gbad6c87428_0_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a03c2eefc_0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ba03c2eefc_0_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ba03c2eefc_0_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5a89bf922_2_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b5a89bf922_2_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b5a89bf922_2_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5f3191c02_6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b5f3191c02_6_6: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b5f3191c02_6_6: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1" name="Google Shape;71;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grpSp>
        <p:nvGrpSpPr>
          <p:cNvPr id="15" name="Google Shape;15;p9"/>
          <p:cNvGrpSpPr/>
          <p:nvPr/>
        </p:nvGrpSpPr>
        <p:grpSpPr>
          <a:xfrm>
            <a:off x="10962132" y="226826"/>
            <a:ext cx="783335" cy="276600"/>
            <a:chOff x="8283500" y="77358"/>
            <a:chExt cx="783335" cy="276600"/>
          </a:xfrm>
        </p:grpSpPr>
        <p:pic>
          <p:nvPicPr>
            <p:cNvPr id="16" name="Google Shape;16;p9"/>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17" name="Google Shape;17;p9"/>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p:nvPr/>
        </p:nvSpPr>
        <p:spPr>
          <a:xfrm>
            <a:off x="1427700" y="1282033"/>
            <a:ext cx="7924800" cy="5232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b="1" i="0" lang="en-IN" sz="2800" u="none" cap="none" strike="noStrike">
                <a:solidFill>
                  <a:srgbClr val="FF0000"/>
                </a:solidFill>
                <a:latin typeface="Trebuchet MS"/>
                <a:ea typeface="Trebuchet MS"/>
                <a:cs typeface="Trebuchet MS"/>
                <a:sym typeface="Trebuchet MS"/>
              </a:rPr>
              <a:t>UE18CS390A – Capstone Project Approval</a:t>
            </a:r>
            <a:endParaRPr b="1" i="0" sz="2800" u="none" cap="none" strike="noStrike">
              <a:solidFill>
                <a:srgbClr val="FF0000"/>
              </a:solidFill>
              <a:latin typeface="Trebuchet MS"/>
              <a:ea typeface="Trebuchet MS"/>
              <a:cs typeface="Trebuchet MS"/>
              <a:sym typeface="Trebuchet MS"/>
            </a:endParaRPr>
          </a:p>
        </p:txBody>
      </p:sp>
      <p:sp>
        <p:nvSpPr>
          <p:cNvPr id="80" name="Google Shape;80;p1"/>
          <p:cNvSpPr txBox="1"/>
          <p:nvPr/>
        </p:nvSpPr>
        <p:spPr>
          <a:xfrm>
            <a:off x="1866900" y="2351925"/>
            <a:ext cx="8458200" cy="376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2400" u="none" cap="none" strike="noStrike">
                <a:solidFill>
                  <a:srgbClr val="0033CC"/>
                </a:solidFill>
                <a:latin typeface="Trebuchet MS"/>
                <a:ea typeface="Trebuchet MS"/>
                <a:cs typeface="Trebuchet MS"/>
                <a:sym typeface="Trebuchet MS"/>
              </a:rPr>
              <a:t>Project Title   :  Intelligent Video Surveillance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IN" sz="2400" u="none" cap="none" strike="noStrike">
                <a:solidFill>
                  <a:srgbClr val="0033CC"/>
                </a:solidFill>
                <a:latin typeface="Trebuchet MS"/>
                <a:ea typeface="Trebuchet MS"/>
                <a:cs typeface="Trebuchet MS"/>
                <a:sym typeface="Trebuchet MS"/>
              </a:rPr>
              <a:t>Project ID       :  9</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IN" sz="2400" u="none" cap="none" strike="noStrike">
                <a:solidFill>
                  <a:srgbClr val="0033CC"/>
                </a:solidFill>
                <a:latin typeface="Trebuchet MS"/>
                <a:ea typeface="Trebuchet MS"/>
                <a:cs typeface="Trebuchet MS"/>
                <a:sym typeface="Trebuchet MS"/>
              </a:rPr>
              <a:t>Project Guide :  Dr.</a:t>
            </a:r>
            <a:r>
              <a:rPr lang="en-IN" sz="2400">
                <a:solidFill>
                  <a:srgbClr val="0033CC"/>
                </a:solidFill>
                <a:latin typeface="Trebuchet MS"/>
                <a:ea typeface="Trebuchet MS"/>
                <a:cs typeface="Trebuchet MS"/>
                <a:sym typeface="Trebuchet MS"/>
              </a:rPr>
              <a:t>Karthik Chandrasekhar</a:t>
            </a:r>
            <a:r>
              <a:rPr b="0" i="0" lang="en-IN"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IN"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IN" sz="2400" u="none" cap="none" strike="noStrike">
                <a:solidFill>
                  <a:srgbClr val="0033CC"/>
                </a:solidFill>
                <a:latin typeface="Trebuchet MS"/>
                <a:ea typeface="Trebuchet MS"/>
                <a:cs typeface="Trebuchet MS"/>
                <a:sym typeface="Trebuchet MS"/>
              </a:rPr>
              <a:t>Project Team  :</a:t>
            </a:r>
            <a:r>
              <a:rPr lang="en-IN" sz="2400">
                <a:solidFill>
                  <a:srgbClr val="0033CC"/>
                </a:solidFill>
                <a:latin typeface="Trebuchet MS"/>
                <a:ea typeface="Trebuchet MS"/>
                <a:cs typeface="Trebuchet MS"/>
                <a:sym typeface="Trebuchet MS"/>
              </a:rPr>
              <a:t>  Siddhant Kumar		 : PES2201800129</a:t>
            </a:r>
            <a:endParaRPr sz="2400">
              <a:solidFill>
                <a:srgbClr val="0033CC"/>
              </a:solidFill>
              <a:latin typeface="Trebuchet MS"/>
              <a:ea typeface="Trebuchet MS"/>
              <a:cs typeface="Trebuchet MS"/>
              <a:sym typeface="Trebuchet MS"/>
            </a:endParaRPr>
          </a:p>
          <a:p>
            <a:pPr indent="0" lvl="0" marL="2286000" marR="0" rtl="0" algn="l">
              <a:spcBef>
                <a:spcPts val="0"/>
              </a:spcBef>
              <a:spcAft>
                <a:spcPts val="0"/>
              </a:spcAft>
              <a:buNone/>
            </a:pPr>
            <a:r>
              <a:rPr lang="en-IN" sz="2400">
                <a:solidFill>
                  <a:srgbClr val="0033CC"/>
                </a:solidFill>
                <a:latin typeface="Trebuchet MS"/>
                <a:ea typeface="Trebuchet MS"/>
                <a:cs typeface="Trebuchet MS"/>
                <a:sym typeface="Trebuchet MS"/>
              </a:rPr>
              <a:t>Ayushi Agarwal 		 : PES2201800053</a:t>
            </a:r>
            <a:endParaRPr sz="2400">
              <a:solidFill>
                <a:srgbClr val="0033CC"/>
              </a:solidFill>
              <a:latin typeface="Trebuchet MS"/>
              <a:ea typeface="Trebuchet MS"/>
              <a:cs typeface="Trebuchet MS"/>
              <a:sym typeface="Trebuchet MS"/>
            </a:endParaRPr>
          </a:p>
          <a:p>
            <a:pPr indent="0" lvl="0" marL="2286000" marR="0" rtl="0" algn="l">
              <a:spcBef>
                <a:spcPts val="0"/>
              </a:spcBef>
              <a:spcAft>
                <a:spcPts val="0"/>
              </a:spcAft>
              <a:buNone/>
            </a:pPr>
            <a:r>
              <a:rPr lang="en-IN" sz="2400">
                <a:solidFill>
                  <a:srgbClr val="0033CC"/>
                </a:solidFill>
                <a:latin typeface="Trebuchet MS"/>
                <a:ea typeface="Trebuchet MS"/>
                <a:cs typeface="Trebuchet MS"/>
                <a:sym typeface="Trebuchet MS"/>
              </a:rPr>
              <a:t>Aakash Bali 			 : </a:t>
            </a:r>
            <a:r>
              <a:rPr lang="en-IN" sz="2400">
                <a:solidFill>
                  <a:srgbClr val="0033CC"/>
                </a:solidFill>
                <a:latin typeface="Trebuchet MS"/>
                <a:ea typeface="Trebuchet MS"/>
                <a:cs typeface="Trebuchet MS"/>
                <a:sym typeface="Trebuchet MS"/>
              </a:rPr>
              <a:t>PES2201800035</a:t>
            </a:r>
            <a:endParaRPr sz="2400">
              <a:solidFill>
                <a:srgbClr val="0033CC"/>
              </a:solidFill>
              <a:latin typeface="Trebuchet MS"/>
              <a:ea typeface="Trebuchet MS"/>
              <a:cs typeface="Trebuchet MS"/>
              <a:sym typeface="Trebuchet MS"/>
            </a:endParaRPr>
          </a:p>
          <a:p>
            <a:pPr indent="0" lvl="0" marL="2286000" marR="0" rtl="0" algn="l">
              <a:spcBef>
                <a:spcPts val="0"/>
              </a:spcBef>
              <a:spcAft>
                <a:spcPts val="0"/>
              </a:spcAft>
              <a:buNone/>
            </a:pPr>
            <a:r>
              <a:rPr lang="en-IN" sz="2400">
                <a:solidFill>
                  <a:srgbClr val="0033CC"/>
                </a:solidFill>
                <a:latin typeface="Trebuchet MS"/>
                <a:ea typeface="Trebuchet MS"/>
                <a:cs typeface="Trebuchet MS"/>
                <a:sym typeface="Trebuchet MS"/>
              </a:rPr>
              <a:t>Shivam Singh Rawat : PES2201800095</a:t>
            </a:r>
            <a:endParaRPr b="0" i="0" sz="2000" u="none" cap="none" strike="noStrike">
              <a:solidFill>
                <a:srgbClr val="0033CC"/>
              </a:solidFill>
              <a:latin typeface="Arial"/>
              <a:ea typeface="Arial"/>
              <a:cs typeface="Arial"/>
              <a:sym typeface="Arial"/>
            </a:endParaRPr>
          </a:p>
          <a:p>
            <a:pPr indent="0" lvl="0" marL="228600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5"/>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Applications/Use cases</a:t>
            </a:r>
            <a:endParaRPr sz="2400">
              <a:solidFill>
                <a:srgbClr val="FF0000"/>
              </a:solidFill>
              <a:latin typeface="Trebuchet MS"/>
              <a:ea typeface="Trebuchet MS"/>
              <a:cs typeface="Trebuchet MS"/>
              <a:sym typeface="Trebuchet MS"/>
            </a:endParaRPr>
          </a:p>
        </p:txBody>
      </p:sp>
      <p:sp>
        <p:nvSpPr>
          <p:cNvPr id="148" name="Google Shape;148;p5"/>
          <p:cNvSpPr txBox="1"/>
          <p:nvPr/>
        </p:nvSpPr>
        <p:spPr>
          <a:xfrm>
            <a:off x="1159550" y="1746550"/>
            <a:ext cx="10191000" cy="5029200"/>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1100"/>
              <a:buFont typeface="Arial"/>
              <a:buNone/>
            </a:pPr>
            <a:r>
              <a:rPr lang="en-IN" sz="2400">
                <a:solidFill>
                  <a:srgbClr val="0000FF"/>
                </a:solidFill>
                <a:latin typeface="Trebuchet MS"/>
                <a:ea typeface="Trebuchet MS"/>
                <a:cs typeface="Trebuchet MS"/>
                <a:sym typeface="Trebuchet MS"/>
              </a:rPr>
              <a:t> Various scenarios where intelligent surveillance has proved to be crucial are :-</a:t>
            </a:r>
            <a:endParaRPr sz="2400">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1100"/>
              <a:buFont typeface="Arial"/>
              <a:buNone/>
            </a:pPr>
            <a:r>
              <a:rPr lang="en-IN" sz="2400">
                <a:solidFill>
                  <a:srgbClr val="0000FF"/>
                </a:solidFill>
                <a:latin typeface="Trebuchet MS"/>
                <a:ea typeface="Trebuchet MS"/>
                <a:cs typeface="Trebuchet MS"/>
                <a:sym typeface="Trebuchet MS"/>
              </a:rPr>
              <a:t>a.Protection and/or privacy </a:t>
            </a:r>
            <a:endParaRPr sz="2400">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1100"/>
              <a:buFont typeface="Arial"/>
              <a:buNone/>
            </a:pPr>
            <a:r>
              <a:rPr lang="en-IN" sz="2400">
                <a:solidFill>
                  <a:srgbClr val="0000FF"/>
                </a:solidFill>
                <a:latin typeface="Trebuchet MS"/>
                <a:ea typeface="Trebuchet MS"/>
                <a:cs typeface="Trebuchet MS"/>
                <a:sym typeface="Trebuchet MS"/>
              </a:rPr>
              <a:t>b.Traffic controlling and monitoring </a:t>
            </a:r>
            <a:endParaRPr sz="2400">
              <a:solidFill>
                <a:srgbClr val="0000FF"/>
              </a:solidFill>
              <a:latin typeface="Trebuchet MS"/>
              <a:ea typeface="Trebuchet MS"/>
              <a:cs typeface="Trebuchet MS"/>
              <a:sym typeface="Trebuchet MS"/>
            </a:endParaRPr>
          </a:p>
          <a:p>
            <a:pPr indent="-190500" lvl="0" marL="685791" rtl="0" algn="just">
              <a:spcBef>
                <a:spcPts val="480"/>
              </a:spcBef>
              <a:spcAft>
                <a:spcPts val="0"/>
              </a:spcAft>
              <a:buClr>
                <a:schemeClr val="dk1"/>
              </a:buClr>
              <a:buSzPts val="1100"/>
              <a:buFont typeface="Arial"/>
              <a:buNone/>
            </a:pPr>
            <a:r>
              <a:rPr lang="en-IN" sz="2400">
                <a:solidFill>
                  <a:srgbClr val="0000FF"/>
                </a:solidFill>
                <a:latin typeface="Trebuchet MS"/>
                <a:ea typeface="Trebuchet MS"/>
                <a:cs typeface="Trebuchet MS"/>
                <a:sym typeface="Trebuchet MS"/>
              </a:rPr>
              <a:t>c.Disaster and accident monitoring </a:t>
            </a:r>
            <a:endParaRPr sz="2400">
              <a:solidFill>
                <a:srgbClr val="0000FF"/>
              </a:solidFill>
              <a:latin typeface="Trebuchet MS"/>
              <a:ea typeface="Trebuchet MS"/>
              <a:cs typeface="Trebuchet MS"/>
              <a:sym typeface="Trebuchet MS"/>
            </a:endParaRPr>
          </a:p>
          <a:p>
            <a:pPr indent="-190500" lvl="0" marL="685791" rtl="0" algn="just">
              <a:spcBef>
                <a:spcPts val="480"/>
              </a:spcBef>
              <a:spcAft>
                <a:spcPts val="0"/>
              </a:spcAft>
              <a:buClr>
                <a:schemeClr val="dk1"/>
              </a:buClr>
              <a:buSzPts val="1100"/>
              <a:buFont typeface="Arial"/>
              <a:buNone/>
            </a:pPr>
            <a:r>
              <a:rPr lang="en-IN" sz="2400">
                <a:solidFill>
                  <a:srgbClr val="0000FF"/>
                </a:solidFill>
                <a:latin typeface="Trebuchet MS"/>
                <a:ea typeface="Trebuchet MS"/>
                <a:cs typeface="Trebuchet MS"/>
                <a:sym typeface="Trebuchet MS"/>
              </a:rPr>
              <a:t>d.Unidentified or unknown object alarm </a:t>
            </a:r>
            <a:endParaRPr sz="2400">
              <a:solidFill>
                <a:srgbClr val="0000FF"/>
              </a:solidFill>
              <a:latin typeface="Trebuchet MS"/>
              <a:ea typeface="Trebuchet MS"/>
              <a:cs typeface="Trebuchet MS"/>
              <a:sym typeface="Trebuchet MS"/>
            </a:endParaRPr>
          </a:p>
          <a:p>
            <a:pPr indent="-190500" lvl="0" marL="685791" rtl="0" algn="just">
              <a:spcBef>
                <a:spcPts val="480"/>
              </a:spcBef>
              <a:spcAft>
                <a:spcPts val="0"/>
              </a:spcAft>
              <a:buClr>
                <a:schemeClr val="dk1"/>
              </a:buClr>
              <a:buSzPts val="1100"/>
              <a:buFont typeface="Arial"/>
              <a:buNone/>
            </a:pPr>
            <a:r>
              <a:rPr lang="en-IN" sz="2400">
                <a:solidFill>
                  <a:srgbClr val="0000FF"/>
                </a:solidFill>
                <a:latin typeface="Trebuchet MS"/>
                <a:ea typeface="Trebuchet MS"/>
                <a:cs typeface="Trebuchet MS"/>
                <a:sym typeface="Trebuchet MS"/>
              </a:rPr>
              <a:t>e.Especially useful during a pandemic</a:t>
            </a:r>
            <a:endParaRPr sz="2400">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6"/>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IN"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56" name="Google Shape;156;p6"/>
          <p:cNvSpPr txBox="1"/>
          <p:nvPr/>
        </p:nvSpPr>
        <p:spPr>
          <a:xfrm>
            <a:off x="914400" y="1752600"/>
            <a:ext cx="88392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42900" lvl="0" marL="685791" marR="0" rtl="0" algn="just">
              <a:spcBef>
                <a:spcPts val="0"/>
              </a:spcBef>
              <a:spcAft>
                <a:spcPts val="0"/>
              </a:spcAft>
              <a:buClr>
                <a:srgbClr val="0033CC"/>
              </a:buClr>
              <a:buSzPts val="2400"/>
              <a:buFont typeface="Arial"/>
              <a:buChar char="•"/>
            </a:pPr>
            <a:r>
              <a:rPr lang="en-IN" sz="2400">
                <a:solidFill>
                  <a:srgbClr val="0033CC"/>
                </a:solidFill>
                <a:latin typeface="Trebuchet MS"/>
                <a:ea typeface="Trebuchet MS"/>
                <a:cs typeface="Trebuchet MS"/>
                <a:sym typeface="Trebuchet MS"/>
              </a:rPr>
              <a:t>Capstone-I deliverables</a:t>
            </a:r>
            <a:endParaRPr/>
          </a:p>
          <a:p>
            <a:pPr indent="0" lvl="0" marL="342891" marR="0" rtl="0" algn="just">
              <a:spcBef>
                <a:spcPts val="0"/>
              </a:spcBef>
              <a:spcAft>
                <a:spcPts val="0"/>
              </a:spcAft>
              <a:buNone/>
            </a:pPr>
            <a:r>
              <a:rPr lang="en-IN" sz="2400">
                <a:solidFill>
                  <a:srgbClr val="0033CC"/>
                </a:solidFill>
                <a:latin typeface="Trebuchet MS"/>
                <a:ea typeface="Trebuchet MS"/>
                <a:cs typeface="Trebuchet MS"/>
                <a:sym typeface="Trebuchet MS"/>
              </a:rPr>
              <a:t>    </a:t>
            </a:r>
            <a:endParaRPr/>
          </a:p>
          <a:p>
            <a:pPr indent="0" lvl="0" marL="342891" marR="0" rtl="0" algn="just">
              <a:spcBef>
                <a:spcPts val="0"/>
              </a:spcBef>
              <a:spcAft>
                <a:spcPts val="0"/>
              </a:spcAft>
              <a:buNone/>
            </a:pPr>
            <a:r>
              <a:rPr lang="en-IN" sz="2400">
                <a:solidFill>
                  <a:srgbClr val="0033CC"/>
                </a:solidFill>
                <a:latin typeface="Trebuchet MS"/>
                <a:ea typeface="Trebuchet MS"/>
                <a:cs typeface="Trebuchet MS"/>
                <a:sym typeface="Trebuchet MS"/>
              </a:rPr>
              <a:t>     SYNOPSIS document</a:t>
            </a:r>
            <a:endParaRPr/>
          </a:p>
          <a:p>
            <a:pPr indent="0" lvl="0" marL="342891" marR="0" rtl="0" algn="just">
              <a:spcBef>
                <a:spcPts val="0"/>
              </a:spcBef>
              <a:spcAft>
                <a:spcPts val="0"/>
              </a:spcAft>
              <a:buNone/>
            </a:pPr>
            <a:r>
              <a:rPr lang="en-IN" sz="2400">
                <a:solidFill>
                  <a:srgbClr val="0033CC"/>
                </a:solidFill>
                <a:latin typeface="Trebuchet MS"/>
                <a:ea typeface="Trebuchet MS"/>
                <a:cs typeface="Trebuchet MS"/>
                <a:sym typeface="Trebuchet MS"/>
              </a:rPr>
              <a:t>     Algorithm to be used</a:t>
            </a:r>
            <a:endParaRPr sz="2400">
              <a:solidFill>
                <a:srgbClr val="0033CC"/>
              </a:solidFill>
              <a:latin typeface="Trebuchet MS"/>
              <a:ea typeface="Trebuchet MS"/>
              <a:cs typeface="Trebuchet MS"/>
              <a:sym typeface="Trebuchet MS"/>
            </a:endParaRPr>
          </a:p>
          <a:p>
            <a:pPr indent="0" lvl="0" marL="342891" marR="0" rtl="0" algn="just">
              <a:spcBef>
                <a:spcPts val="0"/>
              </a:spcBef>
              <a:spcAft>
                <a:spcPts val="0"/>
              </a:spcAft>
              <a:buNone/>
            </a:pPr>
            <a:r>
              <a:rPr lang="en-IN" sz="2400">
                <a:solidFill>
                  <a:srgbClr val="0033CC"/>
                </a:solidFill>
                <a:latin typeface="Trebuchet MS"/>
                <a:ea typeface="Trebuchet MS"/>
                <a:cs typeface="Trebuchet MS"/>
                <a:sym typeface="Trebuchet MS"/>
              </a:rPr>
              <a:t>	    </a:t>
            </a:r>
            <a:r>
              <a:rPr lang="en-IN" sz="2400">
                <a:solidFill>
                  <a:srgbClr val="0033CC"/>
                </a:solidFill>
                <a:latin typeface="Trebuchet MS"/>
                <a:ea typeface="Trebuchet MS"/>
                <a:cs typeface="Trebuchet MS"/>
                <a:sym typeface="Trebuchet MS"/>
              </a:rPr>
              <a:t>Pre-processing of data(video footage)</a:t>
            </a:r>
            <a:endParaRPr sz="2400">
              <a:solidFill>
                <a:srgbClr val="0033CC"/>
              </a:solidFill>
              <a:latin typeface="Trebuchet MS"/>
              <a:ea typeface="Trebuchet MS"/>
              <a:cs typeface="Trebuchet MS"/>
              <a:sym typeface="Trebuchet MS"/>
            </a:endParaRPr>
          </a:p>
          <a:p>
            <a:pPr indent="0" lvl="0" marL="342891" marR="0" rtl="0" algn="just">
              <a:spcBef>
                <a:spcPts val="0"/>
              </a:spcBef>
              <a:spcAft>
                <a:spcPts val="0"/>
              </a:spcAft>
              <a:buNone/>
            </a:pPr>
            <a:r>
              <a:rPr lang="en-IN" sz="2400">
                <a:solidFill>
                  <a:srgbClr val="0033CC"/>
                </a:solidFill>
                <a:latin typeface="Trebuchet MS"/>
                <a:ea typeface="Trebuchet MS"/>
                <a:cs typeface="Trebuchet MS"/>
                <a:sym typeface="Trebuchet MS"/>
              </a:rPr>
              <a:t>     Front-end </a:t>
            </a:r>
            <a:endParaRPr/>
          </a:p>
          <a:p>
            <a:pPr indent="-190500" lvl="0" marL="685791" marR="0" rtl="0" algn="just">
              <a:spcBef>
                <a:spcPts val="0"/>
              </a:spcBef>
              <a:spcAft>
                <a:spcPts val="0"/>
              </a:spcAft>
              <a:buClr>
                <a:schemeClr val="dk1"/>
              </a:buClr>
              <a:buSzPts val="2400"/>
              <a:buFont typeface="Arial"/>
              <a:buNone/>
            </a:pPr>
            <a:r>
              <a:t/>
            </a:r>
            <a:endParaRPr sz="2400">
              <a:solidFill>
                <a:srgbClr val="0033CC"/>
              </a:solidFill>
              <a:latin typeface="Trebuchet MS"/>
              <a:ea typeface="Trebuchet MS"/>
              <a:cs typeface="Trebuchet MS"/>
              <a:sym typeface="Trebuchet MS"/>
            </a:endParaRPr>
          </a:p>
          <a:p>
            <a:pPr indent="-342900" lvl="0" marL="685791" marR="0" rtl="0" algn="just">
              <a:spcBef>
                <a:spcPts val="0"/>
              </a:spcBef>
              <a:spcAft>
                <a:spcPts val="0"/>
              </a:spcAft>
              <a:buClr>
                <a:srgbClr val="0033CC"/>
              </a:buClr>
              <a:buSzPts val="2400"/>
              <a:buFont typeface="Arial"/>
              <a:buChar char="•"/>
            </a:pPr>
            <a:r>
              <a:rPr lang="en-IN" sz="2400">
                <a:solidFill>
                  <a:srgbClr val="0033CC"/>
                </a:solidFill>
                <a:latin typeface="Trebuchet MS"/>
                <a:ea typeface="Trebuchet MS"/>
                <a:cs typeface="Trebuchet MS"/>
                <a:sym typeface="Trebuchet MS"/>
              </a:rPr>
              <a:t>Capstone-II deliverables</a:t>
            </a:r>
            <a:endParaRPr/>
          </a:p>
          <a:p>
            <a:pPr indent="0" lvl="0" marL="342891" marR="0" rtl="0" algn="just">
              <a:spcBef>
                <a:spcPts val="0"/>
              </a:spcBef>
              <a:spcAft>
                <a:spcPts val="0"/>
              </a:spcAft>
              <a:buNone/>
            </a:pPr>
            <a:r>
              <a:rPr lang="en-IN" sz="2400">
                <a:solidFill>
                  <a:srgbClr val="0033CC"/>
                </a:solidFill>
                <a:latin typeface="Trebuchet MS"/>
                <a:ea typeface="Trebuchet MS"/>
                <a:cs typeface="Trebuchet MS"/>
                <a:sym typeface="Trebuchet MS"/>
              </a:rPr>
              <a:t>     Successful running of testing and training data set</a:t>
            </a:r>
            <a:endParaRPr/>
          </a:p>
          <a:p>
            <a:pPr indent="0" lvl="0" marL="342891" marR="0" rtl="0" algn="just">
              <a:spcBef>
                <a:spcPts val="0"/>
              </a:spcBef>
              <a:spcAft>
                <a:spcPts val="0"/>
              </a:spcAft>
              <a:buNone/>
            </a:pPr>
            <a:r>
              <a:rPr lang="en-IN" sz="2400">
                <a:solidFill>
                  <a:srgbClr val="0033CC"/>
                </a:solidFill>
                <a:latin typeface="Trebuchet MS"/>
                <a:ea typeface="Trebuchet MS"/>
                <a:cs typeface="Trebuchet MS"/>
                <a:sym typeface="Trebuchet MS"/>
              </a:rPr>
              <a:t>     Inter-linking of front-end and back-end</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7"/>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IN" sz="2400">
                <a:solidFill>
                  <a:srgbClr val="FF0000"/>
                </a:solidFill>
                <a:latin typeface="Trebuchet MS"/>
                <a:ea typeface="Trebuchet MS"/>
                <a:cs typeface="Trebuchet MS"/>
                <a:sym typeface="Trebuchet MS"/>
              </a:rPr>
              <a:t>Capstone (Phase-I &amp; Phase-II) Project Timeline</a:t>
            </a:r>
            <a:endParaRPr sz="2400">
              <a:solidFill>
                <a:srgbClr val="FF0000"/>
              </a:solidFill>
              <a:latin typeface="Trebuchet MS"/>
              <a:ea typeface="Trebuchet MS"/>
              <a:cs typeface="Trebuchet MS"/>
              <a:sym typeface="Trebuchet MS"/>
            </a:endParaRPr>
          </a:p>
        </p:txBody>
      </p:sp>
      <p:sp>
        <p:nvSpPr>
          <p:cNvPr id="163" name="Google Shape;163;p7"/>
          <p:cNvSpPr txBox="1"/>
          <p:nvPr/>
        </p:nvSpPr>
        <p:spPr>
          <a:xfrm>
            <a:off x="1066800" y="2003213"/>
            <a:ext cx="8839199" cy="2382191"/>
          </a:xfrm>
          <a:prstGeom prst="rect">
            <a:avLst/>
          </a:prstGeom>
          <a:noFill/>
          <a:ln>
            <a:noFill/>
          </a:ln>
        </p:spPr>
        <p:txBody>
          <a:bodyPr anchorCtr="0" anchor="t" bIns="45700" lIns="91425" spcFirstLastPara="1" rIns="91425" wrap="square" tIns="45700">
            <a:spAutoFit/>
          </a:bodyPr>
          <a:lstStyle/>
          <a:p>
            <a:pPr indent="-342900" lvl="0" marL="685791" marR="0" rtl="0" algn="just">
              <a:spcBef>
                <a:spcPts val="0"/>
              </a:spcBef>
              <a:spcAft>
                <a:spcPts val="0"/>
              </a:spcAft>
              <a:buNone/>
            </a:pPr>
            <a:r>
              <a:rPr lang="en-IN" sz="2400">
                <a:solidFill>
                  <a:srgbClr val="0033CC"/>
                </a:solidFill>
                <a:latin typeface="Trebuchet MS"/>
                <a:ea typeface="Trebuchet MS"/>
                <a:cs typeface="Trebuchet MS"/>
                <a:sym typeface="Trebuchet MS"/>
              </a:rPr>
              <a:t>Provide </a:t>
            </a:r>
            <a:endParaRPr/>
          </a:p>
          <a:p>
            <a:pPr indent="-342900" lvl="0" marL="685791" marR="0" rtl="0" algn="just">
              <a:spcBef>
                <a:spcPts val="0"/>
              </a:spcBef>
              <a:spcAft>
                <a:spcPts val="0"/>
              </a:spcAft>
              <a:buClr>
                <a:srgbClr val="0033CC"/>
              </a:buClr>
              <a:buSzPts val="2400"/>
              <a:buFont typeface="Arial"/>
              <a:buAutoNum type="arabicPeriod"/>
            </a:pPr>
            <a:r>
              <a:rPr lang="en-IN" sz="2400">
                <a:solidFill>
                  <a:srgbClr val="0033CC"/>
                </a:solidFill>
                <a:latin typeface="Trebuchet MS"/>
                <a:ea typeface="Trebuchet MS"/>
                <a:cs typeface="Trebuchet MS"/>
                <a:sym typeface="Trebuchet MS"/>
              </a:rPr>
              <a:t>Gantt Chart</a:t>
            </a:r>
            <a:endParaRPr/>
          </a:p>
          <a:p>
            <a:pPr indent="-342900" lvl="0" marL="685791" marR="0" rtl="0" algn="just">
              <a:spcBef>
                <a:spcPts val="0"/>
              </a:spcBef>
              <a:spcAft>
                <a:spcPts val="0"/>
              </a:spcAft>
              <a:buClr>
                <a:srgbClr val="0033CC"/>
              </a:buClr>
              <a:buSzPts val="2400"/>
              <a:buFont typeface="Arial"/>
              <a:buAutoNum type="arabicPeriod"/>
            </a:pPr>
            <a:r>
              <a:rPr lang="en-IN" sz="2400">
                <a:solidFill>
                  <a:srgbClr val="0033CC"/>
                </a:solidFill>
                <a:latin typeface="Trebuchet MS"/>
                <a:ea typeface="Trebuchet MS"/>
                <a:cs typeface="Trebuchet MS"/>
                <a:sym typeface="Trebuchet MS"/>
              </a:rPr>
              <a:t>The plan in terms of efforts by individuals in the team. </a:t>
            </a:r>
            <a:endParaRPr/>
          </a:p>
          <a:p>
            <a:pPr indent="-342900" lvl="0" marL="685791" marR="0" rtl="0" algn="just">
              <a:spcBef>
                <a:spcPts val="0"/>
              </a:spcBef>
              <a:spcAft>
                <a:spcPts val="0"/>
              </a:spcAft>
              <a:buClr>
                <a:srgbClr val="0033CC"/>
              </a:buClr>
              <a:buSzPts val="2400"/>
              <a:buFont typeface="Arial"/>
              <a:buAutoNum type="arabicPeriod"/>
            </a:pPr>
            <a:r>
              <a:rPr lang="en-IN" sz="2400">
                <a:solidFill>
                  <a:srgbClr val="0033CC"/>
                </a:solidFill>
                <a:latin typeface="Trebuchet MS"/>
                <a:ea typeface="Trebuchet MS"/>
                <a:cs typeface="Trebuchet MS"/>
                <a:sym typeface="Trebuchet MS"/>
              </a:rPr>
              <a:t>Mention the tasks involved in different stages.</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112712" lvl="1" marL="1077913" marR="0" rtl="0" algn="just">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a:p>
            <a:pPr indent="-265113" lvl="1" marL="1077913"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ba03c2eefc_0_1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gba03c2eefc_0_18"/>
          <p:cNvSpPr txBox="1"/>
          <p:nvPr/>
        </p:nvSpPr>
        <p:spPr>
          <a:xfrm>
            <a:off x="2895600" y="1143002"/>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IN" sz="2400">
                <a:solidFill>
                  <a:srgbClr val="FF0000"/>
                </a:solidFill>
                <a:latin typeface="Trebuchet MS"/>
                <a:ea typeface="Trebuchet MS"/>
                <a:cs typeface="Trebuchet MS"/>
                <a:sym typeface="Trebuchet MS"/>
              </a:rPr>
              <a:t>Gantt Chart</a:t>
            </a:r>
            <a:endParaRPr sz="2400">
              <a:solidFill>
                <a:srgbClr val="FF0000"/>
              </a:solidFill>
              <a:latin typeface="Trebuchet MS"/>
              <a:ea typeface="Trebuchet MS"/>
              <a:cs typeface="Trebuchet MS"/>
              <a:sym typeface="Trebuchet MS"/>
            </a:endParaRPr>
          </a:p>
        </p:txBody>
      </p:sp>
      <p:sp>
        <p:nvSpPr>
          <p:cNvPr id="170" name="Google Shape;170;gba03c2eefc_0_18"/>
          <p:cNvSpPr txBox="1"/>
          <p:nvPr/>
        </p:nvSpPr>
        <p:spPr>
          <a:xfrm>
            <a:off x="1066800" y="2003225"/>
            <a:ext cx="9601200" cy="2382300"/>
          </a:xfrm>
          <a:prstGeom prst="rect">
            <a:avLst/>
          </a:prstGeom>
          <a:noFill/>
          <a:ln>
            <a:noFill/>
          </a:ln>
        </p:spPr>
        <p:txBody>
          <a:bodyPr anchorCtr="0" anchor="t" bIns="45700" lIns="91425" spcFirstLastPara="1" rIns="91425" wrap="square" tIns="45700">
            <a:noAutofit/>
          </a:bodyPr>
          <a:lstStyle/>
          <a:p>
            <a:pPr indent="-265112" lvl="1" marL="1077912" marR="0" rtl="0" algn="just">
              <a:spcBef>
                <a:spcPts val="480"/>
              </a:spcBef>
              <a:spcAft>
                <a:spcPts val="0"/>
              </a:spcAft>
              <a:buNone/>
            </a:pPr>
            <a:r>
              <a:rPr lang="en-IN" sz="2400">
                <a:solidFill>
                  <a:srgbClr val="0000FF"/>
                </a:solidFill>
                <a:latin typeface="Trebuchet MS"/>
                <a:ea typeface="Trebuchet MS"/>
                <a:cs typeface="Trebuchet MS"/>
                <a:sym typeface="Trebuchet MS"/>
              </a:rPr>
              <a:t>TO BE DEMONSTRATED ON EXCEL SHEET</a:t>
            </a:r>
            <a:endParaRPr b="0" i="0" sz="24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b5a89bf922_1_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solidFill>
                  <a:srgbClr val="FF0000"/>
                </a:solidFill>
              </a:rPr>
              <a:t>TASK INVOLVED IN VARIOUS STAGES</a:t>
            </a:r>
            <a:endParaRPr>
              <a:solidFill>
                <a:srgbClr val="FF0000"/>
              </a:solidFill>
            </a:endParaRPr>
          </a:p>
        </p:txBody>
      </p:sp>
      <p:sp>
        <p:nvSpPr>
          <p:cNvPr id="177" name="Google Shape;177;gb5a89bf922_1_19"/>
          <p:cNvSpPr txBox="1"/>
          <p:nvPr>
            <p:ph idx="1" type="body"/>
          </p:nvPr>
        </p:nvSpPr>
        <p:spPr>
          <a:xfrm>
            <a:off x="556900" y="1397000"/>
            <a:ext cx="10515600" cy="43512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rgbClr val="0000FF"/>
              </a:buClr>
              <a:buSzPts val="1800"/>
              <a:buAutoNum type="arabicPeriod"/>
            </a:pPr>
            <a:r>
              <a:rPr b="1" lang="en-IN" sz="1800">
                <a:solidFill>
                  <a:srgbClr val="0000FF"/>
                </a:solidFill>
                <a:latin typeface="Arial"/>
                <a:ea typeface="Arial"/>
                <a:cs typeface="Arial"/>
                <a:sym typeface="Arial"/>
              </a:rPr>
              <a:t>Defining the Problem Statement.</a:t>
            </a:r>
            <a:endParaRPr b="1" sz="1800">
              <a:solidFill>
                <a:srgbClr val="0000FF"/>
              </a:solidFill>
              <a:latin typeface="Arial"/>
              <a:ea typeface="Arial"/>
              <a:cs typeface="Arial"/>
              <a:sym typeface="Arial"/>
            </a:endParaRPr>
          </a:p>
          <a:p>
            <a:pPr indent="-342900" lvl="0" marL="457200" rtl="0" algn="l">
              <a:lnSpc>
                <a:spcPct val="150000"/>
              </a:lnSpc>
              <a:spcBef>
                <a:spcPts val="0"/>
              </a:spcBef>
              <a:spcAft>
                <a:spcPts val="0"/>
              </a:spcAft>
              <a:buClr>
                <a:srgbClr val="0000FF"/>
              </a:buClr>
              <a:buSzPts val="1800"/>
              <a:buAutoNum type="arabicPeriod"/>
            </a:pPr>
            <a:r>
              <a:rPr b="1" lang="en-IN" sz="1800">
                <a:solidFill>
                  <a:srgbClr val="0000FF"/>
                </a:solidFill>
                <a:latin typeface="Arial"/>
                <a:ea typeface="Arial"/>
                <a:cs typeface="Arial"/>
                <a:sym typeface="Arial"/>
              </a:rPr>
              <a:t>Literature Survey.</a:t>
            </a:r>
            <a:endParaRPr b="1" sz="1800">
              <a:solidFill>
                <a:srgbClr val="0000FF"/>
              </a:solidFill>
              <a:latin typeface="Arial"/>
              <a:ea typeface="Arial"/>
              <a:cs typeface="Arial"/>
              <a:sym typeface="Arial"/>
            </a:endParaRPr>
          </a:p>
          <a:p>
            <a:pPr indent="-342900" lvl="0" marL="457200" rtl="0" algn="l">
              <a:lnSpc>
                <a:spcPct val="150000"/>
              </a:lnSpc>
              <a:spcBef>
                <a:spcPts val="0"/>
              </a:spcBef>
              <a:spcAft>
                <a:spcPts val="0"/>
              </a:spcAft>
              <a:buClr>
                <a:srgbClr val="0000FF"/>
              </a:buClr>
              <a:buSzPts val="1800"/>
              <a:buAutoNum type="arabicPeriod"/>
            </a:pPr>
            <a:r>
              <a:rPr b="1" lang="en-IN" sz="1800">
                <a:solidFill>
                  <a:srgbClr val="0000FF"/>
                </a:solidFill>
                <a:latin typeface="Arial"/>
                <a:ea typeface="Arial"/>
                <a:cs typeface="Arial"/>
                <a:sym typeface="Arial"/>
              </a:rPr>
              <a:t>Dataset </a:t>
            </a:r>
            <a:r>
              <a:rPr b="1" lang="en-IN" sz="1800">
                <a:solidFill>
                  <a:srgbClr val="0000FF"/>
                </a:solidFill>
                <a:latin typeface="Arial"/>
                <a:ea typeface="Arial"/>
                <a:cs typeface="Arial"/>
                <a:sym typeface="Arial"/>
              </a:rPr>
              <a:t>Retrieval</a:t>
            </a:r>
            <a:r>
              <a:rPr b="1" lang="en-IN" sz="1800">
                <a:solidFill>
                  <a:srgbClr val="0000FF"/>
                </a:solidFill>
                <a:latin typeface="Arial"/>
                <a:ea typeface="Arial"/>
                <a:cs typeface="Arial"/>
                <a:sym typeface="Arial"/>
              </a:rPr>
              <a:t>.</a:t>
            </a:r>
            <a:endParaRPr b="1" sz="1800">
              <a:solidFill>
                <a:srgbClr val="0000FF"/>
              </a:solidFill>
              <a:latin typeface="Arial"/>
              <a:ea typeface="Arial"/>
              <a:cs typeface="Arial"/>
              <a:sym typeface="Arial"/>
            </a:endParaRPr>
          </a:p>
          <a:p>
            <a:pPr indent="-342900" lvl="0" marL="457200" rtl="0" algn="l">
              <a:lnSpc>
                <a:spcPct val="150000"/>
              </a:lnSpc>
              <a:spcBef>
                <a:spcPts val="0"/>
              </a:spcBef>
              <a:spcAft>
                <a:spcPts val="0"/>
              </a:spcAft>
              <a:buClr>
                <a:srgbClr val="0000FF"/>
              </a:buClr>
              <a:buSzPts val="1800"/>
              <a:buAutoNum type="arabicPeriod"/>
            </a:pPr>
            <a:r>
              <a:rPr b="1" lang="en-IN" sz="1800">
                <a:solidFill>
                  <a:srgbClr val="0000FF"/>
                </a:solidFill>
                <a:latin typeface="Arial"/>
                <a:ea typeface="Arial"/>
                <a:cs typeface="Arial"/>
                <a:sym typeface="Arial"/>
              </a:rPr>
              <a:t>Understanding Anomaly Detection.</a:t>
            </a:r>
            <a:endParaRPr b="1" sz="1800">
              <a:solidFill>
                <a:srgbClr val="0000FF"/>
              </a:solidFill>
              <a:latin typeface="Arial"/>
              <a:ea typeface="Arial"/>
              <a:cs typeface="Arial"/>
              <a:sym typeface="Arial"/>
            </a:endParaRPr>
          </a:p>
          <a:p>
            <a:pPr indent="-342900" lvl="0" marL="457200" rtl="0" algn="l">
              <a:lnSpc>
                <a:spcPct val="150000"/>
              </a:lnSpc>
              <a:spcBef>
                <a:spcPts val="0"/>
              </a:spcBef>
              <a:spcAft>
                <a:spcPts val="0"/>
              </a:spcAft>
              <a:buClr>
                <a:srgbClr val="0000FF"/>
              </a:buClr>
              <a:buSzPts val="1800"/>
              <a:buAutoNum type="arabicPeriod"/>
            </a:pPr>
            <a:r>
              <a:rPr b="1" lang="en-IN" sz="1800">
                <a:solidFill>
                  <a:srgbClr val="0000FF"/>
                </a:solidFill>
                <a:latin typeface="Arial"/>
                <a:ea typeface="Arial"/>
                <a:cs typeface="Arial"/>
                <a:sym typeface="Arial"/>
              </a:rPr>
              <a:t>Research on the techniques for implementation and exploring them.</a:t>
            </a:r>
            <a:endParaRPr b="1" sz="1800">
              <a:solidFill>
                <a:srgbClr val="0000FF"/>
              </a:solidFill>
              <a:latin typeface="Arial"/>
              <a:ea typeface="Arial"/>
              <a:cs typeface="Arial"/>
              <a:sym typeface="Arial"/>
            </a:endParaRPr>
          </a:p>
          <a:p>
            <a:pPr indent="-342900" lvl="0" marL="457200" rtl="0" algn="l">
              <a:lnSpc>
                <a:spcPct val="150000"/>
              </a:lnSpc>
              <a:spcBef>
                <a:spcPts val="0"/>
              </a:spcBef>
              <a:spcAft>
                <a:spcPts val="0"/>
              </a:spcAft>
              <a:buClr>
                <a:srgbClr val="0000FF"/>
              </a:buClr>
              <a:buSzPts val="1800"/>
              <a:buAutoNum type="arabicPeriod"/>
            </a:pPr>
            <a:r>
              <a:rPr b="1" lang="en-IN" sz="1800">
                <a:solidFill>
                  <a:srgbClr val="0000FF"/>
                </a:solidFill>
                <a:latin typeface="Arial"/>
                <a:ea typeface="Arial"/>
                <a:cs typeface="Arial"/>
                <a:sym typeface="Arial"/>
              </a:rPr>
              <a:t>Finalizing the approach.</a:t>
            </a:r>
            <a:endParaRPr b="1" sz="1800">
              <a:solidFill>
                <a:srgbClr val="0000FF"/>
              </a:solidFill>
              <a:latin typeface="Arial"/>
              <a:ea typeface="Arial"/>
              <a:cs typeface="Arial"/>
              <a:sym typeface="Arial"/>
            </a:endParaRPr>
          </a:p>
          <a:p>
            <a:pPr indent="-342900" lvl="0" marL="457200" rtl="0" algn="l">
              <a:lnSpc>
                <a:spcPct val="150000"/>
              </a:lnSpc>
              <a:spcBef>
                <a:spcPts val="0"/>
              </a:spcBef>
              <a:spcAft>
                <a:spcPts val="0"/>
              </a:spcAft>
              <a:buClr>
                <a:srgbClr val="0000FF"/>
              </a:buClr>
              <a:buSzPts val="1800"/>
              <a:buAutoNum type="arabicPeriod"/>
            </a:pPr>
            <a:r>
              <a:rPr b="1" lang="en-IN" sz="1800">
                <a:solidFill>
                  <a:srgbClr val="0000FF"/>
                </a:solidFill>
                <a:latin typeface="Arial"/>
                <a:ea typeface="Arial"/>
                <a:cs typeface="Arial"/>
                <a:sym typeface="Arial"/>
              </a:rPr>
              <a:t>Developing the Training Model.</a:t>
            </a:r>
            <a:endParaRPr b="1" sz="1800">
              <a:solidFill>
                <a:srgbClr val="0000FF"/>
              </a:solidFill>
              <a:latin typeface="Arial"/>
              <a:ea typeface="Arial"/>
              <a:cs typeface="Arial"/>
              <a:sym typeface="Arial"/>
            </a:endParaRPr>
          </a:p>
          <a:p>
            <a:pPr indent="-342900" lvl="0" marL="457200" rtl="0" algn="l">
              <a:lnSpc>
                <a:spcPct val="150000"/>
              </a:lnSpc>
              <a:spcBef>
                <a:spcPts val="0"/>
              </a:spcBef>
              <a:spcAft>
                <a:spcPts val="0"/>
              </a:spcAft>
              <a:buClr>
                <a:srgbClr val="0000FF"/>
              </a:buClr>
              <a:buSzPts val="1800"/>
              <a:buAutoNum type="arabicPeriod"/>
            </a:pPr>
            <a:r>
              <a:rPr b="1" lang="en-IN" sz="1800">
                <a:solidFill>
                  <a:srgbClr val="0000FF"/>
                </a:solidFill>
                <a:latin typeface="Arial"/>
                <a:ea typeface="Arial"/>
                <a:cs typeface="Arial"/>
                <a:sym typeface="Arial"/>
              </a:rPr>
              <a:t>Testing the Model.</a:t>
            </a:r>
            <a:endParaRPr b="1" sz="1800">
              <a:solidFill>
                <a:srgbClr val="0000FF"/>
              </a:solidFill>
              <a:latin typeface="Arial"/>
              <a:ea typeface="Arial"/>
              <a:cs typeface="Arial"/>
              <a:sym typeface="Arial"/>
            </a:endParaRPr>
          </a:p>
          <a:p>
            <a:pPr indent="-342900" lvl="0" marL="457200" rtl="0" algn="l">
              <a:lnSpc>
                <a:spcPct val="150000"/>
              </a:lnSpc>
              <a:spcBef>
                <a:spcPts val="0"/>
              </a:spcBef>
              <a:spcAft>
                <a:spcPts val="0"/>
              </a:spcAft>
              <a:buClr>
                <a:srgbClr val="0000FF"/>
              </a:buClr>
              <a:buSzPts val="1800"/>
              <a:buAutoNum type="arabicPeriod"/>
            </a:pPr>
            <a:r>
              <a:rPr b="1" lang="en-IN" sz="1800">
                <a:solidFill>
                  <a:srgbClr val="0000FF"/>
                </a:solidFill>
                <a:latin typeface="Arial"/>
                <a:ea typeface="Arial"/>
                <a:cs typeface="Arial"/>
                <a:sym typeface="Arial"/>
              </a:rPr>
              <a:t>Comparing</a:t>
            </a:r>
            <a:r>
              <a:rPr b="1" lang="en-IN" sz="1800">
                <a:solidFill>
                  <a:srgbClr val="0000FF"/>
                </a:solidFill>
                <a:latin typeface="Arial"/>
                <a:ea typeface="Arial"/>
                <a:cs typeface="Arial"/>
                <a:sym typeface="Arial"/>
              </a:rPr>
              <a:t> the performance.</a:t>
            </a:r>
            <a:endParaRPr b="1" sz="1800">
              <a:solidFill>
                <a:srgbClr val="0000FF"/>
              </a:solidFill>
              <a:latin typeface="Arial"/>
              <a:ea typeface="Arial"/>
              <a:cs typeface="Arial"/>
              <a:sym typeface="Arial"/>
            </a:endParaRPr>
          </a:p>
          <a:p>
            <a:pPr indent="-342900" lvl="0" marL="457200" rtl="0" algn="l">
              <a:lnSpc>
                <a:spcPct val="150000"/>
              </a:lnSpc>
              <a:spcBef>
                <a:spcPts val="0"/>
              </a:spcBef>
              <a:spcAft>
                <a:spcPts val="0"/>
              </a:spcAft>
              <a:buClr>
                <a:srgbClr val="0000FF"/>
              </a:buClr>
              <a:buSzPts val="1800"/>
              <a:buAutoNum type="arabicPeriod"/>
            </a:pPr>
            <a:r>
              <a:rPr b="1" lang="en-IN" sz="1800">
                <a:solidFill>
                  <a:srgbClr val="0000FF"/>
                </a:solidFill>
                <a:latin typeface="Arial"/>
                <a:ea typeface="Arial"/>
                <a:cs typeface="Arial"/>
                <a:sym typeface="Arial"/>
              </a:rPr>
              <a:t>Fine Tuning of the Model.</a:t>
            </a:r>
            <a:endParaRPr b="1" sz="1800">
              <a:solidFill>
                <a:srgbClr val="0000FF"/>
              </a:solidFill>
              <a:latin typeface="Arial"/>
              <a:ea typeface="Arial"/>
              <a:cs typeface="Arial"/>
              <a:sym typeface="Arial"/>
            </a:endParaRPr>
          </a:p>
          <a:p>
            <a:pPr indent="-342900" lvl="0" marL="457200" rtl="0" algn="l">
              <a:lnSpc>
                <a:spcPct val="150000"/>
              </a:lnSpc>
              <a:spcBef>
                <a:spcPts val="0"/>
              </a:spcBef>
              <a:spcAft>
                <a:spcPts val="0"/>
              </a:spcAft>
              <a:buClr>
                <a:srgbClr val="0000FF"/>
              </a:buClr>
              <a:buSzPts val="1800"/>
              <a:buAutoNum type="arabicPeriod"/>
            </a:pPr>
            <a:r>
              <a:rPr b="1" lang="en-IN" sz="1800">
                <a:solidFill>
                  <a:srgbClr val="0000FF"/>
                </a:solidFill>
                <a:latin typeface="Arial"/>
                <a:ea typeface="Arial"/>
                <a:cs typeface="Arial"/>
                <a:sym typeface="Arial"/>
              </a:rPr>
              <a:t>Developing of Front-End for Demonstration.</a:t>
            </a:r>
            <a:endParaRPr b="1" sz="1800">
              <a:solidFill>
                <a:srgbClr val="0000FF"/>
              </a:solidFill>
              <a:latin typeface="Arial"/>
              <a:ea typeface="Arial"/>
              <a:cs typeface="Arial"/>
              <a:sym typeface="Arial"/>
            </a:endParaRPr>
          </a:p>
          <a:p>
            <a:pPr indent="-342900" lvl="0" marL="457200" rtl="0" algn="l">
              <a:lnSpc>
                <a:spcPct val="150000"/>
              </a:lnSpc>
              <a:spcBef>
                <a:spcPts val="0"/>
              </a:spcBef>
              <a:spcAft>
                <a:spcPts val="0"/>
              </a:spcAft>
              <a:buClr>
                <a:srgbClr val="0000FF"/>
              </a:buClr>
              <a:buSzPts val="1800"/>
              <a:buFont typeface="Arial"/>
              <a:buAutoNum type="arabicPeriod"/>
            </a:pPr>
            <a:r>
              <a:rPr b="1" lang="en-IN" sz="1800">
                <a:solidFill>
                  <a:srgbClr val="0000FF"/>
                </a:solidFill>
                <a:latin typeface="Arial"/>
                <a:ea typeface="Arial"/>
                <a:cs typeface="Arial"/>
                <a:sym typeface="Arial"/>
              </a:rPr>
              <a:t>Conclusion.</a:t>
            </a:r>
            <a:endParaRPr b="1" sz="1800">
              <a:solidFill>
                <a:srgbClr val="0000FF"/>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b="1" sz="1500">
              <a:latin typeface="Arial"/>
              <a:ea typeface="Arial"/>
              <a:cs typeface="Arial"/>
              <a:sym typeface="Arial"/>
            </a:endParaRPr>
          </a:p>
          <a:p>
            <a:pPr indent="0" lvl="0" marL="0" rtl="0" algn="l">
              <a:spcBef>
                <a:spcPts val="1000"/>
              </a:spcBef>
              <a:spcAft>
                <a:spcPts val="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p:nvPr/>
        </p:nvSpPr>
        <p:spPr>
          <a:xfrm>
            <a:off x="3097550" y="3364850"/>
            <a:ext cx="4555800" cy="708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IN"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2"/>
          <p:cNvSpPr txBox="1"/>
          <p:nvPr/>
        </p:nvSpPr>
        <p:spPr>
          <a:xfrm>
            <a:off x="1066800" y="1752600"/>
            <a:ext cx="8534400" cy="4724400"/>
          </a:xfrm>
          <a:prstGeom prst="rect">
            <a:avLst/>
          </a:prstGeom>
          <a:noFill/>
          <a:ln>
            <a:noFill/>
          </a:ln>
        </p:spPr>
        <p:txBody>
          <a:bodyPr anchorCtr="0" anchor="t" bIns="45700" lIns="91425" spcFirstLastPara="1" rIns="91425" wrap="square" tIns="45700">
            <a:noAutofit/>
          </a:bodyPr>
          <a:lstStyle/>
          <a:p>
            <a:pPr indent="-215900" lvl="0" marL="685791" marR="0" rtl="0" algn="just">
              <a:spcBef>
                <a:spcPts val="0"/>
              </a:spcBef>
              <a:spcAft>
                <a:spcPts val="0"/>
              </a:spcAft>
              <a:buClr>
                <a:schemeClr val="dk1"/>
              </a:buClr>
              <a:buSzPts val="2000"/>
              <a:buFont typeface="Arial"/>
              <a:buNone/>
            </a:pPr>
            <a:r>
              <a:t/>
            </a:r>
            <a:endParaRPr sz="2000">
              <a:solidFill>
                <a:srgbClr val="0000FF"/>
              </a:solidFill>
              <a:latin typeface="Trebuchet MS"/>
              <a:ea typeface="Trebuchet MS"/>
              <a:cs typeface="Trebuchet MS"/>
              <a:sym typeface="Trebuchet MS"/>
            </a:endParaRPr>
          </a:p>
          <a:p>
            <a:pPr indent="-159599" lvl="0" marL="457200" rtl="0" algn="just">
              <a:spcBef>
                <a:spcPts val="0"/>
              </a:spcBef>
              <a:spcAft>
                <a:spcPts val="0"/>
              </a:spcAft>
              <a:buClr>
                <a:srgbClr val="0033CC"/>
              </a:buClr>
              <a:buSzPts val="2400"/>
              <a:buChar char="•"/>
            </a:pPr>
            <a:r>
              <a:rPr lang="en-IN" sz="2400">
                <a:solidFill>
                  <a:srgbClr val="0033CC"/>
                </a:solidFill>
                <a:latin typeface="Trebuchet MS"/>
                <a:ea typeface="Trebuchet MS"/>
                <a:cs typeface="Trebuchet MS"/>
                <a:sym typeface="Trebuchet MS"/>
              </a:rPr>
              <a:t>   </a:t>
            </a:r>
            <a:r>
              <a:rPr lang="en-IN" sz="2400">
                <a:solidFill>
                  <a:srgbClr val="0033CC"/>
                </a:solidFill>
                <a:latin typeface="Trebuchet MS"/>
                <a:ea typeface="Trebuchet MS"/>
                <a:cs typeface="Trebuchet MS"/>
                <a:sym typeface="Trebuchet MS"/>
              </a:rPr>
              <a:t>Project Title </a:t>
            </a:r>
            <a:endParaRPr sz="2000">
              <a:solidFill>
                <a:srgbClr val="0000FF"/>
              </a:solidFill>
              <a:latin typeface="Trebuchet MS"/>
              <a:ea typeface="Trebuchet MS"/>
              <a:cs typeface="Trebuchet MS"/>
              <a:sym typeface="Trebuchet MS"/>
            </a:endParaRPr>
          </a:p>
          <a:p>
            <a:pPr indent="-388190" lvl="0" marL="685791" marR="0" rtl="0" algn="just">
              <a:spcBef>
                <a:spcPts val="0"/>
              </a:spcBef>
              <a:spcAft>
                <a:spcPts val="0"/>
              </a:spcAft>
              <a:buClr>
                <a:srgbClr val="0033CC"/>
              </a:buClr>
              <a:buSzPts val="2400"/>
              <a:buFont typeface="Arial"/>
              <a:buChar char="•"/>
            </a:pPr>
            <a:r>
              <a:rPr lang="en-IN" sz="2400">
                <a:solidFill>
                  <a:srgbClr val="0033CC"/>
                </a:solidFill>
                <a:latin typeface="Trebuchet MS"/>
                <a:ea typeface="Trebuchet MS"/>
                <a:cs typeface="Trebuchet MS"/>
                <a:sym typeface="Trebuchet MS"/>
              </a:rPr>
              <a:t>Problem Statement </a:t>
            </a:r>
            <a:endParaRPr sz="2400">
              <a:solidFill>
                <a:srgbClr val="0033CC"/>
              </a:solidFill>
              <a:latin typeface="Trebuchet MS"/>
              <a:ea typeface="Trebuchet MS"/>
              <a:cs typeface="Trebuchet MS"/>
              <a:sym typeface="Trebuchet MS"/>
            </a:endParaRPr>
          </a:p>
          <a:p>
            <a:pPr indent="-388190" lvl="0" marL="685791" marR="0" rtl="0" algn="just">
              <a:spcBef>
                <a:spcPts val="0"/>
              </a:spcBef>
              <a:spcAft>
                <a:spcPts val="0"/>
              </a:spcAft>
              <a:buClr>
                <a:srgbClr val="0033CC"/>
              </a:buClr>
              <a:buSzPts val="2400"/>
              <a:buFont typeface="Trebuchet MS"/>
              <a:buChar char="•"/>
            </a:pPr>
            <a:r>
              <a:rPr lang="en-IN" sz="2400">
                <a:solidFill>
                  <a:srgbClr val="0033CC"/>
                </a:solidFill>
                <a:latin typeface="Trebuchet MS"/>
                <a:ea typeface="Trebuchet MS"/>
                <a:cs typeface="Trebuchet MS"/>
                <a:sym typeface="Trebuchet MS"/>
              </a:rPr>
              <a:t>Literature Survey</a:t>
            </a:r>
            <a:endParaRPr sz="2400">
              <a:solidFill>
                <a:srgbClr val="0033CC"/>
              </a:solidFill>
              <a:latin typeface="Trebuchet MS"/>
              <a:ea typeface="Trebuchet MS"/>
              <a:cs typeface="Trebuchet MS"/>
              <a:sym typeface="Trebuchet MS"/>
            </a:endParaRPr>
          </a:p>
          <a:p>
            <a:pPr indent="-388190" lvl="0" marL="685791" marR="0" rtl="0" algn="just">
              <a:spcBef>
                <a:spcPts val="0"/>
              </a:spcBef>
              <a:spcAft>
                <a:spcPts val="0"/>
              </a:spcAft>
              <a:buClr>
                <a:srgbClr val="0033CC"/>
              </a:buClr>
              <a:buSzPts val="2400"/>
              <a:buFont typeface="Arial"/>
              <a:buChar char="•"/>
            </a:pPr>
            <a:r>
              <a:rPr lang="en-IN" sz="2400">
                <a:solidFill>
                  <a:srgbClr val="0033CC"/>
                </a:solidFill>
                <a:latin typeface="Trebuchet MS"/>
                <a:ea typeface="Trebuchet MS"/>
                <a:cs typeface="Trebuchet MS"/>
                <a:sym typeface="Trebuchet MS"/>
              </a:rPr>
              <a:t>Scope and Feasibility study </a:t>
            </a:r>
            <a:endParaRPr/>
          </a:p>
          <a:p>
            <a:pPr indent="-388190" lvl="0" marL="685791" marR="0" rtl="0" algn="just">
              <a:spcBef>
                <a:spcPts val="0"/>
              </a:spcBef>
              <a:spcAft>
                <a:spcPts val="0"/>
              </a:spcAft>
              <a:buClr>
                <a:srgbClr val="0033CC"/>
              </a:buClr>
              <a:buSzPts val="2400"/>
              <a:buFont typeface="Arial"/>
              <a:buChar char="•"/>
            </a:pPr>
            <a:r>
              <a:rPr lang="en-IN" sz="2400">
                <a:solidFill>
                  <a:srgbClr val="0033CC"/>
                </a:solidFill>
                <a:latin typeface="Trebuchet MS"/>
                <a:ea typeface="Trebuchet MS"/>
                <a:cs typeface="Trebuchet MS"/>
                <a:sym typeface="Trebuchet MS"/>
              </a:rPr>
              <a:t>Applications/Use cases </a:t>
            </a:r>
            <a:endParaRPr/>
          </a:p>
          <a:p>
            <a:pPr indent="-388190" lvl="0" marL="685791" marR="0" rtl="0" algn="just">
              <a:spcBef>
                <a:spcPts val="0"/>
              </a:spcBef>
              <a:spcAft>
                <a:spcPts val="0"/>
              </a:spcAft>
              <a:buClr>
                <a:srgbClr val="0033CC"/>
              </a:buClr>
              <a:buSzPts val="2400"/>
              <a:buFont typeface="Arial"/>
              <a:buChar char="•"/>
            </a:pPr>
            <a:r>
              <a:rPr lang="en-IN" sz="2400">
                <a:solidFill>
                  <a:srgbClr val="0033CC"/>
                </a:solidFill>
                <a:latin typeface="Trebuchet MS"/>
                <a:ea typeface="Trebuchet MS"/>
                <a:cs typeface="Trebuchet MS"/>
                <a:sym typeface="Trebuchet MS"/>
              </a:rPr>
              <a:t>Expected Deliverables</a:t>
            </a:r>
            <a:endParaRPr/>
          </a:p>
          <a:p>
            <a:pPr indent="-388190" lvl="0" marL="685791" marR="0" rtl="0" algn="just">
              <a:spcBef>
                <a:spcPts val="0"/>
              </a:spcBef>
              <a:spcAft>
                <a:spcPts val="0"/>
              </a:spcAft>
              <a:buClr>
                <a:srgbClr val="0033CC"/>
              </a:buClr>
              <a:buSzPts val="2400"/>
              <a:buFont typeface="Arial"/>
              <a:buChar char="•"/>
            </a:pPr>
            <a:r>
              <a:rPr lang="en-IN" sz="2400">
                <a:solidFill>
                  <a:srgbClr val="0033CC"/>
                </a:solidFill>
                <a:latin typeface="Trebuchet MS"/>
                <a:ea typeface="Trebuchet MS"/>
                <a:cs typeface="Trebuchet MS"/>
                <a:sym typeface="Trebuchet MS"/>
              </a:rPr>
              <a:t>Capstone (Phase-I &amp; Phase-II) Project Timeline </a:t>
            </a:r>
            <a:endParaRPr/>
          </a:p>
          <a:p>
            <a:pPr indent="-388190" lvl="0" marL="685791" marR="0" rtl="0" algn="just">
              <a:spcBef>
                <a:spcPts val="0"/>
              </a:spcBef>
              <a:spcAft>
                <a:spcPts val="0"/>
              </a:spcAft>
              <a:buClr>
                <a:srgbClr val="0033CC"/>
              </a:buClr>
              <a:buSzPts val="2400"/>
              <a:buFont typeface="Arial"/>
              <a:buChar char="•"/>
            </a:pPr>
            <a:r>
              <a:rPr lang="en-IN" sz="2400">
                <a:solidFill>
                  <a:srgbClr val="0033CC"/>
                </a:solidFill>
                <a:latin typeface="Trebuchet MS"/>
                <a:ea typeface="Trebuchet MS"/>
                <a:cs typeface="Trebuchet MS"/>
                <a:sym typeface="Trebuchet MS"/>
              </a:rPr>
              <a:t>Any other information</a:t>
            </a:r>
            <a:endParaRPr sz="2400">
              <a:solidFill>
                <a:srgbClr val="0033CC"/>
              </a:solidFill>
              <a:latin typeface="Trebuchet MS"/>
              <a:ea typeface="Trebuchet MS"/>
              <a:cs typeface="Trebuchet MS"/>
              <a:sym typeface="Trebuchet MS"/>
            </a:endParaRPr>
          </a:p>
        </p:txBody>
      </p:sp>
      <p:sp>
        <p:nvSpPr>
          <p:cNvPr id="88" name="Google Shape;88;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b5a89bf922_1_10"/>
          <p:cNvSpPr txBox="1"/>
          <p:nvPr>
            <p:ph type="title"/>
          </p:nvPr>
        </p:nvSpPr>
        <p:spPr>
          <a:xfrm>
            <a:off x="936375" y="24688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solidFill>
                  <a:srgbClr val="FF0000"/>
                </a:solidFill>
              </a:rPr>
              <a:t>VIDEO INTELLIGENT </a:t>
            </a:r>
            <a:r>
              <a:rPr lang="en-IN">
                <a:solidFill>
                  <a:srgbClr val="FF0000"/>
                </a:solidFill>
              </a:rPr>
              <a:t>SURVEILLANCE </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3"/>
          <p:cNvSpPr txBox="1"/>
          <p:nvPr/>
        </p:nvSpPr>
        <p:spPr>
          <a:xfrm>
            <a:off x="476825" y="1862450"/>
            <a:ext cx="11247600" cy="4193400"/>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rPr lang="en-IN" sz="2400">
                <a:solidFill>
                  <a:srgbClr val="0033CC"/>
                </a:solidFill>
                <a:latin typeface="Trebuchet MS"/>
                <a:ea typeface="Trebuchet MS"/>
                <a:cs typeface="Trebuchet MS"/>
                <a:sym typeface="Trebuchet MS"/>
              </a:rPr>
              <a:t>Surveillance of security video feeds manually is a laborious process where the reaction to a trigger event must be immediate. </a:t>
            </a:r>
            <a:r>
              <a:rPr lang="en-IN" sz="2400">
                <a:solidFill>
                  <a:srgbClr val="0033CC"/>
                </a:solidFill>
                <a:latin typeface="Trebuchet MS"/>
                <a:ea typeface="Trebuchet MS"/>
                <a:cs typeface="Trebuchet MS"/>
                <a:sym typeface="Trebuchet MS"/>
              </a:rPr>
              <a:t>In the past few decades, surveillance cameras, also known as Closed-circuit television (CCTV), have had a rapid growth in numbers around the world. Surveillance security is a very tedious and time-consuming job. In this project, we aim to build a system to automate the task of video surveillance. We will analyze the video and identify the abnormal activities such as violence and theft. The main area of focus are health issues(like cardiac arrest),detect violence and find any suspicious objects.</a:t>
            </a:r>
            <a:endParaRPr sz="2400">
              <a:solidFill>
                <a:srgbClr val="0033CC"/>
              </a:solidFill>
              <a:latin typeface="Trebuchet MS"/>
              <a:ea typeface="Trebuchet MS"/>
              <a:cs typeface="Trebuchet MS"/>
              <a:sym typeface="Trebuchet MS"/>
            </a:endParaRPr>
          </a:p>
          <a:p>
            <a:pPr indent="0" lvl="0" marL="342891" marR="0" rtl="0" algn="just">
              <a:spcBef>
                <a:spcPts val="0"/>
              </a:spcBef>
              <a:spcAft>
                <a:spcPts val="0"/>
              </a:spcAft>
              <a:buClr>
                <a:schemeClr val="dk1"/>
              </a:buClr>
              <a:buSzPts val="1100"/>
              <a:buFont typeface="Arial"/>
              <a:buNone/>
            </a:pPr>
            <a:r>
              <a:t/>
            </a:r>
            <a:endParaRPr sz="2400">
              <a:solidFill>
                <a:srgbClr val="0033CC"/>
              </a:solidFill>
              <a:latin typeface="Trebuchet MS"/>
              <a:ea typeface="Trebuchet MS"/>
              <a:cs typeface="Trebuchet MS"/>
              <a:sym typeface="Trebuchet MS"/>
            </a:endParaRPr>
          </a:p>
          <a:p>
            <a:pPr indent="0" lvl="0" marL="342891" marR="0" rtl="0" algn="just">
              <a:spcBef>
                <a:spcPts val="0"/>
              </a:spcBef>
              <a:spcAft>
                <a:spcPts val="0"/>
              </a:spcAft>
              <a:buClr>
                <a:srgbClr val="000000"/>
              </a:buClr>
              <a:buFont typeface="Arial"/>
              <a:buNone/>
            </a:pPr>
            <a:r>
              <a:t/>
            </a:r>
            <a:endParaRPr sz="2400">
              <a:solidFill>
                <a:srgbClr val="0033CC"/>
              </a:solidFill>
              <a:latin typeface="Trebuchet MS"/>
              <a:ea typeface="Trebuchet MS"/>
              <a:cs typeface="Trebuchet MS"/>
              <a:sym typeface="Trebuchet MS"/>
            </a:endParaRPr>
          </a:p>
        </p:txBody>
      </p:sp>
      <p:sp>
        <p:nvSpPr>
          <p:cNvPr id="102" name="Google Shape;102;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Problem Statement</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bb1aa97062_2_6"/>
          <p:cNvSpPr txBox="1"/>
          <p:nvPr/>
        </p:nvSpPr>
        <p:spPr>
          <a:xfrm>
            <a:off x="6793750" y="1027900"/>
            <a:ext cx="4590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IN" sz="2500">
                <a:solidFill>
                  <a:srgbClr val="FF0000"/>
                </a:solidFill>
              </a:rPr>
              <a:t>LITERATURE SURVEY</a:t>
            </a:r>
            <a:endParaRPr sz="2500">
              <a:solidFill>
                <a:srgbClr val="FF0000"/>
              </a:solidFill>
            </a:endParaRPr>
          </a:p>
        </p:txBody>
      </p:sp>
      <p:sp>
        <p:nvSpPr>
          <p:cNvPr id="109" name="Google Shape;109;gbb1aa97062_2_6"/>
          <p:cNvSpPr txBox="1"/>
          <p:nvPr/>
        </p:nvSpPr>
        <p:spPr>
          <a:xfrm>
            <a:off x="891650" y="1910675"/>
            <a:ext cx="104922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a:solidFill>
                  <a:srgbClr val="0000FF"/>
                </a:solidFill>
                <a:latin typeface="Calibri"/>
                <a:ea typeface="Calibri"/>
                <a:cs typeface="Calibri"/>
                <a:sym typeface="Calibri"/>
              </a:rPr>
              <a:t>Different applications of Intelligent Video surveillance have different approach methods worth different techniques available. We find a suitable trade-off between Accuracy and speed.</a:t>
            </a:r>
            <a:endParaRPr sz="2700">
              <a:solidFill>
                <a:srgbClr val="0000FF"/>
              </a:solidFill>
              <a:latin typeface="Calibri"/>
              <a:ea typeface="Calibri"/>
              <a:cs typeface="Calibri"/>
              <a:sym typeface="Calibri"/>
            </a:endParaRPr>
          </a:p>
          <a:p>
            <a:pPr indent="0" lvl="0" marL="0" rtl="0" algn="l">
              <a:spcBef>
                <a:spcPts val="0"/>
              </a:spcBef>
              <a:spcAft>
                <a:spcPts val="0"/>
              </a:spcAft>
              <a:buNone/>
            </a:pPr>
            <a:r>
              <a:rPr lang="en-IN" sz="2700">
                <a:solidFill>
                  <a:srgbClr val="0000FF"/>
                </a:solidFill>
                <a:latin typeface="Calibri"/>
                <a:ea typeface="Calibri"/>
                <a:cs typeface="Calibri"/>
                <a:sym typeface="Calibri"/>
              </a:rPr>
              <a:t>A few of the methods used are:</a:t>
            </a:r>
            <a:endParaRPr sz="2700">
              <a:solidFill>
                <a:srgbClr val="0000FF"/>
              </a:solidFill>
              <a:latin typeface="Calibri"/>
              <a:ea typeface="Calibri"/>
              <a:cs typeface="Calibri"/>
              <a:sym typeface="Calibri"/>
            </a:endParaRPr>
          </a:p>
          <a:p>
            <a:pPr indent="-400050" lvl="0" marL="457200" rtl="0" algn="l">
              <a:spcBef>
                <a:spcPts val="0"/>
              </a:spcBef>
              <a:spcAft>
                <a:spcPts val="0"/>
              </a:spcAft>
              <a:buClr>
                <a:srgbClr val="0000FF"/>
              </a:buClr>
              <a:buSzPts val="2700"/>
              <a:buFont typeface="Calibri"/>
              <a:buChar char="●"/>
            </a:pPr>
            <a:r>
              <a:rPr lang="en-IN" sz="2700">
                <a:solidFill>
                  <a:srgbClr val="0000FF"/>
                </a:solidFill>
                <a:latin typeface="Calibri"/>
                <a:ea typeface="Calibri"/>
                <a:cs typeface="Calibri"/>
                <a:sym typeface="Calibri"/>
              </a:rPr>
              <a:t>R-CNN</a:t>
            </a:r>
            <a:endParaRPr sz="2700">
              <a:solidFill>
                <a:srgbClr val="0000FF"/>
              </a:solidFill>
              <a:latin typeface="Calibri"/>
              <a:ea typeface="Calibri"/>
              <a:cs typeface="Calibri"/>
              <a:sym typeface="Calibri"/>
            </a:endParaRPr>
          </a:p>
          <a:p>
            <a:pPr indent="-400050" lvl="0" marL="457200" rtl="0" algn="l">
              <a:spcBef>
                <a:spcPts val="0"/>
              </a:spcBef>
              <a:spcAft>
                <a:spcPts val="0"/>
              </a:spcAft>
              <a:buClr>
                <a:srgbClr val="0000FF"/>
              </a:buClr>
              <a:buSzPts val="2700"/>
              <a:buFont typeface="Calibri"/>
              <a:buChar char="●"/>
            </a:pPr>
            <a:r>
              <a:rPr lang="en-IN" sz="2700">
                <a:solidFill>
                  <a:srgbClr val="0000FF"/>
                </a:solidFill>
                <a:latin typeface="Calibri"/>
                <a:ea typeface="Calibri"/>
                <a:cs typeface="Calibri"/>
                <a:sym typeface="Calibri"/>
              </a:rPr>
              <a:t>SPPnet</a:t>
            </a:r>
            <a:endParaRPr sz="2700">
              <a:solidFill>
                <a:srgbClr val="0000FF"/>
              </a:solidFill>
              <a:latin typeface="Calibri"/>
              <a:ea typeface="Calibri"/>
              <a:cs typeface="Calibri"/>
              <a:sym typeface="Calibri"/>
            </a:endParaRPr>
          </a:p>
          <a:p>
            <a:pPr indent="-400050" lvl="0" marL="457200" rtl="0" algn="l">
              <a:spcBef>
                <a:spcPts val="0"/>
              </a:spcBef>
              <a:spcAft>
                <a:spcPts val="0"/>
              </a:spcAft>
              <a:buClr>
                <a:srgbClr val="0000FF"/>
              </a:buClr>
              <a:buSzPts val="2700"/>
              <a:buFont typeface="Calibri"/>
              <a:buChar char="●"/>
            </a:pPr>
            <a:r>
              <a:rPr lang="en-IN" sz="2700">
                <a:solidFill>
                  <a:srgbClr val="0000FF"/>
                </a:solidFill>
                <a:latin typeface="Calibri"/>
                <a:ea typeface="Calibri"/>
                <a:cs typeface="Calibri"/>
                <a:sym typeface="Calibri"/>
              </a:rPr>
              <a:t>YOLO</a:t>
            </a:r>
            <a:endParaRPr sz="2700">
              <a:solidFill>
                <a:srgbClr val="0000FF"/>
              </a:solidFill>
              <a:latin typeface="Calibri"/>
              <a:ea typeface="Calibri"/>
              <a:cs typeface="Calibri"/>
              <a:sym typeface="Calibri"/>
            </a:endParaRPr>
          </a:p>
          <a:p>
            <a:pPr indent="-400050" lvl="0" marL="457200" rtl="0" algn="l">
              <a:spcBef>
                <a:spcPts val="0"/>
              </a:spcBef>
              <a:spcAft>
                <a:spcPts val="0"/>
              </a:spcAft>
              <a:buClr>
                <a:srgbClr val="0000FF"/>
              </a:buClr>
              <a:buSzPts val="2700"/>
              <a:buFont typeface="Calibri"/>
              <a:buChar char="●"/>
            </a:pPr>
            <a:r>
              <a:rPr lang="en-IN" sz="2700">
                <a:solidFill>
                  <a:srgbClr val="0000FF"/>
                </a:solidFill>
                <a:latin typeface="Calibri"/>
                <a:ea typeface="Calibri"/>
                <a:cs typeface="Calibri"/>
                <a:sym typeface="Calibri"/>
              </a:rPr>
              <a:t>SSD</a:t>
            </a:r>
            <a:endParaRPr sz="2700">
              <a:solidFill>
                <a:srgbClr val="0000FF"/>
              </a:solidFill>
              <a:latin typeface="Calibri"/>
              <a:ea typeface="Calibri"/>
              <a:cs typeface="Calibri"/>
              <a:sym typeface="Calibri"/>
            </a:endParaRPr>
          </a:p>
          <a:p>
            <a:pPr indent="-400050" lvl="0" marL="457200" rtl="0" algn="l">
              <a:spcBef>
                <a:spcPts val="0"/>
              </a:spcBef>
              <a:spcAft>
                <a:spcPts val="0"/>
              </a:spcAft>
              <a:buClr>
                <a:srgbClr val="0000FF"/>
              </a:buClr>
              <a:buSzPts val="2700"/>
              <a:buFont typeface="Calibri"/>
              <a:buChar char="●"/>
            </a:pPr>
            <a:r>
              <a:rPr lang="en-IN" sz="2700">
                <a:solidFill>
                  <a:srgbClr val="0000FF"/>
                </a:solidFill>
                <a:latin typeface="Calibri"/>
                <a:ea typeface="Calibri"/>
                <a:cs typeface="Calibri"/>
                <a:sym typeface="Calibri"/>
              </a:rPr>
              <a:t>DeepFace</a:t>
            </a:r>
            <a:endParaRPr sz="2700">
              <a:solidFill>
                <a:srgbClr val="0000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bad6c87428_0_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IN" sz="2500">
                <a:solidFill>
                  <a:srgbClr val="FF0000"/>
                </a:solidFill>
              </a:rPr>
              <a:t>LITERATURE SURVEY</a:t>
            </a:r>
            <a:endParaRPr sz="2500">
              <a:solidFill>
                <a:srgbClr val="FF0000"/>
              </a:solidFill>
            </a:endParaRPr>
          </a:p>
        </p:txBody>
      </p:sp>
      <p:sp>
        <p:nvSpPr>
          <p:cNvPr id="116" name="Google Shape;116;gbad6c87428_0_6"/>
          <p:cNvSpPr txBox="1"/>
          <p:nvPr>
            <p:ph idx="1" type="body"/>
          </p:nvPr>
        </p:nvSpPr>
        <p:spPr>
          <a:xfrm>
            <a:off x="838200" y="1332325"/>
            <a:ext cx="10515600" cy="5413500"/>
          </a:xfrm>
          <a:prstGeom prst="rect">
            <a:avLst/>
          </a:prstGeom>
        </p:spPr>
        <p:txBody>
          <a:bodyPr anchorCtr="0" anchor="t" bIns="45700" lIns="91425" spcFirstLastPara="1" rIns="91425" wrap="square" tIns="45700">
            <a:noAutofit/>
          </a:bodyPr>
          <a:lstStyle/>
          <a:p>
            <a:pPr indent="-336550" lvl="0" marL="457200" rtl="0" algn="l">
              <a:spcBef>
                <a:spcPts val="1000"/>
              </a:spcBef>
              <a:spcAft>
                <a:spcPts val="0"/>
              </a:spcAft>
              <a:buClr>
                <a:srgbClr val="0000FF"/>
              </a:buClr>
              <a:buSzPts val="1700"/>
              <a:buChar char="•"/>
            </a:pPr>
            <a:r>
              <a:rPr b="1" lang="en-IN" sz="2700">
                <a:solidFill>
                  <a:srgbClr val="0000FF"/>
                </a:solidFill>
              </a:rPr>
              <a:t>Anomaly detection</a:t>
            </a:r>
            <a:r>
              <a:rPr lang="en-IN" sz="2700">
                <a:solidFill>
                  <a:srgbClr val="0000FF"/>
                </a:solidFill>
              </a:rPr>
              <a:t> is an </a:t>
            </a:r>
            <a:r>
              <a:rPr b="1" lang="en-IN" sz="2700">
                <a:solidFill>
                  <a:srgbClr val="0000FF"/>
                </a:solidFill>
              </a:rPr>
              <a:t>unsupervised </a:t>
            </a:r>
            <a:r>
              <a:rPr lang="en-IN" sz="2700">
                <a:solidFill>
                  <a:srgbClr val="0000FF"/>
                </a:solidFill>
              </a:rPr>
              <a:t>learning technique that is used to identify the abnormal patterns or trends present in the data</a:t>
            </a:r>
            <a:endParaRPr sz="2700">
              <a:solidFill>
                <a:srgbClr val="0000FF"/>
              </a:solidFill>
            </a:endParaRPr>
          </a:p>
          <a:p>
            <a:pPr indent="-336550" lvl="0" marL="457200" rtl="0" algn="l">
              <a:spcBef>
                <a:spcPts val="0"/>
              </a:spcBef>
              <a:spcAft>
                <a:spcPts val="0"/>
              </a:spcAft>
              <a:buClr>
                <a:srgbClr val="0000FF"/>
              </a:buClr>
              <a:buSzPts val="1700"/>
              <a:buChar char="•"/>
            </a:pPr>
            <a:r>
              <a:rPr lang="en-IN" sz="2700">
                <a:solidFill>
                  <a:srgbClr val="0000FF"/>
                </a:solidFill>
              </a:rPr>
              <a:t>There are three significant types of modeling approaches for video anomaly detection</a:t>
            </a:r>
            <a:r>
              <a:rPr lang="en-IN" sz="2700">
                <a:solidFill>
                  <a:srgbClr val="0000FF"/>
                </a:solidFill>
              </a:rPr>
              <a:t> preprocessing of data, representation learning for automatic feature extraction, and regularity score estimation for the reconstruction error.</a:t>
            </a:r>
            <a:endParaRPr sz="2700">
              <a:solidFill>
                <a:srgbClr val="0000FF"/>
              </a:solidFill>
            </a:endParaRPr>
          </a:p>
          <a:p>
            <a:pPr indent="-336550" lvl="0" marL="457200" rtl="0" algn="l">
              <a:spcBef>
                <a:spcPts val="0"/>
              </a:spcBef>
              <a:spcAft>
                <a:spcPts val="0"/>
              </a:spcAft>
              <a:buClr>
                <a:srgbClr val="0000FF"/>
              </a:buClr>
              <a:buSzPts val="1700"/>
              <a:buChar char="•"/>
            </a:pPr>
            <a:r>
              <a:rPr lang="en-IN" sz="2700">
                <a:solidFill>
                  <a:srgbClr val="0000FF"/>
                </a:solidFill>
              </a:rPr>
              <a:t>In the case of </a:t>
            </a:r>
            <a:r>
              <a:rPr b="1" lang="en-IN" sz="2700">
                <a:solidFill>
                  <a:srgbClr val="0000FF"/>
                </a:solidFill>
              </a:rPr>
              <a:t>Spatiotemporal modeling</a:t>
            </a:r>
            <a:r>
              <a:rPr lang="en-IN" sz="2700">
                <a:solidFill>
                  <a:srgbClr val="0000FF"/>
                </a:solidFill>
              </a:rPr>
              <a:t>, both the spatial patterns and the temporal patterns of the video sequences are used for the pattern analysis.</a:t>
            </a:r>
            <a:endParaRPr sz="2700">
              <a:solidFill>
                <a:srgbClr val="0000FF"/>
              </a:solidFill>
            </a:endParaRPr>
          </a:p>
          <a:p>
            <a:pPr indent="-336550" lvl="0" marL="457200" rtl="0" algn="l">
              <a:spcBef>
                <a:spcPts val="0"/>
              </a:spcBef>
              <a:spcAft>
                <a:spcPts val="0"/>
              </a:spcAft>
              <a:buClr>
                <a:srgbClr val="0000FF"/>
              </a:buClr>
              <a:buSzPts val="1700"/>
              <a:buChar char="•"/>
            </a:pPr>
            <a:r>
              <a:rPr lang="en-IN" sz="2700">
                <a:solidFill>
                  <a:srgbClr val="0000FF"/>
                </a:solidFill>
              </a:rPr>
              <a:t>The proposed video anomaly detection system is based on the intuition that the anomalous events will generate a high value of </a:t>
            </a:r>
            <a:r>
              <a:rPr b="1" lang="en-IN" sz="2700">
                <a:solidFill>
                  <a:srgbClr val="0000FF"/>
                </a:solidFill>
              </a:rPr>
              <a:t>anomaly score</a:t>
            </a:r>
            <a:r>
              <a:rPr lang="en-IN" sz="2700">
                <a:solidFill>
                  <a:srgbClr val="0000FF"/>
                </a:solidFill>
              </a:rPr>
              <a:t> (i.e. a low value of regularity score) as the trained model can’t reconstruct the anomalous frames efficiently.</a:t>
            </a:r>
            <a:endParaRPr sz="2700">
              <a:solidFill>
                <a:srgbClr val="0000FF"/>
              </a:solidFill>
            </a:endParaRPr>
          </a:p>
          <a:p>
            <a:pPr indent="0" lvl="0" marL="457200" rtl="0" algn="l">
              <a:spcBef>
                <a:spcPts val="1000"/>
              </a:spcBef>
              <a:spcAft>
                <a:spcPts val="0"/>
              </a:spcAft>
              <a:buNone/>
            </a:pPr>
            <a:r>
              <a:t/>
            </a:r>
            <a:endParaRPr sz="27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ba03c2eefc_0_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gba03c2eefc_0_7"/>
          <p:cNvSpPr txBox="1"/>
          <p:nvPr/>
        </p:nvSpPr>
        <p:spPr>
          <a:xfrm>
            <a:off x="1226700" y="1746600"/>
            <a:ext cx="9517500" cy="4155900"/>
          </a:xfrm>
          <a:prstGeom prst="rect">
            <a:avLst/>
          </a:prstGeom>
          <a:noFill/>
          <a:ln>
            <a:noFill/>
          </a:ln>
        </p:spPr>
        <p:txBody>
          <a:bodyPr anchorCtr="0" anchor="t" bIns="45700" lIns="91425" spcFirstLastPara="1" rIns="91425" wrap="square" tIns="45700">
            <a:spAutoFit/>
          </a:bodyPr>
          <a:lstStyle/>
          <a:p>
            <a:pPr indent="0" lvl="0" marL="342891" marR="0" rtl="0" algn="just">
              <a:spcBef>
                <a:spcPts val="0"/>
              </a:spcBef>
              <a:spcAft>
                <a:spcPts val="0"/>
              </a:spcAft>
              <a:buNone/>
            </a:pPr>
            <a:r>
              <a:rPr b="1" lang="en-IN" sz="2400" u="sng">
                <a:solidFill>
                  <a:srgbClr val="0033CC"/>
                </a:solidFill>
                <a:latin typeface="Trebuchet MS"/>
                <a:ea typeface="Trebuchet MS"/>
                <a:cs typeface="Trebuchet MS"/>
                <a:sym typeface="Trebuchet MS"/>
              </a:rPr>
              <a:t>SCOPE</a:t>
            </a:r>
            <a:r>
              <a:rPr b="1" lang="en-IN" sz="2400">
                <a:solidFill>
                  <a:srgbClr val="0033CC"/>
                </a:solidFill>
                <a:latin typeface="Trebuchet MS"/>
                <a:ea typeface="Trebuchet MS"/>
                <a:cs typeface="Trebuchet MS"/>
                <a:sym typeface="Trebuchet MS"/>
              </a:rPr>
              <a:t>:</a:t>
            </a:r>
            <a:endParaRPr b="1" sz="2400">
              <a:solidFill>
                <a:srgbClr val="0033CC"/>
              </a:solidFill>
              <a:latin typeface="Trebuchet MS"/>
              <a:ea typeface="Trebuchet MS"/>
              <a:cs typeface="Trebuchet MS"/>
              <a:sym typeface="Trebuchet MS"/>
            </a:endParaRPr>
          </a:p>
          <a:p>
            <a:pPr indent="0" lvl="0" marL="342891" marR="0" rtl="0" algn="just">
              <a:spcBef>
                <a:spcPts val="0"/>
              </a:spcBef>
              <a:spcAft>
                <a:spcPts val="0"/>
              </a:spcAft>
              <a:buNone/>
            </a:pPr>
            <a:r>
              <a:t/>
            </a:r>
            <a:endParaRPr b="1" sz="2400">
              <a:solidFill>
                <a:srgbClr val="0033CC"/>
              </a:solidFill>
              <a:latin typeface="Trebuchet MS"/>
              <a:ea typeface="Trebuchet MS"/>
              <a:cs typeface="Trebuchet MS"/>
              <a:sym typeface="Trebuchet MS"/>
            </a:endParaRPr>
          </a:p>
          <a:p>
            <a:pPr indent="0" lvl="0" marL="342891" marR="0" rtl="0" algn="just">
              <a:spcBef>
                <a:spcPts val="0"/>
              </a:spcBef>
              <a:spcAft>
                <a:spcPts val="0"/>
              </a:spcAft>
              <a:buNone/>
            </a:pPr>
            <a:r>
              <a:rPr lang="en-IN" sz="2400">
                <a:solidFill>
                  <a:srgbClr val="0033CC"/>
                </a:solidFill>
                <a:latin typeface="Trebuchet MS"/>
                <a:ea typeface="Trebuchet MS"/>
                <a:cs typeface="Trebuchet MS"/>
                <a:sym typeface="Trebuchet MS"/>
              </a:rPr>
              <a:t>This project is built to detect video anomalies automatically. It helps to notify the concerned authorities about the happening of an abnormal activity and take necessary action in the given </a:t>
            </a:r>
            <a:r>
              <a:rPr lang="en-IN" sz="2400">
                <a:solidFill>
                  <a:srgbClr val="0033CC"/>
                </a:solidFill>
                <a:latin typeface="Trebuchet MS"/>
                <a:ea typeface="Trebuchet MS"/>
                <a:cs typeface="Trebuchet MS"/>
                <a:sym typeface="Trebuchet MS"/>
              </a:rPr>
              <a:t>duration of time</a:t>
            </a:r>
            <a:r>
              <a:rPr lang="en-IN" sz="2400">
                <a:solidFill>
                  <a:srgbClr val="0033CC"/>
                </a:solidFill>
                <a:latin typeface="Trebuchet MS"/>
                <a:ea typeface="Trebuchet MS"/>
                <a:cs typeface="Trebuchet MS"/>
                <a:sym typeface="Trebuchet MS"/>
              </a:rPr>
              <a:t>. This can be easily incorporated at public places and data collected through CCTV can then be fed into the system to generate history of abnormal events occuring during the course of time. </a:t>
            </a:r>
            <a:br>
              <a:rPr lang="en-IN" sz="2400">
                <a:solidFill>
                  <a:srgbClr val="0033CC"/>
                </a:solidFill>
                <a:latin typeface="Trebuchet MS"/>
                <a:ea typeface="Trebuchet MS"/>
                <a:cs typeface="Trebuchet MS"/>
                <a:sym typeface="Trebuchet MS"/>
              </a:rPr>
            </a:br>
            <a:r>
              <a:rPr lang="en-IN"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0" lvl="0" marL="342891" marR="0" rtl="0" algn="just">
              <a:spcBef>
                <a:spcPts val="0"/>
              </a:spcBef>
              <a:spcAft>
                <a:spcPts val="0"/>
              </a:spcAft>
              <a:buNone/>
            </a:pPr>
            <a:r>
              <a:rPr lang="en-IN"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p:txBody>
      </p:sp>
      <p:sp>
        <p:nvSpPr>
          <p:cNvPr id="124" name="Google Shape;124;gba03c2eefc_0_7"/>
          <p:cNvSpPr txBox="1"/>
          <p:nvPr/>
        </p:nvSpPr>
        <p:spPr>
          <a:xfrm>
            <a:off x="2895600" y="990600"/>
            <a:ext cx="78486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Scope and Feasibility study</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b5a89bf922_2_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gb5a89bf922_2_5"/>
          <p:cNvSpPr txBox="1"/>
          <p:nvPr/>
        </p:nvSpPr>
        <p:spPr>
          <a:xfrm>
            <a:off x="1295400" y="1747725"/>
            <a:ext cx="9517500" cy="3724200"/>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rPr b="1" lang="en-IN" sz="2400" u="sng">
                <a:solidFill>
                  <a:srgbClr val="0033CC"/>
                </a:solidFill>
                <a:latin typeface="Trebuchet MS"/>
                <a:ea typeface="Trebuchet MS"/>
                <a:cs typeface="Trebuchet MS"/>
                <a:sym typeface="Trebuchet MS"/>
              </a:rPr>
              <a:t>FEASIBILITY STUDY:</a:t>
            </a:r>
            <a:endParaRPr b="1" sz="2400" u="sng">
              <a:solidFill>
                <a:srgbClr val="0033CC"/>
              </a:solidFill>
              <a:latin typeface="Trebuchet MS"/>
              <a:ea typeface="Trebuchet MS"/>
              <a:cs typeface="Trebuchet MS"/>
              <a:sym typeface="Trebuchet MS"/>
            </a:endParaRPr>
          </a:p>
          <a:p>
            <a:pPr indent="0" lvl="0" marL="342891" marR="0" rtl="0" algn="just">
              <a:spcBef>
                <a:spcPts val="0"/>
              </a:spcBef>
              <a:spcAft>
                <a:spcPts val="0"/>
              </a:spcAft>
              <a:buNone/>
            </a:pPr>
            <a:r>
              <a:t/>
            </a:r>
            <a:endParaRPr b="1" sz="2400" u="sng">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AutoNum type="arabicPeriod"/>
            </a:pPr>
            <a:r>
              <a:rPr lang="en-IN" sz="2400">
                <a:solidFill>
                  <a:srgbClr val="0033CC"/>
                </a:solidFill>
                <a:latin typeface="Trebuchet MS"/>
                <a:ea typeface="Trebuchet MS"/>
                <a:cs typeface="Trebuchet MS"/>
                <a:sym typeface="Trebuchet MS"/>
              </a:rPr>
              <a:t>CCTV n</a:t>
            </a:r>
            <a:r>
              <a:rPr lang="en-IN" sz="2400">
                <a:solidFill>
                  <a:srgbClr val="0033CC"/>
                </a:solidFill>
                <a:latin typeface="Trebuchet MS"/>
                <a:ea typeface="Trebuchet MS"/>
                <a:cs typeface="Trebuchet MS"/>
                <a:sym typeface="Trebuchet MS"/>
              </a:rPr>
              <a:t>eeds to be installed at vulnerable points or crime hotspot where implementation, expansion or upgrade of CCTV surveillance system plays a major role. </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AutoNum type="arabicPeriod"/>
            </a:pPr>
            <a:r>
              <a:rPr lang="en-IN" sz="2400">
                <a:solidFill>
                  <a:srgbClr val="0033CC"/>
                </a:solidFill>
                <a:latin typeface="Trebuchet MS"/>
                <a:ea typeface="Trebuchet MS"/>
                <a:cs typeface="Trebuchet MS"/>
                <a:sym typeface="Trebuchet MS"/>
              </a:rPr>
              <a:t>Collecting and storing data in real-time is a complex and challenging task.</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132" name="Google Shape;132;gb5a89bf922_2_5"/>
          <p:cNvSpPr txBox="1"/>
          <p:nvPr/>
        </p:nvSpPr>
        <p:spPr>
          <a:xfrm>
            <a:off x="2895600" y="990600"/>
            <a:ext cx="78486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Scope </a:t>
            </a:r>
            <a:r>
              <a:rPr lang="en-IN" sz="2400">
                <a:solidFill>
                  <a:srgbClr val="FF0000"/>
                </a:solidFill>
                <a:latin typeface="Trebuchet MS"/>
                <a:ea typeface="Trebuchet MS"/>
                <a:cs typeface="Trebuchet MS"/>
                <a:sym typeface="Trebuchet MS"/>
              </a:rPr>
              <a:t>and Feasibility study</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b5f3191c02_6_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gb5f3191c02_6_6"/>
          <p:cNvSpPr txBox="1"/>
          <p:nvPr/>
        </p:nvSpPr>
        <p:spPr>
          <a:xfrm>
            <a:off x="1226700" y="1727625"/>
            <a:ext cx="9517500" cy="4654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2400">
                <a:solidFill>
                  <a:srgbClr val="0033CC"/>
                </a:solidFill>
                <a:latin typeface="Trebuchet MS"/>
                <a:ea typeface="Trebuchet MS"/>
                <a:cs typeface="Trebuchet MS"/>
                <a:sym typeface="Trebuchet MS"/>
              </a:rPr>
              <a:t>We’ve are planning to use the Avenue dataset (776 MB) in our project which contains 16 training and 21 testing video clips. The videos are captured in CUHK campus avenue with 30652 frames in total. The training videos capture the normal situations and the testing video consists of both the normal and abnormal events.</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IN" sz="2400">
                <a:solidFill>
                  <a:srgbClr val="0033CC"/>
                </a:solidFill>
                <a:latin typeface="Trebuchet MS"/>
                <a:ea typeface="Trebuchet MS"/>
                <a:cs typeface="Trebuchet MS"/>
                <a:sym typeface="Trebuchet MS"/>
              </a:rPr>
              <a:t>This project also uses the UCSD anomaly detection dataset (707 MB) that is acquired with a stationary </a:t>
            </a:r>
            <a:r>
              <a:rPr lang="en-IN" sz="2400">
                <a:solidFill>
                  <a:srgbClr val="0033CC"/>
                </a:solidFill>
                <a:latin typeface="Trebuchet MS"/>
                <a:ea typeface="Trebuchet MS"/>
                <a:cs typeface="Trebuchet MS"/>
                <a:sym typeface="Trebuchet MS"/>
              </a:rPr>
              <a:t>camera</a:t>
            </a:r>
            <a:r>
              <a:rPr lang="en-IN" sz="2400">
                <a:solidFill>
                  <a:srgbClr val="0033CC"/>
                </a:solidFill>
                <a:latin typeface="Trebuchet MS"/>
                <a:ea typeface="Trebuchet MS"/>
                <a:cs typeface="Trebuchet MS"/>
                <a:sym typeface="Trebuchet MS"/>
              </a:rPr>
              <a:t> mounted at an elevation, overlooking </a:t>
            </a:r>
            <a:r>
              <a:rPr lang="en-IN" sz="2400">
                <a:solidFill>
                  <a:srgbClr val="0033CC"/>
                </a:solidFill>
                <a:latin typeface="Trebuchet MS"/>
                <a:ea typeface="Trebuchet MS"/>
                <a:cs typeface="Trebuchet MS"/>
                <a:sym typeface="Trebuchet MS"/>
              </a:rPr>
              <a:t>pedestrian</a:t>
            </a:r>
            <a:r>
              <a:rPr lang="en-IN" sz="2400">
                <a:solidFill>
                  <a:srgbClr val="0033CC"/>
                </a:solidFill>
                <a:latin typeface="Trebuchet MS"/>
                <a:ea typeface="Trebuchet MS"/>
                <a:cs typeface="Trebuchet MS"/>
                <a:sym typeface="Trebuchet MS"/>
              </a:rPr>
              <a:t> walkways which is further divided into 2 subsets.</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IN"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p:txBody>
      </p:sp>
      <p:sp>
        <p:nvSpPr>
          <p:cNvPr id="140" name="Google Shape;140;gb5f3191c02_6_6"/>
          <p:cNvSpPr txBox="1"/>
          <p:nvPr/>
        </p:nvSpPr>
        <p:spPr>
          <a:xfrm>
            <a:off x="2895600" y="990600"/>
            <a:ext cx="78486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Description of the Dataset used</a:t>
            </a:r>
            <a:endParaRPr sz="2400">
              <a:solidFill>
                <a:srgbClr val="FF00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