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321" r:id="rId2"/>
    <p:sldId id="319" r:id="rId3"/>
    <p:sldId id="330" r:id="rId4"/>
    <p:sldId id="259" r:id="rId5"/>
    <p:sldId id="305" r:id="rId6"/>
    <p:sldId id="322" r:id="rId7"/>
    <p:sldId id="306" r:id="rId8"/>
    <p:sldId id="309" r:id="rId9"/>
    <p:sldId id="313" r:id="rId10"/>
    <p:sldId id="323" r:id="rId11"/>
    <p:sldId id="324" r:id="rId12"/>
    <p:sldId id="325" r:id="rId13"/>
    <p:sldId id="326" r:id="rId14"/>
    <p:sldId id="312" r:id="rId15"/>
    <p:sldId id="327" r:id="rId16"/>
    <p:sldId id="328" r:id="rId17"/>
    <p:sldId id="310" r:id="rId18"/>
    <p:sldId id="311" r:id="rId19"/>
    <p:sldId id="280" r:id="rId20"/>
  </p:sldIdLst>
  <p:sldSz cx="9144000" cy="5143500" type="screen16x9"/>
  <p:notesSz cx="6858000" cy="9144000"/>
  <p:embeddedFontLst>
    <p:embeddedFont>
      <p:font typeface="Squada One" panose="02000000000000000000" pitchFamily="2" charset="0"/>
      <p:regular r:id="rId22"/>
    </p:embeddedFont>
    <p:embeddedFont>
      <p:font typeface="Fira Sans Condensed" panose="020B0604020202020204" charset="0"/>
      <p:regular r:id="rId23"/>
      <p:bold r:id="rId24"/>
      <p:italic r:id="rId25"/>
      <p:boldItalic r:id="rId26"/>
    </p:embeddedFont>
    <p:embeddedFont>
      <p:font typeface="Barlow" panose="00000500000000000000" pitchFamily="2" charset="0"/>
      <p:regular r:id="rId27"/>
      <p:bold r:id="rId28"/>
      <p:italic r:id="rId29"/>
      <p:boldItalic r:id="rId30"/>
    </p:embeddedFont>
    <p:embeddedFont>
      <p:font typeface="Fira Sans Condensed ExtraBold" panose="020B0604020202020204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C78"/>
    <a:srgbClr val="92D050"/>
    <a:srgbClr val="FFC20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0971" autoAdjust="0"/>
  </p:normalViewPr>
  <p:slideViewPr>
    <p:cSldViewPr snapToGrid="0">
      <p:cViewPr varScale="1">
        <p:scale>
          <a:sx n="94" d="100"/>
          <a:sy n="94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77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797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549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15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454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10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246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01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41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6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5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82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51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</a:t>
            </a:r>
            <a:r>
              <a:rPr lang="en" dirty="0">
                <a:latin typeface="Squada One" panose="02000000000000000000" charset="0"/>
              </a:rPr>
              <a:t>2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How to install Python &amp; Libraries | Basic programming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767707" y="2926211"/>
            <a:ext cx="585572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Setting Python in Environment Varaibles to access from Command window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1198;p59"/>
          <p:cNvGrpSpPr/>
          <p:nvPr/>
        </p:nvGrpSpPr>
        <p:grpSpPr>
          <a:xfrm>
            <a:off x="3796100" y="4005832"/>
            <a:ext cx="342434" cy="342905"/>
            <a:chOff x="4910815" y="3099836"/>
            <a:chExt cx="342434" cy="342905"/>
          </a:xfrm>
        </p:grpSpPr>
        <p:sp>
          <p:nvSpPr>
            <p:cNvPr id="18" name="Google Shape;1199;p59"/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200;p59"/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201;p59"/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809955" y="2865836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3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757547" y="2218769"/>
            <a:ext cx="585572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Installing Python Libraries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1198;p59"/>
          <p:cNvGrpSpPr/>
          <p:nvPr/>
        </p:nvGrpSpPr>
        <p:grpSpPr>
          <a:xfrm>
            <a:off x="3796100" y="4005832"/>
            <a:ext cx="342434" cy="342905"/>
            <a:chOff x="4910815" y="3099836"/>
            <a:chExt cx="342434" cy="342905"/>
          </a:xfrm>
        </p:grpSpPr>
        <p:sp>
          <p:nvSpPr>
            <p:cNvPr id="18" name="Google Shape;1199;p59"/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200;p59"/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201;p59"/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809955" y="2865836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0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716907" y="1446609"/>
            <a:ext cx="585572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Basic Python Programming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1198;p59"/>
          <p:cNvGrpSpPr/>
          <p:nvPr/>
        </p:nvGrpSpPr>
        <p:grpSpPr>
          <a:xfrm>
            <a:off x="3796100" y="4005832"/>
            <a:ext cx="342434" cy="342905"/>
            <a:chOff x="4910815" y="3099836"/>
            <a:chExt cx="342434" cy="342905"/>
          </a:xfrm>
        </p:grpSpPr>
        <p:sp>
          <p:nvSpPr>
            <p:cNvPr id="18" name="Google Shape;1199;p59"/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200;p59"/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201;p59"/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809955" y="2865836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109732" y="2817159"/>
            <a:ext cx="3070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Squada One" panose="02000000000000000000" pitchFamily="2" charset="0"/>
              </a:rPr>
              <a:t>p</a:t>
            </a:r>
            <a:r>
              <a:rPr lang="en-US" altLang="ko-KR" sz="3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quada One" panose="02000000000000000000" pitchFamily="2" charset="0"/>
              </a:rPr>
              <a:t>rint(‘Hello world’)</a:t>
            </a:r>
            <a:endParaRPr lang="en-IN" sz="3200" dirty="0"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Add two number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350" y="789310"/>
            <a:ext cx="4133330" cy="1209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=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5.4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b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=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4.6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sum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=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float(a) + float(b)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print(sum)</a:t>
            </a:r>
            <a:endParaRPr lang="en-IN" dirty="0"/>
          </a:p>
        </p:txBody>
      </p:sp>
      <p:sp>
        <p:nvSpPr>
          <p:cNvPr id="6" name="Google Shape;318;p30"/>
          <p:cNvSpPr txBox="1">
            <a:spLocks/>
          </p:cNvSpPr>
          <p:nvPr/>
        </p:nvSpPr>
        <p:spPr>
          <a:xfrm>
            <a:off x="672350" y="2300403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>
                <a:latin typeface="Squada One" panose="02000000000000000000" pitchFamily="2" charset="0"/>
              </a:rPr>
              <a:t>U</a:t>
            </a:r>
            <a:r>
              <a:rPr lang="en-IN" dirty="0" smtClean="0">
                <a:latin typeface="Squada One" panose="02000000000000000000" pitchFamily="2" charset="0"/>
              </a:rPr>
              <a:t>ser Input</a:t>
            </a:r>
            <a:r>
              <a:rPr lang="en-I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350" y="2685550"/>
            <a:ext cx="4133330" cy="1209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=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input(“Enter number1: “)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b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=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input(“Enter number2:  “)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sum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= </a:t>
            </a:r>
            <a:r>
              <a:rPr lang="en-US" altLang="ko-KR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int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(a) + </a:t>
            </a:r>
            <a:r>
              <a:rPr lang="en-US" altLang="ko-KR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int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(b)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print(“The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sum of {0} and {1} is {2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}”.format(a, b,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sum))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5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41870" y="20277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If &amp; Elif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1870" y="775470"/>
            <a:ext cx="41333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 = 33</a:t>
            </a: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b = 33</a:t>
            </a: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if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&gt;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b: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	print(“a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is greater than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b")</a:t>
            </a:r>
          </a:p>
          <a:p>
            <a:r>
              <a:rPr lang="en-US" altLang="ko-KR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elif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 == b:</a:t>
            </a: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	print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("a and b are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same")</a:t>
            </a:r>
          </a:p>
          <a:p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else:</a:t>
            </a: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	print("b is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greater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than a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")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</p:txBody>
      </p:sp>
      <p:sp>
        <p:nvSpPr>
          <p:cNvPr id="6" name="Google Shape;318;p30"/>
          <p:cNvSpPr txBox="1">
            <a:spLocks/>
          </p:cNvSpPr>
          <p:nvPr/>
        </p:nvSpPr>
        <p:spPr>
          <a:xfrm>
            <a:off x="641870" y="2591352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 smtClean="0">
                <a:latin typeface="Squada One" panose="02000000000000000000" pitchFamily="2" charset="0"/>
              </a:rPr>
              <a:t>AND | OR</a:t>
            </a:r>
            <a:r>
              <a:rPr lang="en-I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1870" y="3093938"/>
            <a:ext cx="41333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 = 200</a:t>
            </a: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b = 33</a:t>
            </a: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c = 500</a:t>
            </a: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if a &gt; b and c &gt;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a:</a:t>
            </a: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	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print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("Both conditions are True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")</a:t>
            </a: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#if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 &gt;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b or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c &gt; a:</a:t>
            </a: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#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	print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(“only one is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True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")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2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15197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While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350" y="858099"/>
            <a:ext cx="4133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i = 1</a:t>
            </a:r>
          </a:p>
          <a:p>
            <a:r>
              <a:rPr lang="nn-NO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while i &lt; </a:t>
            </a:r>
            <a:r>
              <a:rPr lang="nn-NO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20:</a:t>
            </a:r>
          </a:p>
          <a:p>
            <a:r>
              <a:rPr lang="nn-NO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	</a:t>
            </a:r>
            <a:r>
              <a:rPr lang="nn-NO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print(i</a:t>
            </a:r>
            <a:r>
              <a:rPr lang="nn-NO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)</a:t>
            </a:r>
          </a:p>
          <a:p>
            <a:r>
              <a:rPr lang="nn-NO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	i </a:t>
            </a:r>
            <a:r>
              <a:rPr lang="nn-NO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+= 1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</p:txBody>
      </p:sp>
      <p:sp>
        <p:nvSpPr>
          <p:cNvPr id="6" name="Google Shape;318;p30"/>
          <p:cNvSpPr txBox="1">
            <a:spLocks/>
          </p:cNvSpPr>
          <p:nvPr/>
        </p:nvSpPr>
        <p:spPr>
          <a:xfrm>
            <a:off x="672350" y="2141322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 smtClean="0">
                <a:latin typeface="Squada One" panose="02000000000000000000" pitchFamily="2" charset="0"/>
              </a:rPr>
              <a:t>FOR</a:t>
            </a:r>
            <a:r>
              <a:rPr lang="en-I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350" y="3043138"/>
            <a:ext cx="41333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for x in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range(10):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	print(x)</a:t>
            </a:r>
          </a:p>
          <a:p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for x in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range(1, 10):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	print(x)</a:t>
            </a:r>
          </a:p>
          <a:p>
            <a:endParaRPr lang="en-US" altLang="ko-KR" dirty="0" smtClean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for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x in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range(1, 10, 2):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 	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print(x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4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0644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Fuction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350" y="1136773"/>
            <a:ext cx="4133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def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 </a:t>
            </a:r>
            <a:r>
              <a:rPr lang="en-US" altLang="ko-KR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funName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():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	print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("Hello from a function")</a:t>
            </a:r>
          </a:p>
          <a:p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funName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()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</p:txBody>
      </p:sp>
      <p:sp>
        <p:nvSpPr>
          <p:cNvPr id="6" name="Google Shape;318;p30"/>
          <p:cNvSpPr txBox="1">
            <a:spLocks/>
          </p:cNvSpPr>
          <p:nvPr/>
        </p:nvSpPr>
        <p:spPr>
          <a:xfrm>
            <a:off x="672350" y="2390073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smtClean="0">
                <a:latin typeface="Squada One" panose="02000000000000000000" pitchFamily="2" charset="0"/>
              </a:rPr>
              <a:t>File Handling</a:t>
            </a:r>
            <a:r>
              <a:rPr lang="en-IN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350" y="3096202"/>
            <a:ext cx="4133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 = open(‘pantech.txt’, ‘r’)</a:t>
            </a:r>
          </a:p>
          <a:p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print(</a:t>
            </a:r>
            <a:r>
              <a:rPr lang="en-US" altLang="ko-KR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a.read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())</a:t>
            </a:r>
          </a:p>
          <a:p>
            <a:endParaRPr lang="en-US" altLang="ko-KR" dirty="0" smtClean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  <a:p>
            <a:r>
              <a:rPr lang="en-US" altLang="ko-KR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a.close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62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93897" y="177920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Q &amp; A session</a:t>
            </a:r>
            <a:endParaRPr sz="5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2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2017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272" y="304799"/>
            <a:ext cx="5380525" cy="1175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43" y="1744344"/>
            <a:ext cx="2254554" cy="1686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49" y="2194560"/>
            <a:ext cx="5484085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Introduction to Computer Vision</a:t>
            </a:r>
          </a:p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Install Computer vision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1155188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Squada One" panose="02000000000000000000" charset="0"/>
              </a:rPr>
              <a:t>Prerequisites for this Course</a:t>
            </a:r>
            <a:endParaRPr sz="4000" dirty="0">
              <a:latin typeface="Squada One" panose="02000000000000000000" charset="0"/>
            </a:endParaRPr>
          </a:p>
        </p:txBody>
      </p:sp>
      <p:sp>
        <p:nvSpPr>
          <p:cNvPr id="751" name="Google Shape;751;p44"/>
          <p:cNvSpPr txBox="1">
            <a:spLocks noGrp="1"/>
          </p:cNvSpPr>
          <p:nvPr>
            <p:ph type="body" idx="1"/>
          </p:nvPr>
        </p:nvSpPr>
        <p:spPr>
          <a:xfrm>
            <a:off x="311700" y="2517852"/>
            <a:ext cx="8520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dirty="0" smtClean="0">
                <a:latin typeface="Barlow" panose="00000500000000000000" charset="0"/>
              </a:rPr>
              <a:t>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dirty="0" smtClean="0">
                <a:latin typeface="Barlow" panose="00000500000000000000" charset="0"/>
              </a:rPr>
              <a:t>No basic knowledge is required. </a:t>
            </a: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1198;p59"/>
          <p:cNvGrpSpPr/>
          <p:nvPr/>
        </p:nvGrpSpPr>
        <p:grpSpPr>
          <a:xfrm>
            <a:off x="1337380" y="3834380"/>
            <a:ext cx="342434" cy="342905"/>
            <a:chOff x="4910815" y="3099836"/>
            <a:chExt cx="342434" cy="342905"/>
          </a:xfrm>
        </p:grpSpPr>
        <p:sp>
          <p:nvSpPr>
            <p:cNvPr id="18" name="Google Shape;1199;p59"/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200;p59"/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201;p59"/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525475" y="3912015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0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Day-2 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864344" y="1972475"/>
            <a:ext cx="242792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Programming languages for AI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1205140" y="2317197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Overview on Language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3346677" y="1983200"/>
            <a:ext cx="220204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pitchFamily="2" charset="0"/>
              </a:rPr>
              <a:t>Python IDE &amp; </a:t>
            </a:r>
            <a:r>
              <a:rPr lang="en" dirty="0">
                <a:latin typeface="Squada One" panose="02000000000000000000" pitchFamily="2" charset="0"/>
              </a:rPr>
              <a:t>Installing Python 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3477050" y="2317197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How to run Python Script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5548722" y="1961563"/>
            <a:ext cx="3076564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Setting Environment &amp; Installing libraries from Command window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5987343" y="2423316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Python in Command prompt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29"/>
          <p:cNvSpPr txBox="1">
            <a:spLocks noGrp="1"/>
          </p:cNvSpPr>
          <p:nvPr>
            <p:ph type="title" idx="9"/>
          </p:nvPr>
        </p:nvSpPr>
        <p:spPr>
          <a:xfrm>
            <a:off x="1798418" y="3554078"/>
            <a:ext cx="2696042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Basic Python Programming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7" name="Google Shape;307;p29"/>
          <p:cNvSpPr txBox="1">
            <a:spLocks noGrp="1"/>
          </p:cNvSpPr>
          <p:nvPr>
            <p:ph type="subTitle" idx="13"/>
          </p:nvPr>
        </p:nvSpPr>
        <p:spPr>
          <a:xfrm>
            <a:off x="1984966" y="3933297"/>
            <a:ext cx="23229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Basic syntax of Python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264318" y="1273797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547400" y="1273797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046522" y="1250869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2" name="Google Shape;312;p29"/>
          <p:cNvSpPr txBox="1">
            <a:spLocks noGrp="1"/>
          </p:cNvSpPr>
          <p:nvPr>
            <p:ph type="title" idx="18"/>
          </p:nvPr>
        </p:nvSpPr>
        <p:spPr>
          <a:xfrm>
            <a:off x="2282541" y="298144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5" name="Google Shape;306;p29"/>
          <p:cNvSpPr txBox="1">
            <a:spLocks noGrp="1"/>
          </p:cNvSpPr>
          <p:nvPr>
            <p:ph type="title" idx="9"/>
          </p:nvPr>
        </p:nvSpPr>
        <p:spPr>
          <a:xfrm>
            <a:off x="4978559" y="3536578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Q &amp; A Session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7" name="Google Shape;312;p29"/>
          <p:cNvSpPr txBox="1">
            <a:spLocks noGrp="1"/>
          </p:cNvSpPr>
          <p:nvPr>
            <p:ph type="title" idx="18"/>
          </p:nvPr>
        </p:nvSpPr>
        <p:spPr>
          <a:xfrm>
            <a:off x="5048921" y="298144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06" grpId="0"/>
      <p:bldP spid="307" grpId="0" build="p"/>
      <p:bldP spid="310" grpId="0"/>
      <p:bldP spid="311" grpId="0"/>
      <p:bldP spid="312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33814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Python</a:t>
            </a:r>
          </a:p>
          <a:p>
            <a:r>
              <a:rPr lang="en-IN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C++</a:t>
            </a:r>
          </a:p>
          <a:p>
            <a:r>
              <a:rPr lang="en-IN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Matlab</a:t>
            </a:r>
            <a:endParaRPr lang="en-IN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IN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Java</a:t>
            </a:r>
          </a:p>
          <a:p>
            <a:r>
              <a:rPr lang="en-IN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LISP</a:t>
            </a:r>
          </a:p>
          <a:p>
            <a:r>
              <a:rPr lang="en-IN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Prolog</a:t>
            </a:r>
            <a:endParaRPr lang="en-IN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IN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Julia</a:t>
            </a:r>
          </a:p>
          <a:p>
            <a:r>
              <a:rPr lang="en-IN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Haskell</a:t>
            </a:r>
          </a:p>
          <a:p>
            <a:endParaRPr lang="en-IN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Programming Languages for AI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55" name="Google Shape;1215;p59"/>
          <p:cNvPicPr preferRelativeResize="0"/>
          <p:nvPr/>
        </p:nvPicPr>
        <p:blipFill rotWithShape="1">
          <a:blip r:embed="rId3">
            <a:alphaModFix/>
          </a:blip>
          <a:srcRect l="29214" r="23595"/>
          <a:stretch/>
        </p:blipFill>
        <p:spPr>
          <a:xfrm>
            <a:off x="0" y="3000655"/>
            <a:ext cx="2133600" cy="21428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726188" y="1190125"/>
            <a:ext cx="42164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srgbClr val="FFC000"/>
                </a:solidFill>
                <a:latin typeface="Squada One" panose="02000000000000000000" charset="0"/>
              </a:rPr>
              <a:t>“In a way, AI is both closer and farther off than we imagine. AI is closer to being able to do more powerful things than most people expect — driving cars, curing diseases, discovering planets, understanding media. Those will each have a great impact on the world, but we're still figuring out what real intelligence is.”</a:t>
            </a:r>
            <a:r>
              <a:rPr lang="en-US" altLang="ko-KR" dirty="0" smtClean="0">
                <a:solidFill>
                  <a:srgbClr val="FFC000"/>
                </a:solidFill>
                <a:latin typeface="Squada One" panose="02000000000000000000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quada One" panose="02000000000000000000" charset="0"/>
              </a:rPr>
              <a:t>–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Mark Zuckerberg</a:t>
            </a:r>
            <a:endParaRPr lang="en-US" altLang="ko-KR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742818" y="1120165"/>
            <a:ext cx="4675532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Python is a popular programming language. It was created by Guido van Rossum, and released in 1991.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Python is a programming language that lets you work more quickly and integrate your systems more effectively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469900" indent="-3429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469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 development</a:t>
            </a:r>
          </a:p>
          <a:p>
            <a:pPr marL="469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Handle Big data</a:t>
            </a:r>
          </a:p>
          <a:p>
            <a:pPr marL="469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Handles complex Mathematics</a:t>
            </a:r>
          </a:p>
          <a:p>
            <a:pPr marL="469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Software development</a:t>
            </a:r>
          </a:p>
          <a:p>
            <a:pPr marL="469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Connects to database systems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Python &amp; Uses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54" name="Google Shape;705;p43"/>
          <p:cNvPicPr preferRelativeResize="0"/>
          <p:nvPr/>
        </p:nvPicPr>
        <p:blipFill rotWithShape="1">
          <a:blip r:embed="rId3">
            <a:alphaModFix/>
          </a:blip>
          <a:srcRect l="24651" t="16548" r="24646"/>
          <a:stretch/>
        </p:blipFill>
        <p:spPr>
          <a:xfrm>
            <a:off x="6037167" y="3048001"/>
            <a:ext cx="2598833" cy="20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09" y="1223854"/>
            <a:ext cx="1832288" cy="18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1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742818" y="1120165"/>
            <a:ext cx="4675532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Python works on Windows, Linux, Mac, Raspberry Pi, NVidia boards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linux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 PYNQ FPGA etc.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Few lines of Programming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Prototyping of Python programming is fast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Syntax is same as like normal English language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It relies on Indentation, whitespace, scope of loops, functions and classes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Latest version of python is version3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(3.9).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Why Python?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09" y="1223854"/>
            <a:ext cx="1832288" cy="18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Python IDE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2350" y="1186140"/>
            <a:ext cx="3797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Squada One" panose="02000000000000000000" charset="0"/>
              </a:rPr>
              <a:t>IDLE :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charset="0"/>
              </a:rPr>
              <a:t>Python Software foundation license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72350" y="1701684"/>
            <a:ext cx="2339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Squada One" panose="02000000000000000000" charset="0"/>
              </a:rPr>
              <a:t>PYCHARM:</a:t>
            </a:r>
            <a:r>
              <a:rPr lang="en-US" altLang="ko-KR" sz="1600" dirty="0" smtClean="0">
                <a:solidFill>
                  <a:srgbClr val="FF0000"/>
                </a:solidFill>
                <a:latin typeface="Squada One" panose="02000000000000000000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charset="0"/>
              </a:rPr>
              <a:t>Apache license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672350" y="2217228"/>
            <a:ext cx="1612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Squada One" panose="02000000000000000000" charset="0"/>
              </a:rPr>
              <a:t>SPYDER:</a:t>
            </a:r>
            <a:r>
              <a:rPr lang="en-US" altLang="ko-KR" dirty="0" smtClean="0">
                <a:solidFill>
                  <a:srgbClr val="FFC000"/>
                </a:solidFill>
                <a:latin typeface="Squada One" panose="02000000000000000000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charset="0"/>
              </a:rPr>
              <a:t>MIT license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1" y="2734441"/>
            <a:ext cx="7288811" cy="10634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0" y="3871570"/>
            <a:ext cx="7352712" cy="10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0" grpId="0"/>
      <p:bldP spid="3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4288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Practical session</a:t>
            </a:r>
            <a:endParaRPr sz="5400" dirty="0">
              <a:latin typeface="Squada One" panose="02000000000000000000" charset="0"/>
            </a:endParaRPr>
          </a:p>
        </p:txBody>
      </p:sp>
      <p:pic>
        <p:nvPicPr>
          <p:cNvPr id="257" name="Google Shape;12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82"/>
            <a:ext cx="9144000" cy="440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736877" y="671865"/>
            <a:ext cx="585572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Installing Python IDLE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074115" y="37129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66383" y="1679226"/>
            <a:ext cx="3196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Squada One" panose="02000000000000000000" charset="0"/>
              </a:rPr>
              <a:t>PYTHON.ORG | MICROSOFT VISUAL STUDIO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49" y="2463362"/>
            <a:ext cx="4297681" cy="2063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6353"/>
          <a:stretch/>
        </p:blipFill>
        <p:spPr>
          <a:xfrm>
            <a:off x="5196922" y="2463361"/>
            <a:ext cx="3578039" cy="20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507</Words>
  <Application>Microsoft Office PowerPoint</Application>
  <PresentationFormat>On-screen Show (16:9)</PresentationFormat>
  <Paragraphs>121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Squada One</vt:lpstr>
      <vt:lpstr>Fira Sans Condensed</vt:lpstr>
      <vt:lpstr>Barlow</vt:lpstr>
      <vt:lpstr>Arial</vt:lpstr>
      <vt:lpstr>Fira Sans Condensed ExtraBold</vt:lpstr>
      <vt:lpstr>Clinical Case in Neurology by Slidesgo</vt:lpstr>
      <vt:lpstr>AI Master Class series – Day 2</vt:lpstr>
      <vt:lpstr>Prerequisites for this Course</vt:lpstr>
      <vt:lpstr>Day-2 Agenda.</vt:lpstr>
      <vt:lpstr>Programming Languages for AI.</vt:lpstr>
      <vt:lpstr>Python &amp; Uses.</vt:lpstr>
      <vt:lpstr>Why Python?.</vt:lpstr>
      <vt:lpstr>Python IDE.</vt:lpstr>
      <vt:lpstr>Practical session</vt:lpstr>
      <vt:lpstr>Installing Python IDLE</vt:lpstr>
      <vt:lpstr>Setting Python in Environment Varaibles to access from Command window</vt:lpstr>
      <vt:lpstr>Installing Python Libraries</vt:lpstr>
      <vt:lpstr>Basic Python Programming</vt:lpstr>
      <vt:lpstr>Add two number.</vt:lpstr>
      <vt:lpstr>If &amp; Elif.</vt:lpstr>
      <vt:lpstr>While.</vt:lpstr>
      <vt:lpstr>Fuction.</vt:lpstr>
      <vt:lpstr>Q &amp; A session</vt:lpstr>
      <vt:lpstr>AI News – Day 2.  2017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85</cp:revision>
  <dcterms:modified xsi:type="dcterms:W3CDTF">2020-10-07T02:09:48Z</dcterms:modified>
</cp:coreProperties>
</file>