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321" r:id="rId2"/>
    <p:sldId id="258" r:id="rId3"/>
    <p:sldId id="259" r:id="rId4"/>
    <p:sldId id="347" r:id="rId5"/>
    <p:sldId id="307" r:id="rId6"/>
    <p:sldId id="351" r:id="rId7"/>
    <p:sldId id="309" r:id="rId8"/>
    <p:sldId id="340" r:id="rId9"/>
    <p:sldId id="348" r:id="rId10"/>
    <p:sldId id="349" r:id="rId11"/>
    <p:sldId id="311" r:id="rId12"/>
    <p:sldId id="350" r:id="rId13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Fira Sans Condensed" panose="020B0503050000020004" pitchFamily="34" charset="0"/>
      <p:regular r:id="rId20"/>
      <p:bold r:id="rId21"/>
      <p:italic r:id="rId22"/>
      <p:boldItalic r:id="rId23"/>
    </p:embeddedFont>
    <p:embeddedFont>
      <p:font typeface="Fira Sans Condensed ExtraBold" panose="020B0903050000020004" pitchFamily="34" charset="0"/>
      <p:bold r:id="rId24"/>
      <p:boldItalic r:id="rId25"/>
    </p:embeddedFont>
    <p:embeddedFont>
      <p:font typeface="Squada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08"/>
    <a:srgbClr val="B60086"/>
    <a:srgbClr val="92D050"/>
    <a:srgbClr val="FD0098"/>
    <a:srgbClr val="5F2FB8"/>
    <a:srgbClr val="E17C78"/>
    <a:srgbClr val="87ADDB"/>
    <a:srgbClr val="737474"/>
    <a:srgbClr val="F3C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0971" autoAdjust="0"/>
  </p:normalViewPr>
  <p:slideViewPr>
    <p:cSldViewPr snapToGrid="0">
      <p:cViewPr varScale="1">
        <p:scale>
          <a:sx n="100" d="100"/>
          <a:sy n="100" d="100"/>
        </p:scale>
        <p:origin x="108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255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349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5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21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1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58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9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56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4800" b="1" dirty="0">
                <a:solidFill>
                  <a:schemeClr val="tx1"/>
                </a:solidFill>
                <a:latin typeface="Arial Black" panose="020B0A04020102020204" pitchFamily="34" charset="0"/>
                <a:sym typeface="Squada One"/>
              </a:rPr>
              <a:t>Face Detection &amp; Tracking</a:t>
            </a:r>
            <a:endParaRPr sz="4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52030" y="0"/>
            <a:ext cx="589101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while count &lt; 31: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print(count)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(_,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webcam.read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gray = cv2.cvtColor(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cv2.COLOR_BGR2GRAY)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faces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face_cascade.detectMultiScale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(gray, 1.3, 4)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for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x,y,w,h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in faces: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cv2.rectangle(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x,y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x+w,y+h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),(255,0,0),2)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face = gray[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y:y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+ h, x:x + w]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face_resize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cv2.resize(face, (width, height))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cv2.imwrite('%s/%s.png' %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path,count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face_resize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count += 1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cv2.imshow('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OpenCV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key = cv2.waitKey(10)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if key == 27: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break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print("Dataset obtained successfully")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webcam.release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151871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Info: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 </a:t>
            </a:r>
            <a:b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2016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6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882418"/>
            <a:ext cx="399109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“We can go to the hospital in the morning and leave by afternoon. And it can be done without general Anesthesia”</a:t>
            </a:r>
          </a:p>
          <a:p>
            <a:pPr marL="127000" indent="0">
              <a:buNone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“We can save and replay memories. The future is going to be weird”</a:t>
            </a:r>
          </a:p>
          <a:p>
            <a:pPr marL="127000" indent="0">
              <a:buNone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760" y="436450"/>
            <a:ext cx="5211762" cy="1108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547" y="2167890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5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quada One" panose="02000000000000000000" pitchFamily="2" charset="0"/>
              </a:rPr>
              <a:t>I</a:t>
            </a:r>
            <a:r>
              <a:rPr lang="en" dirty="0">
                <a:latin typeface="Squada One" panose="02000000000000000000" pitchFamily="2" charset="0"/>
              </a:rPr>
              <a:t>nfo: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 </a:t>
            </a:r>
            <a:b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SEP-2020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6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882418"/>
            <a:ext cx="399109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A(I)hoy,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mateys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: IBM’s crewless ocean research ship to launch ‘very soon’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IBM’s crewless AI-powered ship is due to begin roaming the oceans this month, collecting vital data about something we still know incredibly little about.</a:t>
            </a:r>
          </a:p>
        </p:txBody>
      </p:sp>
      <p:pic>
        <p:nvPicPr>
          <p:cNvPr id="1026" name="Picture 2" descr="https://artificialintelligence-news.com/wp-content/uploads/sites/9/2020/09/ibm-mayflower-autonomous-ship-mas-ai-artificial-intelligence-oceans-sea-climate-change-environment-research-350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889" y="374469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0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charset="0"/>
              </a:rPr>
              <a:t>Agenda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899576" y="232993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charset="0"/>
              </a:rPr>
              <a:t>Face Detection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768144" y="2810156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" panose="00000500000000000000" charset="0"/>
              </a:rPr>
              <a:t>Face detection &amp; its application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705375" y="2323489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Face detection &amp; Tracking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6178919" y="279673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Barlow" panose="00000500000000000000" pitchFamily="2" charset="0"/>
              </a:rPr>
              <a:t>Face detection &amp; Creating database for face </a:t>
            </a:r>
            <a:r>
              <a:rPr lang="en-IN" dirty="0" err="1">
                <a:latin typeface="Barlow" panose="00000500000000000000" pitchFamily="2" charset="0"/>
              </a:rPr>
              <a:t>recogniton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3598540" y="2329938"/>
            <a:ext cx="239572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Haar Cascade FrontalFace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607213" y="2848335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 about the algorithm</a:t>
            </a: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1360112" y="16831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904775" y="16831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142316" y="166017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10" grpId="0"/>
      <p:bldP spid="3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8" y="1262658"/>
            <a:ext cx="5088371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 detection is a computer technology being used in a variety of applications that identifies human faces in digital images.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With face detection, you can get the information you need to perform tasks like embellishing selfies and portraits, or generating avatars from a user's photo. Because ML Kit can perform face detection in real time, you can use it in applications like video chat or games that respond to the player's expressions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Face Detection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1026" name="Picture 2" descr="Face Detection | ML Kit | Google Develop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16"/>
          <a:stretch/>
        </p:blipFill>
        <p:spPr bwMode="auto">
          <a:xfrm>
            <a:off x="5974079" y="1262658"/>
            <a:ext cx="2834639" cy="255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8" y="1262658"/>
            <a:ext cx="5088371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It is based on the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Wavelet technique to analyze pixels in the image into squares by function.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This uses machine learning techniques to get a high degree of accuracy from what is called “training data”.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This uses “integral image” concepts to compute the “features” detected. </a:t>
            </a: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Cascades use the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Adaboost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learning algorithm which selects a small number of important features from a large set to give an efficient result of classifiers.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60637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Haar Cascade FrontalFace Algorithm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6560" y="378800"/>
            <a:ext cx="3404870" cy="39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7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9" y="1262658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#faces = 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face_cascade.detectMultiScale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scalefactor,minNeighbors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faces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face_cascade.detectMultiScale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(gray, 1.3, 4)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scaleFactor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— Parameter specifying how much the image size is reduced at each image scale.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minNeighbors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— Parameter specifying how many neighbors each candidate rectangle should have to retain it.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err="1">
                <a:latin typeface="Squada One" panose="02000000000000000000" pitchFamily="2" charset="0"/>
              </a:rPr>
              <a:t>detectMultiScale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050" name="Picture 2" descr="ImageSc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40" y="722800"/>
            <a:ext cx="2858770" cy="19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6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61450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Squada One" panose="02000000000000000000" pitchFamily="2" charset="0"/>
              </a:rPr>
              <a:t>Block Diagram – Workflow of Face Detection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1841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Initializing Camera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0309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Reading Frame from Camera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8777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Converting </a:t>
            </a:r>
            <a:r>
              <a:rPr lang="en-IN" dirty="0" err="1">
                <a:latin typeface="Squada One" panose="02000000000000000000" pitchFamily="2" charset="0"/>
              </a:rPr>
              <a:t>Color</a:t>
            </a:r>
            <a:r>
              <a:rPr lang="en-IN" dirty="0">
                <a:latin typeface="Squada One" panose="02000000000000000000" pitchFamily="2" charset="0"/>
              </a:rPr>
              <a:t> image into Grayscale Image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33735" y="143587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Loading </a:t>
            </a:r>
            <a:r>
              <a:rPr lang="en-IN" dirty="0" err="1">
                <a:latin typeface="Squada One" panose="02000000000000000000" pitchFamily="2" charset="0"/>
              </a:rPr>
              <a:t>HaarCascadeFace</a:t>
            </a:r>
            <a:r>
              <a:rPr lang="en-IN" dirty="0">
                <a:latin typeface="Squada One" panose="02000000000000000000" pitchFamily="2" charset="0"/>
              </a:rPr>
              <a:t> Algorithm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3129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Obtaining Face coordinates by passing algorithm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597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Drawing Rectangle on the Face Coordinates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0065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Display the output Frame</a:t>
            </a:r>
          </a:p>
        </p:txBody>
      </p:sp>
      <p:cxnSp>
        <p:nvCxnSpPr>
          <p:cNvPr id="5" name="Straight Arrow Connector 4"/>
          <p:cNvCxnSpPr>
            <a:stCxn id="9" idx="3"/>
            <a:endCxn id="3" idx="1"/>
          </p:cNvCxnSpPr>
          <p:nvPr/>
        </p:nvCxnSpPr>
        <p:spPr>
          <a:xfrm flipV="1">
            <a:off x="2728855" y="173393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04270" y="172377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07480" y="174409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10" idx="1"/>
          </p:cNvCxnSpPr>
          <p:nvPr/>
        </p:nvCxnSpPr>
        <p:spPr>
          <a:xfrm flipH="1">
            <a:off x="1931295" y="1733935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1"/>
          </p:cNvCxnSpPr>
          <p:nvPr/>
        </p:nvCxnSpPr>
        <p:spPr>
          <a:xfrm>
            <a:off x="3526415" y="34408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411095" y="34408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06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016427" y="1796867"/>
            <a:ext cx="5233066" cy="774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5400" dirty="0">
                <a:latin typeface="Squada One" panose="02000000000000000000" charset="0"/>
              </a:rPr>
            </a:br>
            <a:br>
              <a:rPr lang="en" sz="5400" dirty="0">
                <a:latin typeface="Squada One" panose="02000000000000000000" charset="0"/>
              </a:rPr>
            </a:br>
            <a:br>
              <a:rPr lang="en" sz="5400" dirty="0">
                <a:latin typeface="Squada One" panose="02000000000000000000" charset="0"/>
              </a:rPr>
            </a:br>
            <a:br>
              <a:rPr lang="en" sz="5400" dirty="0">
                <a:latin typeface="Squada One" panose="02000000000000000000" charset="0"/>
              </a:rPr>
            </a:br>
            <a:br>
              <a:rPr lang="en" sz="5400" dirty="0">
                <a:latin typeface="Squada One" panose="02000000000000000000" charset="0"/>
              </a:rPr>
            </a:br>
            <a:br>
              <a:rPr lang="en" sz="5400" dirty="0">
                <a:latin typeface="Squada One" panose="02000000000000000000" charset="0"/>
              </a:rPr>
            </a:br>
            <a:r>
              <a:rPr lang="en" sz="5400" dirty="0">
                <a:solidFill>
                  <a:schemeClr val="tx1"/>
                </a:solidFill>
                <a:latin typeface="Squada One" panose="02000000000000000000" charset="0"/>
              </a:rPr>
              <a:t>Practical session</a:t>
            </a:r>
            <a:endParaRPr sz="5400" dirty="0">
              <a:solidFill>
                <a:schemeClr val="tx1"/>
              </a:solidFill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5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572700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haar_file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'haarcascade_frontalface_default.xml'    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cv2.CascadeClassifier(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haar_file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 = cv2.VideoCapture(0)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while True: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(_,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webcam.read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gray = cv2.cvtColor(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cv2.COLOR_BGR2GRAY)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faces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face_cascade.detectMultiScale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(gray, 1.3, 4)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for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x,y,w,h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in faces: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cv2.rectangle(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x,y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x+w,y+h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),(255,0,0),2)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cv2.imshow('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FaceDetection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key = cv2.waitKey(10)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if key == 27: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break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webcam.release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cv2.destroyAllWindows()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Face Detect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5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572700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haar_file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'haarcascade_frontalface_default.xml'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datasets = 'dataset'  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sub_data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'champ'     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path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os.path.join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(datasets,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sub_data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if not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os.path.isdir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(path):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os.mkdir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(path)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(width, height) = (130, 100)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cv2.CascadeClassifier(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haar_file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 = cv2.VideoCapture(0)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count = 1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Creating Face Dataset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4484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838</Words>
  <Application>Microsoft Office PowerPoint</Application>
  <PresentationFormat>On-screen Show (16:9)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Black</vt:lpstr>
      <vt:lpstr>Squada One</vt:lpstr>
      <vt:lpstr>Fira Sans Condensed</vt:lpstr>
      <vt:lpstr>Fira Sans Condensed ExtraBold</vt:lpstr>
      <vt:lpstr>Barlow</vt:lpstr>
      <vt:lpstr>Arial</vt:lpstr>
      <vt:lpstr>Clinical Case in Neurology by Slidesgo</vt:lpstr>
      <vt:lpstr>PowerPoint Presentation</vt:lpstr>
      <vt:lpstr>Agenda</vt:lpstr>
      <vt:lpstr>Face Detection.</vt:lpstr>
      <vt:lpstr>Haar Cascade FrontalFace Algorithm.</vt:lpstr>
      <vt:lpstr>detectMultiScale.</vt:lpstr>
      <vt:lpstr>Block Diagram – Workflow of Face Detection.</vt:lpstr>
      <vt:lpstr>      Practical session</vt:lpstr>
      <vt:lpstr>Face Detect.</vt:lpstr>
      <vt:lpstr>Creating Face Dataset.</vt:lpstr>
      <vt:lpstr>PowerPoint Presentation</vt:lpstr>
      <vt:lpstr>Info:  2016</vt:lpstr>
      <vt:lpstr>Info:  SEP-2020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Aboobacker Sidheeque</cp:lastModifiedBy>
  <cp:revision>139</cp:revision>
  <dcterms:modified xsi:type="dcterms:W3CDTF">2023-08-28T12:28:33Z</dcterms:modified>
</cp:coreProperties>
</file>