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321" r:id="rId2"/>
    <p:sldId id="258" r:id="rId3"/>
    <p:sldId id="371" r:id="rId4"/>
    <p:sldId id="372" r:id="rId5"/>
    <p:sldId id="373" r:id="rId6"/>
    <p:sldId id="307" r:id="rId7"/>
    <p:sldId id="309" r:id="rId8"/>
    <p:sldId id="365" r:id="rId9"/>
    <p:sldId id="348" r:id="rId10"/>
    <p:sldId id="311" r:id="rId11"/>
    <p:sldId id="280" r:id="rId12"/>
  </p:sldIdLst>
  <p:sldSz cx="9144000" cy="5143500" type="screen16x9"/>
  <p:notesSz cx="6858000" cy="9144000"/>
  <p:embeddedFontLst>
    <p:embeddedFont>
      <p:font typeface="Squada One" panose="02000000000000000000" pitchFamily="2" charset="0"/>
      <p:regular r:id="rId14"/>
    </p:embeddedFont>
    <p:embeddedFont>
      <p:font typeface="Fira Sans Condensed" panose="020B0604020202020204" charset="0"/>
      <p:regular r:id="rId15"/>
      <p:bold r:id="rId16"/>
      <p:italic r:id="rId17"/>
      <p:boldItalic r:id="rId18"/>
    </p:embeddedFont>
    <p:embeddedFont>
      <p:font typeface="Fira Sans Condensed ExtraBold" panose="020B0604020202020204" charset="0"/>
      <p:bold r:id="rId19"/>
      <p:boldItalic r:id="rId20"/>
    </p:embeddedFont>
    <p:embeddedFont>
      <p:font typeface="Barlow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5" autoAdjust="0"/>
    <p:restoredTop sz="90971" autoAdjust="0"/>
  </p:normalViewPr>
  <p:slideViewPr>
    <p:cSldViewPr snapToGrid="0">
      <p:cViewPr varScale="1">
        <p:scale>
          <a:sx n="94" d="100"/>
          <a:sy n="94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251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034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75e473b043_0_17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75e473b043_0_17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37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0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5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92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TITLE_AND_DESCRIPTION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3"/>
          <p:cNvGrpSpPr/>
          <p:nvPr/>
        </p:nvGrpSpPr>
        <p:grpSpPr>
          <a:xfrm rot="5400000">
            <a:off x="4081780" y="-708152"/>
            <a:ext cx="6070096" cy="6283055"/>
            <a:chOff x="1279825" y="238125"/>
            <a:chExt cx="5060100" cy="5237625"/>
          </a:xfrm>
        </p:grpSpPr>
        <p:sp>
          <p:nvSpPr>
            <p:cNvPr id="229" name="Google Shape;229;p23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23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5" name="Google Shape;235;p23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None/>
              <a:defRPr sz="4800"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  <p:sldLayoutId id="2147483660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ay@pantech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1084590" y="416156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AI Master Class series – Day 8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1430395" y="1035053"/>
            <a:ext cx="628320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000" b="1" dirty="0" smtClean="0">
                <a:solidFill>
                  <a:schemeClr val="accent1"/>
                </a:solidFill>
                <a:latin typeface="Barlow" panose="00000500000000000000" charset="0"/>
                <a:sym typeface="Squada One"/>
              </a:rPr>
              <a:t>Emotion Recognition using OpenCV</a:t>
            </a:r>
            <a:endParaRPr sz="500" b="1" dirty="0">
              <a:latin typeface="Barlow" panose="00000500000000000000" charset="0"/>
            </a:endParaRPr>
          </a:p>
        </p:txBody>
      </p:sp>
      <p:pic>
        <p:nvPicPr>
          <p:cNvPr id="4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9778"/>
            <a:ext cx="9144005" cy="43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84" y="290620"/>
            <a:ext cx="1731110" cy="3994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993" y="268813"/>
            <a:ext cx="531604" cy="5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374640" y="72741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AI News – Day 8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 </a:t>
            </a:r>
            <a:b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</a:b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Sept - 2020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6" name="Google Shape;317;p30"/>
          <p:cNvSpPr txBox="1">
            <a:spLocks noGrp="1"/>
          </p:cNvSpPr>
          <p:nvPr>
            <p:ph type="body" idx="1"/>
          </p:nvPr>
        </p:nvSpPr>
        <p:spPr>
          <a:xfrm>
            <a:off x="523495" y="1896885"/>
            <a:ext cx="444829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Google is returning to using humans for YouTube moderation after repeated errors with its AI system.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Moderating a large network like YouTube is no easy task. Aside from the sheer volume of content uploaded every day, moderators are subjected to the worst of humanity and often end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up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0" y="1122325"/>
            <a:ext cx="8496300" cy="628650"/>
          </a:xfrm>
          <a:prstGeom prst="rect">
            <a:avLst/>
          </a:prstGeom>
        </p:spPr>
      </p:pic>
      <p:pic>
        <p:nvPicPr>
          <p:cNvPr id="4098" name="Picture 2" descr="https://artificialintelligence-news.com/wp-content/uploads/sites/9/2020/09/google-youtube-ai-content-moderation-moderator-videos-350x23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5" y="2227859"/>
            <a:ext cx="33337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51"/>
          <p:cNvSpPr txBox="1">
            <a:spLocks noGrp="1"/>
          </p:cNvSpPr>
          <p:nvPr>
            <p:ph type="subTitle" idx="1"/>
          </p:nvPr>
        </p:nvSpPr>
        <p:spPr>
          <a:xfrm>
            <a:off x="672350" y="1401150"/>
            <a:ext cx="3556800" cy="16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Barlow" panose="00000500000000000000" pitchFamily="2" charset="0"/>
              </a:rPr>
              <a:t>Do you have any questions?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latin typeface="Barlow" panose="00000500000000000000" pitchFamily="2" charset="0"/>
                <a:hlinkClick r:id="rId3"/>
              </a:rPr>
              <a:t>sanjay@pantechmail.com</a:t>
            </a: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www.pantechsolutions.net</a:t>
            </a:r>
            <a:endParaRPr dirty="0">
              <a:latin typeface="Barlow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" panose="00000500000000000000" pitchFamily="2" charset="0"/>
            </a:endParaRPr>
          </a:p>
        </p:txBody>
      </p:sp>
      <p:sp>
        <p:nvSpPr>
          <p:cNvPr id="897" name="Google Shape;897;p51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Thanks!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898" name="Google Shape;898;p51"/>
          <p:cNvSpPr/>
          <p:nvPr/>
        </p:nvSpPr>
        <p:spPr>
          <a:xfrm>
            <a:off x="6827250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1"/>
          <p:cNvSpPr/>
          <p:nvPr/>
        </p:nvSpPr>
        <p:spPr>
          <a:xfrm>
            <a:off x="7427316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51"/>
          <p:cNvSpPr/>
          <p:nvPr/>
        </p:nvSpPr>
        <p:spPr>
          <a:xfrm>
            <a:off x="8027382" y="183420"/>
            <a:ext cx="485700" cy="485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51"/>
          <p:cNvSpPr/>
          <p:nvPr/>
        </p:nvSpPr>
        <p:spPr>
          <a:xfrm>
            <a:off x="6989626" y="302705"/>
            <a:ext cx="161005" cy="387906"/>
          </a:xfrm>
          <a:custGeom>
            <a:avLst/>
            <a:gdLst/>
            <a:ahLst/>
            <a:cxnLst/>
            <a:rect l="l" t="t" r="r" b="b"/>
            <a:pathLst>
              <a:path w="6527" h="15727" extrusionOk="0">
                <a:moveTo>
                  <a:pt x="4957" y="1"/>
                </a:moveTo>
                <a:cubicBezTo>
                  <a:pt x="4645" y="1"/>
                  <a:pt x="4336" y="24"/>
                  <a:pt x="4028" y="69"/>
                </a:cubicBezTo>
                <a:cubicBezTo>
                  <a:pt x="2588" y="280"/>
                  <a:pt x="1700" y="890"/>
                  <a:pt x="1675" y="2250"/>
                </a:cubicBezTo>
                <a:lnTo>
                  <a:pt x="1675" y="5040"/>
                </a:lnTo>
                <a:cubicBezTo>
                  <a:pt x="1675" y="5348"/>
                  <a:pt x="1426" y="5599"/>
                  <a:pt x="1118" y="5599"/>
                </a:cubicBezTo>
                <a:lnTo>
                  <a:pt x="0" y="5599"/>
                </a:lnTo>
                <a:lnTo>
                  <a:pt x="0" y="6715"/>
                </a:lnTo>
                <a:lnTo>
                  <a:pt x="1118" y="6715"/>
                </a:lnTo>
                <a:cubicBezTo>
                  <a:pt x="1426" y="6715"/>
                  <a:pt x="1675" y="6965"/>
                  <a:pt x="1675" y="7274"/>
                </a:cubicBezTo>
                <a:lnTo>
                  <a:pt x="1675" y="15727"/>
                </a:lnTo>
                <a:lnTo>
                  <a:pt x="3352" y="15727"/>
                </a:lnTo>
                <a:lnTo>
                  <a:pt x="3352" y="7274"/>
                </a:lnTo>
                <a:cubicBezTo>
                  <a:pt x="3352" y="6965"/>
                  <a:pt x="3602" y="6715"/>
                  <a:pt x="3910" y="6715"/>
                </a:cubicBezTo>
                <a:lnTo>
                  <a:pt x="5709" y="6715"/>
                </a:lnTo>
                <a:lnTo>
                  <a:pt x="5987" y="5599"/>
                </a:lnTo>
                <a:lnTo>
                  <a:pt x="3910" y="5599"/>
                </a:lnTo>
                <a:cubicBezTo>
                  <a:pt x="3602" y="5599"/>
                  <a:pt x="3352" y="5348"/>
                  <a:pt x="3352" y="5040"/>
                </a:cubicBezTo>
                <a:lnTo>
                  <a:pt x="3352" y="3253"/>
                </a:lnTo>
                <a:cubicBezTo>
                  <a:pt x="3352" y="2316"/>
                  <a:pt x="3942" y="1677"/>
                  <a:pt x="4968" y="1504"/>
                </a:cubicBezTo>
                <a:cubicBezTo>
                  <a:pt x="5157" y="1473"/>
                  <a:pt x="5339" y="1460"/>
                  <a:pt x="5511" y="1460"/>
                </a:cubicBezTo>
                <a:cubicBezTo>
                  <a:pt x="5810" y="1460"/>
                  <a:pt x="6082" y="1498"/>
                  <a:pt x="6324" y="1546"/>
                </a:cubicBezTo>
                <a:lnTo>
                  <a:pt x="6526" y="182"/>
                </a:lnTo>
                <a:cubicBezTo>
                  <a:pt x="5988" y="62"/>
                  <a:pt x="5468" y="1"/>
                  <a:pt x="495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2" name="Google Shape;902;p51"/>
          <p:cNvGrpSpPr/>
          <p:nvPr/>
        </p:nvGrpSpPr>
        <p:grpSpPr>
          <a:xfrm>
            <a:off x="7547880" y="297186"/>
            <a:ext cx="258143" cy="258148"/>
            <a:chOff x="935197" y="1793977"/>
            <a:chExt cx="256451" cy="256430"/>
          </a:xfrm>
        </p:grpSpPr>
        <p:sp>
          <p:nvSpPr>
            <p:cNvPr id="903" name="Google Shape;903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51"/>
          <p:cNvSpPr/>
          <p:nvPr/>
        </p:nvSpPr>
        <p:spPr>
          <a:xfrm>
            <a:off x="8139057" y="317530"/>
            <a:ext cx="291610" cy="237839"/>
          </a:xfrm>
          <a:custGeom>
            <a:avLst/>
            <a:gdLst/>
            <a:ahLst/>
            <a:cxnLst/>
            <a:rect l="l" t="t" r="r" b="b"/>
            <a:pathLst>
              <a:path w="19122" h="15596" extrusionOk="0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2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84929"/>
            <a:ext cx="9144000" cy="465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0;p44"/>
          <p:cNvSpPr txBox="1">
            <a:spLocks/>
          </p:cNvSpPr>
          <p:nvPr/>
        </p:nvSpPr>
        <p:spPr>
          <a:xfrm>
            <a:off x="5735248" y="900123"/>
            <a:ext cx="3134185" cy="62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dirty="0" smtClean="0">
                <a:latin typeface="Squada One" panose="02000000000000000000" charset="0"/>
              </a:rPr>
              <a:t>Tomorrow session</a:t>
            </a:r>
            <a:endParaRPr lang="en-IN" sz="3200" dirty="0">
              <a:latin typeface="Squada One" panose="02000000000000000000" charset="0"/>
            </a:endParaRPr>
          </a:p>
        </p:txBody>
      </p:sp>
      <p:sp>
        <p:nvSpPr>
          <p:cNvPr id="15" name="Google Shape;751;p44"/>
          <p:cNvSpPr txBox="1">
            <a:spLocks/>
          </p:cNvSpPr>
          <p:nvPr/>
        </p:nvSpPr>
        <p:spPr>
          <a:xfrm>
            <a:off x="5980353" y="1522725"/>
            <a:ext cx="2893925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None/>
              <a:defRPr sz="1800" b="0" i="0" u="none" strike="noStrike" cap="non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IN" sz="1400" dirty="0" smtClean="0">
                <a:latin typeface="Squada One" panose="02000000000000000000" pitchFamily="2" charset="0"/>
              </a:rPr>
              <a:t>Introduction to Deep Learning | How to install DL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charset="0"/>
              </a:rPr>
              <a:t>Day-8 </a:t>
            </a:r>
            <a:r>
              <a:rPr lang="en" dirty="0" smtClean="0">
                <a:latin typeface="Squada One" panose="02000000000000000000" charset="0"/>
              </a:rPr>
              <a:t>Agenda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charset="0"/>
            </a:endParaRPr>
          </a:p>
        </p:txBody>
      </p:sp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612551" y="228929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>
                <a:latin typeface="Squada One" panose="02000000000000000000" charset="0"/>
              </a:rPr>
              <a:t>Face emotion recognition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481117" y="2809997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Barlow" panose="00000500000000000000" charset="0"/>
              </a:rPr>
              <a:t>Face emotion recognition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667064" y="2317307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Face emotion recognition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40608" y="2792444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>
                <a:latin typeface="Barlow" panose="00000500000000000000" pitchFamily="2" charset="0"/>
              </a:rPr>
              <a:t>Real-time face emotion recognition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101273" y="2289298"/>
            <a:ext cx="2833553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quada One" panose="02000000000000000000" pitchFamily="2" charset="0"/>
              </a:rPr>
              <a:t>Overview on Libraries used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274494" y="2769516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 smtClean="0"/>
              <a:t>Face recognition library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073087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617750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210958" y="164246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r>
              <a:rPr lang="en" dirty="0" smtClean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6" y="255075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741715" y="1406954"/>
            <a:ext cx="59044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 smtClean="0">
                <a:solidFill>
                  <a:srgbClr val="002060"/>
                </a:solidFill>
                <a:latin typeface="Squada One" panose="02000000000000000000" charset="0"/>
              </a:rPr>
              <a:t>pytorch</a:t>
            </a:r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pip3 install --find-links https://download.pytorch.org/whl/torch_stable.html torch==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1.3.1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torchvision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==0.4.2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74" y="2770983"/>
            <a:ext cx="6114369" cy="17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67226" y="255075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Installing Libraries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626574" y="1416544"/>
            <a:ext cx="6368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rgbClr val="002060"/>
                </a:solidFill>
                <a:latin typeface="Squada One" panose="02000000000000000000" charset="0"/>
              </a:rPr>
              <a:t>Facial Emotion recognition: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quada One" panose="02000000000000000000" pitchFamily="2" charset="0"/>
              </a:rPr>
              <a:t>pip install facial-emotion-recognition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11" y="2833960"/>
            <a:ext cx="61722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9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390250" y="293907"/>
            <a:ext cx="6604799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Configuring Torch for CPU</a:t>
            </a:r>
            <a:endParaRPr sz="5400" dirty="0">
              <a:latin typeface="Squada One" panose="02000000000000000000" charset="0"/>
            </a:endParaRPr>
          </a:p>
        </p:txBody>
      </p:sp>
      <p:grpSp>
        <p:nvGrpSpPr>
          <p:cNvPr id="8" name="Google Shape;1190;p59"/>
          <p:cNvGrpSpPr/>
          <p:nvPr/>
        </p:nvGrpSpPr>
        <p:grpSpPr>
          <a:xfrm>
            <a:off x="524577" y="587304"/>
            <a:ext cx="342434" cy="342905"/>
            <a:chOff x="4910812" y="1677610"/>
            <a:chExt cx="342434" cy="342905"/>
          </a:xfrm>
        </p:grpSpPr>
        <p:sp>
          <p:nvSpPr>
            <p:cNvPr id="9" name="Google Shape;1191;p59"/>
            <p:cNvSpPr/>
            <p:nvPr/>
          </p:nvSpPr>
          <p:spPr>
            <a:xfrm>
              <a:off x="4910812" y="1677610"/>
              <a:ext cx="342434" cy="342905"/>
            </a:xfrm>
            <a:custGeom>
              <a:avLst/>
              <a:gdLst/>
              <a:ahLst/>
              <a:cxnLst/>
              <a:rect l="l" t="t" r="r" b="b"/>
              <a:pathLst>
                <a:path w="2867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67" y="2225"/>
                    <a:pt x="2867" y="1436"/>
                  </a:cubicBezTo>
                  <a:cubicBezTo>
                    <a:pt x="2867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1192;p59"/>
            <p:cNvSpPr/>
            <p:nvPr/>
          </p:nvSpPr>
          <p:spPr>
            <a:xfrm>
              <a:off x="4910812" y="1822128"/>
              <a:ext cx="342434" cy="198386"/>
            </a:xfrm>
            <a:custGeom>
              <a:avLst/>
              <a:gdLst/>
              <a:ahLst/>
              <a:cxnLst/>
              <a:rect l="l" t="t" r="r" b="b"/>
              <a:pathLst>
                <a:path w="2867" h="1661" extrusionOk="0">
                  <a:moveTo>
                    <a:pt x="19" y="0"/>
                  </a:moveTo>
                  <a:cubicBezTo>
                    <a:pt x="5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67" y="1015"/>
                    <a:pt x="2867" y="226"/>
                  </a:cubicBezTo>
                  <a:cubicBezTo>
                    <a:pt x="2867" y="149"/>
                    <a:pt x="2862" y="73"/>
                    <a:pt x="2848" y="0"/>
                  </a:cubicBezTo>
                  <a:cubicBezTo>
                    <a:pt x="2740" y="686"/>
                    <a:pt x="2150" y="1210"/>
                    <a:pt x="1436" y="1210"/>
                  </a:cubicBezTo>
                  <a:cubicBezTo>
                    <a:pt x="719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Google Shape;1193;p59"/>
            <p:cNvSpPr/>
            <p:nvPr/>
          </p:nvSpPr>
          <p:spPr>
            <a:xfrm>
              <a:off x="4994897" y="1762171"/>
              <a:ext cx="174263" cy="173782"/>
            </a:xfrm>
            <a:custGeom>
              <a:avLst/>
              <a:gdLst/>
              <a:ahLst/>
              <a:cxnLst/>
              <a:rect l="l" t="t" r="r" b="b"/>
              <a:pathLst>
                <a:path w="1459" h="1455" extrusionOk="0">
                  <a:moveTo>
                    <a:pt x="1021" y="439"/>
                  </a:moveTo>
                  <a:lnTo>
                    <a:pt x="1021" y="1017"/>
                  </a:lnTo>
                  <a:lnTo>
                    <a:pt x="444" y="1017"/>
                  </a:lnTo>
                  <a:lnTo>
                    <a:pt x="444" y="439"/>
                  </a:lnTo>
                  <a:close/>
                  <a:moveTo>
                    <a:pt x="222" y="1"/>
                  </a:moveTo>
                  <a:cubicBezTo>
                    <a:pt x="101" y="1"/>
                    <a:pt x="1" y="100"/>
                    <a:pt x="1" y="217"/>
                  </a:cubicBezTo>
                  <a:lnTo>
                    <a:pt x="1" y="1238"/>
                  </a:lnTo>
                  <a:cubicBezTo>
                    <a:pt x="1" y="1355"/>
                    <a:pt x="101" y="1454"/>
                    <a:pt x="222" y="1454"/>
                  </a:cubicBezTo>
                  <a:lnTo>
                    <a:pt x="1238" y="1454"/>
                  </a:lnTo>
                  <a:cubicBezTo>
                    <a:pt x="1359" y="1454"/>
                    <a:pt x="1459" y="1355"/>
                    <a:pt x="1459" y="1238"/>
                  </a:cubicBezTo>
                  <a:lnTo>
                    <a:pt x="1459" y="217"/>
                  </a:lnTo>
                  <a:cubicBezTo>
                    <a:pt x="1459" y="100"/>
                    <a:pt x="1359" y="1"/>
                    <a:pt x="1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oogle Shape;1194;p59"/>
          <p:cNvGrpSpPr/>
          <p:nvPr/>
        </p:nvGrpSpPr>
        <p:grpSpPr>
          <a:xfrm>
            <a:off x="8328993" y="653070"/>
            <a:ext cx="343032" cy="342905"/>
            <a:chOff x="6749518" y="1677735"/>
            <a:chExt cx="343032" cy="342905"/>
          </a:xfrm>
        </p:grpSpPr>
        <p:sp>
          <p:nvSpPr>
            <p:cNvPr id="22" name="Google Shape;1195;p59"/>
            <p:cNvSpPr/>
            <p:nvPr/>
          </p:nvSpPr>
          <p:spPr>
            <a:xfrm>
              <a:off x="6749518" y="1677735"/>
              <a:ext cx="343032" cy="342905"/>
            </a:xfrm>
            <a:custGeom>
              <a:avLst/>
              <a:gdLst/>
              <a:ahLst/>
              <a:cxnLst/>
              <a:rect l="l" t="t" r="r" b="b"/>
              <a:pathLst>
                <a:path w="2872" h="2871" extrusionOk="0">
                  <a:moveTo>
                    <a:pt x="1436" y="0"/>
                  </a:moveTo>
                  <a:cubicBezTo>
                    <a:pt x="642" y="0"/>
                    <a:pt x="1" y="646"/>
                    <a:pt x="1" y="1436"/>
                  </a:cubicBezTo>
                  <a:cubicBezTo>
                    <a:pt x="1" y="2225"/>
                    <a:pt x="642" y="2871"/>
                    <a:pt x="1436" y="2871"/>
                  </a:cubicBezTo>
                  <a:cubicBezTo>
                    <a:pt x="2226" y="2871"/>
                    <a:pt x="2871" y="2225"/>
                    <a:pt x="2871" y="1436"/>
                  </a:cubicBezTo>
                  <a:cubicBezTo>
                    <a:pt x="2871" y="646"/>
                    <a:pt x="2226" y="0"/>
                    <a:pt x="1436" y="0"/>
                  </a:cubicBezTo>
                  <a:close/>
                </a:path>
              </a:pathLst>
            </a:custGeom>
            <a:gradFill>
              <a:gsLst>
                <a:gs pos="0">
                  <a:srgbClr val="FF0098"/>
                </a:gs>
                <a:gs pos="100000">
                  <a:srgbClr val="2D00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Google Shape;1196;p59"/>
            <p:cNvSpPr/>
            <p:nvPr/>
          </p:nvSpPr>
          <p:spPr>
            <a:xfrm>
              <a:off x="6749518" y="1822253"/>
              <a:ext cx="343032" cy="198386"/>
            </a:xfrm>
            <a:custGeom>
              <a:avLst/>
              <a:gdLst/>
              <a:ahLst/>
              <a:cxnLst/>
              <a:rect l="l" t="t" r="r" b="b"/>
              <a:pathLst>
                <a:path w="2872" h="1661" extrusionOk="0">
                  <a:moveTo>
                    <a:pt x="19" y="0"/>
                  </a:moveTo>
                  <a:cubicBezTo>
                    <a:pt x="9" y="73"/>
                    <a:pt x="1" y="149"/>
                    <a:pt x="1" y="226"/>
                  </a:cubicBezTo>
                  <a:cubicBezTo>
                    <a:pt x="1" y="1015"/>
                    <a:pt x="642" y="1661"/>
                    <a:pt x="1436" y="1661"/>
                  </a:cubicBezTo>
                  <a:cubicBezTo>
                    <a:pt x="2226" y="1661"/>
                    <a:pt x="2871" y="1015"/>
                    <a:pt x="2871" y="226"/>
                  </a:cubicBezTo>
                  <a:cubicBezTo>
                    <a:pt x="2871" y="149"/>
                    <a:pt x="2862" y="73"/>
                    <a:pt x="2853" y="0"/>
                  </a:cubicBezTo>
                  <a:cubicBezTo>
                    <a:pt x="2744" y="686"/>
                    <a:pt x="2149" y="1210"/>
                    <a:pt x="1436" y="1210"/>
                  </a:cubicBezTo>
                  <a:cubicBezTo>
                    <a:pt x="718" y="1210"/>
                    <a:pt x="128" y="686"/>
                    <a:pt x="19" y="0"/>
                  </a:cubicBezTo>
                  <a:close/>
                </a:path>
              </a:pathLst>
            </a:custGeom>
            <a:gradFill>
              <a:gsLst>
                <a:gs pos="0">
                  <a:srgbClr val="F42579"/>
                </a:gs>
                <a:gs pos="67000">
                  <a:srgbClr val="2D0066"/>
                </a:gs>
                <a:gs pos="100000">
                  <a:srgbClr val="2D006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Google Shape;1197;p59"/>
            <p:cNvSpPr/>
            <p:nvPr/>
          </p:nvSpPr>
          <p:spPr>
            <a:xfrm>
              <a:off x="6827153" y="1755369"/>
              <a:ext cx="187760" cy="187636"/>
            </a:xfrm>
            <a:custGeom>
              <a:avLst/>
              <a:gdLst/>
              <a:ahLst/>
              <a:cxnLst/>
              <a:rect l="l" t="t" r="r" b="b"/>
              <a:pathLst>
                <a:path w="1572" h="1571" extrusionOk="0">
                  <a:moveTo>
                    <a:pt x="786" y="438"/>
                  </a:moveTo>
                  <a:cubicBezTo>
                    <a:pt x="976" y="438"/>
                    <a:pt x="1134" y="596"/>
                    <a:pt x="1134" y="786"/>
                  </a:cubicBezTo>
                  <a:cubicBezTo>
                    <a:pt x="1134" y="975"/>
                    <a:pt x="976" y="1133"/>
                    <a:pt x="786" y="1133"/>
                  </a:cubicBezTo>
                  <a:cubicBezTo>
                    <a:pt x="596" y="1133"/>
                    <a:pt x="438" y="975"/>
                    <a:pt x="438" y="786"/>
                  </a:cubicBezTo>
                  <a:cubicBezTo>
                    <a:pt x="438" y="596"/>
                    <a:pt x="596" y="438"/>
                    <a:pt x="786" y="438"/>
                  </a:cubicBezTo>
                  <a:close/>
                  <a:moveTo>
                    <a:pt x="786" y="0"/>
                  </a:moveTo>
                  <a:cubicBezTo>
                    <a:pt x="353" y="0"/>
                    <a:pt x="1" y="352"/>
                    <a:pt x="1" y="786"/>
                  </a:cubicBezTo>
                  <a:cubicBezTo>
                    <a:pt x="1" y="1219"/>
                    <a:pt x="353" y="1571"/>
                    <a:pt x="786" y="1571"/>
                  </a:cubicBezTo>
                  <a:cubicBezTo>
                    <a:pt x="1219" y="1571"/>
                    <a:pt x="1571" y="1219"/>
                    <a:pt x="1571" y="786"/>
                  </a:cubicBezTo>
                  <a:cubicBezTo>
                    <a:pt x="1571" y="352"/>
                    <a:pt x="1219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84378" y="1467449"/>
            <a:ext cx="4052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  <a:latin typeface="Squada One" panose="02000000000000000000" charset="0"/>
              </a:rPr>
              <a:t>./site-package/torch/serialization.py</a:t>
            </a:r>
            <a:endParaRPr lang="en-US" altLang="ko-KR" sz="2000" b="1" dirty="0">
              <a:solidFill>
                <a:schemeClr val="tx1"/>
              </a:solidFill>
              <a:latin typeface="Squada One" panose="02000000000000000000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925" y="2585049"/>
            <a:ext cx="77311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Squada One" panose="02000000000000000000" charset="0"/>
              </a:rPr>
              <a:t>Change:</a:t>
            </a:r>
          </a:p>
          <a:p>
            <a:endParaRPr lang="en-US" altLang="ko-KR" sz="2000" dirty="0" smtClean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sz="2000" dirty="0" err="1">
                <a:solidFill>
                  <a:srgbClr val="C00000"/>
                </a:solidFill>
                <a:latin typeface="Squada One" panose="02000000000000000000" charset="0"/>
              </a:rPr>
              <a:t>def</a:t>
            </a:r>
            <a:r>
              <a:rPr lang="en-US" altLang="ko-KR" sz="2000" dirty="0">
                <a:solidFill>
                  <a:srgbClr val="C00000"/>
                </a:solidFill>
                <a:latin typeface="Squada One" panose="02000000000000000000" charset="0"/>
              </a:rPr>
              <a:t> load(f, </a:t>
            </a:r>
            <a:r>
              <a:rPr lang="en-US" altLang="ko-KR" sz="2000" dirty="0" err="1">
                <a:solidFill>
                  <a:srgbClr val="C00000"/>
                </a:solidFill>
                <a:latin typeface="Squada One" panose="02000000000000000000" charset="0"/>
              </a:rPr>
              <a:t>map_location</a:t>
            </a:r>
            <a:r>
              <a:rPr lang="en-US" altLang="ko-KR" sz="2000" dirty="0">
                <a:solidFill>
                  <a:srgbClr val="C00000"/>
                </a:solidFill>
                <a:latin typeface="Squada One" panose="02000000000000000000" charset="0"/>
              </a:rPr>
              <a:t>=None, </a:t>
            </a:r>
            <a:r>
              <a:rPr lang="en-US" altLang="ko-KR" sz="2000" dirty="0" err="1">
                <a:solidFill>
                  <a:srgbClr val="C00000"/>
                </a:solidFill>
                <a:latin typeface="Squada One" panose="02000000000000000000" charset="0"/>
              </a:rPr>
              <a:t>pickle_module</a:t>
            </a:r>
            <a:r>
              <a:rPr lang="en-US" altLang="ko-KR" sz="2000" dirty="0">
                <a:solidFill>
                  <a:srgbClr val="C00000"/>
                </a:solidFill>
                <a:latin typeface="Squada One" panose="02000000000000000000" charset="0"/>
              </a:rPr>
              <a:t>=pickle, **</a:t>
            </a:r>
            <a:r>
              <a:rPr lang="en-US" altLang="ko-KR" sz="2000" dirty="0" err="1">
                <a:solidFill>
                  <a:srgbClr val="C00000"/>
                </a:solidFill>
                <a:latin typeface="Squada One" panose="02000000000000000000" charset="0"/>
              </a:rPr>
              <a:t>pickle_load_args</a:t>
            </a:r>
            <a:r>
              <a:rPr lang="en-US" altLang="ko-KR" sz="2000" dirty="0" smtClean="0">
                <a:solidFill>
                  <a:srgbClr val="C00000"/>
                </a:solidFill>
                <a:latin typeface="Squada One" panose="02000000000000000000" charset="0"/>
              </a:rPr>
              <a:t>):</a:t>
            </a:r>
            <a:endParaRPr lang="en-US" altLang="ko-KR" sz="2000" dirty="0" smtClean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Squada One" panose="02000000000000000000" charset="0"/>
              </a:rPr>
              <a:t>	</a:t>
            </a:r>
            <a:r>
              <a:rPr lang="en-US" altLang="ko-KR" sz="2000" dirty="0" smtClean="0">
                <a:solidFill>
                  <a:schemeClr val="tx1"/>
                </a:solidFill>
                <a:latin typeface="Squada One" panose="02000000000000000000" charset="0"/>
              </a:rPr>
              <a:t>		to</a:t>
            </a:r>
            <a:endParaRPr lang="en-US" altLang="ko-KR" sz="2000" dirty="0">
              <a:solidFill>
                <a:schemeClr val="tx1"/>
              </a:solidFill>
              <a:latin typeface="Squada One" panose="02000000000000000000" charset="0"/>
            </a:endParaRPr>
          </a:p>
          <a:p>
            <a:r>
              <a:rPr lang="en-US" altLang="ko-KR" sz="2000" dirty="0" err="1" smtClean="0">
                <a:solidFill>
                  <a:srgbClr val="0070C0"/>
                </a:solidFill>
                <a:latin typeface="Squada One" panose="02000000000000000000" charset="0"/>
              </a:rPr>
              <a:t>def</a:t>
            </a:r>
            <a:r>
              <a:rPr lang="en-US" altLang="ko-KR" sz="2000" dirty="0" smtClean="0">
                <a:solidFill>
                  <a:srgbClr val="0070C0"/>
                </a:solidFill>
                <a:latin typeface="Squada One" panose="02000000000000000000" charset="0"/>
              </a:rPr>
              <a:t> 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load(f, 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map_location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='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cpu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', 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pickle_module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=pickle, **</a:t>
            </a:r>
            <a:r>
              <a:rPr lang="en-US" altLang="ko-KR" sz="2000" dirty="0" err="1">
                <a:solidFill>
                  <a:srgbClr val="0070C0"/>
                </a:solidFill>
                <a:latin typeface="Squada One" panose="02000000000000000000" charset="0"/>
              </a:rPr>
              <a:t>pickle_load_args</a:t>
            </a:r>
            <a:r>
              <a:rPr lang="en-US" altLang="ko-KR" sz="2000" dirty="0">
                <a:solidFill>
                  <a:srgbClr val="0070C0"/>
                </a:solidFill>
                <a:latin typeface="Squada One" panose="02000000000000000000" charset="0"/>
              </a:rPr>
              <a:t>):</a:t>
            </a:r>
            <a:endParaRPr lang="en-US" altLang="ko-KR" sz="2000" b="1" dirty="0">
              <a:solidFill>
                <a:srgbClr val="0070C0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3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6341099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Facial emotion recognition is the process of detecting human emotions from facial expressions. The human brain recognizes emotions automatically, and software has now been developed that can recognize </a:t>
            </a:r>
            <a:r>
              <a:rPr lang="en-US" altLang="ko-KR" dirty="0" smtClean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emotions</a:t>
            </a:r>
          </a:p>
          <a:p>
            <a:pPr marL="127000" indent="0">
              <a:buNone/>
            </a:pPr>
            <a:endParaRPr lang="en-US" altLang="ko-KR" dirty="0" smtClean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AI can detect emotions by learning what each facial expression means and applying that knowledge to the new information presented to it. Emotional artificial intelligence, or emotion AI, is a technology that is capable of reading, imitating, interpreting, and responding to human facial expressions and emotions.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smtClean="0">
                <a:latin typeface="Squada One" panose="02000000000000000000" pitchFamily="2" charset="0"/>
              </a:rPr>
              <a:t>Face emotion recognition</a:t>
            </a:r>
            <a:r>
              <a:rPr lang="en" dirty="0" smtClean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2006267" y="201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Squada One" panose="02000000000000000000" charset="0"/>
              </a:rPr>
              <a:t>Face Emotion Recognition</a:t>
            </a:r>
            <a:endParaRPr sz="5400" dirty="0">
              <a:latin typeface="Squada One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8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936510" y="456034"/>
            <a:ext cx="6581890" cy="256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from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facial_emotion_recognition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import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EmotionRecognition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emRec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EmotionRecognition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(device='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cpu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 =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cv2.VideoCapture(0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success, frame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cam.read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frame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emRec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.recognise_emotion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(frame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return_type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='BGR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cv.imshow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('frame', frame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cv2.waitKey(1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break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smtClean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318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Squada One</vt:lpstr>
      <vt:lpstr>Fira Sans Condensed</vt:lpstr>
      <vt:lpstr>Fira Sans Condensed ExtraBold</vt:lpstr>
      <vt:lpstr>Arial</vt:lpstr>
      <vt:lpstr>Barlow</vt:lpstr>
      <vt:lpstr>Clinical Case in Neurology by Slidesgo</vt:lpstr>
      <vt:lpstr>AI Master Class series – Day 8</vt:lpstr>
      <vt:lpstr>Day-8 Agenda.</vt:lpstr>
      <vt:lpstr>Installing Libraries</vt:lpstr>
      <vt:lpstr>Installing Libraries</vt:lpstr>
      <vt:lpstr>Configuring Torch for CPU</vt:lpstr>
      <vt:lpstr>Face emotion recognition.</vt:lpstr>
      <vt:lpstr>Practical session</vt:lpstr>
      <vt:lpstr>Face Emotion Recognition</vt:lpstr>
      <vt:lpstr>PowerPoint Presentation</vt:lpstr>
      <vt:lpstr>AI News – Day 8.  Sept - 2020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ADMIN</cp:lastModifiedBy>
  <cp:revision>201</cp:revision>
  <dcterms:modified xsi:type="dcterms:W3CDTF">2020-10-12T09:50:24Z</dcterms:modified>
</cp:coreProperties>
</file>