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321" r:id="rId2"/>
    <p:sldId id="258" r:id="rId3"/>
    <p:sldId id="382" r:id="rId4"/>
    <p:sldId id="380" r:id="rId5"/>
    <p:sldId id="389" r:id="rId6"/>
    <p:sldId id="407" r:id="rId7"/>
    <p:sldId id="401" r:id="rId8"/>
    <p:sldId id="402" r:id="rId9"/>
    <p:sldId id="403" r:id="rId10"/>
    <p:sldId id="383" r:id="rId11"/>
    <p:sldId id="384" r:id="rId12"/>
    <p:sldId id="351" r:id="rId13"/>
    <p:sldId id="404" r:id="rId14"/>
    <p:sldId id="406" r:id="rId15"/>
    <p:sldId id="405" r:id="rId16"/>
    <p:sldId id="309" r:id="rId17"/>
    <p:sldId id="367" r:id="rId18"/>
    <p:sldId id="408" r:id="rId19"/>
    <p:sldId id="392" r:id="rId20"/>
    <p:sldId id="280" r:id="rId21"/>
  </p:sldIdLst>
  <p:sldSz cx="9144000" cy="5143500" type="screen16x9"/>
  <p:notesSz cx="6858000" cy="9144000"/>
  <p:embeddedFontLst>
    <p:embeddedFont>
      <p:font typeface="Fira Sans Condensed" panose="020B0604020202020204" charset="0"/>
      <p:regular r:id="rId23"/>
      <p:bold r:id="rId24"/>
      <p:italic r:id="rId25"/>
      <p:boldItalic r:id="rId26"/>
    </p:embeddedFont>
    <p:embeddedFont>
      <p:font typeface="Malgun Gothic" panose="020B0503020000020004" pitchFamily="34" charset="-127"/>
      <p:regular r:id="rId27"/>
      <p:bold r:id="rId28"/>
    </p:embeddedFont>
    <p:embeddedFont>
      <p:font typeface="Barlow" panose="00000500000000000000" pitchFamily="2" charset="0"/>
      <p:regular r:id="rId29"/>
      <p:bold r:id="rId30"/>
      <p:italic r:id="rId31"/>
      <p:boldItalic r:id="rId32"/>
    </p:embeddedFont>
    <p:embeddedFont>
      <p:font typeface="Squada One" panose="02000000000000000000" pitchFamily="2" charset="0"/>
      <p:regular r:id="rId33"/>
    </p:embeddedFont>
    <p:embeddedFont>
      <p:font typeface="Fira Sans Condensed ExtraBold"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FFFFFF"/>
    <a:srgbClr val="FFC208"/>
    <a:srgbClr val="B60086"/>
    <a:srgbClr val="92D050"/>
    <a:srgbClr val="FD0098"/>
    <a:srgbClr val="5F2FB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50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13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4580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322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842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3861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98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128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9013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302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4323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5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095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7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389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10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mailto:sanjay@pantechmail.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11</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Object Recognition</a:t>
            </a:r>
            <a:endParaRPr sz="500" b="1" dirty="0">
              <a:latin typeface="Barlow" panose="00000500000000000000" charset="0"/>
            </a:endParaRPr>
          </a:p>
        </p:txBody>
      </p:sp>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134672"/>
            <a:ext cx="4746000"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MobileNet</a:t>
            </a:r>
            <a:r>
              <a:rPr lang="en-IN" dirty="0" smtClean="0">
                <a:latin typeface="Squada One" panose="02000000000000000000" pitchFamily="2" charset="0"/>
              </a:rPr>
              <a:t> SSD Architecture</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4098" name="Picture 2" descr="Realtime human pose recognition through computer vision - Using TensorFlow  and PoseNet on a video feed"/>
          <p:cNvPicPr>
            <a:picLocks noChangeAspect="1" noChangeArrowheads="1"/>
          </p:cNvPicPr>
          <p:nvPr/>
        </p:nvPicPr>
        <p:blipFill rotWithShape="1">
          <a:blip r:embed="rId3">
            <a:extLst>
              <a:ext uri="{28A0092B-C50C-407E-A947-70E740481C1C}">
                <a14:useLocalDpi xmlns:a14="http://schemas.microsoft.com/office/drawing/2010/main" val="0"/>
              </a:ext>
            </a:extLst>
          </a:blip>
          <a:srcRect t="1" b="694"/>
          <a:stretch/>
        </p:blipFill>
        <p:spPr bwMode="auto">
          <a:xfrm>
            <a:off x="446520" y="1113846"/>
            <a:ext cx="8084415" cy="343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07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134672"/>
            <a:ext cx="4746000"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ReLu</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918098"/>
            <a:ext cx="4880489" cy="3323987"/>
          </a:xfrm>
          <a:prstGeom prst="rect">
            <a:avLst/>
          </a:prstGeom>
        </p:spPr>
        <p:txBody>
          <a:bodyPr wrap="square">
            <a:spAutoFit/>
          </a:bodyPr>
          <a:lstStyle/>
          <a:p>
            <a:pPr marL="342900" indent="-34290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 Rectified Linear Unit is the most commonly used activation function in deep learning models. </a:t>
            </a:r>
            <a:endParaRPr lang="en-US" altLang="ko-KR" dirty="0" smtClean="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The </a:t>
            </a:r>
            <a:r>
              <a:rPr lang="en-US" altLang="ko-KR" dirty="0">
                <a:solidFill>
                  <a:schemeClr val="tx1"/>
                </a:solidFill>
                <a:latin typeface="Barlow" panose="00000500000000000000" pitchFamily="2" charset="0"/>
                <a:cs typeface="Arial" pitchFamily="34" charset="0"/>
              </a:rPr>
              <a:t>function returns 0 if it receives any negative input, but for any positive value  x  it returns that value back. So it can be written as  f(x)=max(0,x) </a:t>
            </a:r>
            <a:r>
              <a:rPr lang="en-US" altLang="ko-KR" dirty="0" smtClean="0">
                <a:solidFill>
                  <a:schemeClr val="tx1"/>
                </a:solidFill>
                <a:latin typeface="Barlow" panose="00000500000000000000" pitchFamily="2" charset="0"/>
                <a:cs typeface="Arial" pitchFamily="34" charset="0"/>
              </a:rPr>
              <a:t>.</a:t>
            </a:r>
          </a:p>
          <a:p>
            <a:pPr marL="342900" indent="-34290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 </a:t>
            </a:r>
            <a:r>
              <a:rPr lang="en-US" altLang="ko-KR" dirty="0" err="1">
                <a:solidFill>
                  <a:schemeClr val="tx1"/>
                </a:solidFill>
                <a:latin typeface="Barlow" panose="00000500000000000000" pitchFamily="2" charset="0"/>
                <a:cs typeface="Arial" pitchFamily="34" charset="0"/>
              </a:rPr>
              <a:t>ReLu</a:t>
            </a:r>
            <a:r>
              <a:rPr lang="en-US" altLang="ko-KR" dirty="0">
                <a:solidFill>
                  <a:schemeClr val="tx1"/>
                </a:solidFill>
                <a:latin typeface="Barlow" panose="00000500000000000000" pitchFamily="2" charset="0"/>
                <a:cs typeface="Arial" pitchFamily="34" charset="0"/>
              </a:rPr>
              <a:t> function is able to accelerate the training speed of deep neural networks compared to traditional activation functions since the derivative of </a:t>
            </a:r>
            <a:r>
              <a:rPr lang="en-US" altLang="ko-KR" dirty="0" err="1">
                <a:solidFill>
                  <a:schemeClr val="tx1"/>
                </a:solidFill>
                <a:latin typeface="Barlow" panose="00000500000000000000" pitchFamily="2" charset="0"/>
                <a:cs typeface="Arial" pitchFamily="34" charset="0"/>
              </a:rPr>
              <a:t>ReLu</a:t>
            </a:r>
            <a:r>
              <a:rPr lang="en-US" altLang="ko-KR" dirty="0">
                <a:solidFill>
                  <a:schemeClr val="tx1"/>
                </a:solidFill>
                <a:latin typeface="Barlow" panose="00000500000000000000" pitchFamily="2" charset="0"/>
                <a:cs typeface="Arial" pitchFamily="34" charset="0"/>
              </a:rPr>
              <a:t> is 1 for a positive input. </a:t>
            </a:r>
            <a:endParaRPr lang="en-US" altLang="ko-KR" dirty="0" smtClean="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Due </a:t>
            </a:r>
            <a:r>
              <a:rPr lang="en-US" altLang="ko-KR" dirty="0">
                <a:solidFill>
                  <a:schemeClr val="tx1"/>
                </a:solidFill>
                <a:latin typeface="Barlow" panose="00000500000000000000" pitchFamily="2" charset="0"/>
                <a:cs typeface="Arial" pitchFamily="34" charset="0"/>
              </a:rPr>
              <a:t>to a constant, deep neural networks do not need to take additional time for computing error terms during training phase.</a:t>
            </a:r>
          </a:p>
        </p:txBody>
      </p:sp>
      <p:pic>
        <p:nvPicPr>
          <p:cNvPr id="7170" name="Picture 2" descr="ReLU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298" y="1610595"/>
            <a:ext cx="29622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03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4" end="4"/>
                                            </p:txEl>
                                          </p:spTgt>
                                        </p:tgtEl>
                                        <p:attrNameLst>
                                          <p:attrName>style.visibility</p:attrName>
                                        </p:attrNameLst>
                                      </p:cBhvr>
                                      <p:to>
                                        <p:strVal val="visible"/>
                                      </p:to>
                                    </p:set>
                                    <p:animEffect transition="in" filter="fade">
                                      <p:cBhvr>
                                        <p:cTn id="17" dur="500"/>
                                        <p:tgtEl>
                                          <p:spTgt spid="3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xEl>
                                              <p:pRg st="6" end="6"/>
                                            </p:txEl>
                                          </p:spTgt>
                                        </p:tgtEl>
                                        <p:attrNameLst>
                                          <p:attrName>style.visibility</p:attrName>
                                        </p:attrNameLst>
                                      </p:cBhvr>
                                      <p:to>
                                        <p:strVal val="visible"/>
                                      </p:to>
                                    </p:set>
                                    <p:animEffect transition="in" filter="fade">
                                      <p:cBhvr>
                                        <p:cTn id="22" dur="500"/>
                                        <p:tgtEl>
                                          <p:spTgt spid="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135804"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OpenCV</a:t>
            </a:r>
            <a:r>
              <a:rPr lang="en-IN" dirty="0" smtClean="0">
                <a:latin typeface="Squada One" panose="02000000000000000000" pitchFamily="2" charset="0"/>
              </a:rPr>
              <a:t> Basic Syntax for DNN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18" name="Rectangle 17">
            <a:extLst>
              <a:ext uri="{FF2B5EF4-FFF2-40B4-BE49-F238E27FC236}">
                <a16:creationId xmlns:a16="http://schemas.microsoft.com/office/drawing/2014/main" id="{743E8C94-61F1-483B-89A7-36F68DF35AAE}"/>
              </a:ext>
            </a:extLst>
          </p:cNvPr>
          <p:cNvSpPr/>
          <p:nvPr/>
        </p:nvSpPr>
        <p:spPr>
          <a:xfrm>
            <a:off x="463171" y="1263493"/>
            <a:ext cx="6229029" cy="646331"/>
          </a:xfrm>
          <a:prstGeom prst="rect">
            <a:avLst/>
          </a:prstGeom>
        </p:spPr>
        <p:txBody>
          <a:bodyPr wrap="square">
            <a:spAutoFit/>
          </a:bodyPr>
          <a:lstStyle/>
          <a:p>
            <a:r>
              <a:rPr lang="en-US" altLang="ko-KR" sz="1800" dirty="0" smtClean="0">
                <a:solidFill>
                  <a:schemeClr val="tx1"/>
                </a:solidFill>
                <a:latin typeface="Squada One" panose="02000000000000000000" pitchFamily="2" charset="0"/>
                <a:cs typeface="Arial" pitchFamily="34" charset="0"/>
              </a:rPr>
              <a:t>cv2.dnn.blobFromImage</a:t>
            </a:r>
            <a:endParaRPr lang="en-US" altLang="ko-KR" sz="1800" dirty="0">
              <a:solidFill>
                <a:schemeClr val="tx1"/>
              </a:solidFill>
              <a:latin typeface="Squada One" panose="02000000000000000000" pitchFamily="2" charset="0"/>
              <a:cs typeface="Arial" pitchFamily="34" charset="0"/>
            </a:endParaRPr>
          </a:p>
          <a:p>
            <a:r>
              <a:rPr lang="en-US" altLang="ko-KR" sz="1800" dirty="0" smtClean="0">
                <a:solidFill>
                  <a:schemeClr val="tx1"/>
                </a:solidFill>
                <a:latin typeface="Squada One" panose="02000000000000000000" pitchFamily="2" charset="0"/>
                <a:cs typeface="Arial" pitchFamily="34" charset="0"/>
              </a:rPr>
              <a:t>cv2.dnn.blobFromImages</a:t>
            </a:r>
            <a:endParaRPr lang="en-US" altLang="ko-KR" dirty="0">
              <a:solidFill>
                <a:schemeClr val="tx1"/>
              </a:solidFill>
              <a:latin typeface="Squada One" panose="02000000000000000000" pitchFamily="2" charset="0"/>
              <a:cs typeface="Arial" pitchFamily="34" charset="0"/>
            </a:endParaRPr>
          </a:p>
        </p:txBody>
      </p:sp>
      <p:sp>
        <p:nvSpPr>
          <p:cNvPr id="20" name="Rectangle 19">
            <a:extLst>
              <a:ext uri="{FF2B5EF4-FFF2-40B4-BE49-F238E27FC236}">
                <a16:creationId xmlns:a16="http://schemas.microsoft.com/office/drawing/2014/main" id="{743E8C94-61F1-483B-89A7-36F68DF35AAE}"/>
              </a:ext>
            </a:extLst>
          </p:cNvPr>
          <p:cNvSpPr/>
          <p:nvPr/>
        </p:nvSpPr>
        <p:spPr>
          <a:xfrm>
            <a:off x="463172" y="851792"/>
            <a:ext cx="6136055" cy="400110"/>
          </a:xfrm>
          <a:prstGeom prst="rect">
            <a:avLst/>
          </a:prstGeom>
        </p:spPr>
        <p:txBody>
          <a:bodyPr wrap="square">
            <a:spAutoFit/>
          </a:bodyPr>
          <a:lstStyle/>
          <a:p>
            <a:r>
              <a:rPr lang="en-US" altLang="ko-KR" sz="2000" dirty="0" smtClean="0">
                <a:solidFill>
                  <a:schemeClr val="accent2"/>
                </a:solidFill>
                <a:latin typeface="Squada One" panose="02000000000000000000" pitchFamily="2" charset="0"/>
                <a:cs typeface="Arial" pitchFamily="34" charset="0"/>
              </a:rPr>
              <a:t>Loading Image from Disk to DNN</a:t>
            </a:r>
            <a:endParaRPr lang="en-US" altLang="ko-KR" sz="2000" dirty="0">
              <a:solidFill>
                <a:schemeClr val="accent2"/>
              </a:solidFill>
              <a:latin typeface="Squada One" panose="02000000000000000000" pitchFamily="2" charset="0"/>
              <a:cs typeface="Arial" pitchFamily="34" charset="0"/>
            </a:endParaRPr>
          </a:p>
        </p:txBody>
      </p:sp>
      <p:sp>
        <p:nvSpPr>
          <p:cNvPr id="22" name="Rectangle 21">
            <a:extLst>
              <a:ext uri="{FF2B5EF4-FFF2-40B4-BE49-F238E27FC236}">
                <a16:creationId xmlns:a16="http://schemas.microsoft.com/office/drawing/2014/main" id="{743E8C94-61F1-483B-89A7-36F68DF35AAE}"/>
              </a:ext>
            </a:extLst>
          </p:cNvPr>
          <p:cNvSpPr/>
          <p:nvPr/>
        </p:nvSpPr>
        <p:spPr>
          <a:xfrm>
            <a:off x="463171" y="2490738"/>
            <a:ext cx="6136055" cy="2062103"/>
          </a:xfrm>
          <a:prstGeom prst="rect">
            <a:avLst/>
          </a:prstGeom>
        </p:spPr>
        <p:txBody>
          <a:bodyPr wrap="square">
            <a:spAutoFit/>
          </a:bodyPr>
          <a:lstStyle/>
          <a:p>
            <a:r>
              <a:rPr lang="en-US" altLang="ko-KR" sz="1600" dirty="0">
                <a:solidFill>
                  <a:schemeClr val="tx1"/>
                </a:solidFill>
                <a:latin typeface="Squada One" panose="02000000000000000000" pitchFamily="2" charset="0"/>
                <a:cs typeface="Arial" pitchFamily="34" charset="0"/>
              </a:rPr>
              <a:t>cv2.dnn.createCaffeImporter</a:t>
            </a:r>
          </a:p>
          <a:p>
            <a:r>
              <a:rPr lang="en-US" altLang="ko-KR" sz="1600" dirty="0">
                <a:solidFill>
                  <a:schemeClr val="tx1"/>
                </a:solidFill>
                <a:latin typeface="Squada One" panose="02000000000000000000" pitchFamily="2" charset="0"/>
                <a:cs typeface="Arial" pitchFamily="34" charset="0"/>
              </a:rPr>
              <a:t>cv2.dnn.createTensorFlowImporter</a:t>
            </a:r>
          </a:p>
          <a:p>
            <a:r>
              <a:rPr lang="en-US" altLang="ko-KR" sz="1600" dirty="0" smtClean="0">
                <a:solidFill>
                  <a:schemeClr val="tx1"/>
                </a:solidFill>
                <a:latin typeface="Squada One" panose="02000000000000000000" pitchFamily="2" charset="0"/>
                <a:cs typeface="Arial" pitchFamily="34" charset="0"/>
              </a:rPr>
              <a:t>cv2.dnn.createTorchImporter</a:t>
            </a:r>
          </a:p>
          <a:p>
            <a:endParaRPr lang="en-US" altLang="ko-KR" sz="1600" dirty="0">
              <a:solidFill>
                <a:schemeClr val="tx1"/>
              </a:solidFill>
              <a:latin typeface="Squada One" panose="02000000000000000000" pitchFamily="2" charset="0"/>
              <a:cs typeface="Arial" pitchFamily="34" charset="0"/>
            </a:endParaRPr>
          </a:p>
          <a:p>
            <a:r>
              <a:rPr lang="en-US" altLang="ko-KR" sz="1600" dirty="0">
                <a:solidFill>
                  <a:schemeClr val="tx1"/>
                </a:solidFill>
                <a:latin typeface="Squada One" panose="02000000000000000000" pitchFamily="2" charset="0"/>
                <a:cs typeface="Arial" pitchFamily="34" charset="0"/>
              </a:rPr>
              <a:t>cv2.dnn.readNetFromCaffe</a:t>
            </a:r>
          </a:p>
          <a:p>
            <a:r>
              <a:rPr lang="en-US" altLang="ko-KR" sz="1600" dirty="0">
                <a:solidFill>
                  <a:schemeClr val="tx1"/>
                </a:solidFill>
                <a:latin typeface="Squada One" panose="02000000000000000000" pitchFamily="2" charset="0"/>
                <a:cs typeface="Arial" pitchFamily="34" charset="0"/>
              </a:rPr>
              <a:t>cv2.dnn.readNetFromTensorFlow</a:t>
            </a:r>
          </a:p>
          <a:p>
            <a:r>
              <a:rPr lang="en-US" altLang="ko-KR" sz="1600" dirty="0">
                <a:solidFill>
                  <a:schemeClr val="tx1"/>
                </a:solidFill>
                <a:latin typeface="Squada One" panose="02000000000000000000" pitchFamily="2" charset="0"/>
                <a:cs typeface="Arial" pitchFamily="34" charset="0"/>
              </a:rPr>
              <a:t>cv2.dnn.readNetFromTorch</a:t>
            </a:r>
          </a:p>
          <a:p>
            <a:r>
              <a:rPr lang="en-US" altLang="ko-KR" sz="1600" dirty="0">
                <a:solidFill>
                  <a:schemeClr val="tx1"/>
                </a:solidFill>
                <a:latin typeface="Squada One" panose="02000000000000000000" pitchFamily="2" charset="0"/>
                <a:cs typeface="Arial" pitchFamily="34" charset="0"/>
              </a:rPr>
              <a:t>cv2.dnn.readhTorchBlob</a:t>
            </a:r>
          </a:p>
        </p:txBody>
      </p:sp>
      <p:sp>
        <p:nvSpPr>
          <p:cNvPr id="23" name="Rectangle 22">
            <a:extLst>
              <a:ext uri="{FF2B5EF4-FFF2-40B4-BE49-F238E27FC236}">
                <a16:creationId xmlns:a16="http://schemas.microsoft.com/office/drawing/2014/main" id="{743E8C94-61F1-483B-89A7-36F68DF35AAE}"/>
              </a:ext>
            </a:extLst>
          </p:cNvPr>
          <p:cNvSpPr/>
          <p:nvPr/>
        </p:nvSpPr>
        <p:spPr>
          <a:xfrm>
            <a:off x="463171" y="2097026"/>
            <a:ext cx="6136055" cy="400110"/>
          </a:xfrm>
          <a:prstGeom prst="rect">
            <a:avLst/>
          </a:prstGeom>
        </p:spPr>
        <p:txBody>
          <a:bodyPr wrap="square">
            <a:spAutoFit/>
          </a:bodyPr>
          <a:lstStyle/>
          <a:p>
            <a:r>
              <a:rPr lang="en-US" altLang="ko-KR" sz="2000" dirty="0" smtClean="0">
                <a:solidFill>
                  <a:schemeClr val="accent2"/>
                </a:solidFill>
                <a:latin typeface="Squada One" panose="02000000000000000000" pitchFamily="2" charset="0"/>
                <a:cs typeface="Arial" pitchFamily="34" charset="0"/>
              </a:rPr>
              <a:t>Import Model from various Framework</a:t>
            </a:r>
            <a:endParaRPr lang="en-US" altLang="ko-KR" sz="2000" dirty="0">
              <a:solidFill>
                <a:schemeClr val="accent2"/>
              </a:solidFill>
              <a:latin typeface="Squada One" panose="02000000000000000000" pitchFamily="2" charset="0"/>
              <a:cs typeface="Arial" pitchFamily="34" charset="0"/>
            </a:endParaRPr>
          </a:p>
        </p:txBody>
      </p:sp>
      <p:sp>
        <p:nvSpPr>
          <p:cNvPr id="9" name="Rectangle 8">
            <a:extLst>
              <a:ext uri="{FF2B5EF4-FFF2-40B4-BE49-F238E27FC236}">
                <a16:creationId xmlns:a16="http://schemas.microsoft.com/office/drawing/2014/main" id="{743E8C94-61F1-483B-89A7-36F68DF35AAE}"/>
              </a:ext>
            </a:extLst>
          </p:cNvPr>
          <p:cNvSpPr/>
          <p:nvPr/>
        </p:nvSpPr>
        <p:spPr>
          <a:xfrm>
            <a:off x="463171" y="4722054"/>
            <a:ext cx="7302529" cy="338554"/>
          </a:xfrm>
          <a:prstGeom prst="rect">
            <a:avLst/>
          </a:prstGeom>
        </p:spPr>
        <p:txBody>
          <a:bodyPr wrap="square">
            <a:spAutoFit/>
          </a:bodyPr>
          <a:lstStyle/>
          <a:p>
            <a:r>
              <a:rPr lang="en-US" altLang="ko-KR" sz="1600" dirty="0">
                <a:solidFill>
                  <a:schemeClr val="accent2"/>
                </a:solidFill>
                <a:latin typeface="Squada One" panose="02000000000000000000" pitchFamily="2" charset="0"/>
                <a:cs typeface="Arial" pitchFamily="34" charset="0"/>
              </a:rPr>
              <a:t>.forward` method is used to forward-propagate our image and obtain the actual classification.</a:t>
            </a:r>
          </a:p>
        </p:txBody>
      </p:sp>
    </p:spTree>
    <p:extLst>
      <p:ext uri="{BB962C8B-B14F-4D97-AF65-F5344CB8AC3E}">
        <p14:creationId xmlns:p14="http://schemas.microsoft.com/office/powerpoint/2010/main" val="213106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135804"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cv2.dnn.blobFromImage</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18" name="Rectangle 17">
            <a:extLst>
              <a:ext uri="{FF2B5EF4-FFF2-40B4-BE49-F238E27FC236}">
                <a16:creationId xmlns:a16="http://schemas.microsoft.com/office/drawing/2014/main" id="{743E8C94-61F1-483B-89A7-36F68DF35AAE}"/>
              </a:ext>
            </a:extLst>
          </p:cNvPr>
          <p:cNvSpPr/>
          <p:nvPr/>
        </p:nvSpPr>
        <p:spPr>
          <a:xfrm>
            <a:off x="463175" y="1168659"/>
            <a:ext cx="6229029" cy="1477328"/>
          </a:xfrm>
          <a:prstGeom prst="rect">
            <a:avLst/>
          </a:prstGeom>
        </p:spPr>
        <p:txBody>
          <a:bodyPr wrap="square">
            <a:spAutoFit/>
          </a:bodyPr>
          <a:lstStyle/>
          <a:p>
            <a:r>
              <a:rPr lang="en-US" altLang="ko-KR" sz="1800" dirty="0" smtClean="0">
                <a:solidFill>
                  <a:srgbClr val="507C89"/>
                </a:solidFill>
                <a:latin typeface="Squada One" panose="02000000000000000000" pitchFamily="2" charset="0"/>
                <a:cs typeface="Arial" pitchFamily="34" charset="0"/>
              </a:rPr>
              <a:t>Mean Subtracted Normalized Image </a:t>
            </a:r>
            <a:r>
              <a:rPr lang="en-US" altLang="ko-KR" sz="1800" dirty="0">
                <a:solidFill>
                  <a:srgbClr val="507C89"/>
                </a:solidFill>
                <a:latin typeface="Squada One" panose="02000000000000000000" pitchFamily="2" charset="0"/>
                <a:cs typeface="Arial" pitchFamily="34" charset="0"/>
              </a:rPr>
              <a:t>= </a:t>
            </a:r>
            <a:r>
              <a:rPr lang="en-US" altLang="ko-KR" sz="1800" dirty="0" smtClean="0">
                <a:solidFill>
                  <a:srgbClr val="507C89"/>
                </a:solidFill>
                <a:latin typeface="Squada One" panose="02000000000000000000" pitchFamily="2" charset="0"/>
                <a:cs typeface="Arial" pitchFamily="34" charset="0"/>
              </a:rPr>
              <a:t>cv2.dnn.blobFromImage(</a:t>
            </a:r>
            <a:r>
              <a:rPr lang="en-US" altLang="ko-KR" sz="1800" dirty="0" err="1" smtClean="0">
                <a:solidFill>
                  <a:srgbClr val="507C89"/>
                </a:solidFill>
                <a:latin typeface="Squada One" panose="02000000000000000000" pitchFamily="2" charset="0"/>
                <a:cs typeface="Arial" pitchFamily="34" charset="0"/>
              </a:rPr>
              <a:t>resizedImage,scalingFactor</a:t>
            </a:r>
            <a:r>
              <a:rPr lang="en-US" altLang="ko-KR" sz="1800" dirty="0" smtClean="0">
                <a:solidFill>
                  <a:srgbClr val="507C89"/>
                </a:solidFill>
                <a:latin typeface="Squada One" panose="02000000000000000000" pitchFamily="2" charset="0"/>
                <a:cs typeface="Arial" pitchFamily="34" charset="0"/>
              </a:rPr>
              <a:t>, Spatial Size, Mean Subtraction Values)</a:t>
            </a:r>
          </a:p>
          <a:p>
            <a:endParaRPr lang="en-US" altLang="ko-KR" sz="1800" dirty="0">
              <a:solidFill>
                <a:schemeClr val="tx1"/>
              </a:solidFill>
              <a:latin typeface="Squada One" panose="02000000000000000000" pitchFamily="2" charset="0"/>
              <a:cs typeface="Arial" pitchFamily="34" charset="0"/>
            </a:endParaRPr>
          </a:p>
          <a:p>
            <a:r>
              <a:rPr lang="en-US" altLang="ko-KR" sz="1800" dirty="0" smtClean="0">
                <a:solidFill>
                  <a:schemeClr val="tx1"/>
                </a:solidFill>
                <a:latin typeface="Squada One" panose="02000000000000000000" pitchFamily="2" charset="0"/>
                <a:cs typeface="Arial" pitchFamily="34" charset="0"/>
              </a:rPr>
              <a:t>blob </a:t>
            </a:r>
            <a:r>
              <a:rPr lang="en-US" altLang="ko-KR" sz="1800" dirty="0">
                <a:solidFill>
                  <a:schemeClr val="tx1"/>
                </a:solidFill>
                <a:latin typeface="Squada One" panose="02000000000000000000" pitchFamily="2" charset="0"/>
                <a:cs typeface="Arial" pitchFamily="34" charset="0"/>
              </a:rPr>
              <a:t>= </a:t>
            </a:r>
            <a:r>
              <a:rPr lang="en-US" altLang="ko-KR" sz="1800" dirty="0" smtClean="0">
                <a:solidFill>
                  <a:schemeClr val="tx1"/>
                </a:solidFill>
                <a:latin typeface="Squada One" panose="02000000000000000000" pitchFamily="2" charset="0"/>
                <a:cs typeface="Arial" pitchFamily="34" charset="0"/>
              </a:rPr>
              <a:t>cv2.dnn.blobFromImage(imResizeBlob,0.007843</a:t>
            </a:r>
            <a:r>
              <a:rPr lang="en-US" altLang="ko-KR" sz="1800" dirty="0">
                <a:solidFill>
                  <a:schemeClr val="tx1"/>
                </a:solidFill>
                <a:latin typeface="Squada One" panose="02000000000000000000" pitchFamily="2" charset="0"/>
                <a:cs typeface="Arial" pitchFamily="34" charset="0"/>
              </a:rPr>
              <a:t>, (300, 300), 127.5)</a:t>
            </a:r>
            <a:endParaRPr lang="en-US" altLang="ko-KR" dirty="0">
              <a:solidFill>
                <a:schemeClr val="tx1"/>
              </a:solidFill>
              <a:latin typeface="Squada One" panose="02000000000000000000" pitchFamily="2" charset="0"/>
              <a:cs typeface="Arial" pitchFamily="34" charset="0"/>
            </a:endParaRPr>
          </a:p>
        </p:txBody>
      </p:sp>
      <p:pic>
        <p:nvPicPr>
          <p:cNvPr id="8197" name="Picture 5"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75" y="3110715"/>
            <a:ext cx="4778166" cy="138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135804"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Block Diagram – Workflow of DNN in </a:t>
            </a:r>
            <a:r>
              <a:rPr lang="en-IN" dirty="0" err="1" smtClean="0">
                <a:latin typeface="Squada One" panose="02000000000000000000" pitchFamily="2" charset="0"/>
              </a:rPr>
              <a:t>OpenCV</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 name="Rounded Rectangle 2"/>
          <p:cNvSpPr/>
          <p:nvPr/>
        </p:nvSpPr>
        <p:spPr>
          <a:xfrm>
            <a:off x="3018415" y="142571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Select Backend</a:t>
            </a:r>
            <a:endParaRPr lang="en-IN" dirty="0">
              <a:latin typeface="Squada One" panose="02000000000000000000" pitchFamily="2" charset="0"/>
            </a:endParaRPr>
          </a:p>
        </p:txBody>
      </p:sp>
      <p:sp>
        <p:nvSpPr>
          <p:cNvPr id="7" name="Rounded Rectangle 6"/>
          <p:cNvSpPr/>
          <p:nvPr/>
        </p:nvSpPr>
        <p:spPr>
          <a:xfrm>
            <a:off x="4903095" y="142571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Select target</a:t>
            </a:r>
            <a:endParaRPr lang="en-IN" dirty="0">
              <a:latin typeface="Squada One" panose="02000000000000000000" pitchFamily="2" charset="0"/>
            </a:endParaRPr>
          </a:p>
        </p:txBody>
      </p:sp>
      <p:sp>
        <p:nvSpPr>
          <p:cNvPr id="8" name="Rounded Rectangle 7"/>
          <p:cNvSpPr/>
          <p:nvPr/>
        </p:nvSpPr>
        <p:spPr>
          <a:xfrm>
            <a:off x="6787775" y="142571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Reading frame from </a:t>
            </a:r>
            <a:r>
              <a:rPr lang="en-IN" dirty="0" smtClean="0">
                <a:latin typeface="Squada One" panose="02000000000000000000" pitchFamily="2" charset="0"/>
              </a:rPr>
              <a:t>camera</a:t>
            </a:r>
            <a:endParaRPr lang="en-IN" dirty="0">
              <a:latin typeface="Squada One" panose="02000000000000000000" pitchFamily="2" charset="0"/>
            </a:endParaRPr>
          </a:p>
        </p:txBody>
      </p:sp>
      <p:sp>
        <p:nvSpPr>
          <p:cNvPr id="9" name="Rounded Rectangle 8"/>
          <p:cNvSpPr/>
          <p:nvPr/>
        </p:nvSpPr>
        <p:spPr>
          <a:xfrm>
            <a:off x="1133735" y="143587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Load Model</a:t>
            </a:r>
            <a:endParaRPr lang="en-IN" dirty="0">
              <a:latin typeface="Squada One" panose="02000000000000000000" pitchFamily="2" charset="0"/>
            </a:endParaRPr>
          </a:p>
        </p:txBody>
      </p:sp>
      <p:sp>
        <p:nvSpPr>
          <p:cNvPr id="10" name="Rounded Rectangle 9"/>
          <p:cNvSpPr/>
          <p:nvPr/>
        </p:nvSpPr>
        <p:spPr>
          <a:xfrm>
            <a:off x="1931295" y="31325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Convert to Blob</a:t>
            </a:r>
            <a:endParaRPr lang="en-IN" dirty="0">
              <a:latin typeface="Squada One" panose="02000000000000000000" pitchFamily="2" charset="0"/>
            </a:endParaRPr>
          </a:p>
        </p:txBody>
      </p:sp>
      <p:sp>
        <p:nvSpPr>
          <p:cNvPr id="11" name="Rounded Rectangle 10"/>
          <p:cNvSpPr/>
          <p:nvPr/>
        </p:nvSpPr>
        <p:spPr>
          <a:xfrm>
            <a:off x="3815975" y="31325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Forward</a:t>
            </a:r>
            <a:endParaRPr lang="en-IN" dirty="0">
              <a:latin typeface="Squada One" panose="02000000000000000000" pitchFamily="2" charset="0"/>
            </a:endParaRPr>
          </a:p>
        </p:txBody>
      </p:sp>
      <p:sp>
        <p:nvSpPr>
          <p:cNvPr id="12" name="Rounded Rectangle 11"/>
          <p:cNvSpPr/>
          <p:nvPr/>
        </p:nvSpPr>
        <p:spPr>
          <a:xfrm>
            <a:off x="5700655" y="31325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Post Process</a:t>
            </a:r>
            <a:endParaRPr lang="en-IN" dirty="0">
              <a:latin typeface="Squada One" panose="02000000000000000000" pitchFamily="2" charset="0"/>
            </a:endParaRPr>
          </a:p>
        </p:txBody>
      </p:sp>
      <p:cxnSp>
        <p:nvCxnSpPr>
          <p:cNvPr id="5" name="Straight Arrow Connector 4"/>
          <p:cNvCxnSpPr>
            <a:stCxn id="9" idx="3"/>
            <a:endCxn id="3" idx="1"/>
          </p:cNvCxnSpPr>
          <p:nvPr/>
        </p:nvCxnSpPr>
        <p:spPr>
          <a:xfrm flipV="1">
            <a:off x="2728855" y="173393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04270" y="172377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507480" y="174409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0" idx="1"/>
          </p:cNvCxnSpPr>
          <p:nvPr/>
        </p:nvCxnSpPr>
        <p:spPr>
          <a:xfrm flipH="1">
            <a:off x="1931295" y="1733935"/>
            <a:ext cx="6451600" cy="1706880"/>
          </a:xfrm>
          <a:prstGeom prst="bentConnector5">
            <a:avLst>
              <a:gd name="adj1" fmla="val -3543"/>
              <a:gd name="adj2" fmla="val 50000"/>
              <a:gd name="adj3" fmla="val 103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1" idx="1"/>
          </p:cNvCxnSpPr>
          <p:nvPr/>
        </p:nvCxnSpPr>
        <p:spPr>
          <a:xfrm>
            <a:off x="3526415" y="344081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a:off x="5411095" y="344081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9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135804"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Numpy</a:t>
            </a:r>
            <a:r>
              <a:rPr lang="en-IN" dirty="0" smtClean="0">
                <a:latin typeface="Squada One" panose="02000000000000000000" pitchFamily="2" charset="0"/>
              </a:rPr>
              <a:t> Basic Syntax</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18" name="Rectangle 17">
            <a:extLst>
              <a:ext uri="{FF2B5EF4-FFF2-40B4-BE49-F238E27FC236}">
                <a16:creationId xmlns:a16="http://schemas.microsoft.com/office/drawing/2014/main" id="{743E8C94-61F1-483B-89A7-36F68DF35AAE}"/>
              </a:ext>
            </a:extLst>
          </p:cNvPr>
          <p:cNvSpPr/>
          <p:nvPr/>
        </p:nvSpPr>
        <p:spPr>
          <a:xfrm>
            <a:off x="463171" y="1263493"/>
            <a:ext cx="6229029" cy="369332"/>
          </a:xfrm>
          <a:prstGeom prst="rect">
            <a:avLst/>
          </a:prstGeom>
        </p:spPr>
        <p:txBody>
          <a:bodyPr wrap="square">
            <a:spAutoFit/>
          </a:bodyPr>
          <a:lstStyle/>
          <a:p>
            <a:r>
              <a:rPr lang="en-US" altLang="ko-KR" sz="1800" dirty="0">
                <a:solidFill>
                  <a:schemeClr val="tx1"/>
                </a:solidFill>
                <a:latin typeface="Squada One" panose="02000000000000000000" pitchFamily="2" charset="0"/>
                <a:cs typeface="Arial" pitchFamily="34" charset="0"/>
              </a:rPr>
              <a:t>arr = </a:t>
            </a:r>
            <a:r>
              <a:rPr lang="en-US" altLang="ko-KR" sz="1800" dirty="0" err="1">
                <a:solidFill>
                  <a:schemeClr val="tx1"/>
                </a:solidFill>
                <a:latin typeface="Squada One" panose="02000000000000000000" pitchFamily="2" charset="0"/>
                <a:cs typeface="Arial" pitchFamily="34" charset="0"/>
              </a:rPr>
              <a:t>np.array</a:t>
            </a:r>
            <a:r>
              <a:rPr lang="en-US" altLang="ko-KR" sz="1800" dirty="0">
                <a:solidFill>
                  <a:schemeClr val="tx1"/>
                </a:solidFill>
                <a:latin typeface="Squada One" panose="02000000000000000000" pitchFamily="2" charset="0"/>
                <a:cs typeface="Arial" pitchFamily="34" charset="0"/>
              </a:rPr>
              <a:t>([1, 2, 3, 4, 5])</a:t>
            </a:r>
            <a:endParaRPr lang="en-US" altLang="ko-KR" dirty="0">
              <a:solidFill>
                <a:schemeClr val="tx1"/>
              </a:solidFill>
              <a:latin typeface="Squada One" panose="02000000000000000000" pitchFamily="2" charset="0"/>
              <a:cs typeface="Arial" pitchFamily="34" charset="0"/>
            </a:endParaRPr>
          </a:p>
        </p:txBody>
      </p:sp>
      <p:sp>
        <p:nvSpPr>
          <p:cNvPr id="20" name="Rectangle 19">
            <a:extLst>
              <a:ext uri="{FF2B5EF4-FFF2-40B4-BE49-F238E27FC236}">
                <a16:creationId xmlns:a16="http://schemas.microsoft.com/office/drawing/2014/main" id="{743E8C94-61F1-483B-89A7-36F68DF35AAE}"/>
              </a:ext>
            </a:extLst>
          </p:cNvPr>
          <p:cNvSpPr/>
          <p:nvPr/>
        </p:nvSpPr>
        <p:spPr>
          <a:xfrm>
            <a:off x="463172" y="851792"/>
            <a:ext cx="6136055" cy="400110"/>
          </a:xfrm>
          <a:prstGeom prst="rect">
            <a:avLst/>
          </a:prstGeom>
        </p:spPr>
        <p:txBody>
          <a:bodyPr wrap="square">
            <a:spAutoFit/>
          </a:bodyPr>
          <a:lstStyle/>
          <a:p>
            <a:r>
              <a:rPr lang="en-US" altLang="ko-KR" sz="2000" dirty="0" err="1" smtClean="0">
                <a:solidFill>
                  <a:schemeClr val="accent2"/>
                </a:solidFill>
                <a:latin typeface="Squada One" panose="02000000000000000000" pitchFamily="2" charset="0"/>
                <a:cs typeface="Arial" pitchFamily="34" charset="0"/>
              </a:rPr>
              <a:t>Numpy.array</a:t>
            </a:r>
            <a:endParaRPr lang="en-US" altLang="ko-KR" sz="2000" dirty="0">
              <a:solidFill>
                <a:schemeClr val="accent2"/>
              </a:solidFill>
              <a:latin typeface="Squada One" panose="02000000000000000000" pitchFamily="2" charset="0"/>
              <a:cs typeface="Arial" pitchFamily="34" charset="0"/>
            </a:endParaRPr>
          </a:p>
        </p:txBody>
      </p:sp>
      <p:sp>
        <p:nvSpPr>
          <p:cNvPr id="22" name="Rectangle 21">
            <a:extLst>
              <a:ext uri="{FF2B5EF4-FFF2-40B4-BE49-F238E27FC236}">
                <a16:creationId xmlns:a16="http://schemas.microsoft.com/office/drawing/2014/main" id="{743E8C94-61F1-483B-89A7-36F68DF35AAE}"/>
              </a:ext>
            </a:extLst>
          </p:cNvPr>
          <p:cNvSpPr/>
          <p:nvPr/>
        </p:nvSpPr>
        <p:spPr>
          <a:xfrm>
            <a:off x="463171" y="2490738"/>
            <a:ext cx="6136055" cy="1815882"/>
          </a:xfrm>
          <a:prstGeom prst="rect">
            <a:avLst/>
          </a:prstGeom>
        </p:spPr>
        <p:txBody>
          <a:bodyPr wrap="square">
            <a:spAutoFit/>
          </a:bodyPr>
          <a:lstStyle/>
          <a:p>
            <a:r>
              <a:rPr lang="en-US" altLang="ko-KR" sz="1600" dirty="0" err="1">
                <a:solidFill>
                  <a:schemeClr val="tx1"/>
                </a:solidFill>
                <a:latin typeface="Barlow" panose="00000500000000000000" pitchFamily="2" charset="0"/>
                <a:cs typeface="Arial" pitchFamily="34" charset="0"/>
              </a:rPr>
              <a:t>NumPy</a:t>
            </a:r>
            <a:r>
              <a:rPr lang="en-US" altLang="ko-KR" sz="1600" dirty="0">
                <a:solidFill>
                  <a:schemeClr val="tx1"/>
                </a:solidFill>
                <a:latin typeface="Barlow" panose="00000500000000000000" pitchFamily="2" charset="0"/>
                <a:cs typeface="Arial" pitchFamily="34" charset="0"/>
              </a:rPr>
              <a:t> </a:t>
            </a:r>
            <a:r>
              <a:rPr lang="en-US" altLang="ko-KR" sz="1600" dirty="0" err="1">
                <a:solidFill>
                  <a:schemeClr val="tx1"/>
                </a:solidFill>
                <a:latin typeface="Barlow" panose="00000500000000000000" pitchFamily="2" charset="0"/>
                <a:cs typeface="Arial" pitchFamily="34" charset="0"/>
              </a:rPr>
              <a:t>arange</a:t>
            </a:r>
            <a:r>
              <a:rPr lang="en-US" altLang="ko-KR" sz="1600" dirty="0">
                <a:solidFill>
                  <a:schemeClr val="tx1"/>
                </a:solidFill>
                <a:latin typeface="Barlow" panose="00000500000000000000" pitchFamily="2" charset="0"/>
                <a:cs typeface="Arial" pitchFamily="34" charset="0"/>
              </a:rPr>
              <a:t>() is one of the array creation routines based on numerical ranges. It creates an instance of </a:t>
            </a:r>
            <a:r>
              <a:rPr lang="en-US" altLang="ko-KR" sz="1600" dirty="0" err="1">
                <a:solidFill>
                  <a:schemeClr val="tx1"/>
                </a:solidFill>
                <a:latin typeface="Barlow" panose="00000500000000000000" pitchFamily="2" charset="0"/>
                <a:cs typeface="Arial" pitchFamily="34" charset="0"/>
              </a:rPr>
              <a:t>ndarray</a:t>
            </a:r>
            <a:r>
              <a:rPr lang="en-US" altLang="ko-KR" sz="1600" dirty="0">
                <a:solidFill>
                  <a:schemeClr val="tx1"/>
                </a:solidFill>
                <a:latin typeface="Barlow" panose="00000500000000000000" pitchFamily="2" charset="0"/>
                <a:cs typeface="Arial" pitchFamily="34" charset="0"/>
              </a:rPr>
              <a:t> with evenly spaced values and returns the reference to it</a:t>
            </a:r>
            <a:r>
              <a:rPr lang="en-US" altLang="ko-KR" sz="1600" dirty="0" smtClean="0">
                <a:solidFill>
                  <a:schemeClr val="tx1"/>
                </a:solidFill>
                <a:latin typeface="Barlow" panose="00000500000000000000" pitchFamily="2" charset="0"/>
                <a:cs typeface="Arial" pitchFamily="34" charset="0"/>
              </a:rPr>
              <a:t>.</a:t>
            </a:r>
          </a:p>
          <a:p>
            <a:endParaRPr lang="en-US" altLang="ko-KR" sz="1600" dirty="0" smtClean="0">
              <a:solidFill>
                <a:schemeClr val="tx1"/>
              </a:solidFill>
              <a:latin typeface="Squada One" panose="02000000000000000000" pitchFamily="2" charset="0"/>
              <a:cs typeface="Arial" pitchFamily="34" charset="0"/>
            </a:endParaRPr>
          </a:p>
          <a:p>
            <a:r>
              <a:rPr lang="en-US" altLang="ko-KR" sz="1600" dirty="0" smtClean="0">
                <a:solidFill>
                  <a:schemeClr val="tx1"/>
                </a:solidFill>
                <a:latin typeface="Squada One" panose="02000000000000000000" pitchFamily="2" charset="0"/>
                <a:cs typeface="Arial" pitchFamily="34" charset="0"/>
              </a:rPr>
              <a:t>for </a:t>
            </a:r>
            <a:r>
              <a:rPr lang="en-US" altLang="ko-KR" sz="1600" dirty="0" err="1">
                <a:solidFill>
                  <a:schemeClr val="tx1"/>
                </a:solidFill>
                <a:latin typeface="Squada One" panose="02000000000000000000" pitchFamily="2" charset="0"/>
                <a:cs typeface="Arial" pitchFamily="34" charset="0"/>
              </a:rPr>
              <a:t>i</a:t>
            </a:r>
            <a:r>
              <a:rPr lang="en-US" altLang="ko-KR" sz="1600" dirty="0">
                <a:solidFill>
                  <a:schemeClr val="tx1"/>
                </a:solidFill>
                <a:latin typeface="Squada One" panose="02000000000000000000" pitchFamily="2" charset="0"/>
                <a:cs typeface="Arial" pitchFamily="34" charset="0"/>
              </a:rPr>
              <a:t> in </a:t>
            </a:r>
            <a:r>
              <a:rPr lang="en-US" altLang="ko-KR" sz="1600" dirty="0" err="1">
                <a:solidFill>
                  <a:schemeClr val="tx1"/>
                </a:solidFill>
                <a:latin typeface="Squada One" panose="02000000000000000000" pitchFamily="2" charset="0"/>
                <a:cs typeface="Arial" pitchFamily="34" charset="0"/>
              </a:rPr>
              <a:t>np.arange</a:t>
            </a:r>
            <a:r>
              <a:rPr lang="en-US" altLang="ko-KR" sz="1600" dirty="0">
                <a:solidFill>
                  <a:schemeClr val="tx1"/>
                </a:solidFill>
                <a:latin typeface="Squada One" panose="02000000000000000000" pitchFamily="2" charset="0"/>
                <a:cs typeface="Arial" pitchFamily="34" charset="0"/>
              </a:rPr>
              <a:t>(0,detShape</a:t>
            </a:r>
            <a:r>
              <a:rPr lang="en-US" altLang="ko-KR" sz="1600" dirty="0" smtClean="0">
                <a:solidFill>
                  <a:schemeClr val="tx1"/>
                </a:solidFill>
                <a:latin typeface="Squada One" panose="02000000000000000000" pitchFamily="2" charset="0"/>
                <a:cs typeface="Arial" pitchFamily="34" charset="0"/>
              </a:rPr>
              <a:t>):</a:t>
            </a:r>
          </a:p>
          <a:p>
            <a:endParaRPr lang="en-US" altLang="ko-KR" sz="1600" dirty="0">
              <a:solidFill>
                <a:schemeClr val="tx1"/>
              </a:solidFill>
              <a:latin typeface="Squada One" panose="02000000000000000000" pitchFamily="2" charset="0"/>
              <a:cs typeface="Arial" pitchFamily="34" charset="0"/>
            </a:endParaRPr>
          </a:p>
          <a:p>
            <a:endParaRPr lang="en-US" altLang="ko-KR" sz="1600" dirty="0">
              <a:solidFill>
                <a:schemeClr val="tx1"/>
              </a:solidFill>
              <a:latin typeface="Squada One" panose="02000000000000000000" pitchFamily="2" charset="0"/>
              <a:cs typeface="Arial" pitchFamily="34" charset="0"/>
            </a:endParaRPr>
          </a:p>
        </p:txBody>
      </p:sp>
      <p:sp>
        <p:nvSpPr>
          <p:cNvPr id="23" name="Rectangle 22">
            <a:extLst>
              <a:ext uri="{FF2B5EF4-FFF2-40B4-BE49-F238E27FC236}">
                <a16:creationId xmlns:a16="http://schemas.microsoft.com/office/drawing/2014/main" id="{743E8C94-61F1-483B-89A7-36F68DF35AAE}"/>
              </a:ext>
            </a:extLst>
          </p:cNvPr>
          <p:cNvSpPr/>
          <p:nvPr/>
        </p:nvSpPr>
        <p:spPr>
          <a:xfrm>
            <a:off x="463171" y="1921415"/>
            <a:ext cx="6136055" cy="400110"/>
          </a:xfrm>
          <a:prstGeom prst="rect">
            <a:avLst/>
          </a:prstGeom>
        </p:spPr>
        <p:txBody>
          <a:bodyPr wrap="square">
            <a:spAutoFit/>
          </a:bodyPr>
          <a:lstStyle/>
          <a:p>
            <a:r>
              <a:rPr lang="en-US" altLang="ko-KR" sz="2000" dirty="0" err="1" smtClean="0">
                <a:solidFill>
                  <a:schemeClr val="accent2"/>
                </a:solidFill>
                <a:latin typeface="Squada One" panose="02000000000000000000" pitchFamily="2" charset="0"/>
                <a:cs typeface="Arial" pitchFamily="34" charset="0"/>
              </a:rPr>
              <a:t>Numpy.arrange</a:t>
            </a:r>
            <a:endParaRPr lang="en-US" altLang="ko-KR" sz="2000" dirty="0">
              <a:solidFill>
                <a:schemeClr val="accent2"/>
              </a:solidFill>
              <a:latin typeface="Squada One" panose="02000000000000000000" pitchFamily="2" charset="0"/>
              <a:cs typeface="Arial" pitchFamily="34" charset="0"/>
            </a:endParaRPr>
          </a:p>
        </p:txBody>
      </p:sp>
      <p:pic>
        <p:nvPicPr>
          <p:cNvPr id="8195" name="Picture 3" descr="NumPy arange() in 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824" y="261860"/>
            <a:ext cx="4428532" cy="190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fade">
                                      <p:cBhvr>
                                        <p:cTn id="20" dur="500"/>
                                        <p:tgtEl>
                                          <p:spTgt spid="81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257" name="Google Shape;1214;p59"/>
          <p:cNvPicPr preferRelativeResize="0"/>
          <p:nvPr/>
        </p:nvPicPr>
        <p:blipFill>
          <a:blip r:embed="rId3">
            <a:alphaModFix/>
          </a:blip>
          <a:stretch>
            <a:fillRect/>
          </a:stretch>
        </p:blipFill>
        <p:spPr>
          <a:xfrm>
            <a:off x="0" y="742881"/>
            <a:ext cx="9144000" cy="4400619"/>
          </a:xfrm>
          <a:prstGeom prst="rect">
            <a:avLst/>
          </a:prstGeom>
          <a:noFill/>
          <a:ln>
            <a:noFill/>
          </a:ln>
        </p:spPr>
      </p:pic>
      <p:sp>
        <p:nvSpPr>
          <p:cNvPr id="750" name="Google Shape;750;p44"/>
          <p:cNvSpPr txBox="1">
            <a:spLocks noGrp="1"/>
          </p:cNvSpPr>
          <p:nvPr>
            <p:ph type="title"/>
          </p:nvPr>
        </p:nvSpPr>
        <p:spPr>
          <a:xfrm>
            <a:off x="1955467" y="139981"/>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Practical session</a:t>
            </a:r>
            <a:endParaRPr sz="5400" dirty="0">
              <a:latin typeface="Squada One" panose="02000000000000000000" charset="0"/>
            </a:endParaRPr>
          </a:p>
        </p:txBody>
      </p:sp>
      <p:sp>
        <p:nvSpPr>
          <p:cNvPr id="4" name="Google Shape;750;p44"/>
          <p:cNvSpPr txBox="1">
            <a:spLocks/>
          </p:cNvSpPr>
          <p:nvPr/>
        </p:nvSpPr>
        <p:spPr>
          <a:xfrm>
            <a:off x="1101356" y="1147342"/>
            <a:ext cx="6796647" cy="10073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3600" dirty="0" smtClean="0">
                <a:solidFill>
                  <a:srgbClr val="507C89"/>
                </a:solidFill>
                <a:latin typeface="Squada One" panose="02000000000000000000" charset="0"/>
              </a:rPr>
              <a:t>Object Recognition using Pre-trained Model with DNN in </a:t>
            </a:r>
            <a:r>
              <a:rPr lang="en-IN" sz="3600" dirty="0" err="1" smtClean="0">
                <a:solidFill>
                  <a:srgbClr val="507C89"/>
                </a:solidFill>
                <a:latin typeface="Squada One" panose="02000000000000000000" charset="0"/>
              </a:rPr>
              <a:t>OpenCV</a:t>
            </a:r>
            <a:endParaRPr lang="en-IN" sz="3600" dirty="0">
              <a:solidFill>
                <a:srgbClr val="507C89"/>
              </a:solidFill>
              <a:latin typeface="Squada One" panose="02000000000000000000" charset="0"/>
            </a:endParaRPr>
          </a:p>
        </p:txBody>
      </p:sp>
    </p:spTree>
    <p:extLst>
      <p:ext uri="{BB962C8B-B14F-4D97-AF65-F5344CB8AC3E}">
        <p14:creationId xmlns:p14="http://schemas.microsoft.com/office/powerpoint/2010/main" val="476756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428510" y="825591"/>
            <a:ext cx="8715490" cy="2561485"/>
          </a:xfrm>
          <a:prstGeom prst="rect">
            <a:avLst/>
          </a:prstGeom>
        </p:spPr>
        <p:txBody>
          <a:bodyPr spcFirstLastPara="1" wrap="square" lIns="91425" tIns="91425" rIns="91425" bIns="91425" anchor="t" anchorCtr="0">
            <a:noAutofit/>
          </a:bodyPr>
          <a:lstStyle/>
          <a:p>
            <a:pPr marL="127000" indent="0">
              <a:buNone/>
            </a:pPr>
            <a:r>
              <a:rPr lang="en-US" altLang="ko-KR" sz="1050" b="1" dirty="0" smtClean="0">
                <a:solidFill>
                  <a:schemeClr val="tx1">
                    <a:lumMod val="75000"/>
                    <a:lumOff val="25000"/>
                  </a:schemeClr>
                </a:solidFill>
                <a:latin typeface="Barlow" panose="00000500000000000000" pitchFamily="2" charset="0"/>
                <a:cs typeface="Arial" pitchFamily="34" charset="0"/>
              </a:rPr>
              <a:t>import </a:t>
            </a:r>
            <a:r>
              <a:rPr lang="en-US" altLang="ko-KR" sz="1050" b="1" dirty="0" err="1">
                <a:solidFill>
                  <a:schemeClr val="tx1">
                    <a:lumMod val="75000"/>
                    <a:lumOff val="25000"/>
                  </a:schemeClr>
                </a:solidFill>
                <a:latin typeface="Barlow" panose="00000500000000000000" pitchFamily="2" charset="0"/>
                <a:cs typeface="Arial" pitchFamily="34" charset="0"/>
              </a:rPr>
              <a:t>numpy</a:t>
            </a:r>
            <a:r>
              <a:rPr lang="en-US" altLang="ko-KR" sz="1050" b="1" dirty="0">
                <a:solidFill>
                  <a:schemeClr val="tx1">
                    <a:lumMod val="75000"/>
                    <a:lumOff val="25000"/>
                  </a:schemeClr>
                </a:solidFill>
                <a:latin typeface="Barlow" panose="00000500000000000000" pitchFamily="2" charset="0"/>
                <a:cs typeface="Arial" pitchFamily="34" charset="0"/>
              </a:rPr>
              <a:t> as np</a:t>
            </a:r>
          </a:p>
          <a:p>
            <a:pPr marL="127000" indent="0">
              <a:buNone/>
            </a:pPr>
            <a:r>
              <a:rPr lang="en-US" altLang="ko-KR" sz="1050" b="1" dirty="0">
                <a:solidFill>
                  <a:schemeClr val="tx1">
                    <a:lumMod val="75000"/>
                    <a:lumOff val="25000"/>
                  </a:schemeClr>
                </a:solidFill>
                <a:latin typeface="Barlow" panose="00000500000000000000" pitchFamily="2" charset="0"/>
                <a:cs typeface="Arial" pitchFamily="34" charset="0"/>
              </a:rPr>
              <a:t>import </a:t>
            </a:r>
            <a:r>
              <a:rPr lang="en-US" altLang="ko-KR" sz="1050" b="1" dirty="0" err="1">
                <a:solidFill>
                  <a:schemeClr val="tx1">
                    <a:lumMod val="75000"/>
                    <a:lumOff val="25000"/>
                  </a:schemeClr>
                </a:solidFill>
                <a:latin typeface="Barlow" panose="00000500000000000000" pitchFamily="2" charset="0"/>
                <a:cs typeface="Arial" pitchFamily="34" charset="0"/>
              </a:rPr>
              <a:t>imutils</a:t>
            </a:r>
            <a:endParaRPr lang="en-US" altLang="ko-KR" sz="1050" b="1"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50" b="1" dirty="0">
                <a:solidFill>
                  <a:schemeClr val="tx1">
                    <a:lumMod val="75000"/>
                    <a:lumOff val="25000"/>
                  </a:schemeClr>
                </a:solidFill>
                <a:latin typeface="Barlow" panose="00000500000000000000" pitchFamily="2" charset="0"/>
                <a:cs typeface="Arial" pitchFamily="34" charset="0"/>
              </a:rPr>
              <a:t>import time</a:t>
            </a:r>
          </a:p>
          <a:p>
            <a:pPr marL="127000" indent="0">
              <a:buNone/>
            </a:pPr>
            <a:r>
              <a:rPr lang="en-US" altLang="ko-KR" sz="1050" b="1" dirty="0">
                <a:solidFill>
                  <a:schemeClr val="tx1">
                    <a:lumMod val="75000"/>
                    <a:lumOff val="25000"/>
                  </a:schemeClr>
                </a:solidFill>
                <a:latin typeface="Barlow" panose="00000500000000000000" pitchFamily="2" charset="0"/>
                <a:cs typeface="Arial" pitchFamily="34" charset="0"/>
              </a:rPr>
              <a:t>import </a:t>
            </a:r>
            <a:r>
              <a:rPr lang="en-US" altLang="ko-KR" sz="1050" b="1" dirty="0" smtClean="0">
                <a:solidFill>
                  <a:schemeClr val="tx1">
                    <a:lumMod val="75000"/>
                    <a:lumOff val="25000"/>
                  </a:schemeClr>
                </a:solidFill>
                <a:latin typeface="Barlow" panose="00000500000000000000" pitchFamily="2" charset="0"/>
                <a:cs typeface="Arial" pitchFamily="34" charset="0"/>
              </a:rPr>
              <a:t>cv2</a:t>
            </a:r>
          </a:p>
          <a:p>
            <a:pPr marL="127000" indent="0">
              <a:buNone/>
            </a:pPr>
            <a:endParaRPr lang="en-US" altLang="ko-KR" sz="1050" b="1"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50" dirty="0" err="1">
                <a:solidFill>
                  <a:schemeClr val="tx1">
                    <a:lumMod val="75000"/>
                    <a:lumOff val="25000"/>
                  </a:schemeClr>
                </a:solidFill>
                <a:latin typeface="Barlow" panose="00000500000000000000" pitchFamily="2" charset="0"/>
                <a:cs typeface="Arial" pitchFamily="34" charset="0"/>
              </a:rPr>
              <a:t>prototxt</a:t>
            </a:r>
            <a:r>
              <a:rPr lang="en-US" altLang="ko-KR" sz="1050" dirty="0">
                <a:solidFill>
                  <a:schemeClr val="tx1">
                    <a:lumMod val="75000"/>
                    <a:lumOff val="25000"/>
                  </a:schemeClr>
                </a:solidFill>
                <a:latin typeface="Barlow" panose="00000500000000000000" pitchFamily="2" charset="0"/>
                <a:cs typeface="Arial" pitchFamily="34" charset="0"/>
              </a:rPr>
              <a:t> = "MobileNetSSD_deploy.prototxt.txt"</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model = "</a:t>
            </a:r>
            <a:r>
              <a:rPr lang="en-US" altLang="ko-KR" sz="1050" dirty="0" err="1">
                <a:solidFill>
                  <a:schemeClr val="tx1">
                    <a:lumMod val="75000"/>
                    <a:lumOff val="25000"/>
                  </a:schemeClr>
                </a:solidFill>
                <a:latin typeface="Barlow" panose="00000500000000000000" pitchFamily="2" charset="0"/>
                <a:cs typeface="Arial" pitchFamily="34" charset="0"/>
              </a:rPr>
              <a:t>MobileNetSSD_deploy.caffemodel</a:t>
            </a:r>
            <a:r>
              <a:rPr lang="en-US" altLang="ko-KR" sz="105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50" dirty="0" err="1">
                <a:solidFill>
                  <a:schemeClr val="tx1">
                    <a:lumMod val="75000"/>
                    <a:lumOff val="25000"/>
                  </a:schemeClr>
                </a:solidFill>
                <a:latin typeface="Barlow" panose="00000500000000000000" pitchFamily="2" charset="0"/>
                <a:cs typeface="Arial" pitchFamily="34" charset="0"/>
              </a:rPr>
              <a:t>confThresh</a:t>
            </a:r>
            <a:r>
              <a:rPr lang="en-US" altLang="ko-KR" sz="1050" dirty="0">
                <a:solidFill>
                  <a:schemeClr val="tx1">
                    <a:lumMod val="75000"/>
                    <a:lumOff val="25000"/>
                  </a:schemeClr>
                </a:solidFill>
                <a:latin typeface="Barlow" panose="00000500000000000000" pitchFamily="2" charset="0"/>
                <a:cs typeface="Arial" pitchFamily="34" charset="0"/>
              </a:rPr>
              <a:t> = </a:t>
            </a:r>
            <a:r>
              <a:rPr lang="en-US" altLang="ko-KR" sz="1050" dirty="0" smtClean="0">
                <a:solidFill>
                  <a:schemeClr val="tx1">
                    <a:lumMod val="75000"/>
                    <a:lumOff val="25000"/>
                  </a:schemeClr>
                </a:solidFill>
                <a:latin typeface="Barlow" panose="00000500000000000000" pitchFamily="2" charset="0"/>
                <a:cs typeface="Arial" pitchFamily="34" charset="0"/>
              </a:rPr>
              <a:t>0.2</a:t>
            </a:r>
            <a:endParaRPr lang="en-US" altLang="ko-KR" sz="105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CLASSES = ["background", "</a:t>
            </a:r>
            <a:r>
              <a:rPr lang="en-US" altLang="ko-KR" sz="1050" dirty="0" err="1">
                <a:solidFill>
                  <a:schemeClr val="tx1">
                    <a:lumMod val="75000"/>
                    <a:lumOff val="25000"/>
                  </a:schemeClr>
                </a:solidFill>
                <a:latin typeface="Barlow" panose="00000500000000000000" pitchFamily="2" charset="0"/>
                <a:cs typeface="Arial" pitchFamily="34" charset="0"/>
              </a:rPr>
              <a:t>aeroplane</a:t>
            </a:r>
            <a:r>
              <a:rPr lang="en-US" altLang="ko-KR" sz="1050" dirty="0">
                <a:solidFill>
                  <a:schemeClr val="tx1">
                    <a:lumMod val="75000"/>
                    <a:lumOff val="25000"/>
                  </a:schemeClr>
                </a:solidFill>
                <a:latin typeface="Barlow" panose="00000500000000000000" pitchFamily="2" charset="0"/>
                <a:cs typeface="Arial" pitchFamily="34" charset="0"/>
              </a:rPr>
              <a:t>", "bicycle", "bird", "boat",</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	"bottle", "bus", "car", "cat", "chair", "cow", "</a:t>
            </a:r>
            <a:r>
              <a:rPr lang="en-US" altLang="ko-KR" sz="1050" dirty="0" err="1">
                <a:solidFill>
                  <a:schemeClr val="tx1">
                    <a:lumMod val="75000"/>
                    <a:lumOff val="25000"/>
                  </a:schemeClr>
                </a:solidFill>
                <a:latin typeface="Barlow" panose="00000500000000000000" pitchFamily="2" charset="0"/>
                <a:cs typeface="Arial" pitchFamily="34" charset="0"/>
              </a:rPr>
              <a:t>diningtable</a:t>
            </a:r>
            <a:r>
              <a:rPr lang="en-US" altLang="ko-KR" sz="105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	"dog", "horse", "motorbike", "person", "</a:t>
            </a:r>
            <a:r>
              <a:rPr lang="en-US" altLang="ko-KR" sz="1050" dirty="0" err="1">
                <a:solidFill>
                  <a:schemeClr val="tx1">
                    <a:lumMod val="75000"/>
                    <a:lumOff val="25000"/>
                  </a:schemeClr>
                </a:solidFill>
                <a:latin typeface="Barlow" panose="00000500000000000000" pitchFamily="2" charset="0"/>
                <a:cs typeface="Arial" pitchFamily="34" charset="0"/>
              </a:rPr>
              <a:t>pottedplant</a:t>
            </a:r>
            <a:r>
              <a:rPr lang="en-US" altLang="ko-KR" sz="1050" dirty="0">
                <a:solidFill>
                  <a:schemeClr val="tx1">
                    <a:lumMod val="75000"/>
                    <a:lumOff val="25000"/>
                  </a:schemeClr>
                </a:solidFill>
                <a:latin typeface="Barlow" panose="00000500000000000000" pitchFamily="2" charset="0"/>
                <a:cs typeface="Arial" pitchFamily="34" charset="0"/>
              </a:rPr>
              <a:t>", "sheep",</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	"sofa", "train", "</a:t>
            </a:r>
            <a:r>
              <a:rPr lang="en-US" altLang="ko-KR" sz="1050" dirty="0" err="1">
                <a:solidFill>
                  <a:schemeClr val="tx1">
                    <a:lumMod val="75000"/>
                    <a:lumOff val="25000"/>
                  </a:schemeClr>
                </a:solidFill>
                <a:latin typeface="Barlow" panose="00000500000000000000" pitchFamily="2" charset="0"/>
                <a:cs typeface="Arial" pitchFamily="34" charset="0"/>
              </a:rPr>
              <a:t>tvmonitor</a:t>
            </a:r>
            <a:r>
              <a:rPr lang="en-US" altLang="ko-KR" sz="105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COLORS = </a:t>
            </a:r>
            <a:r>
              <a:rPr lang="en-US" altLang="ko-KR" sz="1050" dirty="0" err="1">
                <a:solidFill>
                  <a:schemeClr val="tx1">
                    <a:lumMod val="75000"/>
                    <a:lumOff val="25000"/>
                  </a:schemeClr>
                </a:solidFill>
                <a:latin typeface="Barlow" panose="00000500000000000000" pitchFamily="2" charset="0"/>
                <a:cs typeface="Arial" pitchFamily="34" charset="0"/>
              </a:rPr>
              <a:t>np.random.uniform</a:t>
            </a:r>
            <a:r>
              <a:rPr lang="en-US" altLang="ko-KR" sz="1050" dirty="0">
                <a:solidFill>
                  <a:schemeClr val="tx1">
                    <a:lumMod val="75000"/>
                    <a:lumOff val="25000"/>
                  </a:schemeClr>
                </a:solidFill>
                <a:latin typeface="Barlow" panose="00000500000000000000" pitchFamily="2" charset="0"/>
                <a:cs typeface="Arial" pitchFamily="34" charset="0"/>
              </a:rPr>
              <a:t>(0, 255, size=(</a:t>
            </a:r>
            <a:r>
              <a:rPr lang="en-US" altLang="ko-KR" sz="1050" dirty="0" err="1">
                <a:solidFill>
                  <a:schemeClr val="tx1">
                    <a:lumMod val="75000"/>
                    <a:lumOff val="25000"/>
                  </a:schemeClr>
                </a:solidFill>
                <a:latin typeface="Barlow" panose="00000500000000000000" pitchFamily="2" charset="0"/>
                <a:cs typeface="Arial" pitchFamily="34" charset="0"/>
              </a:rPr>
              <a:t>len</a:t>
            </a:r>
            <a:r>
              <a:rPr lang="en-US" altLang="ko-KR" sz="1050" dirty="0">
                <a:solidFill>
                  <a:schemeClr val="tx1">
                    <a:lumMod val="75000"/>
                    <a:lumOff val="25000"/>
                  </a:schemeClr>
                </a:solidFill>
                <a:latin typeface="Barlow" panose="00000500000000000000" pitchFamily="2" charset="0"/>
                <a:cs typeface="Arial" pitchFamily="34" charset="0"/>
              </a:rPr>
              <a:t>(CLASSES), 3</a:t>
            </a:r>
            <a:r>
              <a:rPr lang="en-US" altLang="ko-KR" sz="1050" dirty="0" smtClean="0">
                <a:solidFill>
                  <a:schemeClr val="tx1">
                    <a:lumMod val="75000"/>
                    <a:lumOff val="25000"/>
                  </a:schemeClr>
                </a:solidFill>
                <a:latin typeface="Barlow" panose="00000500000000000000" pitchFamily="2" charset="0"/>
                <a:cs typeface="Arial" pitchFamily="34" charset="0"/>
              </a:rPr>
              <a:t>))</a:t>
            </a:r>
            <a:endParaRPr lang="en-US" altLang="ko-KR" sz="105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print("Loading model...")</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net = cv2.dnn.readNetFromCaffe(</a:t>
            </a:r>
            <a:r>
              <a:rPr lang="en-US" altLang="ko-KR" sz="1050" dirty="0" err="1">
                <a:solidFill>
                  <a:schemeClr val="tx1">
                    <a:lumMod val="75000"/>
                    <a:lumOff val="25000"/>
                  </a:schemeClr>
                </a:solidFill>
                <a:latin typeface="Barlow" panose="00000500000000000000" pitchFamily="2" charset="0"/>
                <a:cs typeface="Arial" pitchFamily="34" charset="0"/>
              </a:rPr>
              <a:t>prototxt</a:t>
            </a:r>
            <a:r>
              <a:rPr lang="en-US" altLang="ko-KR" sz="1050" dirty="0">
                <a:solidFill>
                  <a:schemeClr val="tx1">
                    <a:lumMod val="75000"/>
                    <a:lumOff val="25000"/>
                  </a:schemeClr>
                </a:solidFill>
                <a:latin typeface="Barlow" panose="00000500000000000000" pitchFamily="2" charset="0"/>
                <a:cs typeface="Arial" pitchFamily="34" charset="0"/>
              </a:rPr>
              <a:t>, model)</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print("Model Loaded")</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print("Starting Camera Feed...")</a:t>
            </a:r>
          </a:p>
          <a:p>
            <a:pPr marL="127000" indent="0">
              <a:buNone/>
            </a:pPr>
            <a:r>
              <a:rPr lang="en-US" altLang="ko-KR" sz="1050" dirty="0">
                <a:solidFill>
                  <a:schemeClr val="tx1">
                    <a:lumMod val="75000"/>
                    <a:lumOff val="25000"/>
                  </a:schemeClr>
                </a:solidFill>
                <a:latin typeface="Barlow" panose="00000500000000000000" pitchFamily="2" charset="0"/>
                <a:cs typeface="Arial" pitchFamily="34" charset="0"/>
              </a:rPr>
              <a:t>vs = cv2.VideoCapture(0)</a:t>
            </a:r>
          </a:p>
          <a:p>
            <a:pPr marL="127000" indent="0">
              <a:buNone/>
            </a:pPr>
            <a:r>
              <a:rPr lang="en-US" altLang="ko-KR" sz="1050" dirty="0" err="1">
                <a:solidFill>
                  <a:schemeClr val="tx1">
                    <a:lumMod val="75000"/>
                    <a:lumOff val="25000"/>
                  </a:schemeClr>
                </a:solidFill>
                <a:latin typeface="Barlow" panose="00000500000000000000" pitchFamily="2" charset="0"/>
                <a:cs typeface="Arial" pitchFamily="34" charset="0"/>
              </a:rPr>
              <a:t>time.sleep</a:t>
            </a:r>
            <a:r>
              <a:rPr lang="en-US" altLang="ko-KR" sz="1050" dirty="0">
                <a:solidFill>
                  <a:schemeClr val="tx1">
                    <a:lumMod val="75000"/>
                    <a:lumOff val="25000"/>
                  </a:schemeClr>
                </a:solidFill>
                <a:latin typeface="Barlow" panose="00000500000000000000" pitchFamily="2" charset="0"/>
                <a:cs typeface="Arial" pitchFamily="34" charset="0"/>
              </a:rPr>
              <a:t>(2.0)</a:t>
            </a:r>
          </a:p>
          <a:p>
            <a:pPr marL="127000" indent="0">
              <a:buNone/>
            </a:pPr>
            <a:endParaRPr lang="en-US" altLang="ko-KR" sz="1050" dirty="0">
              <a:solidFill>
                <a:schemeClr val="tx1">
                  <a:lumMod val="75000"/>
                  <a:lumOff val="25000"/>
                </a:schemeClr>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2850611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508897" y="0"/>
            <a:ext cx="8715490" cy="2561485"/>
          </a:xfrm>
          <a:prstGeom prst="rect">
            <a:avLst/>
          </a:prstGeom>
        </p:spPr>
        <p:txBody>
          <a:bodyPr spcFirstLastPara="1" wrap="square" lIns="91425" tIns="91425" rIns="91425" bIns="91425" anchor="t" anchorCtr="0">
            <a:noAutofit/>
          </a:bodyPr>
          <a:lstStyle/>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while True:</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_,frame = </a:t>
            </a:r>
            <a:r>
              <a:rPr lang="en-US" altLang="ko-KR" sz="1000" dirty="0" err="1">
                <a:solidFill>
                  <a:schemeClr val="tx1">
                    <a:lumMod val="75000"/>
                    <a:lumOff val="25000"/>
                  </a:schemeClr>
                </a:solidFill>
                <a:latin typeface="Barlow" panose="00000500000000000000" pitchFamily="2" charset="0"/>
                <a:cs typeface="Arial" pitchFamily="34" charset="0"/>
              </a:rPr>
              <a:t>vs.read</a:t>
            </a:r>
            <a:r>
              <a:rPr lang="en-US" altLang="ko-KR" sz="100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frame = </a:t>
            </a:r>
            <a:r>
              <a:rPr lang="en-US" altLang="ko-KR" sz="1000" dirty="0" err="1">
                <a:solidFill>
                  <a:schemeClr val="tx1">
                    <a:lumMod val="75000"/>
                    <a:lumOff val="25000"/>
                  </a:schemeClr>
                </a:solidFill>
                <a:latin typeface="Barlow" panose="00000500000000000000" pitchFamily="2" charset="0"/>
                <a:cs typeface="Arial" pitchFamily="34" charset="0"/>
              </a:rPr>
              <a:t>imutils.resize</a:t>
            </a:r>
            <a:r>
              <a:rPr lang="en-US" altLang="ko-KR" sz="1000" dirty="0">
                <a:solidFill>
                  <a:schemeClr val="tx1">
                    <a:lumMod val="75000"/>
                    <a:lumOff val="25000"/>
                  </a:schemeClr>
                </a:solidFill>
                <a:latin typeface="Barlow" panose="00000500000000000000" pitchFamily="2" charset="0"/>
                <a:cs typeface="Arial" pitchFamily="34" charset="0"/>
              </a:rPr>
              <a:t>(frame, width=500)</a:t>
            </a:r>
          </a:p>
          <a:p>
            <a:pPr marL="127000" indent="0">
              <a:buNone/>
            </a:pPr>
            <a:endParaRPr lang="en-US" altLang="ko-KR" sz="100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(h, w) = </a:t>
            </a:r>
            <a:r>
              <a:rPr lang="en-US" altLang="ko-KR" sz="1000" dirty="0" err="1">
                <a:solidFill>
                  <a:schemeClr val="tx1">
                    <a:lumMod val="75000"/>
                    <a:lumOff val="25000"/>
                  </a:schemeClr>
                </a:solidFill>
                <a:latin typeface="Barlow" panose="00000500000000000000" pitchFamily="2" charset="0"/>
                <a:cs typeface="Arial" pitchFamily="34" charset="0"/>
              </a:rPr>
              <a:t>frame.shape</a:t>
            </a:r>
            <a:r>
              <a:rPr lang="en-US" altLang="ko-KR" sz="1000" dirty="0">
                <a:solidFill>
                  <a:schemeClr val="tx1">
                    <a:lumMod val="75000"/>
                    <a:lumOff val="25000"/>
                  </a:schemeClr>
                </a:solidFill>
                <a:latin typeface="Barlow" panose="00000500000000000000" pitchFamily="2" charset="0"/>
                <a:cs typeface="Arial" pitchFamily="34" charset="0"/>
              </a:rPr>
              <a:t>[:2]</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imResizeBlob</a:t>
            </a:r>
            <a:r>
              <a:rPr lang="en-US" altLang="ko-KR" sz="1000" dirty="0">
                <a:solidFill>
                  <a:schemeClr val="tx1">
                    <a:lumMod val="75000"/>
                    <a:lumOff val="25000"/>
                  </a:schemeClr>
                </a:solidFill>
                <a:latin typeface="Barlow" panose="00000500000000000000" pitchFamily="2" charset="0"/>
                <a:cs typeface="Arial" pitchFamily="34" charset="0"/>
              </a:rPr>
              <a:t> = cv2.resize(frame, (300, 300))</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blob = </a:t>
            </a:r>
            <a:r>
              <a:rPr lang="en-US" altLang="ko-KR" sz="1000" dirty="0" smtClean="0">
                <a:solidFill>
                  <a:schemeClr val="tx1">
                    <a:lumMod val="75000"/>
                    <a:lumOff val="25000"/>
                  </a:schemeClr>
                </a:solidFill>
                <a:latin typeface="Barlow" panose="00000500000000000000" pitchFamily="2" charset="0"/>
                <a:cs typeface="Arial" pitchFamily="34" charset="0"/>
              </a:rPr>
              <a:t>cv2.dnn.blobFromImage(imResizeBlob,0.007843</a:t>
            </a:r>
            <a:r>
              <a:rPr lang="en-US" altLang="ko-KR" sz="1000" dirty="0">
                <a:solidFill>
                  <a:schemeClr val="tx1">
                    <a:lumMod val="75000"/>
                    <a:lumOff val="25000"/>
                  </a:schemeClr>
                </a:solidFill>
                <a:latin typeface="Barlow" panose="00000500000000000000" pitchFamily="2" charset="0"/>
                <a:cs typeface="Arial" pitchFamily="34" charset="0"/>
              </a:rPr>
              <a:t>, (300, 300), 127.5</a:t>
            </a:r>
            <a:r>
              <a:rPr lang="en-US" altLang="ko-KR" sz="1000" dirty="0" smtClean="0">
                <a:solidFill>
                  <a:schemeClr val="tx1">
                    <a:lumMod val="75000"/>
                    <a:lumOff val="25000"/>
                  </a:schemeClr>
                </a:solidFill>
                <a:latin typeface="Barlow" panose="00000500000000000000" pitchFamily="2" charset="0"/>
                <a:cs typeface="Arial" pitchFamily="34" charset="0"/>
              </a:rPr>
              <a:t>)</a:t>
            </a:r>
            <a:endParaRPr lang="en-US" altLang="ko-KR" sz="100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net.setInput</a:t>
            </a:r>
            <a:r>
              <a:rPr lang="en-US" altLang="ko-KR" sz="1000" dirty="0">
                <a:solidFill>
                  <a:schemeClr val="tx1">
                    <a:lumMod val="75000"/>
                    <a:lumOff val="25000"/>
                  </a:schemeClr>
                </a:solidFill>
                <a:latin typeface="Barlow" panose="00000500000000000000" pitchFamily="2" charset="0"/>
                <a:cs typeface="Arial" pitchFamily="34" charset="0"/>
              </a:rPr>
              <a:t>(blob)</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detections = </a:t>
            </a:r>
            <a:r>
              <a:rPr lang="en-US" altLang="ko-KR" sz="1000" dirty="0" err="1">
                <a:solidFill>
                  <a:schemeClr val="tx1">
                    <a:lumMod val="75000"/>
                    <a:lumOff val="25000"/>
                  </a:schemeClr>
                </a:solidFill>
                <a:latin typeface="Barlow" panose="00000500000000000000" pitchFamily="2" charset="0"/>
                <a:cs typeface="Arial" pitchFamily="34" charset="0"/>
              </a:rPr>
              <a:t>net.forward</a:t>
            </a:r>
            <a:r>
              <a:rPr lang="en-US" altLang="ko-KR" sz="100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detShape</a:t>
            </a:r>
            <a:r>
              <a:rPr lang="en-US" altLang="ko-KR" sz="1000" dirty="0">
                <a:solidFill>
                  <a:schemeClr val="tx1">
                    <a:lumMod val="75000"/>
                    <a:lumOff val="25000"/>
                  </a:schemeClr>
                </a:solidFill>
                <a:latin typeface="Barlow" panose="00000500000000000000" pitchFamily="2" charset="0"/>
                <a:cs typeface="Arial" pitchFamily="34" charset="0"/>
              </a:rPr>
              <a:t> = </a:t>
            </a:r>
            <a:r>
              <a:rPr lang="en-US" altLang="ko-KR" sz="1000" dirty="0" err="1">
                <a:solidFill>
                  <a:schemeClr val="tx1">
                    <a:lumMod val="75000"/>
                    <a:lumOff val="25000"/>
                  </a:schemeClr>
                </a:solidFill>
                <a:latin typeface="Barlow" panose="00000500000000000000" pitchFamily="2" charset="0"/>
                <a:cs typeface="Arial" pitchFamily="34" charset="0"/>
              </a:rPr>
              <a:t>detections.shape</a:t>
            </a:r>
            <a:r>
              <a:rPr lang="en-US" altLang="ko-KR" sz="1000" dirty="0">
                <a:solidFill>
                  <a:schemeClr val="tx1">
                    <a:lumMod val="75000"/>
                    <a:lumOff val="25000"/>
                  </a:schemeClr>
                </a:solidFill>
                <a:latin typeface="Barlow" panose="00000500000000000000" pitchFamily="2" charset="0"/>
                <a:cs typeface="Arial" pitchFamily="34" charset="0"/>
              </a:rPr>
              <a:t>[2]</a:t>
            </a:r>
          </a:p>
          <a:p>
            <a:pPr marL="127000" indent="0">
              <a:buNone/>
            </a:pPr>
            <a:endParaRPr lang="en-US" altLang="ko-KR" sz="1000" dirty="0" smtClean="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for </a:t>
            </a:r>
            <a:r>
              <a:rPr lang="en-US" altLang="ko-KR" sz="1000" dirty="0" err="1">
                <a:solidFill>
                  <a:schemeClr val="tx1">
                    <a:lumMod val="75000"/>
                    <a:lumOff val="25000"/>
                  </a:schemeClr>
                </a:solidFill>
                <a:latin typeface="Barlow" panose="00000500000000000000" pitchFamily="2" charset="0"/>
                <a:cs typeface="Arial" pitchFamily="34" charset="0"/>
              </a:rPr>
              <a:t>i</a:t>
            </a:r>
            <a:r>
              <a:rPr lang="en-US" altLang="ko-KR" sz="1000" dirty="0">
                <a:solidFill>
                  <a:schemeClr val="tx1">
                    <a:lumMod val="75000"/>
                    <a:lumOff val="25000"/>
                  </a:schemeClr>
                </a:solidFill>
                <a:latin typeface="Barlow" panose="00000500000000000000" pitchFamily="2" charset="0"/>
                <a:cs typeface="Arial" pitchFamily="34" charset="0"/>
              </a:rPr>
              <a:t> in </a:t>
            </a:r>
            <a:r>
              <a:rPr lang="en-US" altLang="ko-KR" sz="1000" dirty="0" err="1">
                <a:solidFill>
                  <a:schemeClr val="tx1">
                    <a:lumMod val="75000"/>
                    <a:lumOff val="25000"/>
                  </a:schemeClr>
                </a:solidFill>
                <a:latin typeface="Barlow" panose="00000500000000000000" pitchFamily="2" charset="0"/>
                <a:cs typeface="Arial" pitchFamily="34" charset="0"/>
              </a:rPr>
              <a:t>np.arange</a:t>
            </a:r>
            <a:r>
              <a:rPr lang="en-US" altLang="ko-KR" sz="1000" dirty="0">
                <a:solidFill>
                  <a:schemeClr val="tx1">
                    <a:lumMod val="75000"/>
                    <a:lumOff val="25000"/>
                  </a:schemeClr>
                </a:solidFill>
                <a:latin typeface="Barlow" panose="00000500000000000000" pitchFamily="2" charset="0"/>
                <a:cs typeface="Arial" pitchFamily="34" charset="0"/>
              </a:rPr>
              <a:t>(0,detShape):</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confidence = detections[0, 0, </a:t>
            </a:r>
            <a:r>
              <a:rPr lang="en-US" altLang="ko-KR" sz="1000" dirty="0" err="1">
                <a:solidFill>
                  <a:schemeClr val="tx1">
                    <a:lumMod val="75000"/>
                    <a:lumOff val="25000"/>
                  </a:schemeClr>
                </a:solidFill>
                <a:latin typeface="Barlow" panose="00000500000000000000" pitchFamily="2" charset="0"/>
                <a:cs typeface="Arial" pitchFamily="34" charset="0"/>
              </a:rPr>
              <a:t>i</a:t>
            </a:r>
            <a:r>
              <a:rPr lang="en-US" altLang="ko-KR" sz="1000" dirty="0">
                <a:solidFill>
                  <a:schemeClr val="tx1">
                    <a:lumMod val="75000"/>
                    <a:lumOff val="25000"/>
                  </a:schemeClr>
                </a:solidFill>
                <a:latin typeface="Barlow" panose="00000500000000000000" pitchFamily="2" charset="0"/>
                <a:cs typeface="Arial" pitchFamily="34" charset="0"/>
              </a:rPr>
              <a:t>, 2]</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if confidence &gt; </a:t>
            </a:r>
            <a:r>
              <a:rPr lang="en-US" altLang="ko-KR" sz="1000" dirty="0" err="1">
                <a:solidFill>
                  <a:schemeClr val="tx1">
                    <a:lumMod val="75000"/>
                    <a:lumOff val="25000"/>
                  </a:schemeClr>
                </a:solidFill>
                <a:latin typeface="Barlow" panose="00000500000000000000" pitchFamily="2" charset="0"/>
                <a:cs typeface="Arial" pitchFamily="34" charset="0"/>
              </a:rPr>
              <a:t>confThresh</a:t>
            </a:r>
            <a:r>
              <a:rPr lang="en-US" altLang="ko-KR" sz="100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idx</a:t>
            </a:r>
            <a:r>
              <a:rPr lang="en-US" altLang="ko-KR" sz="1000" dirty="0">
                <a:solidFill>
                  <a:schemeClr val="tx1">
                    <a:lumMod val="75000"/>
                    <a:lumOff val="25000"/>
                  </a:schemeClr>
                </a:solidFill>
                <a:latin typeface="Barlow" panose="00000500000000000000" pitchFamily="2" charset="0"/>
                <a:cs typeface="Arial" pitchFamily="34" charset="0"/>
              </a:rPr>
              <a:t> = </a:t>
            </a:r>
            <a:r>
              <a:rPr lang="en-US" altLang="ko-KR" sz="1000" dirty="0" err="1">
                <a:solidFill>
                  <a:schemeClr val="tx1">
                    <a:lumMod val="75000"/>
                    <a:lumOff val="25000"/>
                  </a:schemeClr>
                </a:solidFill>
                <a:latin typeface="Barlow" panose="00000500000000000000" pitchFamily="2" charset="0"/>
                <a:cs typeface="Arial" pitchFamily="34" charset="0"/>
              </a:rPr>
              <a:t>int</a:t>
            </a:r>
            <a:r>
              <a:rPr lang="en-US" altLang="ko-KR" sz="1000" dirty="0">
                <a:solidFill>
                  <a:schemeClr val="tx1">
                    <a:lumMod val="75000"/>
                    <a:lumOff val="25000"/>
                  </a:schemeClr>
                </a:solidFill>
                <a:latin typeface="Barlow" panose="00000500000000000000" pitchFamily="2" charset="0"/>
                <a:cs typeface="Arial" pitchFamily="34" charset="0"/>
              </a:rPr>
              <a:t>(detections[0, 0, </a:t>
            </a:r>
            <a:r>
              <a:rPr lang="en-US" altLang="ko-KR" sz="1000" dirty="0" err="1">
                <a:solidFill>
                  <a:schemeClr val="tx1">
                    <a:lumMod val="75000"/>
                    <a:lumOff val="25000"/>
                  </a:schemeClr>
                </a:solidFill>
                <a:latin typeface="Barlow" panose="00000500000000000000" pitchFamily="2" charset="0"/>
                <a:cs typeface="Arial" pitchFamily="34" charset="0"/>
              </a:rPr>
              <a:t>i</a:t>
            </a:r>
            <a:r>
              <a:rPr lang="en-US" altLang="ko-KR" sz="1000" dirty="0">
                <a:solidFill>
                  <a:schemeClr val="tx1">
                    <a:lumMod val="75000"/>
                    <a:lumOff val="25000"/>
                  </a:schemeClr>
                </a:solidFill>
                <a:latin typeface="Barlow" panose="00000500000000000000" pitchFamily="2" charset="0"/>
                <a:cs typeface="Arial" pitchFamily="34" charset="0"/>
              </a:rPr>
              <a:t>, 1])</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box = detections[0, 0, </a:t>
            </a:r>
            <a:r>
              <a:rPr lang="en-US" altLang="ko-KR" sz="1000" dirty="0" err="1">
                <a:solidFill>
                  <a:schemeClr val="tx1">
                    <a:lumMod val="75000"/>
                    <a:lumOff val="25000"/>
                  </a:schemeClr>
                </a:solidFill>
                <a:latin typeface="Barlow" panose="00000500000000000000" pitchFamily="2" charset="0"/>
                <a:cs typeface="Arial" pitchFamily="34" charset="0"/>
              </a:rPr>
              <a:t>i</a:t>
            </a:r>
            <a:r>
              <a:rPr lang="en-US" altLang="ko-KR" sz="1000" dirty="0">
                <a:solidFill>
                  <a:schemeClr val="tx1">
                    <a:lumMod val="75000"/>
                    <a:lumOff val="25000"/>
                  </a:schemeClr>
                </a:solidFill>
                <a:latin typeface="Barlow" panose="00000500000000000000" pitchFamily="2" charset="0"/>
                <a:cs typeface="Arial" pitchFamily="34" charset="0"/>
              </a:rPr>
              <a:t>, 3:7] * </a:t>
            </a:r>
            <a:r>
              <a:rPr lang="en-US" altLang="ko-KR" sz="1000" dirty="0" err="1">
                <a:solidFill>
                  <a:schemeClr val="tx1">
                    <a:lumMod val="75000"/>
                    <a:lumOff val="25000"/>
                  </a:schemeClr>
                </a:solidFill>
                <a:latin typeface="Barlow" panose="00000500000000000000" pitchFamily="2" charset="0"/>
                <a:cs typeface="Arial" pitchFamily="34" charset="0"/>
              </a:rPr>
              <a:t>np.array</a:t>
            </a:r>
            <a:r>
              <a:rPr lang="en-US" altLang="ko-KR" sz="1000" dirty="0">
                <a:solidFill>
                  <a:schemeClr val="tx1">
                    <a:lumMod val="75000"/>
                    <a:lumOff val="25000"/>
                  </a:schemeClr>
                </a:solidFill>
                <a:latin typeface="Barlow" panose="00000500000000000000" pitchFamily="2" charset="0"/>
                <a:cs typeface="Arial" pitchFamily="34" charset="0"/>
              </a:rPr>
              <a:t>([w, h, w, h])</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startX</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startY</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endX</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endY</a:t>
            </a:r>
            <a:r>
              <a:rPr lang="en-US" altLang="ko-KR" sz="1000" dirty="0">
                <a:solidFill>
                  <a:schemeClr val="tx1">
                    <a:lumMod val="75000"/>
                    <a:lumOff val="25000"/>
                  </a:schemeClr>
                </a:solidFill>
                <a:latin typeface="Barlow" panose="00000500000000000000" pitchFamily="2" charset="0"/>
                <a:cs typeface="Arial" pitchFamily="34" charset="0"/>
              </a:rPr>
              <a:t>) = </a:t>
            </a:r>
            <a:r>
              <a:rPr lang="en-US" altLang="ko-KR" sz="1000" dirty="0" err="1">
                <a:solidFill>
                  <a:schemeClr val="tx1">
                    <a:lumMod val="75000"/>
                    <a:lumOff val="25000"/>
                  </a:schemeClr>
                </a:solidFill>
                <a:latin typeface="Barlow" panose="00000500000000000000" pitchFamily="2" charset="0"/>
                <a:cs typeface="Arial" pitchFamily="34" charset="0"/>
              </a:rPr>
              <a:t>box.astype</a:t>
            </a:r>
            <a:r>
              <a:rPr lang="en-US" altLang="ko-KR" sz="1000" dirty="0">
                <a:solidFill>
                  <a:schemeClr val="tx1">
                    <a:lumMod val="75000"/>
                    <a:lumOff val="25000"/>
                  </a:schemeClr>
                </a:solidFill>
                <a:latin typeface="Barlow" panose="00000500000000000000" pitchFamily="2" charset="0"/>
                <a:cs typeface="Arial" pitchFamily="34" charset="0"/>
              </a:rPr>
              <a:t>("</a:t>
            </a:r>
            <a:r>
              <a:rPr lang="en-US" altLang="ko-KR" sz="1000" dirty="0" err="1">
                <a:solidFill>
                  <a:schemeClr val="tx1">
                    <a:lumMod val="75000"/>
                    <a:lumOff val="25000"/>
                  </a:schemeClr>
                </a:solidFill>
                <a:latin typeface="Barlow" panose="00000500000000000000" pitchFamily="2" charset="0"/>
                <a:cs typeface="Arial" pitchFamily="34" charset="0"/>
              </a:rPr>
              <a:t>int</a:t>
            </a:r>
            <a:r>
              <a:rPr lang="en-US" altLang="ko-KR" sz="1000" dirty="0" smtClean="0">
                <a:solidFill>
                  <a:schemeClr val="tx1">
                    <a:lumMod val="75000"/>
                    <a:lumOff val="25000"/>
                  </a:schemeClr>
                </a:solidFill>
                <a:latin typeface="Barlow" panose="00000500000000000000" pitchFamily="2" charset="0"/>
                <a:cs typeface="Arial" pitchFamily="34" charset="0"/>
              </a:rPr>
              <a:t>")</a:t>
            </a:r>
            <a:endParaRPr lang="en-US" altLang="ko-KR" sz="100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label = "{}: {:.2f}%".format(CLASSES[</a:t>
            </a:r>
            <a:r>
              <a:rPr lang="en-US" altLang="ko-KR" sz="1000" dirty="0" err="1">
                <a:solidFill>
                  <a:schemeClr val="tx1">
                    <a:lumMod val="75000"/>
                    <a:lumOff val="25000"/>
                  </a:schemeClr>
                </a:solidFill>
                <a:latin typeface="Barlow" panose="00000500000000000000" pitchFamily="2" charset="0"/>
                <a:cs typeface="Arial" pitchFamily="34" charset="0"/>
              </a:rPr>
              <a:t>idx</a:t>
            </a:r>
            <a:r>
              <a:rPr lang="en-US" altLang="ko-KR" sz="1000" dirty="0" smtClean="0">
                <a:solidFill>
                  <a:schemeClr val="tx1">
                    <a:lumMod val="75000"/>
                    <a:lumOff val="25000"/>
                  </a:schemeClr>
                </a:solidFill>
                <a:latin typeface="Barlow" panose="00000500000000000000" pitchFamily="2" charset="0"/>
                <a:cs typeface="Arial" pitchFamily="34" charset="0"/>
              </a:rPr>
              <a:t>],confidence </a:t>
            </a:r>
            <a:r>
              <a:rPr lang="en-US" altLang="ko-KR" sz="1000" dirty="0">
                <a:solidFill>
                  <a:schemeClr val="tx1">
                    <a:lumMod val="75000"/>
                    <a:lumOff val="25000"/>
                  </a:schemeClr>
                </a:solidFill>
                <a:latin typeface="Barlow" panose="00000500000000000000" pitchFamily="2" charset="0"/>
                <a:cs typeface="Arial" pitchFamily="34" charset="0"/>
              </a:rPr>
              <a:t>* 100)</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cv2.rectangle(frame, (</a:t>
            </a:r>
            <a:r>
              <a:rPr lang="en-US" altLang="ko-KR" sz="1000" dirty="0" err="1">
                <a:solidFill>
                  <a:schemeClr val="tx1">
                    <a:lumMod val="75000"/>
                    <a:lumOff val="25000"/>
                  </a:schemeClr>
                </a:solidFill>
                <a:latin typeface="Barlow" panose="00000500000000000000" pitchFamily="2" charset="0"/>
                <a:cs typeface="Arial" pitchFamily="34" charset="0"/>
              </a:rPr>
              <a:t>startX</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startY</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endX</a:t>
            </a: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endY</a:t>
            </a:r>
            <a:r>
              <a:rPr lang="en-US" altLang="ko-KR" sz="1000" dirty="0" smtClean="0">
                <a:solidFill>
                  <a:schemeClr val="tx1">
                    <a:lumMod val="75000"/>
                    <a:lumOff val="25000"/>
                  </a:schemeClr>
                </a:solidFill>
                <a:latin typeface="Barlow" panose="00000500000000000000" pitchFamily="2" charset="0"/>
                <a:cs typeface="Arial" pitchFamily="34" charset="0"/>
              </a:rPr>
              <a:t>),COLORS[</a:t>
            </a:r>
            <a:r>
              <a:rPr lang="en-US" altLang="ko-KR" sz="1000" dirty="0" err="1" smtClean="0">
                <a:solidFill>
                  <a:schemeClr val="tx1">
                    <a:lumMod val="75000"/>
                    <a:lumOff val="25000"/>
                  </a:schemeClr>
                </a:solidFill>
                <a:latin typeface="Barlow" panose="00000500000000000000" pitchFamily="2" charset="0"/>
                <a:cs typeface="Arial" pitchFamily="34" charset="0"/>
              </a:rPr>
              <a:t>idx</a:t>
            </a:r>
            <a:r>
              <a:rPr lang="en-US" altLang="ko-KR" sz="1000" dirty="0" smtClean="0">
                <a:solidFill>
                  <a:schemeClr val="tx1">
                    <a:lumMod val="75000"/>
                    <a:lumOff val="25000"/>
                  </a:schemeClr>
                </a:solidFill>
                <a:latin typeface="Barlow" panose="00000500000000000000" pitchFamily="2" charset="0"/>
                <a:cs typeface="Arial" pitchFamily="34" charset="0"/>
              </a:rPr>
              <a:t>], 2)</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if </a:t>
            </a:r>
            <a:r>
              <a:rPr lang="en-US" altLang="ko-KR" sz="1000" dirty="0" err="1">
                <a:solidFill>
                  <a:schemeClr val="tx1">
                    <a:lumMod val="75000"/>
                    <a:lumOff val="25000"/>
                  </a:schemeClr>
                </a:solidFill>
                <a:latin typeface="Barlow" panose="00000500000000000000" pitchFamily="2" charset="0"/>
                <a:cs typeface="Arial" pitchFamily="34" charset="0"/>
              </a:rPr>
              <a:t>startY</a:t>
            </a:r>
            <a:r>
              <a:rPr lang="en-US" altLang="ko-KR" sz="1000" dirty="0">
                <a:solidFill>
                  <a:schemeClr val="tx1">
                    <a:lumMod val="75000"/>
                    <a:lumOff val="25000"/>
                  </a:schemeClr>
                </a:solidFill>
                <a:latin typeface="Barlow" panose="00000500000000000000" pitchFamily="2" charset="0"/>
                <a:cs typeface="Arial" pitchFamily="34" charset="0"/>
              </a:rPr>
              <a:t> - 15 &gt; 15:</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y = </a:t>
            </a:r>
            <a:r>
              <a:rPr lang="en-US" altLang="ko-KR" sz="1000" dirty="0" err="1">
                <a:solidFill>
                  <a:schemeClr val="tx1">
                    <a:lumMod val="75000"/>
                    <a:lumOff val="25000"/>
                  </a:schemeClr>
                </a:solidFill>
                <a:latin typeface="Barlow" panose="00000500000000000000" pitchFamily="2" charset="0"/>
                <a:cs typeface="Arial" pitchFamily="34" charset="0"/>
              </a:rPr>
              <a:t>startY</a:t>
            </a:r>
            <a:r>
              <a:rPr lang="en-US" altLang="ko-KR" sz="1000" dirty="0">
                <a:solidFill>
                  <a:schemeClr val="tx1">
                    <a:lumMod val="75000"/>
                    <a:lumOff val="25000"/>
                  </a:schemeClr>
                </a:solidFill>
                <a:latin typeface="Barlow" panose="00000500000000000000" pitchFamily="2" charset="0"/>
                <a:cs typeface="Arial" pitchFamily="34" charset="0"/>
              </a:rPr>
              <a:t> - 15</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else:</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a:t>
            </a:r>
            <a:r>
              <a:rPr lang="en-US" altLang="ko-KR" sz="1000" dirty="0" err="1">
                <a:solidFill>
                  <a:schemeClr val="tx1">
                    <a:lumMod val="75000"/>
                    <a:lumOff val="25000"/>
                  </a:schemeClr>
                </a:solidFill>
                <a:latin typeface="Barlow" panose="00000500000000000000" pitchFamily="2" charset="0"/>
                <a:cs typeface="Arial" pitchFamily="34" charset="0"/>
              </a:rPr>
              <a:t>startY</a:t>
            </a:r>
            <a:r>
              <a:rPr lang="en-US" altLang="ko-KR" sz="1000" dirty="0">
                <a:solidFill>
                  <a:schemeClr val="tx1">
                    <a:lumMod val="75000"/>
                    <a:lumOff val="25000"/>
                  </a:schemeClr>
                </a:solidFill>
                <a:latin typeface="Barlow" panose="00000500000000000000" pitchFamily="2" charset="0"/>
                <a:cs typeface="Arial" pitchFamily="34" charset="0"/>
              </a:rPr>
              <a:t> + 15</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cv2.putText(frame, label, (</a:t>
            </a:r>
            <a:r>
              <a:rPr lang="en-US" altLang="ko-KR" sz="1000" dirty="0" err="1">
                <a:solidFill>
                  <a:schemeClr val="tx1">
                    <a:lumMod val="75000"/>
                    <a:lumOff val="25000"/>
                  </a:schemeClr>
                </a:solidFill>
                <a:latin typeface="Barlow" panose="00000500000000000000" pitchFamily="2" charset="0"/>
                <a:cs typeface="Arial" pitchFamily="34" charset="0"/>
              </a:rPr>
              <a:t>startX</a:t>
            </a:r>
            <a:r>
              <a:rPr lang="en-US" altLang="ko-KR" sz="1000" dirty="0">
                <a:solidFill>
                  <a:schemeClr val="tx1">
                    <a:lumMod val="75000"/>
                    <a:lumOff val="25000"/>
                  </a:schemeClr>
                </a:solidFill>
                <a:latin typeface="Barlow" panose="00000500000000000000" pitchFamily="2" charset="0"/>
                <a:cs typeface="Arial" pitchFamily="34" charset="0"/>
              </a:rPr>
              <a:t>, y),</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cv2.FONT_HERSHEY_SIMPLEX, 0.5, COLORS[</a:t>
            </a:r>
            <a:r>
              <a:rPr lang="en-US" altLang="ko-KR" sz="1000" dirty="0" err="1">
                <a:solidFill>
                  <a:schemeClr val="tx1">
                    <a:lumMod val="75000"/>
                    <a:lumOff val="25000"/>
                  </a:schemeClr>
                </a:solidFill>
                <a:latin typeface="Barlow" panose="00000500000000000000" pitchFamily="2" charset="0"/>
                <a:cs typeface="Arial" pitchFamily="34" charset="0"/>
              </a:rPr>
              <a:t>idx</a:t>
            </a:r>
            <a:r>
              <a:rPr lang="en-US" altLang="ko-KR" sz="1000" dirty="0">
                <a:solidFill>
                  <a:schemeClr val="tx1">
                    <a:lumMod val="75000"/>
                    <a:lumOff val="25000"/>
                  </a:schemeClr>
                </a:solidFill>
                <a:latin typeface="Barlow" panose="00000500000000000000" pitchFamily="2" charset="0"/>
                <a:cs typeface="Arial" pitchFamily="34" charset="0"/>
              </a:rPr>
              <a:t>], 2</a:t>
            </a:r>
            <a:r>
              <a:rPr lang="en-US" altLang="ko-KR" sz="1000" dirty="0" smtClean="0">
                <a:solidFill>
                  <a:schemeClr val="tx1">
                    <a:lumMod val="75000"/>
                    <a:lumOff val="25000"/>
                  </a:schemeClr>
                </a:solidFill>
                <a:latin typeface="Barlow" panose="00000500000000000000" pitchFamily="2" charset="0"/>
                <a:cs typeface="Arial" pitchFamily="34" charset="0"/>
              </a:rPr>
              <a:t>)</a:t>
            </a:r>
            <a:endParaRPr lang="en-US" altLang="ko-KR" sz="1000"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cv2.imshow("Frame", frame)</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key = cv2.waitKey(1)</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if key == 27:</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		break</a:t>
            </a:r>
          </a:p>
          <a:p>
            <a:pPr marL="127000" indent="0">
              <a:buNone/>
            </a:pPr>
            <a:r>
              <a:rPr lang="en-US" altLang="ko-KR" sz="1000" dirty="0" err="1">
                <a:solidFill>
                  <a:schemeClr val="tx1">
                    <a:lumMod val="75000"/>
                    <a:lumOff val="25000"/>
                  </a:schemeClr>
                </a:solidFill>
                <a:latin typeface="Barlow" panose="00000500000000000000" pitchFamily="2" charset="0"/>
                <a:cs typeface="Arial" pitchFamily="34" charset="0"/>
              </a:rPr>
              <a:t>vs.release</a:t>
            </a:r>
            <a:r>
              <a:rPr lang="en-US" altLang="ko-KR" sz="1000"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sz="1000" dirty="0">
                <a:solidFill>
                  <a:schemeClr val="tx1">
                    <a:lumMod val="75000"/>
                    <a:lumOff val="25000"/>
                  </a:schemeClr>
                </a:solidFill>
                <a:latin typeface="Barlow" panose="00000500000000000000" pitchFamily="2" charset="0"/>
                <a:cs typeface="Arial" pitchFamily="34" charset="0"/>
              </a:rPr>
              <a:t>cv2.destroyAllWindows()</a:t>
            </a:r>
          </a:p>
          <a:p>
            <a:pPr marL="127000" indent="0">
              <a:buNone/>
            </a:pPr>
            <a:endParaRPr lang="en-US" altLang="ko-KR" sz="1000" dirty="0">
              <a:solidFill>
                <a:schemeClr val="tx1">
                  <a:lumMod val="75000"/>
                  <a:lumOff val="25000"/>
                </a:schemeClr>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3447070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11</a:t>
            </a:r>
            <a:r>
              <a:rPr lang="en" dirty="0" smtClean="0">
                <a:solidFill>
                  <a:schemeClr val="dk1"/>
                </a:solidFill>
                <a:latin typeface="Squada One" panose="02000000000000000000" pitchFamily="2" charset="0"/>
              </a:rPr>
              <a:t>.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Yesterday - 2020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672350" y="1932172"/>
            <a:ext cx="4448290" cy="2049290"/>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American Institute of Physics</a:t>
            </a:r>
            <a:endParaRPr lang="en-US" altLang="ko-KR" dirty="0" smtClean="0">
              <a:solidFill>
                <a:schemeClr val="tx1">
                  <a:lumMod val="75000"/>
                  <a:lumOff val="25000"/>
                </a:schemeClr>
              </a:solidFill>
              <a:latin typeface="Squada One" panose="02000000000000000000" pitchFamily="2" charset="0"/>
              <a:cs typeface="Arial" pitchFamily="34" charset="0"/>
            </a:endParaRPr>
          </a:p>
          <a:p>
            <a:r>
              <a:rPr lang="en-US" altLang="ko-KR" sz="1400" dirty="0" smtClean="0">
                <a:solidFill>
                  <a:schemeClr val="tx1">
                    <a:lumMod val="75000"/>
                    <a:lumOff val="25000"/>
                  </a:schemeClr>
                </a:solidFill>
                <a:latin typeface="Barlow" panose="00000500000000000000" pitchFamily="2" charset="0"/>
                <a:cs typeface="Arial" pitchFamily="34" charset="0"/>
              </a:rPr>
              <a:t>The </a:t>
            </a:r>
            <a:r>
              <a:rPr lang="en-US" altLang="ko-KR" sz="1400" dirty="0">
                <a:solidFill>
                  <a:schemeClr val="tx1">
                    <a:lumMod val="75000"/>
                    <a:lumOff val="25000"/>
                  </a:schemeClr>
                </a:solidFill>
                <a:latin typeface="Barlow" panose="00000500000000000000" pitchFamily="2" charset="0"/>
                <a:cs typeface="Arial" pitchFamily="34" charset="0"/>
              </a:rPr>
              <a:t>range of AI technologies available for dealing with brain disease is growing fast, and exciting new methods are being applied to brain problems as computer scientists gain a deeper understanding of the capabilities of advanced algorithms. </a:t>
            </a:r>
            <a:endParaRPr lang="en-US" altLang="ko-KR" sz="1400" dirty="0" smtClean="0">
              <a:solidFill>
                <a:schemeClr val="tx1">
                  <a:lumMod val="75000"/>
                  <a:lumOff val="25000"/>
                </a:schemeClr>
              </a:solidFill>
              <a:latin typeface="Barlow" panose="00000500000000000000" pitchFamily="2" charset="0"/>
              <a:cs typeface="Arial" pitchFamily="34" charset="0"/>
            </a:endParaRPr>
          </a:p>
          <a:p>
            <a:r>
              <a:rPr lang="en-US" altLang="ko-KR" sz="1400" dirty="0" smtClean="0">
                <a:solidFill>
                  <a:schemeClr val="tx1">
                    <a:lumMod val="75000"/>
                    <a:lumOff val="25000"/>
                  </a:schemeClr>
                </a:solidFill>
                <a:latin typeface="Barlow" panose="00000500000000000000" pitchFamily="2" charset="0"/>
                <a:cs typeface="Arial" pitchFamily="34" charset="0"/>
              </a:rPr>
              <a:t>Researchers </a:t>
            </a:r>
            <a:r>
              <a:rPr lang="en-US" altLang="ko-KR" sz="1400" dirty="0">
                <a:solidFill>
                  <a:schemeClr val="tx1">
                    <a:lumMod val="75000"/>
                    <a:lumOff val="25000"/>
                  </a:schemeClr>
                </a:solidFill>
                <a:latin typeface="Barlow" panose="00000500000000000000" pitchFamily="2" charset="0"/>
                <a:cs typeface="Arial" pitchFamily="34" charset="0"/>
              </a:rPr>
              <a:t>conducted a systematic literature review to understand the state of the art in the use of AI for brain disease. Their qualitative review sheds light on the most interesting corners of AI development.</a:t>
            </a:r>
          </a:p>
        </p:txBody>
      </p:sp>
      <p:pic>
        <p:nvPicPr>
          <p:cNvPr id="3" name="Picture 2"/>
          <p:cNvPicPr>
            <a:picLocks noChangeAspect="1"/>
          </p:cNvPicPr>
          <p:nvPr/>
        </p:nvPicPr>
        <p:blipFill>
          <a:blip r:embed="rId3"/>
          <a:stretch>
            <a:fillRect/>
          </a:stretch>
        </p:blipFill>
        <p:spPr>
          <a:xfrm>
            <a:off x="672350" y="1057386"/>
            <a:ext cx="6257925" cy="838200"/>
          </a:xfrm>
          <a:prstGeom prst="rect">
            <a:avLst/>
          </a:prstGeom>
        </p:spPr>
      </p:pic>
      <p:pic>
        <p:nvPicPr>
          <p:cNvPr id="6" name="Picture 5"/>
          <p:cNvPicPr>
            <a:picLocks noChangeAspect="1"/>
          </p:cNvPicPr>
          <p:nvPr/>
        </p:nvPicPr>
        <p:blipFill>
          <a:blip r:embed="rId4">
            <a:clrChange>
              <a:clrFrom>
                <a:srgbClr val="F6F6F6"/>
              </a:clrFrom>
              <a:clrTo>
                <a:srgbClr val="F6F6F6">
                  <a:alpha val="0"/>
                </a:srgbClr>
              </a:clrTo>
            </a:clrChange>
          </a:blip>
          <a:stretch>
            <a:fillRect/>
          </a:stretch>
        </p:blipFill>
        <p:spPr>
          <a:xfrm>
            <a:off x="5120640" y="1932172"/>
            <a:ext cx="4172685" cy="2358474"/>
          </a:xfrm>
          <a:prstGeom prst="rect">
            <a:avLst/>
          </a:prstGeom>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Squada One" panose="02000000000000000000" charset="0"/>
              </a:rPr>
              <a:t>Day-11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490631" y="1655988"/>
            <a:ext cx="2752491" cy="521100"/>
          </a:xfrm>
          <a:prstGeom prst="rect">
            <a:avLst/>
          </a:prstGeom>
        </p:spPr>
        <p:txBody>
          <a:bodyPr spcFirstLastPara="1" wrap="square" lIns="91425" tIns="91425" rIns="91425" bIns="91425" anchor="b" anchorCtr="0">
            <a:noAutofit/>
          </a:bodyPr>
          <a:lstStyle/>
          <a:p>
            <a:pPr lvl="0"/>
            <a:r>
              <a:rPr lang="en" dirty="0" smtClean="0">
                <a:latin typeface="Squada One" panose="02000000000000000000" charset="0"/>
              </a:rPr>
              <a:t>Object Recognition</a:t>
            </a:r>
            <a:endParaRPr dirty="0">
              <a:latin typeface="Squada One" panose="02000000000000000000" charset="0"/>
            </a:endParaRPr>
          </a:p>
        </p:txBody>
      </p:sp>
      <p:sp>
        <p:nvSpPr>
          <p:cNvPr id="299" name="Google Shape;299;p29"/>
          <p:cNvSpPr txBox="1">
            <a:spLocks noGrp="1"/>
          </p:cNvSpPr>
          <p:nvPr>
            <p:ph type="subTitle" idx="1"/>
          </p:nvPr>
        </p:nvSpPr>
        <p:spPr>
          <a:xfrm>
            <a:off x="359197" y="2176687"/>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rlow" panose="00000500000000000000" charset="0"/>
              </a:rPr>
              <a:t>Object Recognition</a:t>
            </a:r>
            <a:endParaRPr dirty="0">
              <a:latin typeface="Barlow" panose="00000500000000000000" charset="0"/>
            </a:endParaRPr>
          </a:p>
        </p:txBody>
      </p:sp>
      <p:sp>
        <p:nvSpPr>
          <p:cNvPr id="302" name="Google Shape;302;p29"/>
          <p:cNvSpPr txBox="1">
            <a:spLocks noGrp="1"/>
          </p:cNvSpPr>
          <p:nvPr>
            <p:ph type="title" idx="5"/>
          </p:nvPr>
        </p:nvSpPr>
        <p:spPr>
          <a:xfrm>
            <a:off x="5545144" y="1683997"/>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Deep Neural Network</a:t>
            </a:r>
            <a:endParaRPr dirty="0">
              <a:latin typeface="Squada One" panose="02000000000000000000" pitchFamily="2" charset="0"/>
            </a:endParaRPr>
          </a:p>
        </p:txBody>
      </p:sp>
      <p:sp>
        <p:nvSpPr>
          <p:cNvPr id="303" name="Google Shape;303;p29"/>
          <p:cNvSpPr txBox="1">
            <a:spLocks noGrp="1"/>
          </p:cNvSpPr>
          <p:nvPr>
            <p:ph type="subTitle" idx="6"/>
          </p:nvPr>
        </p:nvSpPr>
        <p:spPr>
          <a:xfrm>
            <a:off x="5863276" y="2170652"/>
            <a:ext cx="22829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DNN &amp; Object recognition Model</a:t>
            </a:r>
            <a:endParaRPr dirty="0">
              <a:latin typeface="Barlow" panose="00000500000000000000" pitchFamily="2" charset="0"/>
            </a:endParaRPr>
          </a:p>
          <a:p>
            <a:pPr marL="0" lvl="0" indent="0" algn="ctr" rtl="0">
              <a:spcBef>
                <a:spcPts val="0"/>
              </a:spcBef>
              <a:spcAft>
                <a:spcPts val="0"/>
              </a:spcAft>
              <a:buNone/>
            </a:pPr>
            <a:endParaRPr dirty="0"/>
          </a:p>
        </p:txBody>
      </p:sp>
      <p:sp>
        <p:nvSpPr>
          <p:cNvPr id="304" name="Google Shape;304;p29"/>
          <p:cNvSpPr txBox="1">
            <a:spLocks noGrp="1"/>
          </p:cNvSpPr>
          <p:nvPr>
            <p:ph type="title" idx="7"/>
          </p:nvPr>
        </p:nvSpPr>
        <p:spPr>
          <a:xfrm>
            <a:off x="2874788" y="1672534"/>
            <a:ext cx="311461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Implementing Object Recognition </a:t>
            </a:r>
            <a:endParaRPr dirty="0">
              <a:latin typeface="Squada One" panose="02000000000000000000" pitchFamily="2" charset="0"/>
            </a:endParaRPr>
          </a:p>
        </p:txBody>
      </p:sp>
      <p:sp>
        <p:nvSpPr>
          <p:cNvPr id="305" name="Google Shape;305;p29"/>
          <p:cNvSpPr txBox="1">
            <a:spLocks noGrp="1"/>
          </p:cNvSpPr>
          <p:nvPr>
            <p:ph type="subTitle" idx="8"/>
          </p:nvPr>
        </p:nvSpPr>
        <p:spPr>
          <a:xfrm>
            <a:off x="3104220" y="2185161"/>
            <a:ext cx="2487109" cy="572700"/>
          </a:xfrm>
          <a:prstGeom prst="rect">
            <a:avLst/>
          </a:prstGeom>
        </p:spPr>
        <p:txBody>
          <a:bodyPr spcFirstLastPara="1" wrap="square" lIns="91425" tIns="91425" rIns="91425" bIns="91425" anchor="t" anchorCtr="0">
            <a:noAutofit/>
          </a:bodyPr>
          <a:lstStyle/>
          <a:p>
            <a:pPr marL="0" lvl="0" indent="0"/>
            <a:r>
              <a:rPr lang="en-IN" dirty="0" smtClean="0">
                <a:latin typeface="Barlow" panose="00000500000000000000" pitchFamily="2" charset="0"/>
              </a:rPr>
              <a:t>Methodology</a:t>
            </a:r>
            <a:endParaRPr dirty="0">
              <a:latin typeface="Barlow" panose="00000500000000000000" pitchFamily="2" charset="0"/>
            </a:endParaRPr>
          </a:p>
        </p:txBody>
      </p:sp>
      <p:sp>
        <p:nvSpPr>
          <p:cNvPr id="308" name="Google Shape;308;p29"/>
          <p:cNvSpPr txBox="1">
            <a:spLocks noGrp="1"/>
          </p:cNvSpPr>
          <p:nvPr>
            <p:ph type="title" idx="14"/>
          </p:nvPr>
        </p:nvSpPr>
        <p:spPr>
          <a:xfrm>
            <a:off x="951167"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495830"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89038"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15" name="Google Shape;302;p29"/>
          <p:cNvSpPr txBox="1">
            <a:spLocks noGrp="1"/>
          </p:cNvSpPr>
          <p:nvPr>
            <p:ph type="title" idx="5"/>
          </p:nvPr>
        </p:nvSpPr>
        <p:spPr>
          <a:xfrm>
            <a:off x="1692973" y="3464715"/>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MobileNetSSD</a:t>
            </a:r>
            <a:endParaRPr dirty="0">
              <a:latin typeface="Squada One" panose="02000000000000000000" pitchFamily="2" charset="0"/>
            </a:endParaRPr>
          </a:p>
        </p:txBody>
      </p:sp>
      <p:sp>
        <p:nvSpPr>
          <p:cNvPr id="16" name="Google Shape;303;p29"/>
          <p:cNvSpPr txBox="1">
            <a:spLocks noGrp="1"/>
          </p:cNvSpPr>
          <p:nvPr>
            <p:ph type="subTitle" idx="6"/>
          </p:nvPr>
        </p:nvSpPr>
        <p:spPr>
          <a:xfrm>
            <a:off x="2011105" y="3951370"/>
            <a:ext cx="22829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Pre-trained Model</a:t>
            </a:r>
            <a:endParaRPr dirty="0"/>
          </a:p>
        </p:txBody>
      </p:sp>
      <p:sp>
        <p:nvSpPr>
          <p:cNvPr id="17" name="Google Shape;311;p29"/>
          <p:cNvSpPr txBox="1">
            <a:spLocks noGrp="1"/>
          </p:cNvSpPr>
          <p:nvPr>
            <p:ph type="title" idx="17"/>
          </p:nvPr>
        </p:nvSpPr>
        <p:spPr>
          <a:xfrm>
            <a:off x="2236867" y="2789868"/>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8" name="Google Shape;302;p29"/>
          <p:cNvSpPr txBox="1">
            <a:spLocks noGrp="1"/>
          </p:cNvSpPr>
          <p:nvPr>
            <p:ph type="title" idx="5"/>
          </p:nvPr>
        </p:nvSpPr>
        <p:spPr>
          <a:xfrm>
            <a:off x="3969773" y="3447823"/>
            <a:ext cx="3576039"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Deploying Real-time Object recognition</a:t>
            </a:r>
            <a:endParaRPr dirty="0">
              <a:latin typeface="Squada One" panose="02000000000000000000" pitchFamily="2" charset="0"/>
            </a:endParaRPr>
          </a:p>
        </p:txBody>
      </p:sp>
      <p:sp>
        <p:nvSpPr>
          <p:cNvPr id="19" name="Google Shape;303;p29"/>
          <p:cNvSpPr txBox="1">
            <a:spLocks noGrp="1"/>
          </p:cNvSpPr>
          <p:nvPr>
            <p:ph type="subTitle" idx="6"/>
          </p:nvPr>
        </p:nvSpPr>
        <p:spPr>
          <a:xfrm>
            <a:off x="4631731" y="3904854"/>
            <a:ext cx="22829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Pre-Trained Model</a:t>
            </a:r>
            <a:endParaRPr dirty="0">
              <a:latin typeface="Barlow" panose="00000500000000000000" pitchFamily="2" charset="0"/>
            </a:endParaRPr>
          </a:p>
          <a:p>
            <a:pPr marL="0" lvl="0" indent="0" algn="ctr" rtl="0">
              <a:spcBef>
                <a:spcPts val="0"/>
              </a:spcBef>
              <a:spcAft>
                <a:spcPts val="0"/>
              </a:spcAft>
              <a:buNone/>
            </a:pPr>
            <a:endParaRPr dirty="0"/>
          </a:p>
        </p:txBody>
      </p:sp>
      <p:sp>
        <p:nvSpPr>
          <p:cNvPr id="20" name="Google Shape;311;p29"/>
          <p:cNvSpPr txBox="1">
            <a:spLocks noGrp="1"/>
          </p:cNvSpPr>
          <p:nvPr>
            <p:ph type="title" idx="17"/>
          </p:nvPr>
        </p:nvSpPr>
        <p:spPr>
          <a:xfrm>
            <a:off x="4857493" y="274335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fade">
                                      <p:cBhvr>
                                        <p:cTn id="4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10" grpId="0"/>
      <p:bldP spid="311" grpId="0"/>
      <p:bldP spid="15" grpId="0"/>
      <p:bldP spid="16" grpId="0" build="p"/>
      <p:bldP spid="17" grpId="0"/>
      <p:bldP spid="18" grpId="0"/>
      <p:bldP spid="19" grpId="0" build="p"/>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rlow" panose="00000500000000000000" pitchFamily="2" charset="0"/>
              </a:rPr>
              <a:t>Do you have any questions?</a:t>
            </a:r>
            <a:endParaRPr dirty="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 dirty="0" smtClean="0">
                <a:latin typeface="Barlow" panose="00000500000000000000" pitchFamily="2" charset="0"/>
                <a:hlinkClick r:id="rId3"/>
              </a:rPr>
              <a:t>sanjay@pantechmail.com</a:t>
            </a: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IN" dirty="0" smtClean="0">
                <a:latin typeface="Barlow" panose="00000500000000000000" pitchFamily="2" charset="0"/>
              </a:rPr>
              <a:t>www.pantechsolutions.net</a:t>
            </a:r>
            <a:endParaRPr dirty="0">
              <a:latin typeface="Barlow" panose="00000500000000000000" pitchFamily="2" charset="0"/>
            </a:endParaRPr>
          </a:p>
          <a:p>
            <a:pPr marL="0" lvl="0" indent="0" algn="l" rtl="0">
              <a:spcBef>
                <a:spcPts val="0"/>
              </a:spcBef>
              <a:spcAft>
                <a:spcPts val="0"/>
              </a:spcAft>
              <a:buNone/>
            </a:pPr>
            <a:endParaRPr dirty="0">
              <a:latin typeface="Barlow" panose="00000500000000000000" pitchFamily="2" charset="0"/>
            </a:endParaRPr>
          </a:p>
        </p:txBody>
      </p:sp>
      <p:sp>
        <p:nvSpPr>
          <p:cNvPr id="897" name="Google Shape;897;p5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215;p59"/>
          <p:cNvPicPr preferRelativeResize="0"/>
          <p:nvPr/>
        </p:nvPicPr>
        <p:blipFill>
          <a:blip r:embed="rId4">
            <a:alphaModFix/>
          </a:blip>
          <a:stretch>
            <a:fillRect/>
          </a:stretch>
        </p:blipFill>
        <p:spPr>
          <a:xfrm>
            <a:off x="0" y="484929"/>
            <a:ext cx="9144000" cy="4658572"/>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Image Classification using CNN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15543"/>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Object Recognition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957405"/>
            <a:ext cx="4880489" cy="1600438"/>
          </a:xfrm>
          <a:prstGeom prst="rect">
            <a:avLst/>
          </a:prstGeom>
        </p:spPr>
        <p:txBody>
          <a:bodyPr wrap="square">
            <a:spAutoFit/>
          </a:bodyPr>
          <a:lstStyle/>
          <a:p>
            <a:r>
              <a:rPr lang="en-US" altLang="ko-KR" dirty="0">
                <a:solidFill>
                  <a:schemeClr val="tx1"/>
                </a:solidFill>
                <a:latin typeface="Barlow" panose="00000500000000000000" pitchFamily="2" charset="0"/>
                <a:cs typeface="Arial" pitchFamily="34" charset="0"/>
              </a:rPr>
              <a:t>Object recognition is a computer vision technique for identifying objects in images or videos. Object recognition is a key output of deep learning and machine learning algorithms. When humans look at a photograph or watch a video, we can readily spot people, objects, scenes, and visual details</a:t>
            </a:r>
            <a:r>
              <a:rPr lang="en-US" altLang="ko-KR" dirty="0" smtClean="0">
                <a:solidFill>
                  <a:schemeClr val="tx1"/>
                </a:solidFill>
                <a:latin typeface="Barlow" panose="00000500000000000000" pitchFamily="2" charset="0"/>
                <a:cs typeface="Arial" pitchFamily="34" charset="0"/>
              </a:rPr>
              <a:t>.</a:t>
            </a:r>
          </a:p>
          <a:p>
            <a:endParaRPr lang="en-US" altLang="ko-KR" dirty="0">
              <a:solidFill>
                <a:schemeClr val="tx1"/>
              </a:solidFill>
              <a:latin typeface="Barlow" panose="00000500000000000000" pitchFamily="2" charset="0"/>
              <a:cs typeface="Arial" pitchFamily="34" charset="0"/>
            </a:endParaRPr>
          </a:p>
        </p:txBody>
      </p:sp>
      <p:pic>
        <p:nvPicPr>
          <p:cNvPr id="1026" name="Picture 2" descr="How To Implement Object Recognition on Live Stre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65" y="2627005"/>
            <a:ext cx="6197282" cy="183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8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134672"/>
            <a:ext cx="4746000" cy="572700"/>
          </a:xfrm>
          <a:prstGeom prst="rect">
            <a:avLst/>
          </a:prstGeom>
        </p:spPr>
        <p:txBody>
          <a:bodyPr spcFirstLastPara="1" wrap="square" lIns="91425" tIns="91425" rIns="91425" bIns="91425" anchor="t" anchorCtr="0">
            <a:noAutofit/>
          </a:bodyPr>
          <a:lstStyle/>
          <a:p>
            <a:pPr lvl="0"/>
            <a:r>
              <a:rPr lang="en-IN" dirty="0" smtClean="0">
                <a:solidFill>
                  <a:schemeClr val="accent2"/>
                </a:solidFill>
                <a:latin typeface="Squada One" panose="02000000000000000000" pitchFamily="2" charset="0"/>
              </a:rPr>
              <a:t>Implementing Object Recognition</a:t>
            </a:r>
            <a:r>
              <a:rPr lang="en" dirty="0" smtClean="0">
                <a:solidFill>
                  <a:schemeClr val="tx1"/>
                </a:solidFill>
                <a:latin typeface="Squada One" panose="02000000000000000000" pitchFamily="2" charset="0"/>
              </a:rPr>
              <a:t>.</a:t>
            </a:r>
            <a:endParaRPr dirty="0">
              <a:solidFill>
                <a:schemeClr val="tx1"/>
              </a:solidFill>
              <a:latin typeface="Squada One" panose="02000000000000000000" pitchFamily="2" charset="0"/>
            </a:endParaRPr>
          </a:p>
        </p:txBody>
      </p:sp>
      <p:grpSp>
        <p:nvGrpSpPr>
          <p:cNvPr id="7" name="Group 6"/>
          <p:cNvGrpSpPr/>
          <p:nvPr/>
        </p:nvGrpSpPr>
        <p:grpSpPr>
          <a:xfrm>
            <a:off x="325811" y="916839"/>
            <a:ext cx="4529969" cy="1191789"/>
            <a:chOff x="696512" y="1841156"/>
            <a:chExt cx="5815499" cy="1586288"/>
          </a:xfrm>
          <a:solidFill>
            <a:schemeClr val="tx1">
              <a:lumMod val="50000"/>
              <a:lumOff val="50000"/>
            </a:schemeClr>
          </a:solidFill>
        </p:grpSpPr>
        <p:sp>
          <p:nvSpPr>
            <p:cNvPr id="8" name="Parallelogram 7">
              <a:extLst>
                <a:ext uri="{FF2B5EF4-FFF2-40B4-BE49-F238E27FC236}">
                  <a16:creationId xmlns:a16="http://schemas.microsoft.com/office/drawing/2014/main" id="{12B01AF1-2CDA-4354-B3E1-214ED3A4313A}"/>
                </a:ext>
              </a:extLst>
            </p:cNvPr>
            <p:cNvSpPr/>
            <p:nvPr/>
          </p:nvSpPr>
          <p:spPr>
            <a:xfrm>
              <a:off x="896384" y="1841156"/>
              <a:ext cx="5108999" cy="1223319"/>
            </a:xfrm>
            <a:prstGeom prst="parallelogram">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11" name="Parallelogram 39">
              <a:extLst>
                <a:ext uri="{FF2B5EF4-FFF2-40B4-BE49-F238E27FC236}">
                  <a16:creationId xmlns:a16="http://schemas.microsoft.com/office/drawing/2014/main" id="{B16150B8-D205-4208-AA18-3E6084E97383}"/>
                </a:ext>
              </a:extLst>
            </p:cNvPr>
            <p:cNvSpPr/>
            <p:nvPr/>
          </p:nvSpPr>
          <p:spPr>
            <a:xfrm>
              <a:off x="1170500" y="2022763"/>
              <a:ext cx="5341511" cy="1404681"/>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12" name="TextBox 11">
              <a:extLst>
                <a:ext uri="{FF2B5EF4-FFF2-40B4-BE49-F238E27FC236}">
                  <a16:creationId xmlns:a16="http://schemas.microsoft.com/office/drawing/2014/main" id="{64A51743-BA29-4103-AD6B-63D0A3CF1B3C}"/>
                </a:ext>
              </a:extLst>
            </p:cNvPr>
            <p:cNvSpPr txBox="1"/>
            <p:nvPr/>
          </p:nvSpPr>
          <p:spPr>
            <a:xfrm>
              <a:off x="1770509" y="2132040"/>
              <a:ext cx="3864173" cy="614483"/>
            </a:xfrm>
            <a:prstGeom prst="rect">
              <a:avLst/>
            </a:prstGeom>
            <a:grpFill/>
          </p:spPr>
          <p:txBody>
            <a:bodyPr wrap="square" rtlCol="0" anchor="ctr">
              <a:spAutoFit/>
            </a:bodyPr>
            <a:lstStyle/>
            <a:p>
              <a:pPr algn="ctr"/>
              <a:r>
                <a:rPr lang="en-IN" altLang="ko-KR" sz="2400" dirty="0" smtClean="0">
                  <a:solidFill>
                    <a:schemeClr val="bg1"/>
                  </a:solidFill>
                  <a:latin typeface="Squada One" panose="02000000000000000000" pitchFamily="2" charset="0"/>
                  <a:cs typeface="Arial" pitchFamily="34" charset="0"/>
                </a:rPr>
                <a:t>PRE-TRAINED MODEL</a:t>
              </a:r>
              <a:endParaRPr lang="ko-KR" altLang="en-US" sz="2400" dirty="0">
                <a:solidFill>
                  <a:schemeClr val="bg1"/>
                </a:solidFill>
                <a:latin typeface="Squada One" panose="02000000000000000000" pitchFamily="2" charset="0"/>
                <a:cs typeface="Arial" pitchFamily="34" charset="0"/>
              </a:endParaRPr>
            </a:p>
          </p:txBody>
        </p:sp>
        <p:sp>
          <p:nvSpPr>
            <p:cNvPr id="13" name="Oval 12">
              <a:extLst>
                <a:ext uri="{FF2B5EF4-FFF2-40B4-BE49-F238E27FC236}">
                  <a16:creationId xmlns:a16="http://schemas.microsoft.com/office/drawing/2014/main" id="{DB2368D8-FFDA-4374-8134-3DC6BF280270}"/>
                </a:ext>
              </a:extLst>
            </p:cNvPr>
            <p:cNvSpPr/>
            <p:nvPr/>
          </p:nvSpPr>
          <p:spPr>
            <a:xfrm>
              <a:off x="696512" y="2050623"/>
              <a:ext cx="777316" cy="777316"/>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latin typeface="Squada One" panose="02000000000000000000" pitchFamily="2" charset="0"/>
              </a:endParaRPr>
            </a:p>
          </p:txBody>
        </p:sp>
        <p:sp>
          <p:nvSpPr>
            <p:cNvPr id="14" name="Oval 13">
              <a:extLst>
                <a:ext uri="{FF2B5EF4-FFF2-40B4-BE49-F238E27FC236}">
                  <a16:creationId xmlns:a16="http://schemas.microsoft.com/office/drawing/2014/main" id="{1297F6D1-B2DC-4ABF-AD2A-F04E10C7A26D}"/>
                </a:ext>
              </a:extLst>
            </p:cNvPr>
            <p:cNvSpPr/>
            <p:nvPr/>
          </p:nvSpPr>
          <p:spPr>
            <a:xfrm>
              <a:off x="788134" y="2142245"/>
              <a:ext cx="594072" cy="5940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bg1"/>
                </a:solidFill>
                <a:latin typeface="Squada One" panose="02000000000000000000" pitchFamily="2" charset="0"/>
              </a:endParaRPr>
            </a:p>
          </p:txBody>
        </p:sp>
        <p:sp>
          <p:nvSpPr>
            <p:cNvPr id="15" name="TextBox 14">
              <a:extLst>
                <a:ext uri="{FF2B5EF4-FFF2-40B4-BE49-F238E27FC236}">
                  <a16:creationId xmlns:a16="http://schemas.microsoft.com/office/drawing/2014/main" id="{4F74DCF7-D86A-4841-9266-BC95DC6A923D}"/>
                </a:ext>
              </a:extLst>
            </p:cNvPr>
            <p:cNvSpPr txBox="1"/>
            <p:nvPr/>
          </p:nvSpPr>
          <p:spPr>
            <a:xfrm>
              <a:off x="797138" y="2203567"/>
              <a:ext cx="576064" cy="491586"/>
            </a:xfrm>
            <a:prstGeom prst="rect">
              <a:avLst/>
            </a:prstGeom>
            <a:grpFill/>
          </p:spPr>
          <p:txBody>
            <a:bodyPr wrap="square" lIns="108000" rIns="108000" rtlCol="0">
              <a:spAutoFit/>
            </a:bodyPr>
            <a:lstStyle/>
            <a:p>
              <a:pPr algn="ctr"/>
              <a:r>
                <a:rPr lang="en-US" altLang="ko-KR" sz="1800" dirty="0">
                  <a:solidFill>
                    <a:schemeClr val="bg1"/>
                  </a:solidFill>
                  <a:latin typeface="Squada One" panose="02000000000000000000" pitchFamily="2" charset="0"/>
                  <a:cs typeface="Arial" pitchFamily="34" charset="0"/>
                </a:rPr>
                <a:t>01</a:t>
              </a:r>
              <a:endParaRPr lang="ko-KR" altLang="en-US" dirty="0">
                <a:solidFill>
                  <a:schemeClr val="bg1"/>
                </a:solidFill>
                <a:latin typeface="Squada One" panose="02000000000000000000" pitchFamily="2" charset="0"/>
                <a:cs typeface="Arial" pitchFamily="34" charset="0"/>
              </a:endParaRPr>
            </a:p>
          </p:txBody>
        </p:sp>
      </p:grpSp>
      <p:sp>
        <p:nvSpPr>
          <p:cNvPr id="30" name="TextBox 29">
            <a:extLst>
              <a:ext uri="{FF2B5EF4-FFF2-40B4-BE49-F238E27FC236}">
                <a16:creationId xmlns:a16="http://schemas.microsoft.com/office/drawing/2014/main" id="{C3AFE997-4902-4F36-8E03-42657E90924A}"/>
              </a:ext>
            </a:extLst>
          </p:cNvPr>
          <p:cNvSpPr txBox="1"/>
          <p:nvPr/>
        </p:nvSpPr>
        <p:spPr>
          <a:xfrm flipH="1">
            <a:off x="9093239" y="6363031"/>
            <a:ext cx="2609814" cy="307777"/>
          </a:xfrm>
          <a:prstGeom prst="rect">
            <a:avLst/>
          </a:prstGeom>
          <a:solidFill>
            <a:schemeClr val="tx1">
              <a:lumMod val="50000"/>
              <a:lumOff val="50000"/>
            </a:schemeClr>
          </a:solidFill>
        </p:spPr>
        <p:txBody>
          <a:bodyPr wrap="square" rtlCol="0">
            <a:spAutoFit/>
          </a:bodyPr>
          <a:lstStyle/>
          <a:p>
            <a:r>
              <a:rPr lang="en-IN" altLang="ko-KR" sz="1400" dirty="0" smtClean="0">
                <a:solidFill>
                  <a:schemeClr val="bg1"/>
                </a:solidFill>
                <a:latin typeface="Squada One" panose="02000000000000000000" pitchFamily="2" charset="0"/>
              </a:rPr>
              <a:t>www.pantechsolutions.net</a:t>
            </a:r>
            <a:endParaRPr lang="ko-KR" altLang="en-US" sz="1400" dirty="0">
              <a:solidFill>
                <a:schemeClr val="bg1"/>
              </a:solidFill>
              <a:latin typeface="Squada One" panose="02000000000000000000" pitchFamily="2" charset="0"/>
            </a:endParaRPr>
          </a:p>
        </p:txBody>
      </p:sp>
      <p:grpSp>
        <p:nvGrpSpPr>
          <p:cNvPr id="31" name="Group 30"/>
          <p:cNvGrpSpPr/>
          <p:nvPr/>
        </p:nvGrpSpPr>
        <p:grpSpPr>
          <a:xfrm>
            <a:off x="4062238" y="2181837"/>
            <a:ext cx="4529969" cy="1191789"/>
            <a:chOff x="696512" y="1841156"/>
            <a:chExt cx="5815499" cy="1586288"/>
          </a:xfrm>
          <a:solidFill>
            <a:schemeClr val="tx1">
              <a:lumMod val="50000"/>
              <a:lumOff val="50000"/>
            </a:schemeClr>
          </a:solidFill>
        </p:grpSpPr>
        <p:sp>
          <p:nvSpPr>
            <p:cNvPr id="32" name="Parallelogram 31">
              <a:extLst>
                <a:ext uri="{FF2B5EF4-FFF2-40B4-BE49-F238E27FC236}">
                  <a16:creationId xmlns:a16="http://schemas.microsoft.com/office/drawing/2014/main" id="{12B01AF1-2CDA-4354-B3E1-214ED3A4313A}"/>
                </a:ext>
              </a:extLst>
            </p:cNvPr>
            <p:cNvSpPr/>
            <p:nvPr/>
          </p:nvSpPr>
          <p:spPr>
            <a:xfrm>
              <a:off x="896384" y="1841156"/>
              <a:ext cx="5108999" cy="1223319"/>
            </a:xfrm>
            <a:prstGeom prst="parallelogram">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33" name="Parallelogram 39">
              <a:extLst>
                <a:ext uri="{FF2B5EF4-FFF2-40B4-BE49-F238E27FC236}">
                  <a16:creationId xmlns:a16="http://schemas.microsoft.com/office/drawing/2014/main" id="{B16150B8-D205-4208-AA18-3E6084E97383}"/>
                </a:ext>
              </a:extLst>
            </p:cNvPr>
            <p:cNvSpPr/>
            <p:nvPr/>
          </p:nvSpPr>
          <p:spPr>
            <a:xfrm>
              <a:off x="1170500" y="2022763"/>
              <a:ext cx="5341511" cy="1404681"/>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34" name="TextBox 33">
              <a:extLst>
                <a:ext uri="{FF2B5EF4-FFF2-40B4-BE49-F238E27FC236}">
                  <a16:creationId xmlns:a16="http://schemas.microsoft.com/office/drawing/2014/main" id="{64A51743-BA29-4103-AD6B-63D0A3CF1B3C}"/>
                </a:ext>
              </a:extLst>
            </p:cNvPr>
            <p:cNvSpPr txBox="1"/>
            <p:nvPr/>
          </p:nvSpPr>
          <p:spPr>
            <a:xfrm>
              <a:off x="1770509" y="2132040"/>
              <a:ext cx="3864173" cy="614483"/>
            </a:xfrm>
            <a:prstGeom prst="rect">
              <a:avLst/>
            </a:prstGeom>
            <a:grpFill/>
          </p:spPr>
          <p:txBody>
            <a:bodyPr wrap="square" rtlCol="0" anchor="ctr">
              <a:spAutoFit/>
            </a:bodyPr>
            <a:lstStyle/>
            <a:p>
              <a:pPr algn="ctr"/>
              <a:r>
                <a:rPr lang="en-IN" altLang="ko-KR" sz="2400" dirty="0" smtClean="0">
                  <a:solidFill>
                    <a:schemeClr val="bg1"/>
                  </a:solidFill>
                  <a:latin typeface="Squada One" panose="02000000000000000000" pitchFamily="2" charset="0"/>
                  <a:cs typeface="Arial" pitchFamily="34" charset="0"/>
                </a:rPr>
                <a:t>TRANSFER LEARNING</a:t>
              </a:r>
              <a:endParaRPr lang="ko-KR" altLang="en-US" sz="2400" dirty="0">
                <a:solidFill>
                  <a:schemeClr val="bg1"/>
                </a:solidFill>
                <a:latin typeface="Squada One" panose="02000000000000000000" pitchFamily="2" charset="0"/>
                <a:cs typeface="Arial" pitchFamily="34" charset="0"/>
              </a:endParaRPr>
            </a:p>
          </p:txBody>
        </p:sp>
        <p:sp>
          <p:nvSpPr>
            <p:cNvPr id="35" name="Oval 34">
              <a:extLst>
                <a:ext uri="{FF2B5EF4-FFF2-40B4-BE49-F238E27FC236}">
                  <a16:creationId xmlns:a16="http://schemas.microsoft.com/office/drawing/2014/main" id="{DB2368D8-FFDA-4374-8134-3DC6BF280270}"/>
                </a:ext>
              </a:extLst>
            </p:cNvPr>
            <p:cNvSpPr/>
            <p:nvPr/>
          </p:nvSpPr>
          <p:spPr>
            <a:xfrm>
              <a:off x="696512" y="2050623"/>
              <a:ext cx="777316" cy="777316"/>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latin typeface="Squada One" panose="02000000000000000000" pitchFamily="2" charset="0"/>
              </a:endParaRPr>
            </a:p>
          </p:txBody>
        </p:sp>
        <p:sp>
          <p:nvSpPr>
            <p:cNvPr id="36" name="Oval 35">
              <a:extLst>
                <a:ext uri="{FF2B5EF4-FFF2-40B4-BE49-F238E27FC236}">
                  <a16:creationId xmlns:a16="http://schemas.microsoft.com/office/drawing/2014/main" id="{1297F6D1-B2DC-4ABF-AD2A-F04E10C7A26D}"/>
                </a:ext>
              </a:extLst>
            </p:cNvPr>
            <p:cNvSpPr/>
            <p:nvPr/>
          </p:nvSpPr>
          <p:spPr>
            <a:xfrm>
              <a:off x="788134" y="2142245"/>
              <a:ext cx="594072" cy="5940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bg1"/>
                </a:solidFill>
                <a:latin typeface="Squada One" panose="02000000000000000000" pitchFamily="2" charset="0"/>
              </a:endParaRPr>
            </a:p>
          </p:txBody>
        </p:sp>
        <p:sp>
          <p:nvSpPr>
            <p:cNvPr id="39" name="TextBox 38">
              <a:extLst>
                <a:ext uri="{FF2B5EF4-FFF2-40B4-BE49-F238E27FC236}">
                  <a16:creationId xmlns:a16="http://schemas.microsoft.com/office/drawing/2014/main" id="{4F74DCF7-D86A-4841-9266-BC95DC6A923D}"/>
                </a:ext>
              </a:extLst>
            </p:cNvPr>
            <p:cNvSpPr txBox="1"/>
            <p:nvPr/>
          </p:nvSpPr>
          <p:spPr>
            <a:xfrm>
              <a:off x="797138" y="2197495"/>
              <a:ext cx="576064" cy="491586"/>
            </a:xfrm>
            <a:prstGeom prst="rect">
              <a:avLst/>
            </a:prstGeom>
            <a:grpFill/>
          </p:spPr>
          <p:txBody>
            <a:bodyPr wrap="square" lIns="108000" rIns="108000" rtlCol="0">
              <a:spAutoFit/>
            </a:bodyPr>
            <a:lstStyle/>
            <a:p>
              <a:pPr algn="ctr"/>
              <a:r>
                <a:rPr lang="en-US" altLang="ko-KR" sz="1800" dirty="0" smtClean="0">
                  <a:solidFill>
                    <a:schemeClr val="bg1"/>
                  </a:solidFill>
                  <a:latin typeface="Squada One" panose="02000000000000000000" pitchFamily="2" charset="0"/>
                  <a:cs typeface="Arial" pitchFamily="34" charset="0"/>
                </a:rPr>
                <a:t>02</a:t>
              </a:r>
              <a:endParaRPr lang="ko-KR" altLang="en-US" sz="1800" dirty="0">
                <a:solidFill>
                  <a:schemeClr val="bg1"/>
                </a:solidFill>
                <a:latin typeface="Squada One" panose="02000000000000000000" pitchFamily="2" charset="0"/>
                <a:cs typeface="Arial" pitchFamily="34" charset="0"/>
              </a:endParaRPr>
            </a:p>
          </p:txBody>
        </p:sp>
      </p:grpSp>
      <p:grpSp>
        <p:nvGrpSpPr>
          <p:cNvPr id="40" name="Group 39"/>
          <p:cNvGrpSpPr/>
          <p:nvPr/>
        </p:nvGrpSpPr>
        <p:grpSpPr>
          <a:xfrm>
            <a:off x="404193" y="3753133"/>
            <a:ext cx="4529969" cy="1191789"/>
            <a:chOff x="696512" y="1841156"/>
            <a:chExt cx="5815499" cy="1586288"/>
          </a:xfrm>
          <a:solidFill>
            <a:schemeClr val="tx1">
              <a:lumMod val="50000"/>
              <a:lumOff val="50000"/>
            </a:schemeClr>
          </a:solidFill>
        </p:grpSpPr>
        <p:sp>
          <p:nvSpPr>
            <p:cNvPr id="41" name="Parallelogram 40">
              <a:extLst>
                <a:ext uri="{FF2B5EF4-FFF2-40B4-BE49-F238E27FC236}">
                  <a16:creationId xmlns:a16="http://schemas.microsoft.com/office/drawing/2014/main" id="{12B01AF1-2CDA-4354-B3E1-214ED3A4313A}"/>
                </a:ext>
              </a:extLst>
            </p:cNvPr>
            <p:cNvSpPr/>
            <p:nvPr/>
          </p:nvSpPr>
          <p:spPr>
            <a:xfrm>
              <a:off x="896384" y="1841156"/>
              <a:ext cx="5108999" cy="1223319"/>
            </a:xfrm>
            <a:prstGeom prst="parallelogram">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42" name="Parallelogram 39">
              <a:extLst>
                <a:ext uri="{FF2B5EF4-FFF2-40B4-BE49-F238E27FC236}">
                  <a16:creationId xmlns:a16="http://schemas.microsoft.com/office/drawing/2014/main" id="{B16150B8-D205-4208-AA18-3E6084E97383}"/>
                </a:ext>
              </a:extLst>
            </p:cNvPr>
            <p:cNvSpPr/>
            <p:nvPr/>
          </p:nvSpPr>
          <p:spPr>
            <a:xfrm>
              <a:off x="1170500" y="2022763"/>
              <a:ext cx="5341511" cy="1404681"/>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latin typeface="Squada One" panose="02000000000000000000" pitchFamily="2" charset="0"/>
              </a:endParaRPr>
            </a:p>
          </p:txBody>
        </p:sp>
        <p:sp>
          <p:nvSpPr>
            <p:cNvPr id="43" name="TextBox 42">
              <a:extLst>
                <a:ext uri="{FF2B5EF4-FFF2-40B4-BE49-F238E27FC236}">
                  <a16:creationId xmlns:a16="http://schemas.microsoft.com/office/drawing/2014/main" id="{64A51743-BA29-4103-AD6B-63D0A3CF1B3C}"/>
                </a:ext>
              </a:extLst>
            </p:cNvPr>
            <p:cNvSpPr txBox="1"/>
            <p:nvPr/>
          </p:nvSpPr>
          <p:spPr>
            <a:xfrm>
              <a:off x="1770509" y="2132040"/>
              <a:ext cx="3864173" cy="614483"/>
            </a:xfrm>
            <a:prstGeom prst="rect">
              <a:avLst/>
            </a:prstGeom>
            <a:grpFill/>
          </p:spPr>
          <p:txBody>
            <a:bodyPr wrap="square" rtlCol="0" anchor="ctr">
              <a:spAutoFit/>
            </a:bodyPr>
            <a:lstStyle/>
            <a:p>
              <a:pPr algn="ctr"/>
              <a:r>
                <a:rPr lang="en-IN" altLang="ko-KR" sz="2400" dirty="0" smtClean="0">
                  <a:solidFill>
                    <a:schemeClr val="bg1"/>
                  </a:solidFill>
                  <a:latin typeface="Squada One" panose="02000000000000000000" pitchFamily="2" charset="0"/>
                  <a:cs typeface="Arial" pitchFamily="34" charset="0"/>
                </a:rPr>
                <a:t>BUILDING FROM SCRATCH</a:t>
              </a:r>
              <a:endParaRPr lang="ko-KR" altLang="en-US" sz="2400" dirty="0">
                <a:solidFill>
                  <a:schemeClr val="bg1"/>
                </a:solidFill>
                <a:latin typeface="Squada One" panose="02000000000000000000" pitchFamily="2" charset="0"/>
                <a:cs typeface="Arial" pitchFamily="34" charset="0"/>
              </a:endParaRPr>
            </a:p>
          </p:txBody>
        </p:sp>
        <p:sp>
          <p:nvSpPr>
            <p:cNvPr id="44" name="Oval 43">
              <a:extLst>
                <a:ext uri="{FF2B5EF4-FFF2-40B4-BE49-F238E27FC236}">
                  <a16:creationId xmlns:a16="http://schemas.microsoft.com/office/drawing/2014/main" id="{DB2368D8-FFDA-4374-8134-3DC6BF280270}"/>
                </a:ext>
              </a:extLst>
            </p:cNvPr>
            <p:cNvSpPr/>
            <p:nvPr/>
          </p:nvSpPr>
          <p:spPr>
            <a:xfrm>
              <a:off x="696512" y="2050623"/>
              <a:ext cx="777316" cy="777316"/>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latin typeface="Squada One" panose="02000000000000000000" pitchFamily="2" charset="0"/>
              </a:endParaRPr>
            </a:p>
          </p:txBody>
        </p:sp>
        <p:sp>
          <p:nvSpPr>
            <p:cNvPr id="45" name="Oval 44">
              <a:extLst>
                <a:ext uri="{FF2B5EF4-FFF2-40B4-BE49-F238E27FC236}">
                  <a16:creationId xmlns:a16="http://schemas.microsoft.com/office/drawing/2014/main" id="{1297F6D1-B2DC-4ABF-AD2A-F04E10C7A26D}"/>
                </a:ext>
              </a:extLst>
            </p:cNvPr>
            <p:cNvSpPr/>
            <p:nvPr/>
          </p:nvSpPr>
          <p:spPr>
            <a:xfrm>
              <a:off x="788134" y="2142245"/>
              <a:ext cx="594072" cy="5940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bg1"/>
                </a:solidFill>
                <a:latin typeface="Squada One" panose="02000000000000000000" pitchFamily="2" charset="0"/>
              </a:endParaRPr>
            </a:p>
          </p:txBody>
        </p:sp>
        <p:sp>
          <p:nvSpPr>
            <p:cNvPr id="46" name="TextBox 45">
              <a:extLst>
                <a:ext uri="{FF2B5EF4-FFF2-40B4-BE49-F238E27FC236}">
                  <a16:creationId xmlns:a16="http://schemas.microsoft.com/office/drawing/2014/main" id="{4F74DCF7-D86A-4841-9266-BC95DC6A923D}"/>
                </a:ext>
              </a:extLst>
            </p:cNvPr>
            <p:cNvSpPr txBox="1"/>
            <p:nvPr/>
          </p:nvSpPr>
          <p:spPr>
            <a:xfrm>
              <a:off x="797138" y="2211326"/>
              <a:ext cx="576064" cy="450620"/>
            </a:xfrm>
            <a:prstGeom prst="rect">
              <a:avLst/>
            </a:prstGeom>
            <a:grpFill/>
          </p:spPr>
          <p:txBody>
            <a:bodyPr wrap="square" lIns="108000" rIns="108000" rtlCol="0">
              <a:spAutoFit/>
            </a:bodyPr>
            <a:lstStyle/>
            <a:p>
              <a:pPr algn="ctr"/>
              <a:r>
                <a:rPr lang="en-US" altLang="ko-KR" sz="1600" dirty="0" smtClean="0">
                  <a:solidFill>
                    <a:schemeClr val="bg1"/>
                  </a:solidFill>
                  <a:latin typeface="Squada One" panose="02000000000000000000" pitchFamily="2" charset="0"/>
                  <a:cs typeface="Arial" pitchFamily="34" charset="0"/>
                </a:rPr>
                <a:t>03</a:t>
              </a:r>
              <a:endParaRPr lang="ko-KR" altLang="en-US" sz="1600" dirty="0">
                <a:solidFill>
                  <a:schemeClr val="bg1"/>
                </a:solidFill>
                <a:latin typeface="Squada One" panose="02000000000000000000" pitchFamily="2" charset="0"/>
                <a:cs typeface="Arial" pitchFamily="34" charset="0"/>
              </a:endParaRPr>
            </a:p>
          </p:txBody>
        </p:sp>
      </p:grpSp>
    </p:spTree>
    <p:extLst>
      <p:ext uri="{BB962C8B-B14F-4D97-AF65-F5344CB8AC3E}">
        <p14:creationId xmlns:p14="http://schemas.microsoft.com/office/powerpoint/2010/main" val="3400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134672"/>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Deep Neural Network - DNN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1015966"/>
            <a:ext cx="4880489" cy="1815882"/>
          </a:xfrm>
          <a:prstGeom prst="rect">
            <a:avLst/>
          </a:prstGeom>
        </p:spPr>
        <p:txBody>
          <a:bodyPr wrap="square">
            <a:spAutoFit/>
          </a:bodyPr>
          <a:lstStyle/>
          <a:p>
            <a:pPr marL="342900" indent="-34290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Solve Complex Task</a:t>
            </a:r>
          </a:p>
          <a:p>
            <a:pPr marL="342900" indent="-34290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When it gets new information in the system, it learns how to act accordingly to a new situation</a:t>
            </a:r>
            <a:r>
              <a:rPr lang="en-US" altLang="ko-KR" dirty="0" smtClean="0">
                <a:solidFill>
                  <a:schemeClr val="tx1"/>
                </a:solidFill>
                <a:latin typeface="Barlow" panose="00000500000000000000" pitchFamily="2" charset="0"/>
                <a:cs typeface="Arial" pitchFamily="34" charset="0"/>
              </a:rPr>
              <a:t>.</a:t>
            </a:r>
          </a:p>
          <a:p>
            <a:pPr marL="342900" indent="-34290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Learning </a:t>
            </a:r>
            <a:r>
              <a:rPr lang="en-US" altLang="ko-KR" dirty="0">
                <a:solidFill>
                  <a:schemeClr val="tx1"/>
                </a:solidFill>
                <a:latin typeface="Barlow" panose="00000500000000000000" pitchFamily="2" charset="0"/>
                <a:cs typeface="Arial" pitchFamily="34" charset="0"/>
              </a:rPr>
              <a:t>becomes deeper when tasks you solve get harder. </a:t>
            </a:r>
            <a:endParaRPr lang="en-US" altLang="ko-KR" dirty="0" smtClean="0">
              <a:solidFill>
                <a:schemeClr val="tx1"/>
              </a:solidFill>
              <a:latin typeface="Barlow" panose="00000500000000000000" pitchFamily="2" charset="0"/>
              <a:cs typeface="Arial" pitchFamily="34" charset="0"/>
            </a:endParaRPr>
          </a:p>
          <a:p>
            <a:pPr marL="342900" indent="-34290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Helps to load pre-trained Model from DL frameworks such as</a:t>
            </a:r>
          </a:p>
          <a:p>
            <a:pPr marL="342900" indent="-34290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p:txBody>
      </p:sp>
      <p:pic>
        <p:nvPicPr>
          <p:cNvPr id="2050" name="Picture 2" descr="https://www.kdnuggets.com/wp-content/uploads/deep-neural-network.jpg"/>
          <p:cNvPicPr>
            <a:picLocks noChangeAspect="1" noChangeArrowheads="1"/>
          </p:cNvPicPr>
          <p:nvPr/>
        </p:nvPicPr>
        <p:blipFill rotWithShape="1">
          <a:blip r:embed="rId3">
            <a:extLst>
              <a:ext uri="{28A0092B-C50C-407E-A947-70E740481C1C}">
                <a14:useLocalDpi xmlns:a14="http://schemas.microsoft.com/office/drawing/2010/main" val="0"/>
              </a:ext>
            </a:extLst>
          </a:blip>
          <a:srcRect t="10667"/>
          <a:stretch/>
        </p:blipFill>
        <p:spPr bwMode="auto">
          <a:xfrm>
            <a:off x="5210757" y="1127604"/>
            <a:ext cx="3728967" cy="20000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0820" y="2663388"/>
            <a:ext cx="1517073" cy="954107"/>
          </a:xfrm>
          <a:prstGeom prst="rect">
            <a:avLst/>
          </a:prstGeom>
        </p:spPr>
        <p:txBody>
          <a:bodyPr wrap="square">
            <a:spAutoFit/>
          </a:bodyPr>
          <a:lstStyle/>
          <a:p>
            <a:pPr marL="285750" lvl="6" indent="-285750">
              <a:buFont typeface="Wingdings" panose="05000000000000000000" pitchFamily="2" charset="2"/>
              <a:buChar char="ü"/>
            </a:pPr>
            <a:r>
              <a:rPr lang="en-US" altLang="ko-KR" dirty="0">
                <a:solidFill>
                  <a:schemeClr val="tx1"/>
                </a:solidFill>
                <a:latin typeface="Barlow" panose="00000500000000000000" pitchFamily="2" charset="0"/>
                <a:cs typeface="Arial" pitchFamily="34" charset="0"/>
              </a:rPr>
              <a:t>Tensorflow</a:t>
            </a:r>
          </a:p>
          <a:p>
            <a:pPr marL="285750" lvl="6" indent="-285750">
              <a:buFont typeface="Wingdings" panose="05000000000000000000" pitchFamily="2" charset="2"/>
              <a:buChar char="ü"/>
            </a:pPr>
            <a:r>
              <a:rPr lang="en-US" altLang="ko-KR" dirty="0" err="1" smtClean="0">
                <a:solidFill>
                  <a:schemeClr val="tx1"/>
                </a:solidFill>
                <a:latin typeface="Barlow" panose="00000500000000000000" pitchFamily="2" charset="0"/>
                <a:cs typeface="Arial" pitchFamily="34" charset="0"/>
              </a:rPr>
              <a:t>Caffe</a:t>
            </a:r>
            <a:endParaRPr lang="en-US" altLang="ko-KR" dirty="0">
              <a:solidFill>
                <a:schemeClr val="tx1"/>
              </a:solidFill>
              <a:latin typeface="Barlow" panose="00000500000000000000" pitchFamily="2" charset="0"/>
              <a:cs typeface="Arial" pitchFamily="34" charset="0"/>
            </a:endParaRPr>
          </a:p>
          <a:p>
            <a:pPr marL="285750" lvl="6" indent="-285750">
              <a:buFont typeface="Wingdings" panose="05000000000000000000" pitchFamily="2" charset="2"/>
              <a:buChar char="ü"/>
            </a:pPr>
            <a:r>
              <a:rPr lang="en-US" altLang="ko-KR" dirty="0" err="1" smtClean="0">
                <a:solidFill>
                  <a:schemeClr val="tx1"/>
                </a:solidFill>
                <a:latin typeface="Barlow" panose="00000500000000000000" pitchFamily="2" charset="0"/>
                <a:cs typeface="Arial" pitchFamily="34" charset="0"/>
              </a:rPr>
              <a:t>Darknet</a:t>
            </a:r>
            <a:endParaRPr lang="en-US" altLang="ko-KR" dirty="0">
              <a:solidFill>
                <a:schemeClr val="tx1"/>
              </a:solidFill>
              <a:latin typeface="Barlow" panose="00000500000000000000" pitchFamily="2" charset="0"/>
              <a:cs typeface="Arial" pitchFamily="34" charset="0"/>
            </a:endParaRPr>
          </a:p>
          <a:p>
            <a:pPr marL="285750" lvl="6" indent="-285750">
              <a:buFont typeface="Wingdings" panose="05000000000000000000" pitchFamily="2" charset="2"/>
              <a:buChar char="ü"/>
            </a:pPr>
            <a:r>
              <a:rPr lang="en-US" altLang="ko-KR" dirty="0" smtClean="0">
                <a:solidFill>
                  <a:schemeClr val="tx1"/>
                </a:solidFill>
                <a:latin typeface="Barlow" panose="00000500000000000000" pitchFamily="2" charset="0"/>
                <a:cs typeface="Arial" pitchFamily="34" charset="0"/>
              </a:rPr>
              <a:t>Torch</a:t>
            </a:r>
            <a:endParaRPr lang="en-US" altLang="ko-KR"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14215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fade">
                                      <p:cBhvr>
                                        <p:cTn id="22" dur="500"/>
                                        <p:tgtEl>
                                          <p:spTgt spid="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4" y="134672"/>
            <a:ext cx="7191771"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Speed Comparison on Image Classification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3" name="Picture 2"/>
          <p:cNvPicPr>
            <a:picLocks noChangeAspect="1"/>
          </p:cNvPicPr>
          <p:nvPr/>
        </p:nvPicPr>
        <p:blipFill>
          <a:blip r:embed="rId3"/>
          <a:stretch>
            <a:fillRect/>
          </a:stretch>
        </p:blipFill>
        <p:spPr>
          <a:xfrm>
            <a:off x="1856509" y="1114858"/>
            <a:ext cx="5638800" cy="3495675"/>
          </a:xfrm>
          <a:prstGeom prst="rect">
            <a:avLst/>
          </a:prstGeom>
        </p:spPr>
      </p:pic>
    </p:spTree>
    <p:extLst>
      <p:ext uri="{BB962C8B-B14F-4D97-AF65-F5344CB8AC3E}">
        <p14:creationId xmlns:p14="http://schemas.microsoft.com/office/powerpoint/2010/main" val="3253726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4" y="134672"/>
            <a:ext cx="5861735"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Pre-trained Model for Object recognition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1015966"/>
            <a:ext cx="4880489"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ko-KR" dirty="0" err="1" smtClean="0">
                <a:solidFill>
                  <a:schemeClr val="tx1"/>
                </a:solidFill>
                <a:latin typeface="Barlow" panose="00000500000000000000" pitchFamily="2" charset="0"/>
                <a:cs typeface="Arial" pitchFamily="34" charset="0"/>
              </a:rPr>
              <a:t>MobileNet</a:t>
            </a:r>
            <a:r>
              <a:rPr lang="en-US" altLang="ko-KR" dirty="0" smtClean="0">
                <a:solidFill>
                  <a:schemeClr val="tx1"/>
                </a:solidFill>
                <a:latin typeface="Barlow" panose="00000500000000000000" pitchFamily="2" charset="0"/>
                <a:cs typeface="Arial" pitchFamily="34" charset="0"/>
              </a:rPr>
              <a:t>-SSD</a:t>
            </a:r>
          </a:p>
          <a:p>
            <a:pPr marL="342900" indent="-342900">
              <a:lnSpc>
                <a:spcPct val="150000"/>
              </a:lnSpc>
              <a:buFont typeface="Arial" panose="020B0604020202020204" pitchFamily="34" charset="0"/>
              <a:buChar char="•"/>
            </a:pPr>
            <a:r>
              <a:rPr lang="en-US" altLang="ko-KR" dirty="0" err="1" smtClean="0">
                <a:solidFill>
                  <a:schemeClr val="tx1"/>
                </a:solidFill>
                <a:latin typeface="Barlow" panose="00000500000000000000" pitchFamily="2" charset="0"/>
                <a:cs typeface="Arial" pitchFamily="34" charset="0"/>
              </a:rPr>
              <a:t>GoogleNet</a:t>
            </a:r>
            <a:endParaRPr lang="en-US" altLang="ko-KR" dirty="0" smtClean="0">
              <a:solidFill>
                <a:schemeClr val="tx1"/>
              </a:solidFill>
              <a:latin typeface="Barlow" panose="00000500000000000000" pitchFamily="2" charset="0"/>
              <a:cs typeface="Arial" pitchFamily="34" charset="0"/>
            </a:endParaRPr>
          </a:p>
          <a:p>
            <a:pPr marL="342900" indent="-342900">
              <a:lnSpc>
                <a:spcPct val="150000"/>
              </a:lnSpc>
              <a:buFont typeface="Arial" panose="020B0604020202020204" pitchFamily="34" charset="0"/>
              <a:buChar char="•"/>
            </a:pPr>
            <a:r>
              <a:rPr lang="en-US" altLang="ko-KR" dirty="0" err="1" smtClean="0">
                <a:solidFill>
                  <a:schemeClr val="tx1"/>
                </a:solidFill>
                <a:latin typeface="Barlow" panose="00000500000000000000" pitchFamily="2" charset="0"/>
                <a:cs typeface="Arial" pitchFamily="34" charset="0"/>
              </a:rPr>
              <a:t>Squeezenet</a:t>
            </a:r>
            <a:endParaRPr lang="en-US" altLang="ko-KR" dirty="0" smtClean="0">
              <a:solidFill>
                <a:schemeClr val="tx1"/>
              </a:solidFill>
              <a:latin typeface="Barlow" panose="00000500000000000000" pitchFamily="2" charset="0"/>
              <a:cs typeface="Arial" pitchFamily="34" charset="0"/>
            </a:endParaRPr>
          </a:p>
          <a:p>
            <a:pPr marL="342900" indent="-342900">
              <a:lnSpc>
                <a:spcPct val="150000"/>
              </a:lnSpc>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Faster R-CNN</a:t>
            </a:r>
          </a:p>
          <a:p>
            <a:pPr marL="342900" indent="-342900">
              <a:lnSpc>
                <a:spcPct val="150000"/>
              </a:lnSpc>
              <a:buFont typeface="Arial" panose="020B0604020202020204" pitchFamily="34" charset="0"/>
              <a:buChar char="•"/>
            </a:pPr>
            <a:r>
              <a:rPr lang="en-US" altLang="ko-KR" dirty="0" err="1" smtClean="0">
                <a:solidFill>
                  <a:schemeClr val="tx1"/>
                </a:solidFill>
                <a:latin typeface="Barlow" panose="00000500000000000000" pitchFamily="2" charset="0"/>
                <a:cs typeface="Arial" pitchFamily="34" charset="0"/>
              </a:rPr>
              <a:t>ResNet</a:t>
            </a:r>
            <a:endParaRPr lang="en-US" altLang="ko-KR" dirty="0" smtClean="0">
              <a:solidFill>
                <a:schemeClr val="tx1"/>
              </a:solidFill>
              <a:latin typeface="Barlow" panose="00000500000000000000" pitchFamily="2" charset="0"/>
              <a:cs typeface="Arial" pitchFamily="34" charset="0"/>
            </a:endParaRPr>
          </a:p>
          <a:p>
            <a:pPr marL="342900" indent="-342900">
              <a:lnSpc>
                <a:spcPct val="150000"/>
              </a:lnSpc>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Inception</a:t>
            </a:r>
          </a:p>
          <a:p>
            <a:pPr marL="342900" indent="-342900">
              <a:lnSpc>
                <a:spcPct val="150000"/>
              </a:lnSpc>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YOLO</a:t>
            </a:r>
          </a:p>
          <a:p>
            <a:pPr marL="342900" indent="-342900">
              <a:lnSpc>
                <a:spcPct val="150000"/>
              </a:lnSpc>
              <a:buFont typeface="Arial" panose="020B0604020202020204" pitchFamily="34" charset="0"/>
              <a:buChar char="•"/>
            </a:pPr>
            <a:r>
              <a:rPr lang="en-US" altLang="ko-KR" dirty="0" err="1" smtClean="0">
                <a:solidFill>
                  <a:schemeClr val="tx1"/>
                </a:solidFill>
                <a:latin typeface="Barlow" panose="00000500000000000000" pitchFamily="2" charset="0"/>
                <a:cs typeface="Arial" pitchFamily="34" charset="0"/>
              </a:rPr>
              <a:t>VGGNet</a:t>
            </a:r>
            <a:endParaRPr lang="en-US" altLang="ko-KR" dirty="0">
              <a:solidFill>
                <a:schemeClr val="tx1"/>
              </a:solidFill>
              <a:latin typeface="Barlow" panose="00000500000000000000" pitchFamily="2" charset="0"/>
              <a:cs typeface="Arial" pitchFamily="34" charset="0"/>
            </a:endParaRPr>
          </a:p>
        </p:txBody>
      </p:sp>
      <p:pic>
        <p:nvPicPr>
          <p:cNvPr id="3074" name="Picture 2" descr="Ball chart reporting the Top-1 and Top-5 accuracy vs. computational...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646" y="707372"/>
            <a:ext cx="4499263" cy="440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3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fade">
                                      <p:cBhvr>
                                        <p:cTn id="22" dur="500"/>
                                        <p:tgtEl>
                                          <p:spTgt spid="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xEl>
                                              <p:pRg st="4" end="4"/>
                                            </p:txEl>
                                          </p:spTgt>
                                        </p:tgtEl>
                                        <p:attrNameLst>
                                          <p:attrName>style.visibility</p:attrName>
                                        </p:attrNameLst>
                                      </p:cBhvr>
                                      <p:to>
                                        <p:strVal val="visible"/>
                                      </p:to>
                                    </p:set>
                                    <p:animEffect transition="in" filter="fade">
                                      <p:cBhvr>
                                        <p:cTn id="27" dur="500"/>
                                        <p:tgtEl>
                                          <p:spTgt spid="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xEl>
                                              <p:pRg st="5" end="5"/>
                                            </p:txEl>
                                          </p:spTgt>
                                        </p:tgtEl>
                                        <p:attrNameLst>
                                          <p:attrName>style.visibility</p:attrName>
                                        </p:attrNameLst>
                                      </p:cBhvr>
                                      <p:to>
                                        <p:strVal val="visible"/>
                                      </p:to>
                                    </p:set>
                                    <p:animEffect transition="in" filter="fade">
                                      <p:cBhvr>
                                        <p:cTn id="32" dur="500"/>
                                        <p:tgtEl>
                                          <p:spTgt spid="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xEl>
                                              <p:pRg st="6" end="6"/>
                                            </p:txEl>
                                          </p:spTgt>
                                        </p:tgtEl>
                                        <p:attrNameLst>
                                          <p:attrName>style.visibility</p:attrName>
                                        </p:attrNameLst>
                                      </p:cBhvr>
                                      <p:to>
                                        <p:strVal val="visible"/>
                                      </p:to>
                                    </p:set>
                                    <p:animEffect transition="in" filter="fade">
                                      <p:cBhvr>
                                        <p:cTn id="37" dur="500"/>
                                        <p:tgtEl>
                                          <p:spTgt spid="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xEl>
                                              <p:pRg st="7" end="7"/>
                                            </p:txEl>
                                          </p:spTgt>
                                        </p:tgtEl>
                                        <p:attrNameLst>
                                          <p:attrName>style.visibility</p:attrName>
                                        </p:attrNameLst>
                                      </p:cBhvr>
                                      <p:to>
                                        <p:strVal val="visible"/>
                                      </p:to>
                                    </p:set>
                                    <p:animEffect transition="in" filter="fade">
                                      <p:cBhvr>
                                        <p:cTn id="42" dur="500"/>
                                        <p:tgtEl>
                                          <p:spTgt spid="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4" y="134672"/>
            <a:ext cx="7278553"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MobileNet</a:t>
            </a:r>
            <a:r>
              <a:rPr lang="en-IN" dirty="0" smtClean="0">
                <a:latin typeface="Squada One" panose="02000000000000000000" pitchFamily="2" charset="0"/>
              </a:rPr>
              <a:t> SSD (Single shot </a:t>
            </a:r>
            <a:r>
              <a:rPr lang="en-IN" dirty="0" err="1" smtClean="0">
                <a:latin typeface="Squada One" panose="02000000000000000000" pitchFamily="2" charset="0"/>
              </a:rPr>
              <a:t>Multibox</a:t>
            </a:r>
            <a:r>
              <a:rPr lang="en-IN" dirty="0" smtClean="0">
                <a:latin typeface="Squada One" panose="02000000000000000000" pitchFamily="2" charset="0"/>
              </a:rPr>
              <a:t> Detector)</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4" name="Rectangle 3"/>
          <p:cNvSpPr/>
          <p:nvPr/>
        </p:nvSpPr>
        <p:spPr>
          <a:xfrm>
            <a:off x="539065" y="917715"/>
            <a:ext cx="7971090" cy="3970318"/>
          </a:xfrm>
          <a:prstGeom prst="rect">
            <a:avLst/>
          </a:prstGeom>
        </p:spPr>
        <p:txBody>
          <a:bodyPr wrap="square">
            <a:spAutoFit/>
          </a:bodyPr>
          <a:lstStyle/>
          <a:p>
            <a:pPr marL="285750" lvl="6"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 </a:t>
            </a:r>
            <a:r>
              <a:rPr lang="en-US" altLang="ko-KR" dirty="0" err="1">
                <a:solidFill>
                  <a:schemeClr val="tx1"/>
                </a:solidFill>
                <a:latin typeface="Barlow" panose="00000500000000000000" pitchFamily="2" charset="0"/>
                <a:cs typeface="Arial" pitchFamily="34" charset="0"/>
              </a:rPr>
              <a:t>MobileNet</a:t>
            </a:r>
            <a:r>
              <a:rPr lang="en-US" altLang="ko-KR" dirty="0">
                <a:solidFill>
                  <a:schemeClr val="tx1"/>
                </a:solidFill>
                <a:latin typeface="Barlow" panose="00000500000000000000" pitchFamily="2" charset="0"/>
                <a:cs typeface="Arial" pitchFamily="34" charset="0"/>
              </a:rPr>
              <a:t> model is based on </a:t>
            </a:r>
            <a:r>
              <a:rPr lang="en-US" altLang="ko-KR" dirty="0" err="1">
                <a:solidFill>
                  <a:schemeClr val="tx1"/>
                </a:solidFill>
                <a:latin typeface="Barlow" panose="00000500000000000000" pitchFamily="2" charset="0"/>
                <a:cs typeface="Arial" pitchFamily="34" charset="0"/>
              </a:rPr>
              <a:t>depthwise</a:t>
            </a:r>
            <a:r>
              <a:rPr lang="en-US" altLang="ko-KR" dirty="0">
                <a:solidFill>
                  <a:schemeClr val="tx1"/>
                </a:solidFill>
                <a:latin typeface="Barlow" panose="00000500000000000000" pitchFamily="2" charset="0"/>
                <a:cs typeface="Arial" pitchFamily="34" charset="0"/>
              </a:rPr>
              <a:t> separable convolutions which are a form of factorized convolutions. These factorize a standard convolution into a </a:t>
            </a:r>
            <a:r>
              <a:rPr lang="en-US" altLang="ko-KR" dirty="0" err="1">
                <a:solidFill>
                  <a:schemeClr val="tx1"/>
                </a:solidFill>
                <a:latin typeface="Barlow" panose="00000500000000000000" pitchFamily="2" charset="0"/>
                <a:cs typeface="Arial" pitchFamily="34" charset="0"/>
              </a:rPr>
              <a:t>depthwise</a:t>
            </a:r>
            <a:r>
              <a:rPr lang="en-US" altLang="ko-KR" dirty="0">
                <a:solidFill>
                  <a:schemeClr val="tx1"/>
                </a:solidFill>
                <a:latin typeface="Barlow" panose="00000500000000000000" pitchFamily="2" charset="0"/>
                <a:cs typeface="Arial" pitchFamily="34" charset="0"/>
              </a:rPr>
              <a:t> convolution and a 1 × 1 convolution called a pointwise convolution</a:t>
            </a:r>
            <a:r>
              <a:rPr lang="en-US" altLang="ko-KR" dirty="0" smtClean="0">
                <a:solidFill>
                  <a:schemeClr val="tx1"/>
                </a:solidFill>
                <a:latin typeface="Barlow" panose="00000500000000000000" pitchFamily="2" charset="0"/>
                <a:cs typeface="Arial" pitchFamily="34" charset="0"/>
              </a:rPr>
              <a:t>.</a:t>
            </a:r>
          </a:p>
          <a:p>
            <a:pPr marL="285750" lvl="6"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For </a:t>
            </a:r>
            <a:r>
              <a:rPr lang="en-US" altLang="ko-KR" dirty="0" err="1">
                <a:solidFill>
                  <a:schemeClr val="tx1"/>
                </a:solidFill>
                <a:latin typeface="Barlow" panose="00000500000000000000" pitchFamily="2" charset="0"/>
                <a:cs typeface="Arial" pitchFamily="34" charset="0"/>
              </a:rPr>
              <a:t>MobileNets</a:t>
            </a:r>
            <a:r>
              <a:rPr lang="en-US" altLang="ko-KR" dirty="0">
                <a:solidFill>
                  <a:schemeClr val="tx1"/>
                </a:solidFill>
                <a:latin typeface="Barlow" panose="00000500000000000000" pitchFamily="2" charset="0"/>
                <a:cs typeface="Arial" pitchFamily="34" charset="0"/>
              </a:rPr>
              <a:t>, the </a:t>
            </a:r>
            <a:r>
              <a:rPr lang="en-US" altLang="ko-KR" dirty="0" err="1">
                <a:solidFill>
                  <a:schemeClr val="tx1"/>
                </a:solidFill>
                <a:latin typeface="Barlow" panose="00000500000000000000" pitchFamily="2" charset="0"/>
                <a:cs typeface="Arial" pitchFamily="34" charset="0"/>
              </a:rPr>
              <a:t>depthwise</a:t>
            </a:r>
            <a:r>
              <a:rPr lang="en-US" altLang="ko-KR" dirty="0">
                <a:solidFill>
                  <a:schemeClr val="tx1"/>
                </a:solidFill>
                <a:latin typeface="Barlow" panose="00000500000000000000" pitchFamily="2" charset="0"/>
                <a:cs typeface="Arial" pitchFamily="34" charset="0"/>
              </a:rPr>
              <a:t> convolution applies a single filter to each input channel. The pointwise convolution then applies a 1 × 1 convolution to combine the outputs of the </a:t>
            </a:r>
            <a:r>
              <a:rPr lang="en-US" altLang="ko-KR" dirty="0" err="1">
                <a:solidFill>
                  <a:schemeClr val="tx1"/>
                </a:solidFill>
                <a:latin typeface="Barlow" panose="00000500000000000000" pitchFamily="2" charset="0"/>
                <a:cs typeface="Arial" pitchFamily="34" charset="0"/>
              </a:rPr>
              <a:t>depthwise</a:t>
            </a:r>
            <a:r>
              <a:rPr lang="en-US" altLang="ko-KR" dirty="0">
                <a:solidFill>
                  <a:schemeClr val="tx1"/>
                </a:solidFill>
                <a:latin typeface="Barlow" panose="00000500000000000000" pitchFamily="2" charset="0"/>
                <a:cs typeface="Arial" pitchFamily="34" charset="0"/>
              </a:rPr>
              <a:t> convolution</a:t>
            </a:r>
            <a:r>
              <a:rPr lang="en-US" altLang="ko-KR" dirty="0" smtClean="0">
                <a:solidFill>
                  <a:schemeClr val="tx1"/>
                </a:solidFill>
                <a:latin typeface="Barlow" panose="00000500000000000000" pitchFamily="2" charset="0"/>
                <a:cs typeface="Arial" pitchFamily="34" charset="0"/>
              </a:rPr>
              <a:t>.</a:t>
            </a:r>
          </a:p>
          <a:p>
            <a:pPr marL="285750" lvl="6"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A standard convolution both filters and combines inputs into a new set of outputs in one step. </a:t>
            </a:r>
            <a:r>
              <a:rPr lang="en-US" altLang="ko-KR" b="1" dirty="0">
                <a:solidFill>
                  <a:schemeClr val="tx1"/>
                </a:solidFill>
                <a:latin typeface="Barlow" panose="00000500000000000000" pitchFamily="2" charset="0"/>
                <a:cs typeface="Arial" pitchFamily="34" charset="0"/>
              </a:rPr>
              <a:t>The </a:t>
            </a:r>
            <a:r>
              <a:rPr lang="en-US" altLang="ko-KR" b="1" dirty="0" err="1">
                <a:solidFill>
                  <a:schemeClr val="tx1"/>
                </a:solidFill>
                <a:latin typeface="Barlow" panose="00000500000000000000" pitchFamily="2" charset="0"/>
                <a:cs typeface="Arial" pitchFamily="34" charset="0"/>
              </a:rPr>
              <a:t>depthwise</a:t>
            </a:r>
            <a:r>
              <a:rPr lang="en-US" altLang="ko-KR" b="1" dirty="0">
                <a:solidFill>
                  <a:schemeClr val="tx1"/>
                </a:solidFill>
                <a:latin typeface="Barlow" panose="00000500000000000000" pitchFamily="2" charset="0"/>
                <a:cs typeface="Arial" pitchFamily="34" charset="0"/>
              </a:rPr>
              <a:t> separable convolution splits this into two layers – a separate layer for filtering and a separate layer for combining</a:t>
            </a:r>
            <a:r>
              <a:rPr lang="en-US" altLang="ko-KR" dirty="0">
                <a:solidFill>
                  <a:schemeClr val="tx1"/>
                </a:solidFill>
                <a:latin typeface="Barlow" panose="00000500000000000000" pitchFamily="2" charset="0"/>
                <a:cs typeface="Arial" pitchFamily="34" charset="0"/>
              </a:rPr>
              <a:t>. This factorization has the effect of drastically reducing computation and model size.</a:t>
            </a:r>
            <a:endParaRPr lang="en-US" altLang="ko-KR" dirty="0" smtClean="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r>
              <a:rPr lang="en-US" altLang="ko-KR" dirty="0" smtClean="0">
                <a:solidFill>
                  <a:schemeClr val="tx1"/>
                </a:solidFill>
                <a:latin typeface="Barlow" panose="00000500000000000000" pitchFamily="2" charset="0"/>
                <a:cs typeface="Arial" pitchFamily="34" charset="0"/>
              </a:rPr>
              <a:t>The </a:t>
            </a:r>
            <a:r>
              <a:rPr lang="en-US" altLang="ko-KR" dirty="0">
                <a:solidFill>
                  <a:schemeClr val="tx1"/>
                </a:solidFill>
                <a:latin typeface="Barlow" panose="00000500000000000000" pitchFamily="2" charset="0"/>
                <a:cs typeface="Arial" pitchFamily="34" charset="0"/>
              </a:rPr>
              <a:t>SSD architecture is a single convolution network that learns to predict bounding box locations and classify these locations in one pass. Hence, SSD can be trained end-to-end. </a:t>
            </a:r>
            <a:endParaRPr lang="en-US" altLang="ko-KR" dirty="0" smtClean="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lvl="6"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lvl="6"/>
            <a:endParaRPr lang="en-US" altLang="ko-KR" dirty="0" smtClean="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353876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134672"/>
            <a:ext cx="4746000" cy="572700"/>
          </a:xfrm>
          <a:prstGeom prst="rect">
            <a:avLst/>
          </a:prstGeom>
        </p:spPr>
        <p:txBody>
          <a:bodyPr spcFirstLastPara="1" wrap="square" lIns="91425" tIns="91425" rIns="91425" bIns="91425" anchor="t" anchorCtr="0">
            <a:noAutofit/>
          </a:bodyPr>
          <a:lstStyle/>
          <a:p>
            <a:pPr lvl="0"/>
            <a:r>
              <a:rPr lang="en-IN" dirty="0" err="1" smtClean="0">
                <a:latin typeface="Squada One" panose="02000000000000000000" pitchFamily="2" charset="0"/>
              </a:rPr>
              <a:t>MobileNet</a:t>
            </a:r>
            <a:r>
              <a:rPr lang="en-IN" dirty="0" smtClean="0">
                <a:latin typeface="Squada One" panose="02000000000000000000" pitchFamily="2" charset="0"/>
              </a:rPr>
              <a:t> SSD</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5122" name="Picture 2" descr="mobilene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5131" y="778814"/>
            <a:ext cx="3906636" cy="413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79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3283</TotalTime>
  <Words>776</Words>
  <Application>Microsoft Office PowerPoint</Application>
  <PresentationFormat>On-screen Show (16:9)</PresentationFormat>
  <Paragraphs>162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Fira Sans Condensed</vt:lpstr>
      <vt:lpstr>Malgun Gothic</vt:lpstr>
      <vt:lpstr>Barlow</vt:lpstr>
      <vt:lpstr>Wingdings</vt:lpstr>
      <vt:lpstr>Arial</vt:lpstr>
      <vt:lpstr>Squada One</vt:lpstr>
      <vt:lpstr>Fira Sans Condensed ExtraBold</vt:lpstr>
      <vt:lpstr>Clinical Case in Neurology by Slidesgo</vt:lpstr>
      <vt:lpstr>AI Master Class series – Day 11</vt:lpstr>
      <vt:lpstr>Day-11 Agenda.</vt:lpstr>
      <vt:lpstr>Object Recognition.</vt:lpstr>
      <vt:lpstr>Implementing Object Recognition.</vt:lpstr>
      <vt:lpstr>Deep Neural Network - DNN.</vt:lpstr>
      <vt:lpstr>Speed Comparison on Image Classification.</vt:lpstr>
      <vt:lpstr>Pre-trained Model for Object recognition.</vt:lpstr>
      <vt:lpstr>MobileNet SSD (Single shot Multibox Detector).</vt:lpstr>
      <vt:lpstr>MobileNet SSD.</vt:lpstr>
      <vt:lpstr>MobileNet SSD Architecture.</vt:lpstr>
      <vt:lpstr>ReLu.</vt:lpstr>
      <vt:lpstr>OpenCV Basic Syntax for DNN.</vt:lpstr>
      <vt:lpstr>cv2.dnn.blobFromImage.</vt:lpstr>
      <vt:lpstr>Block Diagram – Workflow of DNN in OpenCV.</vt:lpstr>
      <vt:lpstr>Numpy Basic Syntax.</vt:lpstr>
      <vt:lpstr>Practical session</vt:lpstr>
      <vt:lpstr>PowerPoint Presentation</vt:lpstr>
      <vt:lpstr>PowerPoint Presentation</vt:lpstr>
      <vt:lpstr>AI News – Day 11.  Yesterday - 2020</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275</cp:revision>
  <dcterms:modified xsi:type="dcterms:W3CDTF">2020-10-15T09:40:47Z</dcterms:modified>
</cp:coreProperties>
</file>