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321" r:id="rId2"/>
    <p:sldId id="258" r:id="rId3"/>
    <p:sldId id="356" r:id="rId4"/>
    <p:sldId id="307" r:id="rId5"/>
    <p:sldId id="259" r:id="rId6"/>
    <p:sldId id="340" r:id="rId7"/>
    <p:sldId id="357" r:id="rId8"/>
    <p:sldId id="358" r:id="rId9"/>
    <p:sldId id="351" r:id="rId10"/>
    <p:sldId id="309" r:id="rId11"/>
    <p:sldId id="360" r:id="rId12"/>
    <p:sldId id="361" r:id="rId13"/>
    <p:sldId id="348" r:id="rId14"/>
    <p:sldId id="349" r:id="rId15"/>
    <p:sldId id="311" r:id="rId16"/>
    <p:sldId id="280" r:id="rId17"/>
  </p:sldIdLst>
  <p:sldSz cx="9144000" cy="5143500" type="screen16x9"/>
  <p:notesSz cx="6858000" cy="9144000"/>
  <p:embeddedFontLst>
    <p:embeddedFont>
      <p:font typeface="Squada One" panose="02000000000000000000" pitchFamily="2" charset="0"/>
      <p:regular r:id="rId19"/>
    </p:embeddedFon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Fira Sans Condensed ExtraBold" panose="020B0604020202020204" charset="0"/>
      <p:bold r:id="rId24"/>
      <p:boldItalic r:id="rId25"/>
    </p:embeddedFont>
    <p:embeddedFont>
      <p:font typeface="Fira Sans Condense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8"/>
    <a:srgbClr val="B60086"/>
    <a:srgbClr val="92D050"/>
    <a:srgbClr val="FD0098"/>
    <a:srgbClr val="5F2FB8"/>
    <a:srgbClr val="E17C78"/>
    <a:srgbClr val="87ADDB"/>
    <a:srgbClr val="737474"/>
    <a:srgbClr val="F3C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0971" autoAdjust="0"/>
  </p:normalViewPr>
  <p:slideViewPr>
    <p:cSldViewPr snapToGrid="0">
      <p:cViewPr varScale="1">
        <p:scale>
          <a:sx n="94" d="100"/>
          <a:sy n="94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8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54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61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66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255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49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7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51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9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792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27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58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6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Object Tracking based on Colour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56850"/>
            <a:ext cx="9144005" cy="43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74288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Practical session</a:t>
            </a:r>
            <a:endParaRPr sz="5400" dirty="0">
              <a:latin typeface="Squada One" panose="02000000000000000000" charset="0"/>
            </a:endParaRPr>
          </a:p>
        </p:txBody>
      </p:sp>
      <p:pic>
        <p:nvPicPr>
          <p:cNvPr id="257" name="Google Shape;12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882"/>
            <a:ext cx="9144000" cy="440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7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118027" y="163696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Colour Calibration</a:t>
            </a:r>
            <a:endParaRPr sz="5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65627" y="219576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Object Tracking based on color</a:t>
            </a:r>
            <a:endParaRPr sz="5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11390" y="354435"/>
            <a:ext cx="767917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redLower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(157, 93, 203)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redUpper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(179, 255, 255)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camera=cv2.VideoCapture(1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True: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(grabbed, frame)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camera.read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frame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imutils.resize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(frame, width=600)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blurred = cv2.GaussianBlur(frame, (11, 11), 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hsv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cv2.cvtColor(blurred, cv2.COLOR_BGR2HSV)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mask = cv2.inRange(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hsv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redLower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redUpper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mask = cv2.erode(mask, None, iterations=2)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mask = cv2.dilate(mask, None, iterations=2)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cv2.findContours(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mask.copy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(), 	cv2.RETR_EXTERNAL,cv2.CHAIN_APPROX_SIMPLE)[-2] center = None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41870" y="203200"/>
            <a:ext cx="7587730" cy="4632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if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len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&gt; 0: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c = max(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key=cv2.contourArea)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((x, y), radius) = cv2.minEnclosingCircle(c)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M = cv2.moments(c)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center = (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(M["m10"] / M["m00"]),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(M["m01"] / M["m00"]))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if radius &gt; 10: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cv2.circle(frame, (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(x),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(y)),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(radius),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(0, 255, 255), 2)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cv2.circle(frame, center, 5, (0, 0, 255), -1)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print(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center,radius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if radius &gt; 250: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print("stop")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else: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if(center[0]&lt;150):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print("Left")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elif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(center[0]&gt;450):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print("Right")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elif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(radius&lt;250):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print("Front")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else: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                        print("Stop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")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cv2.imshow("Frame", frame)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key = cv2.waitKey(1) &amp; 0xFF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if key ==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ord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("q"):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        break</a:t>
            </a:r>
          </a:p>
          <a:p>
            <a:pPr marL="127000" indent="0">
              <a:buNone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camera.release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  <a:p>
            <a:pPr marL="127000" indent="0">
              <a:buNone/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6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Oct - 2020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6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760498"/>
            <a:ext cx="50070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NASA has unveiled images of the first-ever craters on Mars discovered by AI.</a:t>
            </a:r>
          </a:p>
          <a:p>
            <a:pPr marL="127000" indent="0">
              <a:buNone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The system spotted the craters by scanning photos by NASA’s Mars Reconnaissance Orbiter, which was launched in 2005 to study the history of water on the red planet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127000" indent="0">
              <a:buNone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The cluster it detected was created by several pieces of a single meteor, which had shattered into pieces while flying through the Martian sky at some point between March 2010 and May 2012. The fragments landed in a region called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Noctis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Fossae, a long, narrow, shallow depression on Mars. They left behind a series of craters spanning about 100 feet (30 meters) of the planet’s surface.</a:t>
            </a:r>
          </a:p>
        </p:txBody>
      </p:sp>
      <p:pic>
        <p:nvPicPr>
          <p:cNvPr id="3074" name="Picture 2" descr="https://cdn0.tnwcdn.com/wp-content/blogs.dir/1/files/2020/10/Screenshot-2020-10-05-at-13.52.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82" y="2089983"/>
            <a:ext cx="2814199" cy="2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895" y="517662"/>
            <a:ext cx="5875775" cy="7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Face recognition using </a:t>
            </a:r>
            <a:r>
              <a:rPr lang="en-IN" sz="1400" dirty="0" err="1" smtClean="0">
                <a:latin typeface="Squada One" panose="02000000000000000000" pitchFamily="2" charset="0"/>
              </a:rPr>
              <a:t>OpenCV</a:t>
            </a:r>
            <a:endParaRPr lang="en-IN" sz="1400" dirty="0" smtClean="0">
              <a:latin typeface="Squada One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Day-6 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612551" y="228929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Object Tracking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481117" y="2809997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rlow" panose="00000500000000000000" charset="0"/>
              </a:rPr>
              <a:t>Object Tracking Based on Colour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311397" y="2294379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Object Tracking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5784941" y="2769516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Object tracking based on colour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101273" y="2289298"/>
            <a:ext cx="2833553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HSV Color format &amp; New Syntax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274494" y="2769516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Overview on Hue Saturation Value  &amp; Basic syntax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073087" y="164246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617750" y="164246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5855291" y="161953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67227" y="930208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Installing Libraries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8328993" y="653070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906930" y="1955839"/>
            <a:ext cx="3183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rgbClr val="002060"/>
                </a:solidFill>
                <a:latin typeface="Squada One" panose="02000000000000000000" charset="0"/>
              </a:rPr>
              <a:t>pyautogui</a:t>
            </a:r>
            <a:r>
              <a:rPr lang="en-US" altLang="ko-KR" sz="2000" dirty="0" smtClean="0">
                <a:solidFill>
                  <a:srgbClr val="002060"/>
                </a:solidFill>
                <a:latin typeface="Squada One" panose="02000000000000000000" charset="0"/>
              </a:rPr>
              <a:t>: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pip install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pyautogui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2" y="3123640"/>
            <a:ext cx="8408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endParaRPr lang="en-US" altLang="ko-KR" dirty="0">
              <a:solidFill>
                <a:srgbClr val="002060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Barlow" panose="00000500000000000000" pitchFamily="2" charset="0"/>
                <a:cs typeface="Arial" pitchFamily="34" charset="0"/>
              </a:rPr>
              <a:t>Object </a:t>
            </a:r>
            <a:r>
              <a:rPr lang="en-US" altLang="ko-KR" dirty="0">
                <a:solidFill>
                  <a:srgbClr val="002060"/>
                </a:solidFill>
                <a:latin typeface="Barlow" panose="00000500000000000000" pitchFamily="2" charset="0"/>
                <a:cs typeface="Arial" pitchFamily="34" charset="0"/>
              </a:rPr>
              <a:t>detection and tracking are the task that is important and challenging such as video surveillance and vehicle navigation</a:t>
            </a:r>
            <a:r>
              <a:rPr lang="en-US" altLang="ko-KR" dirty="0" smtClean="0">
                <a:solidFill>
                  <a:srgbClr val="002060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Barlow" panose="00000500000000000000" pitchFamily="2" charset="0"/>
                <a:cs typeface="Arial" pitchFamily="34" charset="0"/>
              </a:rPr>
              <a:t>Image processing is a method of extracting some useful information by converting image into digital inform by performing some operations on it. </a:t>
            </a:r>
          </a:p>
          <a:p>
            <a:endParaRPr lang="en-US" altLang="ko-KR" dirty="0">
              <a:solidFill>
                <a:srgbClr val="002060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Object Tracking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011968"/>
            <a:ext cx="5088371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HSL and HSV are alternative representations of the RGB color model, designed in the 1970s by computer graphics researchers to more closely align with the way human vision perceives color-making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attributes</a:t>
            </a:r>
          </a:p>
          <a:p>
            <a:pPr marL="127000" indent="0">
              <a:buNone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HSV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Color Space. The HSV color space (hue, saturation, value) is often used by people who are selecting colors (e.g., of paints or inks) from a color wheel or palette, because it corresponds better to how people experience color than the RGB color space does.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HSV Value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1028" name="Picture 4" descr="Color (Image Processing Toolbox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0" r="8398" b="8166"/>
          <a:stretch/>
        </p:blipFill>
        <p:spPr bwMode="auto">
          <a:xfrm>
            <a:off x="5760721" y="1517151"/>
            <a:ext cx="2976881" cy="253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572700"/>
            <a:ext cx="496645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dst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cv2.cvtColor(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cv2.COLOR_BGR2HSV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hsv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= cv2.cvtColor(blurred, cv2.COLOR_BGR2HSV)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BGR to HSV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4" name="Google Shape;317;p30"/>
          <p:cNvSpPr txBox="1">
            <a:spLocks/>
          </p:cNvSpPr>
          <p:nvPr/>
        </p:nvSpPr>
        <p:spPr>
          <a:xfrm>
            <a:off x="672349" y="3207994"/>
            <a:ext cx="5749471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((x, y), radius) = 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cv2.minEnclosingCircle(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countourArea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  <a:endParaRPr lang="en-US" altLang="ko-KR" dirty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Font typeface="Fira Sans Condensed"/>
              <a:buNone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((x, y), radius) = cv2.minEnclosingCircle(c)</a:t>
            </a:r>
          </a:p>
        </p:txBody>
      </p:sp>
      <p:sp>
        <p:nvSpPr>
          <p:cNvPr id="5" name="Google Shape;318;p30"/>
          <p:cNvSpPr txBox="1">
            <a:spLocks/>
          </p:cNvSpPr>
          <p:nvPr/>
        </p:nvSpPr>
        <p:spPr>
          <a:xfrm>
            <a:off x="672350" y="2635294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 smtClean="0">
                <a:latin typeface="Squada One" panose="02000000000000000000" pitchFamily="2" charset="0"/>
              </a:rPr>
              <a:t>Minimum Enclosing Circle</a:t>
            </a:r>
            <a:r>
              <a:rPr lang="en-I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050" name="Picture 2" descr="Vertical image with correct 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54" y="2357198"/>
            <a:ext cx="2125693" cy="21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3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289490"/>
            <a:ext cx="5770491" cy="2638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Image moments help you to calculate some features like center of mass of the object, area of the object 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etc.</a:t>
            </a:r>
          </a:p>
          <a:p>
            <a:pPr marL="127000" indent="0">
              <a:buNone/>
            </a:pPr>
            <a:endParaRPr lang="en-US" altLang="ko-KR" dirty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cv2.moments(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contourArea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 = cv2.moments(c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sv-SE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center = (int(M["m10"] / M["m00"]), int(M["m01"] / M["m00"]))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59884"/>
            <a:ext cx="56128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Moments to find center of the Area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059" y="3746941"/>
            <a:ext cx="21050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289490"/>
            <a:ext cx="5770491" cy="2638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</a:t>
            </a:r>
            <a:r>
              <a:rPr lang="fr-FR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fr-FR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cv2.circle(</a:t>
            </a:r>
            <a:r>
              <a:rPr lang="fr-FR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fr-FR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(</a:t>
            </a:r>
            <a:r>
              <a:rPr lang="fr-FR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x,y</a:t>
            </a:r>
            <a:r>
              <a:rPr lang="fr-FR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), </a:t>
            </a:r>
            <a:r>
              <a:rPr lang="fr-FR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fr-FR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(radius),</a:t>
            </a:r>
            <a:r>
              <a:rPr lang="fr-FR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colour,thickness</a:t>
            </a:r>
            <a:r>
              <a:rPr lang="fr-FR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  <a:endParaRPr lang="en-US" altLang="ko-KR" dirty="0" smtClean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cv2.circle(frame, (</a:t>
            </a:r>
            <a:r>
              <a:rPr lang="fr-FR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(x), </a:t>
            </a:r>
            <a:r>
              <a:rPr lang="fr-FR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(y)), </a:t>
            </a:r>
            <a:r>
              <a:rPr lang="fr-FR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int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(radius</a:t>
            </a:r>
            <a:r>
              <a:rPr lang="fr-FR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  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(0, 255, 255), 2</a:t>
            </a:r>
            <a:r>
              <a:rPr lang="fr-FR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endParaRPr lang="fr-FR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fr-FR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fr-FR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fr-FR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#cv2.circle(frame</a:t>
            </a:r>
            <a:r>
              <a:rPr lang="fr-FR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center, 5, (0, 0, 255), -1)</a:t>
            </a:r>
            <a:endParaRPr lang="en-US" altLang="ko-KR" dirty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fr-FR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cv2.circle(frame, center, 5, (0, 0, 255), -1)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59884"/>
            <a:ext cx="56128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Drawing Circle 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Block Diagram – Workflow of </a:t>
            </a:r>
            <a:r>
              <a:rPr lang="en-IN" dirty="0" err="1" smtClean="0">
                <a:latin typeface="Squada One" panose="02000000000000000000" pitchFamily="2" charset="0"/>
              </a:rPr>
              <a:t>Color</a:t>
            </a:r>
            <a:r>
              <a:rPr lang="en-IN" dirty="0" smtClean="0">
                <a:latin typeface="Squada One" panose="02000000000000000000" pitchFamily="2" charset="0"/>
              </a:rPr>
              <a:t> Object Tracking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Pre-processing Image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Finding contours 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Drawing Minimum enclosing circle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Reading frame from camera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3129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Finding centre of contour Area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1597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Drawing circle &amp; centre 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0065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00000000000000000" pitchFamily="2" charset="0"/>
              </a:rPr>
              <a:t>Direction </a:t>
            </a:r>
            <a:r>
              <a:rPr lang="en-IN" dirty="0">
                <a:latin typeface="Squada One" panose="02000000000000000000" pitchFamily="2" charset="0"/>
              </a:rPr>
              <a:t>b</a:t>
            </a:r>
            <a:r>
              <a:rPr lang="en-IN" dirty="0" smtClean="0">
                <a:latin typeface="Squada One" panose="02000000000000000000" pitchFamily="2" charset="0"/>
              </a:rPr>
              <a:t>ased on radius &amp; Position </a:t>
            </a:r>
            <a:endParaRPr lang="en-IN" dirty="0">
              <a:latin typeface="Squada One" panose="02000000000000000000" pitchFamily="2" charset="0"/>
            </a:endParaRPr>
          </a:p>
        </p:txBody>
      </p:sp>
      <p:cxnSp>
        <p:nvCxnSpPr>
          <p:cNvPr id="5" name="Straight Arrow Connector 4"/>
          <p:cNvCxnSpPr>
            <a:stCxn id="9" idx="3"/>
            <a:endCxn id="3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10" idx="1"/>
          </p:cNvCxnSpPr>
          <p:nvPr/>
        </p:nvCxnSpPr>
        <p:spPr>
          <a:xfrm flipH="1">
            <a:off x="1931295" y="173393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352641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41109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0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813</Words>
  <Application>Microsoft Office PowerPoint</Application>
  <PresentationFormat>On-screen Show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Squada One</vt:lpstr>
      <vt:lpstr>Barlow</vt:lpstr>
      <vt:lpstr>Fira Sans Condensed ExtraBold</vt:lpstr>
      <vt:lpstr>Fira Sans Condensed</vt:lpstr>
      <vt:lpstr>Arial</vt:lpstr>
      <vt:lpstr>Clinical Case in Neurology by Slidesgo</vt:lpstr>
      <vt:lpstr>AI Master Class series – Day 6</vt:lpstr>
      <vt:lpstr>Day-6 Agenda.</vt:lpstr>
      <vt:lpstr>Installing Libraries</vt:lpstr>
      <vt:lpstr>Object Tracking.</vt:lpstr>
      <vt:lpstr>HSV Value.</vt:lpstr>
      <vt:lpstr>BGR to HSV.</vt:lpstr>
      <vt:lpstr>Moments to find center of the Area.</vt:lpstr>
      <vt:lpstr>Drawing Circle .</vt:lpstr>
      <vt:lpstr>Block Diagram – Workflow of Color Object Tracking.</vt:lpstr>
      <vt:lpstr>Practical session</vt:lpstr>
      <vt:lpstr>Colour Calibration</vt:lpstr>
      <vt:lpstr>Object Tracking based on color</vt:lpstr>
      <vt:lpstr>PowerPoint Presentation</vt:lpstr>
      <vt:lpstr>PowerPoint Presentation</vt:lpstr>
      <vt:lpstr>AI News – Day 6.  Oct - 2020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161</cp:revision>
  <dcterms:modified xsi:type="dcterms:W3CDTF">2020-10-10T07:34:24Z</dcterms:modified>
</cp:coreProperties>
</file>