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321" r:id="rId2"/>
    <p:sldId id="258" r:id="rId3"/>
    <p:sldId id="382" r:id="rId4"/>
    <p:sldId id="380" r:id="rId5"/>
    <p:sldId id="389" r:id="rId6"/>
    <p:sldId id="383" r:id="rId7"/>
    <p:sldId id="384" r:id="rId8"/>
    <p:sldId id="385" r:id="rId9"/>
    <p:sldId id="340" r:id="rId10"/>
    <p:sldId id="386" r:id="rId11"/>
    <p:sldId id="387" r:id="rId12"/>
    <p:sldId id="388" r:id="rId13"/>
    <p:sldId id="379" r:id="rId14"/>
    <p:sldId id="390" r:id="rId15"/>
    <p:sldId id="381" r:id="rId16"/>
    <p:sldId id="351" r:id="rId17"/>
    <p:sldId id="391" r:id="rId18"/>
    <p:sldId id="309" r:id="rId19"/>
    <p:sldId id="366" r:id="rId20"/>
    <p:sldId id="367" r:id="rId21"/>
    <p:sldId id="365" r:id="rId22"/>
    <p:sldId id="348" r:id="rId23"/>
    <p:sldId id="392" r:id="rId24"/>
    <p:sldId id="280" r:id="rId25"/>
  </p:sldIdLst>
  <p:sldSz cx="9144000" cy="5143500" type="screen16x9"/>
  <p:notesSz cx="6858000" cy="9144000"/>
  <p:embeddedFontLst>
    <p:embeddedFont>
      <p:font typeface="Arial Unicode MS" panose="020B0604020202020204" pitchFamily="34" charset="-128"/>
      <p:regular r:id="rId27"/>
    </p:embeddedFont>
    <p:embeddedFont>
      <p:font typeface="Fira Sans Condensed ExtraBold" panose="020B0604020202020204" charset="0"/>
      <p:bold r:id="rId28"/>
      <p:boldItalic r:id="rId29"/>
    </p:embeddedFont>
    <p:embeddedFont>
      <p:font typeface="Squada One" panose="02000000000000000000" pitchFamily="2" charset="0"/>
      <p:regular r:id="rId30"/>
    </p:embeddedFont>
    <p:embeddedFont>
      <p:font typeface="Malgun Gothic" panose="020B0503020000020004" pitchFamily="34" charset="-127"/>
      <p:regular r:id="rId31"/>
      <p:bold r:id="rId32"/>
    </p:embeddedFont>
    <p:embeddedFont>
      <p:font typeface="Fira Sans Condensed" panose="020B0604020202020204" charset="0"/>
      <p:regular r:id="rId33"/>
      <p:bold r:id="rId34"/>
      <p:italic r:id="rId35"/>
      <p:boldItalic r:id="rId36"/>
    </p:embeddedFont>
    <p:embeddedFont>
      <p:font typeface="Barlow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C89"/>
    <a:srgbClr val="FFFFFF"/>
    <a:srgbClr val="FFC208"/>
    <a:srgbClr val="B60086"/>
    <a:srgbClr val="92D050"/>
    <a:srgbClr val="FD0098"/>
    <a:srgbClr val="5F2FB8"/>
    <a:srgbClr val="E17C78"/>
    <a:srgbClr val="87ADDB"/>
    <a:srgbClr val="73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5" autoAdjust="0"/>
    <p:restoredTop sz="91482" autoAdjust="0"/>
  </p:normalViewPr>
  <p:slideViewPr>
    <p:cSldViewPr snapToGrid="0">
      <p:cViewPr varScale="1">
        <p:scale>
          <a:sx n="95" d="100"/>
          <a:sy n="9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3710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7794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890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82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396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032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580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9121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182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288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929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66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17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02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432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51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50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13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467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10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Overview on CNN | Designing Neural Network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Simple </a:t>
            </a:r>
            <a:r>
              <a:rPr lang="en-IN" dirty="0" err="1">
                <a:latin typeface="Squada One" panose="02000000000000000000" pitchFamily="2" charset="0"/>
              </a:rPr>
              <a:t>Softmax</a:t>
            </a:r>
            <a:r>
              <a:rPr lang="en-IN" dirty="0">
                <a:latin typeface="Squada One" panose="02000000000000000000" pitchFamily="2" charset="0"/>
              </a:rPr>
              <a:t> </a:t>
            </a:r>
            <a:r>
              <a:rPr lang="en-IN" dirty="0" smtClean="0">
                <a:latin typeface="Squada One" panose="02000000000000000000" pitchFamily="2" charset="0"/>
              </a:rPr>
              <a:t>Classification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621253" y="1067400"/>
            <a:ext cx="1282856" cy="15059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60" y="1183151"/>
            <a:ext cx="748243" cy="127440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33" name="TextBox 132"/>
          <p:cNvSpPr txBox="1"/>
          <p:nvPr/>
        </p:nvSpPr>
        <p:spPr>
          <a:xfrm>
            <a:off x="1598584" y="2596160"/>
            <a:ext cx="87876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Input</a:t>
            </a:r>
          </a:p>
          <a:p>
            <a:pPr algn="ctr">
              <a:buClrTx/>
              <a:buFontTx/>
              <a:buNone/>
            </a:pPr>
            <a:r>
              <a:rPr lang="en-IN" sz="1800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28x28x1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39337"/>
              </p:ext>
            </p:extLst>
          </p:nvPr>
        </p:nvGraphicFramePr>
        <p:xfrm>
          <a:off x="3267935" y="1777659"/>
          <a:ext cx="2720304" cy="370840"/>
        </p:xfrm>
        <a:graphic>
          <a:graphicData uri="http://schemas.openxmlformats.org/drawingml/2006/table">
            <a:tbl>
              <a:tblPr firstRow="1" bandRow="1"/>
              <a:tblGrid>
                <a:gridCol w="453384">
                  <a:extLst>
                    <a:ext uri="{9D8B030D-6E8A-4147-A177-3AD203B41FA5}">
                      <a16:colId xmlns:a16="http://schemas.microsoft.com/office/drawing/2014/main" val="1916272654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168164012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81095626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294241603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1129286391"/>
                    </a:ext>
                  </a:extLst>
                </a:gridCol>
                <a:gridCol w="453384">
                  <a:extLst>
                    <a:ext uri="{9D8B030D-6E8A-4147-A177-3AD203B41FA5}">
                      <a16:colId xmlns:a16="http://schemas.microsoft.com/office/drawing/2014/main" val="40095039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85000"/>
                        <a:lumOff val="1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131235"/>
                  </a:ext>
                </a:extLst>
              </a:tr>
            </a:tbl>
          </a:graphicData>
        </a:graphic>
      </p:graphicFrame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85739"/>
              </p:ext>
            </p:extLst>
          </p:nvPr>
        </p:nvGraphicFramePr>
        <p:xfrm>
          <a:off x="6478543" y="1777659"/>
          <a:ext cx="1351377" cy="370840"/>
        </p:xfrm>
        <a:graphic>
          <a:graphicData uri="http://schemas.openxmlformats.org/drawingml/2006/table">
            <a:tbl>
              <a:tblPr firstRow="1" bandRow="1"/>
              <a:tblGrid>
                <a:gridCol w="450459">
                  <a:extLst>
                    <a:ext uri="{9D8B030D-6E8A-4147-A177-3AD203B41FA5}">
                      <a16:colId xmlns:a16="http://schemas.microsoft.com/office/drawing/2014/main" val="1698550895"/>
                    </a:ext>
                  </a:extLst>
                </a:gridCol>
                <a:gridCol w="450459">
                  <a:extLst>
                    <a:ext uri="{9D8B030D-6E8A-4147-A177-3AD203B41FA5}">
                      <a16:colId xmlns:a16="http://schemas.microsoft.com/office/drawing/2014/main" val="2204945568"/>
                    </a:ext>
                  </a:extLst>
                </a:gridCol>
                <a:gridCol w="450459">
                  <a:extLst>
                    <a:ext uri="{9D8B030D-6E8A-4147-A177-3AD203B41FA5}">
                      <a16:colId xmlns:a16="http://schemas.microsoft.com/office/drawing/2014/main" val="248184142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466704"/>
                  </a:ext>
                </a:extLst>
              </a:tr>
            </a:tbl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5138434" y="10673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784 Pixels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923845" y="1857496"/>
            <a:ext cx="4796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1800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….</a:t>
            </a:r>
            <a:endParaRPr lang="en-US" sz="1800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08FE4A36-263F-4A95-98A7-FDA32A7B7281}"/>
              </a:ext>
            </a:extLst>
          </p:cNvPr>
          <p:cNvSpPr/>
          <p:nvPr/>
        </p:nvSpPr>
        <p:spPr>
          <a:xfrm rot="16200000">
            <a:off x="3778671" y="3341506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08FE4A36-263F-4A95-98A7-FDA32A7B7281}"/>
              </a:ext>
            </a:extLst>
          </p:cNvPr>
          <p:cNvSpPr/>
          <p:nvPr/>
        </p:nvSpPr>
        <p:spPr>
          <a:xfrm rot="16200000">
            <a:off x="4565262" y="3341506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08FE4A36-263F-4A95-98A7-FDA32A7B7281}"/>
              </a:ext>
            </a:extLst>
          </p:cNvPr>
          <p:cNvSpPr/>
          <p:nvPr/>
        </p:nvSpPr>
        <p:spPr>
          <a:xfrm rot="16200000">
            <a:off x="5351854" y="3341506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5" idx="5"/>
          </p:cNvCxnSpPr>
          <p:nvPr/>
        </p:nvCxnSpPr>
        <p:spPr>
          <a:xfrm flipH="1" flipV="1">
            <a:off x="3525426" y="2165831"/>
            <a:ext cx="450956" cy="120931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5" idx="5"/>
          </p:cNvCxnSpPr>
          <p:nvPr/>
        </p:nvCxnSpPr>
        <p:spPr>
          <a:xfrm flipV="1">
            <a:off x="3976382" y="2164475"/>
            <a:ext cx="28271" cy="1210673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5" idx="5"/>
          </p:cNvCxnSpPr>
          <p:nvPr/>
        </p:nvCxnSpPr>
        <p:spPr>
          <a:xfrm flipV="1">
            <a:off x="3976382" y="2178922"/>
            <a:ext cx="427947" cy="119622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5" idx="5"/>
          </p:cNvCxnSpPr>
          <p:nvPr/>
        </p:nvCxnSpPr>
        <p:spPr>
          <a:xfrm flipV="1">
            <a:off x="3976382" y="2185881"/>
            <a:ext cx="3629644" cy="118926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6" idx="6"/>
          </p:cNvCxnSpPr>
          <p:nvPr/>
        </p:nvCxnSpPr>
        <p:spPr>
          <a:xfrm flipH="1" flipV="1">
            <a:off x="3572356" y="2213059"/>
            <a:ext cx="1108855" cy="1128128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6" idx="6"/>
          </p:cNvCxnSpPr>
          <p:nvPr/>
        </p:nvCxnSpPr>
        <p:spPr>
          <a:xfrm flipH="1" flipV="1">
            <a:off x="4026815" y="2178923"/>
            <a:ext cx="654396" cy="1162264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7" idx="6"/>
          </p:cNvCxnSpPr>
          <p:nvPr/>
        </p:nvCxnSpPr>
        <p:spPr>
          <a:xfrm flipH="1" flipV="1">
            <a:off x="4039094" y="2178924"/>
            <a:ext cx="1428709" cy="1162263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6" idx="6"/>
          </p:cNvCxnSpPr>
          <p:nvPr/>
        </p:nvCxnSpPr>
        <p:spPr>
          <a:xfrm flipH="1" flipV="1">
            <a:off x="4391719" y="2162116"/>
            <a:ext cx="289492" cy="117907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6" idx="6"/>
          </p:cNvCxnSpPr>
          <p:nvPr/>
        </p:nvCxnSpPr>
        <p:spPr>
          <a:xfrm flipV="1">
            <a:off x="4681211" y="2190211"/>
            <a:ext cx="2963162" cy="115097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7" idx="6"/>
          </p:cNvCxnSpPr>
          <p:nvPr/>
        </p:nvCxnSpPr>
        <p:spPr>
          <a:xfrm flipH="1" flipV="1">
            <a:off x="3538850" y="2172791"/>
            <a:ext cx="1928953" cy="116839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7" idx="6"/>
          </p:cNvCxnSpPr>
          <p:nvPr/>
        </p:nvCxnSpPr>
        <p:spPr>
          <a:xfrm flipV="1">
            <a:off x="5467803" y="2177565"/>
            <a:ext cx="2167791" cy="1163622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67" idx="6"/>
          </p:cNvCxnSpPr>
          <p:nvPr/>
        </p:nvCxnSpPr>
        <p:spPr>
          <a:xfrm flipH="1" flipV="1">
            <a:off x="4415521" y="2207190"/>
            <a:ext cx="1052282" cy="113399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280" name="Oval 279">
            <a:extLst>
              <a:ext uri="{FF2B5EF4-FFF2-40B4-BE49-F238E27FC236}">
                <a16:creationId xmlns:a16="http://schemas.microsoft.com/office/drawing/2014/main" id="{08FE4A36-263F-4A95-98A7-FDA32A7B7281}"/>
              </a:ext>
            </a:extLst>
          </p:cNvPr>
          <p:cNvSpPr/>
          <p:nvPr/>
        </p:nvSpPr>
        <p:spPr>
          <a:xfrm rot="16200000">
            <a:off x="6085627" y="3315859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08FE4A36-263F-4A95-98A7-FDA32A7B7281}"/>
              </a:ext>
            </a:extLst>
          </p:cNvPr>
          <p:cNvSpPr/>
          <p:nvPr/>
        </p:nvSpPr>
        <p:spPr>
          <a:xfrm rot="16200000">
            <a:off x="6922655" y="3307543"/>
            <a:ext cx="231897" cy="231258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507C89"/>
              </a:solidFill>
              <a:effectLst/>
              <a:uLnTx/>
              <a:uFillTx/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80" idx="6"/>
          </p:cNvCxnSpPr>
          <p:nvPr/>
        </p:nvCxnSpPr>
        <p:spPr>
          <a:xfrm flipH="1" flipV="1">
            <a:off x="3538852" y="2156814"/>
            <a:ext cx="2662724" cy="1158726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81" idx="6"/>
          </p:cNvCxnSpPr>
          <p:nvPr/>
        </p:nvCxnSpPr>
        <p:spPr>
          <a:xfrm flipH="1" flipV="1">
            <a:off x="3555418" y="2174146"/>
            <a:ext cx="3483186" cy="1133078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80" idx="6"/>
          </p:cNvCxnSpPr>
          <p:nvPr/>
        </p:nvCxnSpPr>
        <p:spPr>
          <a:xfrm flipH="1" flipV="1">
            <a:off x="4051400" y="2187239"/>
            <a:ext cx="2150176" cy="112830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81" idx="6"/>
          </p:cNvCxnSpPr>
          <p:nvPr/>
        </p:nvCxnSpPr>
        <p:spPr>
          <a:xfrm flipH="1" flipV="1">
            <a:off x="4027902" y="2170432"/>
            <a:ext cx="3010702" cy="1136792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80" idx="7"/>
          </p:cNvCxnSpPr>
          <p:nvPr/>
        </p:nvCxnSpPr>
        <p:spPr>
          <a:xfrm flipH="1" flipV="1">
            <a:off x="4391717" y="2185884"/>
            <a:ext cx="1728097" cy="1163617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81" idx="6"/>
          </p:cNvCxnSpPr>
          <p:nvPr/>
        </p:nvCxnSpPr>
        <p:spPr>
          <a:xfrm flipH="1" flipV="1">
            <a:off x="4380408" y="2177570"/>
            <a:ext cx="2658196" cy="1129654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80" idx="6"/>
          </p:cNvCxnSpPr>
          <p:nvPr/>
        </p:nvCxnSpPr>
        <p:spPr>
          <a:xfrm flipV="1">
            <a:off x="6201576" y="2169249"/>
            <a:ext cx="1442797" cy="1146291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6E8DB59-14B4-4A82-AC61-ACB73C58978D}"/>
              </a:ext>
            </a:extLst>
          </p:cNvPr>
          <p:cNvCxnSpPr>
            <a:cxnSpLocks/>
            <a:stCxn id="281" idx="6"/>
          </p:cNvCxnSpPr>
          <p:nvPr/>
        </p:nvCxnSpPr>
        <p:spPr>
          <a:xfrm flipV="1">
            <a:off x="7038604" y="2177079"/>
            <a:ext cx="605769" cy="1130145"/>
          </a:xfrm>
          <a:prstGeom prst="line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</a:ln>
          <a:effectLst/>
        </p:spPr>
      </p:cxnSp>
      <p:sp>
        <p:nvSpPr>
          <p:cNvPr id="290" name="TextBox 289"/>
          <p:cNvSpPr txBox="1"/>
          <p:nvPr/>
        </p:nvSpPr>
        <p:spPr>
          <a:xfrm rot="16200000">
            <a:off x="6443454" y="3003439"/>
            <a:ext cx="34481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1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  <a:endParaRPr lang="en-US" sz="11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91" name="TextBox 290"/>
          <p:cNvSpPr txBox="1"/>
          <p:nvPr/>
        </p:nvSpPr>
        <p:spPr>
          <a:xfrm rot="16200000">
            <a:off x="5460943" y="2053257"/>
            <a:ext cx="344818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ClrTx/>
              <a:buFontTx/>
              <a:buNone/>
            </a:pPr>
            <a:r>
              <a:rPr lang="en-IN" sz="11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</a:p>
          <a:p>
            <a:pPr>
              <a:buClrTx/>
              <a:buFontTx/>
              <a:buNone/>
            </a:pPr>
            <a:r>
              <a:rPr lang="en-IN" sz="11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.</a:t>
            </a:r>
            <a:endParaRPr lang="en-US" sz="11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cxnSp>
        <p:nvCxnSpPr>
          <p:cNvPr id="292" name="Straight Arrow Connector 291"/>
          <p:cNvCxnSpPr>
            <a:stCxn id="177" idx="1"/>
          </p:cNvCxnSpPr>
          <p:nvPr/>
        </p:nvCxnSpPr>
        <p:spPr>
          <a:xfrm flipH="1">
            <a:off x="3267935" y="1252065"/>
            <a:ext cx="1870499" cy="0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Straight Arrow Connector 292"/>
          <p:cNvCxnSpPr/>
          <p:nvPr/>
        </p:nvCxnSpPr>
        <p:spPr>
          <a:xfrm>
            <a:off x="6231142" y="1250091"/>
            <a:ext cx="1525527" cy="16133"/>
          </a:xfrm>
          <a:prstGeom prst="straightConnector1">
            <a:avLst/>
          </a:prstGeom>
          <a:noFill/>
          <a:ln w="6350" cap="flat" cmpd="sng" algn="ctr">
            <a:solidFill>
              <a:schemeClr val="bg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95" name="TextBox 294"/>
          <p:cNvSpPr txBox="1"/>
          <p:nvPr/>
        </p:nvSpPr>
        <p:spPr>
          <a:xfrm>
            <a:off x="3721161" y="3628334"/>
            <a:ext cx="41710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0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4578667" y="3676656"/>
            <a:ext cx="3177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1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6042920" y="3667154"/>
            <a:ext cx="4187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3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6829251" y="3676656"/>
            <a:ext cx="4187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9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5283276" y="3676656"/>
            <a:ext cx="42351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n-IN" sz="4000" b="1" kern="1200" dirty="0" smtClean="0">
                <a:solidFill>
                  <a:srgbClr val="507C89"/>
                </a:solidFill>
                <a:latin typeface="Squada One" panose="02000000000000000000" pitchFamily="2" charset="0"/>
                <a:ea typeface="Arial Unicode MS"/>
                <a:cs typeface="+mn-cs"/>
              </a:rPr>
              <a:t>2</a:t>
            </a:r>
            <a:endParaRPr lang="en-US" sz="4000" b="1" kern="1200" dirty="0">
              <a:solidFill>
                <a:srgbClr val="507C89"/>
              </a:solidFill>
              <a:latin typeface="Squada One" panose="02000000000000000000" pitchFamily="2" charset="0"/>
              <a:ea typeface="Arial Unicode MS"/>
              <a:cs typeface="+mn-cs"/>
            </a:endParaRPr>
          </a:p>
        </p:txBody>
      </p:sp>
      <p:graphicFrame>
        <p:nvGraphicFramePr>
          <p:cNvPr id="300" name="Table 2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54628"/>
              </p:ext>
            </p:extLst>
          </p:nvPr>
        </p:nvGraphicFramePr>
        <p:xfrm>
          <a:off x="1667342" y="1110264"/>
          <a:ext cx="1206145" cy="1463040"/>
        </p:xfrm>
        <a:graphic>
          <a:graphicData uri="http://schemas.openxmlformats.org/drawingml/2006/table">
            <a:tbl>
              <a:tblPr firstRow="1" bandRow="1"/>
              <a:tblGrid>
                <a:gridCol w="241229">
                  <a:extLst>
                    <a:ext uri="{9D8B030D-6E8A-4147-A177-3AD203B41FA5}">
                      <a16:colId xmlns:a16="http://schemas.microsoft.com/office/drawing/2014/main" val="2206324990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196355324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1054441552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2810983803"/>
                    </a:ext>
                  </a:extLst>
                </a:gridCol>
                <a:gridCol w="241229">
                  <a:extLst>
                    <a:ext uri="{9D8B030D-6E8A-4147-A177-3AD203B41FA5}">
                      <a16:colId xmlns:a16="http://schemas.microsoft.com/office/drawing/2014/main" val="2370315061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422281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476553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581933"/>
                  </a:ext>
                </a:extLst>
              </a:tr>
              <a:tr h="36576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 Unicode MS"/>
                          <a:sym typeface="Arial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309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22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77" grpId="0"/>
      <p:bldP spid="190" grpId="0"/>
      <p:bldP spid="265" grpId="0" animBg="1"/>
      <p:bldP spid="266" grpId="0" animBg="1"/>
      <p:bldP spid="267" grpId="0" animBg="1"/>
      <p:bldP spid="280" grpId="0" animBg="1"/>
      <p:bldP spid="281" grpId="0" animBg="1"/>
      <p:bldP spid="290" grpId="0"/>
      <p:bldP spid="291" grpId="0"/>
      <p:bldP spid="295" grpId="0"/>
      <p:bldP spid="296" grpId="0"/>
      <p:bldP spid="297" grpId="0"/>
      <p:bldP spid="298" grpId="0"/>
      <p:bldP spid="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100 image at a time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82" y="421022"/>
            <a:ext cx="8362222" cy="450779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030014" y="1124607"/>
            <a:ext cx="3363310" cy="1376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345324" y="1313794"/>
            <a:ext cx="2984938" cy="1198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18593" y="1460938"/>
            <a:ext cx="2701159" cy="105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923393" y="1608083"/>
            <a:ext cx="2406869" cy="903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In </a:t>
            </a:r>
            <a:r>
              <a:rPr lang="en-IN" dirty="0" err="1" smtClean="0">
                <a:latin typeface="Squada One" panose="02000000000000000000" pitchFamily="2" charset="0"/>
              </a:rPr>
              <a:t>TensorFlow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31" y="1070722"/>
            <a:ext cx="8338377" cy="3373445"/>
          </a:xfrm>
          <a:prstGeom prst="rect">
            <a:avLst/>
          </a:prstGeom>
        </p:spPr>
      </p:pic>
      <p:cxnSp>
        <p:nvCxnSpPr>
          <p:cNvPr id="76" name="Curved Connector 75"/>
          <p:cNvCxnSpPr/>
          <p:nvPr/>
        </p:nvCxnSpPr>
        <p:spPr>
          <a:xfrm rot="16200000" flipV="1">
            <a:off x="1008993" y="1692166"/>
            <a:ext cx="378373" cy="3573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/>
          <p:nvPr/>
        </p:nvCxnSpPr>
        <p:spPr>
          <a:xfrm rot="10800000">
            <a:off x="4929352" y="1534511"/>
            <a:ext cx="546538" cy="3993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/>
          <p:nvPr/>
        </p:nvCxnSpPr>
        <p:spPr>
          <a:xfrm rot="5400000" flipH="1" flipV="1">
            <a:off x="5707117" y="1513491"/>
            <a:ext cx="504497" cy="2102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/>
          <p:nvPr/>
        </p:nvCxnSpPr>
        <p:spPr>
          <a:xfrm rot="5400000" flipH="1" flipV="1">
            <a:off x="6390290" y="1681656"/>
            <a:ext cx="252249" cy="252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2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4" y="29723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SOFTMAX </a:t>
            </a:r>
            <a:r>
              <a:rPr lang="en-IN" dirty="0" smtClean="0">
                <a:latin typeface="Squada One" panose="02000000000000000000" pitchFamily="2" charset="0"/>
              </a:rPr>
              <a:t>Function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328786" y="1575151"/>
            <a:ext cx="516655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Softmax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activation function will be applied in the last layer of Neural network, instead of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tanh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Sigmoid.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is used to map the non-normalized output of a network to a probability distribution over predicted output class. That is it converts output of last layer into a essential probability distribution.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36" y="3518098"/>
            <a:ext cx="3062594" cy="1050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960" y="1015966"/>
            <a:ext cx="2616992" cy="22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4" y="190326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Implementation of NN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261895"/>
            <a:ext cx="4880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Set of Input features and random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Weights will be optimized by back propagation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2" name="Google Shape;318;p30"/>
          <p:cNvSpPr txBox="1">
            <a:spLocks/>
          </p:cNvSpPr>
          <p:nvPr/>
        </p:nvSpPr>
        <p:spPr>
          <a:xfrm>
            <a:off x="627841" y="1873016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Back Propagation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4" y="2486741"/>
            <a:ext cx="48804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Calculating error between predicted output and target output and use Gradient descent method to update weights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27841" y="4005095"/>
            <a:ext cx="48804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Machine Learning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operates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iteratively to find the optimal values for its parameters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user-defined learning rate, and initial parameter values</a:t>
            </a: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47" name="Google Shape;318;p30"/>
          <p:cNvSpPr txBox="1">
            <a:spLocks/>
          </p:cNvSpPr>
          <p:nvPr/>
        </p:nvSpPr>
        <p:spPr>
          <a:xfrm>
            <a:off x="606308" y="332890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Gradient Descent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8" name="Google Shape;318;p30"/>
          <p:cNvSpPr txBox="1">
            <a:spLocks/>
          </p:cNvSpPr>
          <p:nvPr/>
        </p:nvSpPr>
        <p:spPr>
          <a:xfrm>
            <a:off x="539064" y="674925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Feed Forward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2" grpId="0"/>
      <p:bldP spid="33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Vanishing &amp; Exploding </a:t>
            </a:r>
            <a:r>
              <a:rPr lang="en-IN" dirty="0" smtClean="0">
                <a:latin typeface="Squada One" panose="02000000000000000000" pitchFamily="2" charset="0"/>
              </a:rPr>
              <a:t>Gradient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015966"/>
            <a:ext cx="608245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is very common problem in every Neural Network, which is associated with Backpropagation.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Weights of network are updated through backpropagation by finding gradients.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When the number of hidden layer is high, then the gradient vanishes or explodes as it propagates backward. It leads instability in network, unable to learn from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explosion occurs through exponential growth by repeatedly multiplying gradients through the network layers that have values larger than 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can be fixed by redesigning the network, using Long Short Term Memory networks, Gradient clipping, etc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5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 smtClean="0">
                <a:latin typeface="Squada One" panose="02000000000000000000" pitchFamily="2" charset="0"/>
              </a:rPr>
              <a:t>Keras</a:t>
            </a:r>
            <a:r>
              <a:rPr lang="en-IN" dirty="0" smtClean="0">
                <a:latin typeface="Squada One" panose="02000000000000000000" pitchFamily="2" charset="0"/>
              </a:rPr>
              <a:t> Basic Syntax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3" y="1497502"/>
            <a:ext cx="6136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model.add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(Dense(12,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input_dim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=8, 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init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='uniform', activation='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relu</a:t>
            </a:r>
            <a:r>
              <a:rPr lang="en-US" altLang="ko-KR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'))</a:t>
            </a:r>
          </a:p>
          <a:p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model.add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(Dense(8, activation='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'))</a:t>
            </a:r>
          </a:p>
          <a:p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1026" name="Picture 2" descr="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32" y="424387"/>
            <a:ext cx="3870668" cy="42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4" y="965976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  <a:latin typeface="Squada One" panose="02000000000000000000" pitchFamily="2" charset="0"/>
                <a:cs typeface="Arial" pitchFamily="34" charset="0"/>
              </a:rPr>
              <a:t>Adding Layers</a:t>
            </a:r>
            <a:endParaRPr lang="en-US" altLang="ko-KR" sz="2000" dirty="0">
              <a:solidFill>
                <a:schemeClr val="accent2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3" y="3007199"/>
            <a:ext cx="6136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model.compile</a:t>
            </a:r>
            <a:r>
              <a:rPr lang="en-US" altLang="ko-KR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(loss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='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binary_crossentropy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', </a:t>
            </a:r>
            <a:endParaRPr lang="en-US" altLang="ko-KR" dirty="0" smtClean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optimizer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='</a:t>
            </a:r>
            <a:r>
              <a:rPr lang="en-US" altLang="ko-KR" dirty="0" err="1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adam</a:t>
            </a:r>
            <a:r>
              <a:rPr lang="en-US" altLang="ko-KR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', metrics=['accuracy'])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3" y="2583025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accent2"/>
                </a:solidFill>
                <a:latin typeface="Squada One" panose="02000000000000000000" pitchFamily="2" charset="0"/>
                <a:cs typeface="Arial" pitchFamily="34" charset="0"/>
              </a:rPr>
              <a:t>Compile Model </a:t>
            </a:r>
            <a:endParaRPr lang="en-US" altLang="ko-KR" sz="2000" dirty="0">
              <a:solidFill>
                <a:schemeClr val="accent2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63173" y="3591605"/>
            <a:ext cx="43221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Optimizer -</a:t>
            </a:r>
            <a:r>
              <a:rPr lang="en-IN" b="1" dirty="0" smtClean="0">
                <a:solidFill>
                  <a:srgbClr val="507C89"/>
                </a:solidFill>
                <a:latin typeface="Barlow" panose="00000500000000000000" pitchFamily="2" charset="0"/>
              </a:rPr>
              <a:t> </a:t>
            </a:r>
            <a:r>
              <a:rPr lang="en-US" dirty="0">
                <a:latin typeface="Barlow" panose="00000500000000000000" pitchFamily="2" charset="0"/>
              </a:rPr>
              <a:t>S</a:t>
            </a:r>
            <a:r>
              <a:rPr lang="en-US" dirty="0" smtClean="0">
                <a:latin typeface="Barlow" panose="00000500000000000000" pitchFamily="2" charset="0"/>
              </a:rPr>
              <a:t>tring </a:t>
            </a:r>
            <a:r>
              <a:rPr lang="en-US" dirty="0">
                <a:latin typeface="Barlow" panose="00000500000000000000" pitchFamily="2" charset="0"/>
              </a:rPr>
              <a:t>identifier of an existing </a:t>
            </a:r>
            <a:r>
              <a:rPr lang="en-US" dirty="0" smtClean="0">
                <a:latin typeface="Barlow" panose="00000500000000000000" pitchFamily="2" charset="0"/>
              </a:rPr>
              <a:t>optimizer</a:t>
            </a:r>
          </a:p>
          <a:p>
            <a:r>
              <a:rPr lang="en-IN" b="1" dirty="0">
                <a:solidFill>
                  <a:srgbClr val="507C89"/>
                </a:solidFill>
                <a:latin typeface="Squada One" panose="02000000000000000000" pitchFamily="2" charset="0"/>
              </a:rPr>
              <a:t>loss function -</a:t>
            </a:r>
            <a:r>
              <a:rPr lang="en-IN" b="1" dirty="0">
                <a:solidFill>
                  <a:srgbClr val="507C89"/>
                </a:solidFill>
                <a:latin typeface="Barlow" panose="00000500000000000000" pitchFamily="2" charset="0"/>
              </a:rPr>
              <a:t> </a:t>
            </a:r>
            <a:r>
              <a:rPr lang="en-US" dirty="0">
                <a:latin typeface="Barlow" panose="00000500000000000000" pitchFamily="2" charset="0"/>
              </a:rPr>
              <a:t>This is the objective that the model will try to </a:t>
            </a:r>
            <a:r>
              <a:rPr lang="en-US" dirty="0" smtClean="0">
                <a:latin typeface="Barlow" panose="00000500000000000000" pitchFamily="2" charset="0"/>
              </a:rPr>
              <a:t>minimize</a:t>
            </a:r>
          </a:p>
          <a:p>
            <a:r>
              <a:rPr lang="en-IN" b="1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list </a:t>
            </a:r>
            <a:r>
              <a:rPr lang="en-IN" b="1" dirty="0">
                <a:solidFill>
                  <a:srgbClr val="507C89"/>
                </a:solidFill>
                <a:latin typeface="Squada One" panose="02000000000000000000" pitchFamily="2" charset="0"/>
              </a:rPr>
              <a:t>of metrics -</a:t>
            </a:r>
            <a:r>
              <a:rPr lang="en-IN" b="1" dirty="0">
                <a:solidFill>
                  <a:srgbClr val="507C89"/>
                </a:solidFill>
                <a:latin typeface="Barlow" panose="00000500000000000000" pitchFamily="2" charset="0"/>
              </a:rPr>
              <a:t> </a:t>
            </a:r>
            <a:r>
              <a:rPr lang="en-US" dirty="0">
                <a:latin typeface="Barlow" panose="00000500000000000000" pitchFamily="2" charset="0"/>
              </a:rPr>
              <a:t>For any classification problem you will want to set this to metrics=['accuracy']</a:t>
            </a:r>
            <a:endParaRPr lang="en-US" altLang="ko-KR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endParaRPr lang="en-US" altLang="ko-KR" b="1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4" y="190326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Batch vs Epoch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4" y="1283075"/>
            <a:ext cx="81782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Epoch</a:t>
            </a:r>
            <a:r>
              <a:rPr lang="en-US" altLang="ko-KR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 -</a:t>
            </a:r>
            <a:r>
              <a:rPr lang="en-US" altLang="ko-KR" dirty="0" smtClean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One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pass through all of the rows in the training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dataset</a:t>
            </a:r>
          </a:p>
          <a:p>
            <a:r>
              <a:rPr lang="en-US" altLang="ko-KR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Batch -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One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or more samples considered by the model within an epoch before weights are updated.</a:t>
            </a:r>
          </a:p>
          <a:p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91465" y="888515"/>
            <a:ext cx="58718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Training occurs over epochs and each epoch is split into batches.</a:t>
            </a:r>
          </a:p>
        </p:txBody>
      </p:sp>
      <p:sp>
        <p:nvSpPr>
          <p:cNvPr id="10" name="Google Shape;318;p30"/>
          <p:cNvSpPr txBox="1">
            <a:spLocks/>
          </p:cNvSpPr>
          <p:nvPr/>
        </p:nvSpPr>
        <p:spPr>
          <a:xfrm>
            <a:off x="539064" y="2541788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2400" dirty="0" smtClean="0">
                <a:latin typeface="Squada One" panose="02000000000000000000" pitchFamily="2" charset="0"/>
              </a:rPr>
              <a:t>Save &amp; Load Model</a:t>
            </a:r>
            <a:r>
              <a:rPr lang="en-IN" sz="2400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sz="2400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91465" y="3410385"/>
            <a:ext cx="34842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model_json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model.to_json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with open("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", "w") as json_file: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json_file.write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model.save_weights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  <a:p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print("Saved model to disk")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4175760" y="3410384"/>
            <a:ext cx="48463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= open('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', 'r')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json_file.read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json_file.close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model_from_json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r>
              <a:rPr lang="en-US" altLang="ko-KR" dirty="0" err="1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loaded_model.load_weights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</p:txBody>
      </p:sp>
      <p:sp>
        <p:nvSpPr>
          <p:cNvPr id="2" name="Rectangle 1"/>
          <p:cNvSpPr/>
          <p:nvPr/>
        </p:nvSpPr>
        <p:spPr>
          <a:xfrm>
            <a:off x="691465" y="3114488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Save</a:t>
            </a:r>
            <a:endParaRPr lang="en-IN" sz="1800" dirty="0"/>
          </a:p>
        </p:txBody>
      </p:sp>
      <p:sp>
        <p:nvSpPr>
          <p:cNvPr id="14" name="Rectangle 13"/>
          <p:cNvSpPr/>
          <p:nvPr/>
        </p:nvSpPr>
        <p:spPr>
          <a:xfrm>
            <a:off x="4182172" y="3119882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Load</a:t>
            </a:r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539064" y="1984281"/>
            <a:ext cx="2818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err="1">
                <a:solidFill>
                  <a:srgbClr val="E17C78"/>
                </a:solidFill>
                <a:latin typeface="Squada One" panose="02000000000000000000" pitchFamily="2" charset="0"/>
                <a:sym typeface="Fira Sans Condensed ExtraBold"/>
              </a:rPr>
              <a:t>Keras</a:t>
            </a:r>
            <a:r>
              <a:rPr lang="en-IN" sz="2800" dirty="0">
                <a:solidFill>
                  <a:srgbClr val="E17C78"/>
                </a:solidFill>
                <a:latin typeface="Squada One" panose="02000000000000000000" pitchFamily="2" charset="0"/>
                <a:sym typeface="Fira Sans Condensed ExtraBold"/>
              </a:rPr>
              <a:t> Basic Syntax</a:t>
            </a:r>
            <a:r>
              <a:rPr lang="en" sz="2800" dirty="0">
                <a:latin typeface="Squada One" panose="02000000000000000000" pitchFamily="2" charset="0"/>
                <a:sym typeface="Fira Sans Condensed ExtraBold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0"/>
      <p:bldP spid="10" grpId="0"/>
      <p:bldP spid="11" grpId="0"/>
      <p:bldP spid="12" grpId="0"/>
      <p:bldP spid="2" grpId="0"/>
      <p:bldP spid="14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1"/>
            <a:ext cx="9144000" cy="4400619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139981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sp>
        <p:nvSpPr>
          <p:cNvPr id="4" name="Google Shape;750;p44"/>
          <p:cNvSpPr txBox="1">
            <a:spLocks/>
          </p:cNvSpPr>
          <p:nvPr/>
        </p:nvSpPr>
        <p:spPr>
          <a:xfrm>
            <a:off x="1101356" y="742881"/>
            <a:ext cx="6796647" cy="100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Fira Sans Condensed ExtraBold"/>
              <a:buNone/>
              <a:defRPr sz="9600" b="0" i="0" u="none" strike="noStrike" cap="non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sz="3600" dirty="0" smtClean="0">
                <a:solidFill>
                  <a:srgbClr val="507C89"/>
                </a:solidFill>
                <a:latin typeface="Squada One" panose="02000000000000000000" charset="0"/>
              </a:rPr>
              <a:t>Designing your First Neural Network</a:t>
            </a:r>
            <a:endParaRPr lang="en-IN" sz="3600" dirty="0">
              <a:solidFill>
                <a:srgbClr val="507C89"/>
              </a:solidFill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118027" y="163696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Training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550430" y="19888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Day-10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490631" y="165598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Neural Network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359197" y="217668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Neural Network &amp; Perceptron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545144" y="168399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CNN &amp; CNN Architecture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5863276" y="2170652"/>
            <a:ext cx="22829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Architecture with </a:t>
            </a:r>
            <a:r>
              <a:rPr lang="en-IN" dirty="0" err="1" smtClean="0">
                <a:latin typeface="Barlow" panose="00000500000000000000" pitchFamily="2" charset="0"/>
              </a:rPr>
              <a:t>Softmax</a:t>
            </a:r>
            <a:r>
              <a:rPr lang="en-IN" dirty="0" smtClean="0">
                <a:latin typeface="Barlow" panose="00000500000000000000" pitchFamily="2" charset="0"/>
              </a:rPr>
              <a:t> Activation Function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2979353" y="1655988"/>
            <a:ext cx="2833553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Deep Learning Algorithm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152574" y="2136206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>
                <a:latin typeface="Barlow" panose="00000500000000000000" pitchFamily="2" charset="0"/>
              </a:rPr>
              <a:t>Overview &amp; Types</a:t>
            </a:r>
            <a:endParaRPr dirty="0">
              <a:latin typeface="Barlow" panose="00000500000000000000" pitchFamily="2" charset="0"/>
            </a:endParaRPr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951167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495830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089038" y="10091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5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1692973" y="3464715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Implementation of NN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6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2011105" y="3951370"/>
            <a:ext cx="22829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Implementation &amp; Basic Syntax on </a:t>
            </a:r>
            <a:r>
              <a:rPr lang="en-IN" dirty="0" err="1" smtClean="0">
                <a:latin typeface="Barlow" panose="00000500000000000000" pitchFamily="2" charset="0"/>
              </a:rPr>
              <a:t>Keras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2236867" y="2789868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18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4313599" y="341819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Designing Neural Network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19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4631731" y="3904854"/>
            <a:ext cx="22829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Pima Indians diabetes classification 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4857493" y="274335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  <p:bldP spid="15" grpId="0"/>
      <p:bldP spid="16" grpId="0" build="p"/>
      <p:bldP spid="17" grpId="0"/>
      <p:bldP spid="18" grpId="0"/>
      <p:bldP spid="19" grpId="0" build="p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428510" y="252834"/>
            <a:ext cx="8715490" cy="2561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numpy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loadtxt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keras.models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import Sequential</a:t>
            </a:r>
          </a:p>
          <a:p>
            <a:pPr marL="127000" indent="0"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keras.layers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import Dense</a:t>
            </a:r>
          </a:p>
          <a:p>
            <a:pPr marL="127000" indent="0">
              <a:buNone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keras.models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model_from_json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dataset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loadtxt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('pima-indians-diabetes.csv', delimiter=',')</a:t>
            </a: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 = dataset[:,0:8]</a:t>
            </a: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y = dataset[:,8]</a:t>
            </a:r>
          </a:p>
          <a:p>
            <a:pPr marL="12700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 = Sequential()</a:t>
            </a:r>
          </a:p>
          <a:p>
            <a:pPr marL="12700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model.add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(Dense(12,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input_dim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=8, activation='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'))</a:t>
            </a:r>
          </a:p>
          <a:p>
            <a:pPr marL="12700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model.add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(Dense(8, activation='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'))</a:t>
            </a:r>
          </a:p>
          <a:p>
            <a:pPr marL="12700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model.add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(Dense(1, activation='sigmoid'))</a:t>
            </a:r>
          </a:p>
          <a:p>
            <a:pPr marL="12700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model.compile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(loss='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binary_crossentropy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optimizer='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adam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metrics=['accuracy'])</a:t>
            </a:r>
          </a:p>
          <a:p>
            <a:pPr marL="12700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model.fit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(X, y, epochs=5,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batch_size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=10)</a:t>
            </a: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_, accuracy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model.evaluate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(X, y)</a:t>
            </a: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print('Accuracy: %.2f' % (accuracy*100))</a:t>
            </a:r>
          </a:p>
          <a:p>
            <a:pPr marL="127000" indent="0">
              <a:buNone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model_json =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model.to_json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with open("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", "w") as json_file:</a:t>
            </a: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json_file.write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(model_json)</a:t>
            </a:r>
          </a:p>
          <a:p>
            <a:pPr marL="127000" indent="0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model.save_weights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  <a:p>
            <a:pPr marL="127000" indent="0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print("Saved model to disk")</a:t>
            </a:r>
          </a:p>
        </p:txBody>
      </p:sp>
    </p:spTree>
    <p:extLst>
      <p:ext uri="{BB962C8B-B14F-4D97-AF65-F5344CB8AC3E}">
        <p14:creationId xmlns:p14="http://schemas.microsoft.com/office/powerpoint/2010/main" val="28506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118027" y="163696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Testing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570750" y="364594"/>
            <a:ext cx="7567410" cy="2561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numpy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loadtxt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keras.models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model_from_json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dataset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loadtxt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('pima-indians-diabetes.csv', delimiter=',')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 = dataset[:,0:8]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y = dataset[:,8]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json_file = open('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model.json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'r')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json_file.read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json_file.close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model_from_json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loaded_model_json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model.load_weights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("model.h5")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print("Loaded model from disk")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predictions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model.predict_classes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(X)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for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in range(5,10):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print('%s =&gt; %d (expected %d)' % (X[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].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tolist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(), predictions[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], y[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1852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10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Oct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9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2030341"/>
            <a:ext cx="44482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swarm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of robots to paint a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picture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concept may sound far-fetched, but a recent study in open-access journal Frontiers in Robotics and AI has shown that it is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possible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The robots in question move about a canvas leaving color trails in their wake, and in a first for robot-created art, an artist can select areas of the canvas to be painted a certain color and the robot team will oblige in real time.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technique illustrates the potential of robotics in creating art, and could be an interesting tool for artists.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0" y="1230347"/>
            <a:ext cx="5557628" cy="733425"/>
          </a:xfrm>
          <a:prstGeom prst="rect">
            <a:avLst/>
          </a:prstGeom>
        </p:spPr>
      </p:pic>
      <p:pic>
        <p:nvPicPr>
          <p:cNvPr id="2050" name="Picture 2" descr="Robot swarms follow instructions to create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480" y="2146578"/>
            <a:ext cx="3468950" cy="208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Object recognition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Neural Network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015966"/>
            <a:ext cx="48804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has Interconnected input and output In which each connection has an associated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will adjust the weight during the learning process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98551" y="0"/>
            <a:ext cx="2520235" cy="2469931"/>
            <a:chOff x="8265148" y="1522976"/>
            <a:chExt cx="2733817" cy="29975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8527400" y="223478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8527400" y="302137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8527400" y="380796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488741" y="192944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488741" y="271604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488741" y="350263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488741" y="428922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10573477" y="302137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5" idx="5"/>
              <a:endCxn id="8" idx="2"/>
            </p:cNvCxnSpPr>
            <p:nvPr/>
          </p:nvCxnSpPr>
          <p:spPr>
            <a:xfrm flipV="1">
              <a:off x="8725336" y="2045078"/>
              <a:ext cx="763405" cy="38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5" idx="5"/>
              <a:endCxn id="9" idx="2"/>
            </p:cNvCxnSpPr>
            <p:nvPr/>
          </p:nvCxnSpPr>
          <p:spPr>
            <a:xfrm>
              <a:off x="8725336" y="2432171"/>
              <a:ext cx="763405" cy="399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5" idx="5"/>
              <a:endCxn id="10" idx="2"/>
            </p:cNvCxnSpPr>
            <p:nvPr/>
          </p:nvCxnSpPr>
          <p:spPr>
            <a:xfrm>
              <a:off x="8725336" y="2432171"/>
              <a:ext cx="763405" cy="1186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>
            <a:xfrm>
              <a:off x="8725336" y="2432171"/>
              <a:ext cx="797365" cy="18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8759297" y="2045078"/>
              <a:ext cx="729444" cy="1091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8759297" y="2831670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8759297" y="2831670"/>
              <a:ext cx="729444" cy="1091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8759297" y="3137000"/>
              <a:ext cx="729444" cy="481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6" idx="6"/>
              <a:endCxn id="11" idx="1"/>
            </p:cNvCxnSpPr>
            <p:nvPr/>
          </p:nvCxnSpPr>
          <p:spPr>
            <a:xfrm>
              <a:off x="8759297" y="3137000"/>
              <a:ext cx="763405" cy="1186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8759297" y="2045078"/>
              <a:ext cx="729444" cy="187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" idx="6"/>
              <a:endCxn id="11" idx="1"/>
            </p:cNvCxnSpPr>
            <p:nvPr/>
          </p:nvCxnSpPr>
          <p:spPr>
            <a:xfrm>
              <a:off x="8759297" y="3923593"/>
              <a:ext cx="763405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8759297" y="3618262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>
              <a:off x="9672814" y="2051003"/>
              <a:ext cx="934624" cy="1167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9720638" y="2831670"/>
              <a:ext cx="852839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0" idx="7"/>
              <a:endCxn id="12" idx="2"/>
            </p:cNvCxnSpPr>
            <p:nvPr/>
          </p:nvCxnSpPr>
          <p:spPr>
            <a:xfrm flipV="1">
              <a:off x="9686677" y="3137000"/>
              <a:ext cx="886800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9720638" y="3137000"/>
              <a:ext cx="852839" cy="1267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65148" y="1819064"/>
              <a:ext cx="5245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83928" y="1522976"/>
              <a:ext cx="6415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Hidden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9885" y="2478031"/>
              <a:ext cx="619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</p:grpSp>
      <p:sp>
        <p:nvSpPr>
          <p:cNvPr id="32" name="Google Shape;318;p30"/>
          <p:cNvSpPr txBox="1">
            <a:spLocks/>
          </p:cNvSpPr>
          <p:nvPr/>
        </p:nvSpPr>
        <p:spPr>
          <a:xfrm>
            <a:off x="627841" y="2724576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r>
              <a:rPr lang="en-IN" dirty="0" smtClean="0">
                <a:latin typeface="Squada One" panose="02000000000000000000" pitchFamily="2" charset="0"/>
              </a:rPr>
              <a:t>Perceptron</a:t>
            </a:r>
            <a:r>
              <a:rPr lang="en-I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lang="en-IN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627841" y="3605870"/>
            <a:ext cx="48804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Only Input and output Layer no hidden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Simple decision making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14624" y="2370904"/>
            <a:ext cx="1581048" cy="2469931"/>
            <a:chOff x="6812508" y="2463593"/>
            <a:chExt cx="1581048" cy="246993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001320" y="2798525"/>
              <a:ext cx="213780" cy="1905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001320" y="3446672"/>
              <a:ext cx="213780" cy="1905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001320" y="4094820"/>
              <a:ext cx="213780" cy="1905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001320" y="4742969"/>
              <a:ext cx="213780" cy="1905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8001310" y="3698263"/>
              <a:ext cx="213780" cy="1905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>
              <a:off x="7171012" y="2898685"/>
              <a:ext cx="861606" cy="962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40" idx="6"/>
              <a:endCxn id="43" idx="2"/>
            </p:cNvCxnSpPr>
            <p:nvPr/>
          </p:nvCxnSpPr>
          <p:spPr>
            <a:xfrm>
              <a:off x="7215099" y="3541950"/>
              <a:ext cx="786210" cy="2515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41" idx="7"/>
              <a:endCxn id="43" idx="2"/>
            </p:cNvCxnSpPr>
            <p:nvPr/>
          </p:nvCxnSpPr>
          <p:spPr>
            <a:xfrm flipV="1">
              <a:off x="7183792" y="3793540"/>
              <a:ext cx="817518" cy="329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7215099" y="3793540"/>
              <a:ext cx="786210" cy="10447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812508" y="2463593"/>
              <a:ext cx="5245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22842" y="3250553"/>
              <a:ext cx="570714" cy="253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18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solidFill>
                  <a:schemeClr val="accent1"/>
                </a:solidFill>
                <a:latin typeface="Squada One" panose="02000000000000000000" pitchFamily="2" charset="0"/>
              </a:rPr>
              <a:t>Deep Learning Algorithm</a:t>
            </a:r>
            <a:r>
              <a:rPr lang="en" dirty="0" smtClean="0">
                <a:solidFill>
                  <a:schemeClr val="accent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accent1"/>
              </a:solidFill>
              <a:latin typeface="Squada One" panose="02000000000000000000" pitchFamily="2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5811" y="916839"/>
            <a:ext cx="4529969" cy="1191789"/>
            <a:chOff x="696512" y="1841156"/>
            <a:chExt cx="5815499" cy="1586288"/>
          </a:xfrm>
          <a:solidFill>
            <a:srgbClr val="507C89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1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770509" y="2234452"/>
              <a:ext cx="3864173" cy="40965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ARTIFICIAL NEURAL </a:t>
              </a:r>
              <a:r>
                <a:rPr lang="en-IN" altLang="ko-KR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N</a:t>
              </a:r>
              <a:r>
                <a:rPr lang="en-IN" altLang="ko-KR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ETWORK (ANN)</a:t>
              </a:r>
              <a:endParaRPr lang="ko-KR" altLang="en-US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AFE997-4902-4F36-8E03-42657E90924A}"/>
              </a:ext>
            </a:extLst>
          </p:cNvPr>
          <p:cNvSpPr txBox="1"/>
          <p:nvPr/>
        </p:nvSpPr>
        <p:spPr>
          <a:xfrm flipH="1">
            <a:off x="9093239" y="6363031"/>
            <a:ext cx="2609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dirty="0" smtClean="0">
                <a:solidFill>
                  <a:schemeClr val="bg1"/>
                </a:solidFill>
                <a:latin typeface="Squada One" panose="02000000000000000000" pitchFamily="2" charset="0"/>
              </a:rPr>
              <a:t>www.pantechsolutions.net</a:t>
            </a:r>
            <a:endParaRPr lang="ko-KR" altLang="en-US" sz="1400" dirty="0">
              <a:solidFill>
                <a:schemeClr val="bg1"/>
              </a:solidFill>
              <a:latin typeface="Squada One" panose="02000000000000000000" pitchFamily="2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062238" y="2181837"/>
            <a:ext cx="4529969" cy="1191789"/>
            <a:chOff x="696512" y="1841156"/>
            <a:chExt cx="5815499" cy="1586288"/>
          </a:xfrm>
          <a:solidFill>
            <a:srgbClr val="507C89"/>
          </a:soli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3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770509" y="2234452"/>
              <a:ext cx="3864173" cy="40965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RECURRENT NEURAL </a:t>
              </a:r>
              <a:r>
                <a:rPr lang="en-IN" altLang="ko-KR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N</a:t>
              </a:r>
              <a:r>
                <a:rPr lang="en-IN" altLang="ko-KR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ETWORK (</a:t>
              </a:r>
              <a:r>
                <a:rPr lang="en-IN" altLang="ko-KR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R</a:t>
              </a:r>
              <a:r>
                <a:rPr lang="en-IN" altLang="ko-KR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NN)</a:t>
              </a:r>
              <a:endParaRPr lang="ko-KR" altLang="en-US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02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4193" y="3753133"/>
            <a:ext cx="4529969" cy="1191789"/>
            <a:chOff x="696512" y="1841156"/>
            <a:chExt cx="5815499" cy="1586288"/>
          </a:xfrm>
          <a:solidFill>
            <a:srgbClr val="507C89"/>
          </a:solidFill>
        </p:grpSpPr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2B01AF1-2CDA-4354-B3E1-214ED3A4313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2" name="Parallelogram 39">
              <a:extLst>
                <a:ext uri="{FF2B5EF4-FFF2-40B4-BE49-F238E27FC236}">
                  <a16:creationId xmlns:a16="http://schemas.microsoft.com/office/drawing/2014/main" id="{B16150B8-D205-4208-AA18-3E6084E9738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A51743-BA29-4103-AD6B-63D0A3CF1B3C}"/>
                </a:ext>
              </a:extLst>
            </p:cNvPr>
            <p:cNvSpPr txBox="1"/>
            <p:nvPr/>
          </p:nvSpPr>
          <p:spPr>
            <a:xfrm>
              <a:off x="1770509" y="2234452"/>
              <a:ext cx="3864173" cy="409656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CONVOLUTIONAL NEURAL </a:t>
              </a:r>
              <a:r>
                <a:rPr lang="en-IN" altLang="ko-KR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N</a:t>
              </a:r>
              <a:r>
                <a:rPr lang="en-IN" altLang="ko-KR" dirty="0" smtClean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ETWORK (CNN)</a:t>
              </a:r>
              <a:endParaRPr lang="ko-KR" altLang="en-US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2368D8-FFDA-4374-8134-3DC6BF28027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97F6D1-B2DC-4ABF-AD2A-F04E10C7A26D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74DCF7-D86A-4841-9266-BC95DC6A923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01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6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ANN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015966"/>
            <a:ext cx="48804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Learns any Non-Linear Function, It is known as Universal Function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Approximators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Activation Function introduce non linear property to network, so it will identify complex relationship between input &amp;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Output of each neuron is the activation of weighted sum of Input, If there is no Activation function, network can't learn non-linear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Feed Forward Neural Network – Input processed in one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When 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hidden layer is more than one, that is Deep Neural Network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67020" y="300899"/>
            <a:ext cx="2733817" cy="2997508"/>
            <a:chOff x="8265148" y="1522976"/>
            <a:chExt cx="2733817" cy="29975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8527400" y="223478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8527400" y="302137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8527400" y="380796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488741" y="192944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488741" y="271604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488741" y="350263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488741" y="428922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10573477" y="302137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5" idx="5"/>
              <a:endCxn id="8" idx="2"/>
            </p:cNvCxnSpPr>
            <p:nvPr/>
          </p:nvCxnSpPr>
          <p:spPr>
            <a:xfrm flipV="1">
              <a:off x="8725336" y="2045078"/>
              <a:ext cx="763405" cy="38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5" idx="5"/>
              <a:endCxn id="9" idx="2"/>
            </p:cNvCxnSpPr>
            <p:nvPr/>
          </p:nvCxnSpPr>
          <p:spPr>
            <a:xfrm>
              <a:off x="8725336" y="2432171"/>
              <a:ext cx="763405" cy="399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5" idx="5"/>
              <a:endCxn id="10" idx="2"/>
            </p:cNvCxnSpPr>
            <p:nvPr/>
          </p:nvCxnSpPr>
          <p:spPr>
            <a:xfrm>
              <a:off x="8725336" y="2432171"/>
              <a:ext cx="763405" cy="1186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>
            <a:xfrm>
              <a:off x="8725336" y="2432171"/>
              <a:ext cx="797365" cy="18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8759297" y="2045078"/>
              <a:ext cx="729444" cy="1091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>
            <a:xfrm flipV="1">
              <a:off x="8759297" y="2831670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8759297" y="2831670"/>
              <a:ext cx="729444" cy="1091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8759297" y="3137000"/>
              <a:ext cx="729444" cy="481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6" idx="6"/>
              <a:endCxn id="11" idx="1"/>
            </p:cNvCxnSpPr>
            <p:nvPr/>
          </p:nvCxnSpPr>
          <p:spPr>
            <a:xfrm>
              <a:off x="8759297" y="3137000"/>
              <a:ext cx="763405" cy="1186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8759297" y="2045078"/>
              <a:ext cx="729444" cy="187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" idx="6"/>
              <a:endCxn id="11" idx="1"/>
            </p:cNvCxnSpPr>
            <p:nvPr/>
          </p:nvCxnSpPr>
          <p:spPr>
            <a:xfrm>
              <a:off x="8759297" y="3923593"/>
              <a:ext cx="763405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8759297" y="3618262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>
              <a:off x="9672814" y="2051003"/>
              <a:ext cx="934624" cy="1167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9720638" y="2831670"/>
              <a:ext cx="852839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0" idx="7"/>
              <a:endCxn id="12" idx="2"/>
            </p:cNvCxnSpPr>
            <p:nvPr/>
          </p:nvCxnSpPr>
          <p:spPr>
            <a:xfrm flipV="1">
              <a:off x="9686677" y="3137000"/>
              <a:ext cx="886800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9720638" y="3137000"/>
              <a:ext cx="852839" cy="1267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265148" y="1819064"/>
              <a:ext cx="5245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83928" y="1522976"/>
              <a:ext cx="6415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Hidden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79885" y="2478031"/>
              <a:ext cx="6190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5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RNN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39065" y="1015966"/>
            <a:ext cx="488048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Looping system in hidden layer of ANN is known as RNN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captures sequential info of input data, that is dependency between words to make prediction. Whereas, ANN cannot capture sequential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RNN shares parameters across different time steps, so that there will be few parameter to train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is the time series version of ANN. Common Recurrent layers are LSTM(Long Short Term Memory) &amp; GRU (Grated Recurrent Units)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GRU is used to how much pass data needed to flow through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is mostly used in NLP (Natural Language Processing)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45999" y="717110"/>
            <a:ext cx="5245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Input</a:t>
            </a:r>
            <a:endParaRPr lang="en-US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4779" y="421022"/>
            <a:ext cx="64152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Hidden</a:t>
            </a:r>
            <a:endParaRPr lang="en-US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60736" y="1376077"/>
            <a:ext cx="61908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507C89"/>
                </a:solidFill>
                <a:latin typeface="Squada One" panose="02000000000000000000" pitchFamily="2" charset="0"/>
              </a:rPr>
              <a:t>Output</a:t>
            </a:r>
            <a:endParaRPr lang="en-US" dirty="0">
              <a:solidFill>
                <a:srgbClr val="507C89"/>
              </a:solidFill>
              <a:latin typeface="Squada One" panose="020000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85847" y="1015966"/>
            <a:ext cx="2277974" cy="2591035"/>
            <a:chOff x="6438095" y="1356458"/>
            <a:chExt cx="2277974" cy="259103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6438095" y="166178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6438095" y="244838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6438095" y="3234972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399436" y="1356458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399436" y="214304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399436" y="2929642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7399436" y="3716235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8484172" y="244838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3" idx="5"/>
              <a:endCxn id="36" idx="2"/>
            </p:cNvCxnSpPr>
            <p:nvPr/>
          </p:nvCxnSpPr>
          <p:spPr>
            <a:xfrm flipV="1">
              <a:off x="6636031" y="1472087"/>
              <a:ext cx="763405" cy="38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3" idx="5"/>
              <a:endCxn id="38" idx="2"/>
            </p:cNvCxnSpPr>
            <p:nvPr/>
          </p:nvCxnSpPr>
          <p:spPr>
            <a:xfrm>
              <a:off x="6636031" y="1859180"/>
              <a:ext cx="763405" cy="399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3" idx="5"/>
              <a:endCxn id="39" idx="2"/>
            </p:cNvCxnSpPr>
            <p:nvPr/>
          </p:nvCxnSpPr>
          <p:spPr>
            <a:xfrm>
              <a:off x="6636031" y="1859180"/>
              <a:ext cx="763405" cy="1186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3" idx="5"/>
              <a:endCxn id="40" idx="1"/>
            </p:cNvCxnSpPr>
            <p:nvPr/>
          </p:nvCxnSpPr>
          <p:spPr>
            <a:xfrm>
              <a:off x="6636031" y="1859180"/>
              <a:ext cx="797365" cy="1890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4" idx="6"/>
              <a:endCxn id="36" idx="2"/>
            </p:cNvCxnSpPr>
            <p:nvPr/>
          </p:nvCxnSpPr>
          <p:spPr>
            <a:xfrm flipV="1">
              <a:off x="6669992" y="1472087"/>
              <a:ext cx="729444" cy="1091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4" idx="6"/>
              <a:endCxn id="38" idx="2"/>
            </p:cNvCxnSpPr>
            <p:nvPr/>
          </p:nvCxnSpPr>
          <p:spPr>
            <a:xfrm flipV="1">
              <a:off x="6669992" y="2258679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5" idx="6"/>
              <a:endCxn id="38" idx="2"/>
            </p:cNvCxnSpPr>
            <p:nvPr/>
          </p:nvCxnSpPr>
          <p:spPr>
            <a:xfrm flipV="1">
              <a:off x="6669992" y="2258679"/>
              <a:ext cx="729444" cy="1091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4" idx="6"/>
              <a:endCxn id="39" idx="2"/>
            </p:cNvCxnSpPr>
            <p:nvPr/>
          </p:nvCxnSpPr>
          <p:spPr>
            <a:xfrm>
              <a:off x="6669992" y="2564009"/>
              <a:ext cx="729444" cy="481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4" idx="6"/>
              <a:endCxn id="40" idx="1"/>
            </p:cNvCxnSpPr>
            <p:nvPr/>
          </p:nvCxnSpPr>
          <p:spPr>
            <a:xfrm>
              <a:off x="6669992" y="2564009"/>
              <a:ext cx="763405" cy="1186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 flipV="1">
              <a:off x="6669992" y="1472087"/>
              <a:ext cx="729444" cy="18785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5" idx="6"/>
              <a:endCxn id="40" idx="1"/>
            </p:cNvCxnSpPr>
            <p:nvPr/>
          </p:nvCxnSpPr>
          <p:spPr>
            <a:xfrm>
              <a:off x="6669992" y="3350602"/>
              <a:ext cx="763405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5" idx="6"/>
              <a:endCxn id="39" idx="2"/>
            </p:cNvCxnSpPr>
            <p:nvPr/>
          </p:nvCxnSpPr>
          <p:spPr>
            <a:xfrm flipV="1">
              <a:off x="6669992" y="3045271"/>
              <a:ext cx="729444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7583509" y="1478012"/>
              <a:ext cx="934624" cy="1167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8" idx="6"/>
              <a:endCxn id="41" idx="2"/>
            </p:cNvCxnSpPr>
            <p:nvPr/>
          </p:nvCxnSpPr>
          <p:spPr>
            <a:xfrm>
              <a:off x="7631333" y="2258679"/>
              <a:ext cx="852839" cy="3053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39" idx="7"/>
              <a:endCxn id="41" idx="2"/>
            </p:cNvCxnSpPr>
            <p:nvPr/>
          </p:nvCxnSpPr>
          <p:spPr>
            <a:xfrm flipV="1">
              <a:off x="7597372" y="2564009"/>
              <a:ext cx="886800" cy="399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7631333" y="2564009"/>
              <a:ext cx="852839" cy="1267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>
              <a:stCxn id="36" idx="7"/>
            </p:cNvCxnSpPr>
            <p:nvPr/>
          </p:nvCxnSpPr>
          <p:spPr>
            <a:xfrm rot="16200000" flipV="1">
              <a:off x="7425011" y="1217963"/>
              <a:ext cx="33867" cy="310857"/>
            </a:xfrm>
            <a:prstGeom prst="curvedConnector4">
              <a:avLst>
                <a:gd name="adj1" fmla="val 674993"/>
                <a:gd name="adj2" fmla="val 81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6200000" flipV="1">
              <a:off x="7433443" y="2026014"/>
              <a:ext cx="33867" cy="310857"/>
            </a:xfrm>
            <a:prstGeom prst="curvedConnector4">
              <a:avLst>
                <a:gd name="adj1" fmla="val 674993"/>
                <a:gd name="adj2" fmla="val 81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16200000" flipV="1">
              <a:off x="7433443" y="2801256"/>
              <a:ext cx="33867" cy="310857"/>
            </a:xfrm>
            <a:prstGeom prst="curvedConnector4">
              <a:avLst>
                <a:gd name="adj1" fmla="val 674993"/>
                <a:gd name="adj2" fmla="val 81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/>
            <p:nvPr/>
          </p:nvCxnSpPr>
          <p:spPr>
            <a:xfrm rot="16200000" flipV="1">
              <a:off x="7465949" y="3624541"/>
              <a:ext cx="33867" cy="310857"/>
            </a:xfrm>
            <a:prstGeom prst="curvedConnector4">
              <a:avLst>
                <a:gd name="adj1" fmla="val 674993"/>
                <a:gd name="adj2" fmla="val 8183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13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CNN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501752" y="656841"/>
            <a:ext cx="48804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CNN learns the filter automatically to extract the right features from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captures spatial features (Arrangement of pixels) whereas ANN can’t.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also follows parameter sharing like RNN, applies single filter in different part of single image. Whereas ANN can’t.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It don’t have recurrent connections like RNN, instead it has convolution type of hidden 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Convolution and pooling functions are used as activation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CONVOLUTION: Input image and other as Filter on input image(Kernel) produces output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POOLING: picking maximum value from selected region is Max pooling and vice versa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</a:t>
            </a: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3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CNN Architecture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92135" y="538081"/>
            <a:ext cx="8935667" cy="3793952"/>
            <a:chOff x="374347" y="969554"/>
            <a:chExt cx="11385437" cy="5735499"/>
          </a:xfrm>
        </p:grpSpPr>
        <p:grpSp>
          <p:nvGrpSpPr>
            <p:cNvPr id="136" name="Group 135"/>
            <p:cNvGrpSpPr/>
            <p:nvPr/>
          </p:nvGrpSpPr>
          <p:grpSpPr>
            <a:xfrm>
              <a:off x="374347" y="3829318"/>
              <a:ext cx="3181082" cy="1695719"/>
              <a:chOff x="502276" y="2708856"/>
              <a:chExt cx="3799267" cy="1996225"/>
            </a:xfrm>
          </p:grpSpPr>
          <p:sp>
            <p:nvSpPr>
              <p:cNvPr id="252" name="Rectangle 251"/>
              <p:cNvSpPr/>
              <p:nvPr/>
            </p:nvSpPr>
            <p:spPr>
              <a:xfrm>
                <a:off x="502276" y="3271234"/>
                <a:ext cx="965916" cy="9787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542" y="3346468"/>
                <a:ext cx="563383" cy="828325"/>
              </a:xfrm>
              <a:prstGeom prst="rect">
                <a:avLst/>
              </a:prstGeom>
              <a:ln>
                <a:solidFill>
                  <a:schemeClr val="bg2"/>
                </a:solidFill>
              </a:ln>
            </p:spPr>
          </p:pic>
          <p:grpSp>
            <p:nvGrpSpPr>
              <p:cNvPr id="254" name="Group 253"/>
              <p:cNvGrpSpPr/>
              <p:nvPr/>
            </p:nvGrpSpPr>
            <p:grpSpPr>
              <a:xfrm>
                <a:off x="2279560" y="2708856"/>
                <a:ext cx="2021983" cy="1996225"/>
                <a:chOff x="2434107" y="2292439"/>
                <a:chExt cx="2665927" cy="2601532"/>
              </a:xfrm>
              <a:solidFill>
                <a:schemeClr val="bg1"/>
              </a:solidFill>
            </p:grpSpPr>
            <p:sp>
              <p:nvSpPr>
                <p:cNvPr id="258" name="Rectangle 257"/>
                <p:cNvSpPr/>
                <p:nvPr/>
              </p:nvSpPr>
              <p:spPr>
                <a:xfrm>
                  <a:off x="2434107" y="2292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2586507" y="2444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2738907" y="25972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2891307" y="27496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3043707" y="29020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3196107" y="30544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3348507" y="3206839"/>
                  <a:ext cx="1751527" cy="1687132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507C89"/>
                    </a:solidFill>
                    <a:latin typeface="Squada One" panose="02000000000000000000" pitchFamily="2" charset="0"/>
                  </a:endParaRPr>
                </a:p>
              </p:txBody>
            </p:sp>
          </p:grpSp>
          <p:sp>
            <p:nvSpPr>
              <p:cNvPr id="255" name="Rectangle 254"/>
              <p:cNvSpPr/>
              <p:nvPr/>
            </p:nvSpPr>
            <p:spPr>
              <a:xfrm>
                <a:off x="985233" y="3402169"/>
                <a:ext cx="281692" cy="30480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1266925" y="3402169"/>
                <a:ext cx="2023626" cy="304799"/>
              </a:xfrm>
              <a:prstGeom prst="line">
                <a:avLst/>
              </a:prstGeom>
              <a:ln>
                <a:solidFill>
                  <a:schemeClr val="bg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1266925" y="3691944"/>
                <a:ext cx="2023626" cy="15024"/>
              </a:xfrm>
              <a:prstGeom prst="line">
                <a:avLst/>
              </a:prstGeom>
              <a:ln>
                <a:solidFill>
                  <a:schemeClr val="bg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/>
            <p:cNvGrpSpPr/>
            <p:nvPr/>
          </p:nvGrpSpPr>
          <p:grpSpPr>
            <a:xfrm>
              <a:off x="3734715" y="3690469"/>
              <a:ext cx="1828800" cy="1834390"/>
              <a:chOff x="3808727" y="2576925"/>
              <a:chExt cx="1828800" cy="183439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3808727" y="25769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3961127" y="27293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4113527" y="28817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4265927" y="30341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4418327" y="31865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4570727" y="33389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723127" y="3491325"/>
                <a:ext cx="914400" cy="9199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071525" y="5074577"/>
              <a:ext cx="1882228" cy="251787"/>
              <a:chOff x="3199455" y="3954115"/>
              <a:chExt cx="1882228" cy="251787"/>
            </a:xfrm>
          </p:grpSpPr>
          <p:sp>
            <p:nvSpPr>
              <p:cNvPr id="242" name="Rectangle 241"/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243" name="Straight Connector 242"/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4979507" y="3031836"/>
              <a:ext cx="2496780" cy="2476613"/>
              <a:chOff x="6198606" y="3505025"/>
              <a:chExt cx="2496780" cy="2476613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6198606" y="3505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6351006" y="3657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6503406" y="38098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6655806" y="39622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6808206" y="41146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6960606" y="4267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7113006" y="4419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7265406" y="45718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7417806" y="47242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7570206" y="48766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7722606" y="50290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7875006" y="5181425"/>
                <a:ext cx="820380" cy="8002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5136707" y="4729477"/>
              <a:ext cx="1882228" cy="251787"/>
              <a:chOff x="3199455" y="3954115"/>
              <a:chExt cx="1882228" cy="251787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6375032" y="2547406"/>
              <a:ext cx="2940676" cy="2961043"/>
              <a:chOff x="8461420" y="3484585"/>
              <a:chExt cx="2940676" cy="2961043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8461420" y="3484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8613820" y="3636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8766220" y="3789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8918620" y="3941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9071020" y="4094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9223420" y="4246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9375820" y="4398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9528220" y="4551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9680620" y="4703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9833020" y="4856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9985420" y="5008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10137820" y="5160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0290220" y="53133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0442620" y="54657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0595020" y="56181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0747420" y="57705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0899820" y="5922985"/>
                <a:ext cx="502276" cy="522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7040290" y="5108602"/>
              <a:ext cx="1882228" cy="251787"/>
              <a:chOff x="3199455" y="3954115"/>
              <a:chExt cx="1882228" cy="251787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3199455" y="3954115"/>
                <a:ext cx="244803" cy="251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507C89"/>
                  </a:solidFill>
                  <a:latin typeface="Squada One" panose="02000000000000000000" pitchFamily="2" charset="0"/>
                </a:endParaRPr>
              </a:p>
            </p:txBody>
          </p:sp>
          <p:cxnSp>
            <p:nvCxnSpPr>
              <p:cNvPr id="208" name="Straight Connector 207"/>
              <p:cNvCxnSpPr/>
              <p:nvPr/>
            </p:nvCxnSpPr>
            <p:spPr>
              <a:xfrm>
                <a:off x="3444258" y="3954115"/>
                <a:ext cx="1637425" cy="125893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3444258" y="4096656"/>
                <a:ext cx="1637425" cy="102457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875366" y="235136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875366" y="3137951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875366" y="392454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10836707" y="2046029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10836707" y="2832620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10836707" y="3619213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10836707" y="440580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3" idx="5"/>
              <a:endCxn id="146" idx="2"/>
            </p:cNvCxnSpPr>
            <p:nvPr/>
          </p:nvCxnSpPr>
          <p:spPr>
            <a:xfrm flipV="1">
              <a:off x="10073302" y="2161658"/>
              <a:ext cx="763405" cy="387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3" idx="5"/>
              <a:endCxn id="147" idx="2"/>
            </p:cNvCxnSpPr>
            <p:nvPr/>
          </p:nvCxnSpPr>
          <p:spPr>
            <a:xfrm>
              <a:off x="10073302" y="2548751"/>
              <a:ext cx="763405" cy="399499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3" idx="5"/>
              <a:endCxn id="148" idx="2"/>
            </p:cNvCxnSpPr>
            <p:nvPr/>
          </p:nvCxnSpPr>
          <p:spPr>
            <a:xfrm>
              <a:off x="10073302" y="2548751"/>
              <a:ext cx="763405" cy="118609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3" idx="5"/>
              <a:endCxn id="149" idx="1"/>
            </p:cNvCxnSpPr>
            <p:nvPr/>
          </p:nvCxnSpPr>
          <p:spPr>
            <a:xfrm>
              <a:off x="10073302" y="2548751"/>
              <a:ext cx="797365" cy="18909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4" idx="6"/>
              <a:endCxn id="146" idx="2"/>
            </p:cNvCxnSpPr>
            <p:nvPr/>
          </p:nvCxnSpPr>
          <p:spPr>
            <a:xfrm flipV="1">
              <a:off x="10107263" y="2161658"/>
              <a:ext cx="729444" cy="109192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 flipV="1">
              <a:off x="10107263" y="2948250"/>
              <a:ext cx="729444" cy="3053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5" idx="6"/>
              <a:endCxn id="147" idx="2"/>
            </p:cNvCxnSpPr>
            <p:nvPr/>
          </p:nvCxnSpPr>
          <p:spPr>
            <a:xfrm flipV="1">
              <a:off x="10107263" y="2948250"/>
              <a:ext cx="729444" cy="109192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4" idx="6"/>
              <a:endCxn id="148" idx="2"/>
            </p:cNvCxnSpPr>
            <p:nvPr/>
          </p:nvCxnSpPr>
          <p:spPr>
            <a:xfrm>
              <a:off x="10107263" y="3253580"/>
              <a:ext cx="729444" cy="48126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4" idx="6"/>
              <a:endCxn id="149" idx="1"/>
            </p:cNvCxnSpPr>
            <p:nvPr/>
          </p:nvCxnSpPr>
          <p:spPr>
            <a:xfrm>
              <a:off x="10107263" y="3253580"/>
              <a:ext cx="763405" cy="1186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5" idx="6"/>
              <a:endCxn id="146" idx="2"/>
            </p:cNvCxnSpPr>
            <p:nvPr/>
          </p:nvCxnSpPr>
          <p:spPr>
            <a:xfrm flipV="1">
              <a:off x="10107263" y="2161658"/>
              <a:ext cx="729444" cy="18785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5" idx="6"/>
              <a:endCxn id="149" idx="1"/>
            </p:cNvCxnSpPr>
            <p:nvPr/>
          </p:nvCxnSpPr>
          <p:spPr>
            <a:xfrm>
              <a:off x="10107263" y="4040173"/>
              <a:ext cx="763405" cy="3995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45" idx="6"/>
              <a:endCxn id="148" idx="2"/>
            </p:cNvCxnSpPr>
            <p:nvPr/>
          </p:nvCxnSpPr>
          <p:spPr>
            <a:xfrm flipV="1">
              <a:off x="10107263" y="3734842"/>
              <a:ext cx="729444" cy="3053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/>
            <p:cNvSpPr txBox="1"/>
            <p:nvPr/>
          </p:nvSpPr>
          <p:spPr>
            <a:xfrm>
              <a:off x="9695634" y="5733068"/>
              <a:ext cx="919523" cy="465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n3 units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697889" y="4802216"/>
              <a:ext cx="788805" cy="46528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Output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 flipV="1">
              <a:off x="6901639" y="2466989"/>
              <a:ext cx="2973727" cy="7915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 flipV="1">
              <a:off x="7054039" y="2466989"/>
              <a:ext cx="2821327" cy="23155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 flipV="1">
              <a:off x="7169120" y="2466989"/>
              <a:ext cx="2706246" cy="386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3" idx="2"/>
            </p:cNvCxnSpPr>
            <p:nvPr/>
          </p:nvCxnSpPr>
          <p:spPr>
            <a:xfrm flipV="1">
              <a:off x="9311302" y="2466989"/>
              <a:ext cx="564064" cy="254468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4" idx="2"/>
            </p:cNvCxnSpPr>
            <p:nvPr/>
          </p:nvCxnSpPr>
          <p:spPr>
            <a:xfrm>
              <a:off x="6911269" y="2551366"/>
              <a:ext cx="2964097" cy="7022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4" idx="2"/>
            </p:cNvCxnSpPr>
            <p:nvPr/>
          </p:nvCxnSpPr>
          <p:spPr>
            <a:xfrm>
              <a:off x="7063669" y="2703766"/>
              <a:ext cx="2811697" cy="5498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4" idx="2"/>
            </p:cNvCxnSpPr>
            <p:nvPr/>
          </p:nvCxnSpPr>
          <p:spPr>
            <a:xfrm>
              <a:off x="7216069" y="2856166"/>
              <a:ext cx="2659297" cy="3974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4" idx="2"/>
            </p:cNvCxnSpPr>
            <p:nvPr/>
          </p:nvCxnSpPr>
          <p:spPr>
            <a:xfrm flipV="1">
              <a:off x="9349669" y="3253580"/>
              <a:ext cx="525697" cy="168874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5" idx="3"/>
            </p:cNvCxnSpPr>
            <p:nvPr/>
          </p:nvCxnSpPr>
          <p:spPr>
            <a:xfrm>
              <a:off x="6930970" y="2562789"/>
              <a:ext cx="2978357" cy="15591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5" idx="3"/>
            </p:cNvCxnSpPr>
            <p:nvPr/>
          </p:nvCxnSpPr>
          <p:spPr>
            <a:xfrm>
              <a:off x="7083370" y="2715189"/>
              <a:ext cx="2825957" cy="14067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5" idx="3"/>
            </p:cNvCxnSpPr>
            <p:nvPr/>
          </p:nvCxnSpPr>
          <p:spPr>
            <a:xfrm>
              <a:off x="7235770" y="2867589"/>
              <a:ext cx="2673557" cy="125434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45" idx="2"/>
            </p:cNvCxnSpPr>
            <p:nvPr/>
          </p:nvCxnSpPr>
          <p:spPr>
            <a:xfrm flipV="1">
              <a:off x="9354075" y="4040172"/>
              <a:ext cx="521291" cy="94109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901013" y="4658316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8FE4A36-263F-4A95-98A7-FDA32A7B7281}"/>
                </a:ext>
              </a:extLst>
            </p:cNvPr>
            <p:cNvSpPr/>
            <p:nvPr/>
          </p:nvSpPr>
          <p:spPr>
            <a:xfrm>
              <a:off x="9909327" y="5495344"/>
              <a:ext cx="231897" cy="2312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78" idx="2"/>
            </p:cNvCxnSpPr>
            <p:nvPr/>
          </p:nvCxnSpPr>
          <p:spPr>
            <a:xfrm flipV="1">
              <a:off x="9328428" y="4773945"/>
              <a:ext cx="572585" cy="22535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9299565" y="4999295"/>
              <a:ext cx="643723" cy="52991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78" idx="6"/>
              <a:endCxn id="146" idx="2"/>
            </p:cNvCxnSpPr>
            <p:nvPr/>
          </p:nvCxnSpPr>
          <p:spPr>
            <a:xfrm flipV="1">
              <a:off x="10132910" y="2161658"/>
              <a:ext cx="703797" cy="261228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79" idx="6"/>
              <a:endCxn id="146" idx="2"/>
            </p:cNvCxnSpPr>
            <p:nvPr/>
          </p:nvCxnSpPr>
          <p:spPr>
            <a:xfrm flipV="1">
              <a:off x="10141224" y="2161658"/>
              <a:ext cx="695483" cy="3449315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78" idx="6"/>
              <a:endCxn id="147" idx="2"/>
            </p:cNvCxnSpPr>
            <p:nvPr/>
          </p:nvCxnSpPr>
          <p:spPr>
            <a:xfrm flipV="1">
              <a:off x="10132910" y="2948249"/>
              <a:ext cx="703797" cy="182569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79" idx="6"/>
            </p:cNvCxnSpPr>
            <p:nvPr/>
          </p:nvCxnSpPr>
          <p:spPr>
            <a:xfrm flipV="1">
              <a:off x="10141224" y="3063879"/>
              <a:ext cx="648048" cy="254709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78" idx="7"/>
              <a:endCxn id="148" idx="2"/>
            </p:cNvCxnSpPr>
            <p:nvPr/>
          </p:nvCxnSpPr>
          <p:spPr>
            <a:xfrm flipV="1">
              <a:off x="10098949" y="3734842"/>
              <a:ext cx="737758" cy="95734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79" idx="6"/>
              <a:endCxn id="148" idx="2"/>
            </p:cNvCxnSpPr>
            <p:nvPr/>
          </p:nvCxnSpPr>
          <p:spPr>
            <a:xfrm flipV="1">
              <a:off x="10141224" y="3734842"/>
              <a:ext cx="695483" cy="187613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78" idx="6"/>
              <a:endCxn id="149" idx="1"/>
            </p:cNvCxnSpPr>
            <p:nvPr/>
          </p:nvCxnSpPr>
          <p:spPr>
            <a:xfrm flipV="1">
              <a:off x="10132910" y="4439673"/>
              <a:ext cx="737758" cy="334272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6E8DB59-14B4-4A82-AC61-ACB73C58978D}"/>
                </a:ext>
              </a:extLst>
            </p:cNvPr>
            <p:cNvCxnSpPr>
              <a:cxnSpLocks/>
              <a:stCxn id="179" idx="6"/>
              <a:endCxn id="149" idx="1"/>
            </p:cNvCxnSpPr>
            <p:nvPr/>
          </p:nvCxnSpPr>
          <p:spPr>
            <a:xfrm flipV="1">
              <a:off x="10141224" y="4439673"/>
              <a:ext cx="729444" cy="11713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10838064" y="3820999"/>
              <a:ext cx="344819" cy="11632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1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</a:p>
            <a:p>
              <a:r>
                <a:rPr lang="en-IN" sz="11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.</a:t>
              </a:r>
              <a:endParaRPr lang="en-US" sz="11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217283" y="5588379"/>
              <a:ext cx="1260616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Flattened </a:t>
              </a:r>
            </a:p>
            <a:p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n</a:t>
              </a:r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2 channels</a:t>
              </a:r>
            </a:p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(4 x 4 x n2)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409714" y="5640736"/>
              <a:ext cx="130759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 n2 channels</a:t>
              </a:r>
            </a:p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(8 x 8 x n2)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4353772" y="5640734"/>
              <a:ext cx="1260616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 n1 channels</a:t>
              </a:r>
            </a:p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(12 x 12 x n1)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223399" y="5600234"/>
              <a:ext cx="1330061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 n1 channels</a:t>
              </a:r>
            </a:p>
            <a:p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(24 x 24 x </a:t>
              </a:r>
              <a:r>
                <a:rPr lang="en-IN" dirty="0">
                  <a:solidFill>
                    <a:srgbClr val="507C89"/>
                  </a:solidFill>
                  <a:latin typeface="Squada One" panose="02000000000000000000" pitchFamily="2" charset="0"/>
                </a:rPr>
                <a:t>n</a:t>
              </a:r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1)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34088" y="5330084"/>
              <a:ext cx="923608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Input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28x28x1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180322" y="1718178"/>
              <a:ext cx="531453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0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1221784" y="2562790"/>
              <a:ext cx="404820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1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1186609" y="3336635"/>
              <a:ext cx="539623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507C89"/>
                  </a:solidFill>
                  <a:latin typeface="Squada One" panose="02000000000000000000" pitchFamily="2" charset="0"/>
                </a:rPr>
                <a:t>2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11226290" y="4119015"/>
              <a:ext cx="533494" cy="10701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4000" b="1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9</a:t>
              </a:r>
              <a:endParaRPr lang="en-US" sz="4000" b="1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1850136" y="2856320"/>
              <a:ext cx="1278998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Conv_1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Convolution 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(5x5)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483458" y="2685595"/>
              <a:ext cx="133210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Max-pooling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(2x2)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709426" y="1991317"/>
              <a:ext cx="1278998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Conv_2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Convolution 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(5x5)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048234" y="1755878"/>
              <a:ext cx="1332104" cy="7909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Max-pooling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(2x2)</a:t>
              </a:r>
              <a:endParaRPr lang="en-US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31306" y="1499580"/>
              <a:ext cx="1613964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FC_3</a:t>
              </a:r>
              <a:endParaRPr lang="en-IN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Fully Connected 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ReLU Activation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903672" y="969554"/>
              <a:ext cx="1613964" cy="1116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FC_4</a:t>
              </a:r>
              <a:endParaRPr lang="en-IN" dirty="0">
                <a:solidFill>
                  <a:srgbClr val="507C89"/>
                </a:solidFill>
                <a:latin typeface="Squada One" panose="02000000000000000000" pitchFamily="2" charset="0"/>
              </a:endParaRP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Fully Connected </a:t>
              </a:r>
            </a:p>
            <a:p>
              <a:pPr algn="ctr"/>
              <a:r>
                <a:rPr lang="en-IN" dirty="0" smtClean="0">
                  <a:solidFill>
                    <a:srgbClr val="507C89"/>
                  </a:solidFill>
                  <a:latin typeface="Squada One" panose="02000000000000000000" pitchFamily="2" charset="0"/>
                </a:rPr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84" y="472642"/>
            <a:ext cx="3463302" cy="11879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412" y="1954128"/>
            <a:ext cx="1609725" cy="495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124" y="2742922"/>
            <a:ext cx="4686300" cy="2076450"/>
          </a:xfrm>
          <a:prstGeom prst="rect">
            <a:avLst/>
          </a:prstGeom>
        </p:spPr>
      </p:pic>
      <p:sp>
        <p:nvSpPr>
          <p:cNvPr id="13" name="Google Shape;318;p30"/>
          <p:cNvSpPr txBox="1">
            <a:spLocks noGrp="1"/>
          </p:cNvSpPr>
          <p:nvPr>
            <p:ph type="title"/>
          </p:nvPr>
        </p:nvSpPr>
        <p:spPr>
          <a:xfrm>
            <a:off x="539065" y="134672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Simple </a:t>
            </a:r>
            <a:r>
              <a:rPr lang="en-IN" dirty="0" err="1">
                <a:latin typeface="Squada One" panose="02000000000000000000" pitchFamily="2" charset="0"/>
              </a:rPr>
              <a:t>Softmax</a:t>
            </a:r>
            <a:r>
              <a:rPr lang="en-IN" dirty="0">
                <a:latin typeface="Squada One" panose="02000000000000000000" pitchFamily="2" charset="0"/>
              </a:rPr>
              <a:t> </a:t>
            </a:r>
            <a:r>
              <a:rPr lang="en-IN" dirty="0" smtClean="0">
                <a:latin typeface="Squada One" panose="02000000000000000000" pitchFamily="2" charset="0"/>
              </a:rPr>
              <a:t>Classification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1277</Words>
  <Application>Microsoft Office PowerPoint</Application>
  <PresentationFormat>On-screen Show (16:9)</PresentationFormat>
  <Paragraphs>247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 Unicode MS</vt:lpstr>
      <vt:lpstr>Fira Sans Condensed ExtraBold</vt:lpstr>
      <vt:lpstr>Squada One</vt:lpstr>
      <vt:lpstr>Malgun Gothic</vt:lpstr>
      <vt:lpstr>Fira Sans Condensed</vt:lpstr>
      <vt:lpstr>Barlow</vt:lpstr>
      <vt:lpstr>Arial</vt:lpstr>
      <vt:lpstr>Clinical Case in Neurology by Slidesgo</vt:lpstr>
      <vt:lpstr>AI Master Class series – Day 10</vt:lpstr>
      <vt:lpstr>Day-10 Agenda.</vt:lpstr>
      <vt:lpstr>Neural Network.</vt:lpstr>
      <vt:lpstr>Deep Learning Algorithm.</vt:lpstr>
      <vt:lpstr>ANN.</vt:lpstr>
      <vt:lpstr>RNN.</vt:lpstr>
      <vt:lpstr>CNN.</vt:lpstr>
      <vt:lpstr>CNN Architecture.</vt:lpstr>
      <vt:lpstr>Simple Softmax Classification.</vt:lpstr>
      <vt:lpstr>Simple Softmax Classification.</vt:lpstr>
      <vt:lpstr>100 image at a time.</vt:lpstr>
      <vt:lpstr>In TensorFlow.</vt:lpstr>
      <vt:lpstr>SOFTMAX Function.</vt:lpstr>
      <vt:lpstr>Implementation of NN.</vt:lpstr>
      <vt:lpstr>Vanishing &amp; Exploding Gradient.</vt:lpstr>
      <vt:lpstr>Keras Basic Syntax.</vt:lpstr>
      <vt:lpstr>Batch vs Epoch.</vt:lpstr>
      <vt:lpstr>Practical session</vt:lpstr>
      <vt:lpstr>Training</vt:lpstr>
      <vt:lpstr>PowerPoint Presentation</vt:lpstr>
      <vt:lpstr>Testing</vt:lpstr>
      <vt:lpstr>PowerPoint Presentation</vt:lpstr>
      <vt:lpstr>AI News – Day 10.  Oct - 2020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242</cp:revision>
  <dcterms:modified xsi:type="dcterms:W3CDTF">2020-10-14T15:51:32Z</dcterms:modified>
</cp:coreProperties>
</file>