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1" r:id="rId5"/>
    <p:sldId id="283" r:id="rId6"/>
    <p:sldId id="284" r:id="rId7"/>
    <p:sldId id="295" r:id="rId8"/>
    <p:sldId id="294" r:id="rId9"/>
    <p:sldId id="296" r:id="rId10"/>
    <p:sldId id="297" r:id="rId11"/>
    <p:sldId id="298" r:id="rId12"/>
    <p:sldId id="299" r:id="rId13"/>
    <p:sldId id="300"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09" autoAdjust="0"/>
  </p:normalViewPr>
  <p:slideViewPr>
    <p:cSldViewPr snapToGrid="0" snapToObjects="1">
      <p:cViewPr varScale="1">
        <p:scale>
          <a:sx n="113" d="100"/>
          <a:sy n="113" d="100"/>
        </p:scale>
        <p:origin x="396"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BUSINESS FORECASTING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Siddharth Choudhury</a:t>
            </a:r>
          </a:p>
          <a:p>
            <a:r>
              <a:rPr lang="en-US" dirty="0"/>
              <a:t>2020A7PS0028U</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44E3-E610-45CC-A8DF-4F0C3BD487FB}"/>
              </a:ext>
            </a:extLst>
          </p:cNvPr>
          <p:cNvSpPr>
            <a:spLocks noGrp="1"/>
          </p:cNvSpPr>
          <p:nvPr>
            <p:ph type="title"/>
          </p:nvPr>
        </p:nvSpPr>
        <p:spPr>
          <a:xfrm>
            <a:off x="758952" y="448056"/>
            <a:ext cx="10671048" cy="768096"/>
          </a:xfrm>
        </p:spPr>
        <p:txBody>
          <a:bodyPr/>
          <a:lstStyle/>
          <a:p>
            <a:r>
              <a:rPr lang="en-US" dirty="0"/>
              <a:t>HEAT MAP</a:t>
            </a:r>
          </a:p>
        </p:txBody>
      </p:sp>
      <p:pic>
        <p:nvPicPr>
          <p:cNvPr id="7" name="Content Placeholder 6">
            <a:extLst>
              <a:ext uri="{FF2B5EF4-FFF2-40B4-BE49-F238E27FC236}">
                <a16:creationId xmlns:a16="http://schemas.microsoft.com/office/drawing/2014/main" id="{D0F393A6-FA07-43F8-935A-9023EF79B8CB}"/>
              </a:ext>
            </a:extLst>
          </p:cNvPr>
          <p:cNvPicPr>
            <a:picLocks noGrp="1" noChangeAspect="1"/>
          </p:cNvPicPr>
          <p:nvPr>
            <p:ph sz="half" idx="1"/>
          </p:nvPr>
        </p:nvPicPr>
        <p:blipFill>
          <a:blip r:embed="rId2"/>
          <a:stretch>
            <a:fillRect/>
          </a:stretch>
        </p:blipFill>
        <p:spPr>
          <a:xfrm>
            <a:off x="5181600" y="1562100"/>
            <a:ext cx="7101036" cy="4806709"/>
          </a:xfrm>
        </p:spPr>
      </p:pic>
      <p:sp>
        <p:nvSpPr>
          <p:cNvPr id="8" name="TextBox 7">
            <a:extLst>
              <a:ext uri="{FF2B5EF4-FFF2-40B4-BE49-F238E27FC236}">
                <a16:creationId xmlns:a16="http://schemas.microsoft.com/office/drawing/2014/main" id="{F053C86B-EFF4-402A-A808-BB144F7C9A16}"/>
              </a:ext>
            </a:extLst>
          </p:cNvPr>
          <p:cNvSpPr txBox="1"/>
          <p:nvPr/>
        </p:nvSpPr>
        <p:spPr>
          <a:xfrm>
            <a:off x="927100" y="1562100"/>
            <a:ext cx="4038600" cy="4401205"/>
          </a:xfrm>
          <a:prstGeom prst="rect">
            <a:avLst/>
          </a:prstGeom>
          <a:noFill/>
        </p:spPr>
        <p:txBody>
          <a:bodyPr wrap="square" rtlCol="0">
            <a:spAutoFit/>
          </a:bodyPr>
          <a:lstStyle/>
          <a:p>
            <a:r>
              <a:rPr lang="en-US" sz="2000" dirty="0">
                <a:solidFill>
                  <a:schemeClr val="accent6"/>
                </a:solidFill>
              </a:rPr>
              <a:t>Heat map for figuring out the relationships between the dataset's characteristics. </a:t>
            </a:r>
          </a:p>
          <a:p>
            <a:r>
              <a:rPr lang="en-US" sz="2000" dirty="0">
                <a:solidFill>
                  <a:schemeClr val="accent6"/>
                </a:solidFill>
              </a:rPr>
              <a:t> </a:t>
            </a:r>
          </a:p>
          <a:p>
            <a:r>
              <a:rPr lang="en-US" sz="2000" dirty="0">
                <a:solidFill>
                  <a:schemeClr val="accent6"/>
                </a:solidFill>
              </a:rPr>
              <a:t>Here, the correlation between the target variable and the other qualities is shown using a heat map, a color-coded matrix from the Seaborn data visualization toolkit.</a:t>
            </a:r>
          </a:p>
          <a:p>
            <a:r>
              <a:rPr lang="en-US" sz="2000" dirty="0">
                <a:solidFill>
                  <a:schemeClr val="accent6"/>
                </a:solidFill>
              </a:rPr>
              <a:t> </a:t>
            </a:r>
          </a:p>
          <a:p>
            <a:r>
              <a:rPr lang="en-US" sz="2000" dirty="0">
                <a:solidFill>
                  <a:schemeClr val="accent6"/>
                </a:solidFill>
              </a:rPr>
              <a:t>The target variable's dependence on an attribute decreases as the color intensity of the attribute's relative to the target variable increases.</a:t>
            </a:r>
          </a:p>
        </p:txBody>
      </p:sp>
    </p:spTree>
    <p:extLst>
      <p:ext uri="{BB962C8B-B14F-4D97-AF65-F5344CB8AC3E}">
        <p14:creationId xmlns:p14="http://schemas.microsoft.com/office/powerpoint/2010/main" val="213355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8378-8813-4684-9BC5-3C196E0426F1}"/>
              </a:ext>
            </a:extLst>
          </p:cNvPr>
          <p:cNvSpPr>
            <a:spLocks noGrp="1"/>
          </p:cNvSpPr>
          <p:nvPr>
            <p:ph type="title"/>
          </p:nvPr>
        </p:nvSpPr>
        <p:spPr>
          <a:xfrm>
            <a:off x="758952" y="1002623"/>
            <a:ext cx="10671048" cy="768096"/>
          </a:xfrm>
        </p:spPr>
        <p:txBody>
          <a:bodyPr/>
          <a:lstStyle/>
          <a:p>
            <a:r>
              <a:rPr lang="en-US" dirty="0"/>
              <a:t>CATEGORIAL DATA PLOTS</a:t>
            </a:r>
            <a:br>
              <a:rPr lang="en-US"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46AD6F2-8243-464F-8919-DCDE2FF85106}"/>
              </a:ext>
            </a:extLst>
          </p:cNvPr>
          <p:cNvSpPr>
            <a:spLocks noGrp="1"/>
          </p:cNvSpPr>
          <p:nvPr>
            <p:ph sz="half" idx="1"/>
          </p:nvPr>
        </p:nvSpPr>
        <p:spPr>
          <a:xfrm>
            <a:off x="758952" y="2039113"/>
            <a:ext cx="4327715" cy="2834640"/>
          </a:xfrm>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distribution of various Item fat content i.e., Low Fat and Regular Fat are written in distinct ways in the categorial data plots. It is observed that maximum items have low fat content.</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following figure shows how each item kind is distributed. Fruits and vegetables make up the majority of the goods, followed by snack foods. Seafood, in comparison, is least in number.</a:t>
            </a:r>
            <a:endParaRPr lang="en-US" b="1" dirty="0"/>
          </a:p>
        </p:txBody>
      </p:sp>
      <p:pic>
        <p:nvPicPr>
          <p:cNvPr id="6" name="Picture 5">
            <a:extLst>
              <a:ext uri="{FF2B5EF4-FFF2-40B4-BE49-F238E27FC236}">
                <a16:creationId xmlns:a16="http://schemas.microsoft.com/office/drawing/2014/main" id="{12B797B5-BBF7-42B0-ACB5-05945D936D45}"/>
              </a:ext>
            </a:extLst>
          </p:cNvPr>
          <p:cNvPicPr/>
          <p:nvPr/>
        </p:nvPicPr>
        <p:blipFill>
          <a:blip r:embed="rId2"/>
          <a:stretch>
            <a:fillRect/>
          </a:stretch>
        </p:blipFill>
        <p:spPr>
          <a:xfrm>
            <a:off x="5188267" y="1995806"/>
            <a:ext cx="2501265" cy="2607945"/>
          </a:xfrm>
          <a:prstGeom prst="rect">
            <a:avLst/>
          </a:prstGeom>
        </p:spPr>
      </p:pic>
      <p:pic>
        <p:nvPicPr>
          <p:cNvPr id="7" name="Picture 6">
            <a:extLst>
              <a:ext uri="{FF2B5EF4-FFF2-40B4-BE49-F238E27FC236}">
                <a16:creationId xmlns:a16="http://schemas.microsoft.com/office/drawing/2014/main" id="{C967A885-9ABF-4646-B47D-2CDA81699C36}"/>
              </a:ext>
            </a:extLst>
          </p:cNvPr>
          <p:cNvPicPr/>
          <p:nvPr/>
        </p:nvPicPr>
        <p:blipFill rotWithShape="1">
          <a:blip r:embed="rId3"/>
          <a:srcRect l="5673"/>
          <a:stretch/>
        </p:blipFill>
        <p:spPr bwMode="auto">
          <a:xfrm>
            <a:off x="8467090" y="1984248"/>
            <a:ext cx="2649220" cy="31407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314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F476-3BDF-4975-B8A0-89A5B2B7BBB4}"/>
              </a:ext>
            </a:extLst>
          </p:cNvPr>
          <p:cNvSpPr>
            <a:spLocks noGrp="1"/>
          </p:cNvSpPr>
          <p:nvPr>
            <p:ph type="title"/>
          </p:nvPr>
        </p:nvSpPr>
        <p:spPr>
          <a:xfrm>
            <a:off x="768096" y="846868"/>
            <a:ext cx="10671048" cy="768096"/>
          </a:xfrm>
        </p:spPr>
        <p:txBody>
          <a:bodyPr/>
          <a:lstStyle/>
          <a:p>
            <a:r>
              <a:rPr lang="en-US" dirty="0"/>
              <a:t>FEATURE-CORRELATION PLOTS </a:t>
            </a:r>
          </a:p>
        </p:txBody>
      </p:sp>
      <p:sp>
        <p:nvSpPr>
          <p:cNvPr id="3" name="Content Placeholder 2">
            <a:extLst>
              <a:ext uri="{FF2B5EF4-FFF2-40B4-BE49-F238E27FC236}">
                <a16:creationId xmlns:a16="http://schemas.microsoft.com/office/drawing/2014/main" id="{5B883BEB-DE00-4C17-996D-BD0ED78D4F17}"/>
              </a:ext>
            </a:extLst>
          </p:cNvPr>
          <p:cNvSpPr>
            <a:spLocks noGrp="1"/>
          </p:cNvSpPr>
          <p:nvPr>
            <p:ph sz="half" idx="1"/>
          </p:nvPr>
        </p:nvSpPr>
        <p:spPr>
          <a:xfrm>
            <a:off x="882904" y="1751076"/>
            <a:ext cx="4409820" cy="2834640"/>
          </a:xfrm>
        </p:spPr>
        <p:txBody>
          <a:bodyPr/>
          <a:lstStyle/>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Correlation plots are used to understand which variables are connected to each other and the strength of this relationship. A correlation plot often has a number of numerical variables, with each variable represented by a column. The relationships between each pair of variables are shown by the rows. Positive values indicate a positive association, while negative values indicate a negative relationship. The values in the cells represent the strength of the relationship. You may use correlation heatmaps to identify possible links between variables and to gauge how strong these associations are.</a:t>
            </a:r>
          </a:p>
          <a:p>
            <a:endParaRPr lang="en-US" dirty="0"/>
          </a:p>
        </p:txBody>
      </p:sp>
      <p:pic>
        <p:nvPicPr>
          <p:cNvPr id="6" name="Picture 5">
            <a:extLst>
              <a:ext uri="{FF2B5EF4-FFF2-40B4-BE49-F238E27FC236}">
                <a16:creationId xmlns:a16="http://schemas.microsoft.com/office/drawing/2014/main" id="{A53F821C-8662-47A5-BBB5-559763302047}"/>
              </a:ext>
            </a:extLst>
          </p:cNvPr>
          <p:cNvPicPr/>
          <p:nvPr/>
        </p:nvPicPr>
        <p:blipFill>
          <a:blip r:embed="rId2"/>
          <a:stretch>
            <a:fillRect/>
          </a:stretch>
        </p:blipFill>
        <p:spPr>
          <a:xfrm>
            <a:off x="5292724" y="1736408"/>
            <a:ext cx="6378575" cy="5121592"/>
          </a:xfrm>
          <a:prstGeom prst="rect">
            <a:avLst/>
          </a:prstGeom>
        </p:spPr>
      </p:pic>
    </p:spTree>
    <p:extLst>
      <p:ext uri="{BB962C8B-B14F-4D97-AF65-F5344CB8AC3E}">
        <p14:creationId xmlns:p14="http://schemas.microsoft.com/office/powerpoint/2010/main" val="27858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BC1A-CA72-4789-8B8D-4A68E07EB3DB}"/>
              </a:ext>
            </a:extLst>
          </p:cNvPr>
          <p:cNvSpPr>
            <a:spLocks noGrp="1"/>
          </p:cNvSpPr>
          <p:nvPr>
            <p:ph type="title"/>
          </p:nvPr>
        </p:nvSpPr>
        <p:spPr>
          <a:xfrm>
            <a:off x="749808" y="827977"/>
            <a:ext cx="10671048" cy="768096"/>
          </a:xfrm>
        </p:spPr>
        <p:txBody>
          <a:bodyPr/>
          <a:lstStyle/>
          <a:p>
            <a:r>
              <a:rPr lang="en-US" dirty="0"/>
              <a:t>DISTRIBUTION PLOTS</a:t>
            </a:r>
            <a:br>
              <a:rPr lang="en-US" dirty="0"/>
            </a:br>
            <a:endParaRPr lang="en-US" dirty="0"/>
          </a:p>
        </p:txBody>
      </p:sp>
      <p:sp>
        <p:nvSpPr>
          <p:cNvPr id="3" name="Content Placeholder 2">
            <a:extLst>
              <a:ext uri="{FF2B5EF4-FFF2-40B4-BE49-F238E27FC236}">
                <a16:creationId xmlns:a16="http://schemas.microsoft.com/office/drawing/2014/main" id="{B0D62DD8-9981-496A-82E9-9778602D28BF}"/>
              </a:ext>
            </a:extLst>
          </p:cNvPr>
          <p:cNvSpPr>
            <a:spLocks noGrp="1"/>
          </p:cNvSpPr>
          <p:nvPr>
            <p:ph sz="half" idx="1"/>
          </p:nvPr>
        </p:nvSpPr>
        <p:spPr>
          <a:xfrm>
            <a:off x="749808" y="1885696"/>
            <a:ext cx="4304792" cy="2834640"/>
          </a:xfrm>
        </p:spPr>
        <p:txBody>
          <a:bodyPr/>
          <a:lstStyle/>
          <a:p>
            <a:pPr marL="0" indent="0">
              <a:buNone/>
              <a:tabLst>
                <a:tab pos="58102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Distribution plots visually analyze the distribution of sample data by comparing the data's actual distribution to the theoretical values anticipated from a certain distribution. To ascertain if the sample data belongs to a certain distribution, use distribution plots in addition to more formal hypothesis testing. The mean, median, standard deviation, and other statistics are also provided.</a:t>
            </a:r>
          </a:p>
          <a:p>
            <a:pPr marL="0" indent="0">
              <a:buNone/>
              <a:tabLst>
                <a:tab pos="581025" algn="l"/>
              </a:tabLst>
            </a:pPr>
            <a:r>
              <a:rPr lang="en-US" sz="1800" dirty="0">
                <a:solidFill>
                  <a:srgbClr val="212121"/>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330C5443-F640-4BC4-B9F0-F496FB091BB4}"/>
              </a:ext>
            </a:extLst>
          </p:cNvPr>
          <p:cNvPicPr/>
          <p:nvPr/>
        </p:nvPicPr>
        <p:blipFill>
          <a:blip r:embed="rId2"/>
          <a:stretch>
            <a:fillRect/>
          </a:stretch>
        </p:blipFill>
        <p:spPr>
          <a:xfrm>
            <a:off x="5063745" y="1754886"/>
            <a:ext cx="7128256" cy="1548130"/>
          </a:xfrm>
          <a:prstGeom prst="rect">
            <a:avLst/>
          </a:prstGeom>
        </p:spPr>
      </p:pic>
      <p:pic>
        <p:nvPicPr>
          <p:cNvPr id="7" name="Picture 6">
            <a:extLst>
              <a:ext uri="{FF2B5EF4-FFF2-40B4-BE49-F238E27FC236}">
                <a16:creationId xmlns:a16="http://schemas.microsoft.com/office/drawing/2014/main" id="{5277C53E-A8F0-488C-9781-90FA242C2E82}"/>
              </a:ext>
            </a:extLst>
          </p:cNvPr>
          <p:cNvPicPr/>
          <p:nvPr/>
        </p:nvPicPr>
        <p:blipFill>
          <a:blip r:embed="rId3"/>
          <a:stretch>
            <a:fillRect/>
          </a:stretch>
        </p:blipFill>
        <p:spPr>
          <a:xfrm>
            <a:off x="5190745" y="3303016"/>
            <a:ext cx="7010401" cy="1633220"/>
          </a:xfrm>
          <a:prstGeom prst="rect">
            <a:avLst/>
          </a:prstGeom>
        </p:spPr>
      </p:pic>
      <p:pic>
        <p:nvPicPr>
          <p:cNvPr id="8" name="Picture 7">
            <a:extLst>
              <a:ext uri="{FF2B5EF4-FFF2-40B4-BE49-F238E27FC236}">
                <a16:creationId xmlns:a16="http://schemas.microsoft.com/office/drawing/2014/main" id="{8EC3303A-DCA1-4CDE-BDD8-F8F25C8D111D}"/>
              </a:ext>
            </a:extLst>
          </p:cNvPr>
          <p:cNvPicPr/>
          <p:nvPr/>
        </p:nvPicPr>
        <p:blipFill>
          <a:blip r:embed="rId4"/>
          <a:stretch>
            <a:fillRect/>
          </a:stretch>
        </p:blipFill>
        <p:spPr>
          <a:xfrm>
            <a:off x="5190744" y="5095049"/>
            <a:ext cx="7010401" cy="1558925"/>
          </a:xfrm>
          <a:prstGeom prst="rect">
            <a:avLst/>
          </a:prstGeom>
        </p:spPr>
      </p:pic>
    </p:spTree>
    <p:extLst>
      <p:ext uri="{BB962C8B-B14F-4D97-AF65-F5344CB8AC3E}">
        <p14:creationId xmlns:p14="http://schemas.microsoft.com/office/powerpoint/2010/main" val="239511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319784"/>
            <a:ext cx="6766560" cy="768096"/>
          </a:xfrm>
        </p:spPr>
        <p:txBody>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397421"/>
            <a:ext cx="5879592" cy="2700528"/>
          </a:xfrm>
        </p:spPr>
        <p:txBody>
          <a:bodyPr/>
          <a:lstStyle/>
          <a:p>
            <a:r>
              <a:rPr lang="en-US" dirty="0"/>
              <a:t>Demand forecasting is one of the major challenges faced by supply chains in the retail sector when trying to maximize stock levels, save costs, and boost revenue, profits, and customer loyalty. The solution to this problem is to examine and understand complex relationships and pat-terns from historical data using techniques like time series analysis and machine learning. In other words, it is critical to have the capability to determine what customers will buy, when they'll need it, and how much they will demand from a specific retailer or store.</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59315"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6611452" cy="3122168"/>
          </a:xfrm>
        </p:spPr>
        <p:txBody>
          <a:bodyPr/>
          <a:lstStyle/>
          <a:p>
            <a:r>
              <a:rPr lang="en-US" dirty="0"/>
              <a:t>Introduction                  </a:t>
            </a:r>
            <a:r>
              <a:rPr lang="en-US" sz="2400" dirty="0">
                <a:solidFill>
                  <a:schemeClr val="accent6"/>
                </a:solidFill>
              </a:rPr>
              <a:t>Categorial Data Plots</a:t>
            </a:r>
            <a:r>
              <a:rPr lang="en-US" dirty="0"/>
              <a:t>​</a:t>
            </a:r>
          </a:p>
          <a:p>
            <a:r>
              <a:rPr lang="en-US" dirty="0"/>
              <a:t>The Dataset                    </a:t>
            </a:r>
            <a:r>
              <a:rPr lang="en-US" sz="2400" dirty="0">
                <a:solidFill>
                  <a:schemeClr val="accent6"/>
                </a:solidFill>
              </a:rPr>
              <a:t>Feature Correlation Plots</a:t>
            </a:r>
          </a:p>
          <a:p>
            <a:r>
              <a:rPr lang="en-US" dirty="0"/>
              <a:t>Data Cleaning                </a:t>
            </a:r>
            <a:r>
              <a:rPr lang="en-US" sz="2400" dirty="0">
                <a:solidFill>
                  <a:schemeClr val="accent6"/>
                </a:solidFill>
              </a:rPr>
              <a:t>Distribution Plots</a:t>
            </a:r>
            <a:endParaRPr lang="en-US" dirty="0"/>
          </a:p>
          <a:p>
            <a:r>
              <a:rPr lang="en-US" dirty="0"/>
              <a:t>Data Analysis                  </a:t>
            </a:r>
            <a:r>
              <a:rPr lang="en-US" sz="2400" dirty="0">
                <a:solidFill>
                  <a:schemeClr val="accent6"/>
                </a:solidFill>
              </a:rPr>
              <a:t>Summary</a:t>
            </a:r>
            <a:endParaRPr lang="en-US" dirty="0"/>
          </a:p>
          <a:p>
            <a:r>
              <a:rPr lang="en-US" dirty="0"/>
              <a:t>Heat Maps                       Thank you</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89323"/>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130222"/>
            <a:ext cx="6766560" cy="2700528"/>
          </a:xfrm>
        </p:spPr>
        <p:txBody>
          <a:bodyPr/>
          <a:lstStyle/>
          <a:p>
            <a:r>
              <a:rPr lang="en-US" b="0" i="0" dirty="0">
                <a:solidFill>
                  <a:schemeClr val="accent6">
                    <a:lumMod val="75000"/>
                  </a:schemeClr>
                </a:solidFill>
                <a:effectLst/>
                <a:latin typeface="Roboto" panose="02000000000000000000" pitchFamily="2" charset="0"/>
              </a:rPr>
              <a:t>Nowadays, shopping malls and Big Marts keep track of individual item sales data in order to forecast future client demand and adjust inventory management. In a data warehouse, these data stores hold a significant amount of consumer information and particular item details. By mining the data store from the data warehouse, more anomalies and common patterns can be discovered. </a:t>
            </a:r>
            <a:r>
              <a:rPr lang="en-US" dirty="0">
                <a:solidFill>
                  <a:schemeClr val="accent6">
                    <a:lumMod val="75000"/>
                  </a:schemeClr>
                </a:solidFill>
                <a:latin typeface="Roboto" panose="02000000000000000000" pitchFamily="2" charset="0"/>
              </a:rPr>
              <a:t>This project will be able to predict the sales of the different stores of Big Mart.</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THE DATASET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48387"/>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4" name="Content Placeholder 3">
            <a:extLst>
              <a:ext uri="{FF2B5EF4-FFF2-40B4-BE49-F238E27FC236}">
                <a16:creationId xmlns:a16="http://schemas.microsoft.com/office/drawing/2014/main" id="{075C49A1-F3FC-43B6-A620-C57C4E20916D}"/>
              </a:ext>
            </a:extLst>
          </p:cNvPr>
          <p:cNvSpPr>
            <a:spLocks noGrp="1"/>
          </p:cNvSpPr>
          <p:nvPr>
            <p:ph sz="half" idx="1"/>
          </p:nvPr>
        </p:nvSpPr>
        <p:spPr>
          <a:xfrm>
            <a:off x="534924" y="1663733"/>
            <a:ext cx="11119104" cy="4434840"/>
          </a:xfrm>
        </p:spPr>
        <p:txBody>
          <a:bodyPr/>
          <a:lstStyle/>
          <a:p>
            <a:r>
              <a:rPr lang="en-US" dirty="0"/>
              <a:t>The dataset was taken from Kaggle. It has 2 files Train.csv and Test.csv. The Train.csv and Test.csv  file have 12 columns and 8523 rows. The columns give information about the item and outlet. These information will help us create a model which will predict the outlet sales of a particular product.  </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88E52F0B-839A-4E00-A600-F2D263186463}"/>
              </a:ext>
            </a:extLst>
          </p:cNvPr>
          <p:cNvPicPr>
            <a:picLocks noChangeAspect="1"/>
          </p:cNvPicPr>
          <p:nvPr/>
        </p:nvPicPr>
        <p:blipFill>
          <a:blip r:embed="rId2"/>
          <a:stretch>
            <a:fillRect/>
          </a:stretch>
        </p:blipFill>
        <p:spPr>
          <a:xfrm>
            <a:off x="2458092" y="2867960"/>
            <a:ext cx="7272768" cy="3604805"/>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912729"/>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DATA CLEANING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90BD5858-A3C1-4DDD-BA94-95A661185023}"/>
              </a:ext>
            </a:extLst>
          </p:cNvPr>
          <p:cNvSpPr>
            <a:spLocks noGrp="1"/>
          </p:cNvSpPr>
          <p:nvPr>
            <p:ph sz="half" idx="1"/>
          </p:nvPr>
        </p:nvSpPr>
        <p:spPr>
          <a:xfrm>
            <a:off x="749808" y="2139272"/>
            <a:ext cx="10680192" cy="2834640"/>
          </a:xfrm>
        </p:spPr>
        <p:txBody>
          <a:bodyPr/>
          <a:lstStyle/>
          <a:p>
            <a:r>
              <a:rPr lang="en-US" dirty="0"/>
              <a:t>First we check if we have any columns with null values</a:t>
            </a:r>
          </a:p>
          <a:p>
            <a:r>
              <a:rPr lang="en-US" dirty="0"/>
              <a:t>Here we can see that </a:t>
            </a:r>
            <a:r>
              <a:rPr lang="en-US" dirty="0" err="1"/>
              <a:t>item_weight</a:t>
            </a:r>
            <a:r>
              <a:rPr lang="en-US" dirty="0"/>
              <a:t> and </a:t>
            </a:r>
            <a:r>
              <a:rPr lang="en-US" dirty="0" err="1"/>
              <a:t>outlet_size</a:t>
            </a:r>
            <a:r>
              <a:rPr lang="en-US" dirty="0"/>
              <a:t> have null </a:t>
            </a:r>
          </a:p>
          <a:p>
            <a:pPr marL="0" indent="0">
              <a:buNone/>
            </a:pPr>
            <a:r>
              <a:rPr lang="en-US" dirty="0"/>
              <a:t>      values.</a:t>
            </a:r>
          </a:p>
          <a:p>
            <a:r>
              <a:rPr lang="en-US" dirty="0"/>
              <a:t>To clean this and remove the null values we will replace the </a:t>
            </a:r>
          </a:p>
          <a:p>
            <a:pPr marL="0" indent="0">
              <a:buNone/>
            </a:pPr>
            <a:r>
              <a:rPr lang="en-US" dirty="0"/>
              <a:t>      null values with the mean of the same column for </a:t>
            </a:r>
            <a:r>
              <a:rPr lang="en-US" dirty="0" err="1"/>
              <a:t>item_weight</a:t>
            </a:r>
            <a:endParaRPr lang="en-US" dirty="0"/>
          </a:p>
          <a:p>
            <a:pPr marL="0" indent="0">
              <a:buNone/>
            </a:pPr>
            <a:endParaRPr lang="en-US" dirty="0"/>
          </a:p>
          <a:p>
            <a:pPr marL="0" indent="0">
              <a:buNone/>
            </a:pPr>
            <a:endParaRPr lang="en-US" dirty="0"/>
          </a:p>
          <a:p>
            <a:pPr marL="0" indent="0">
              <a:buNone/>
            </a:pPr>
            <a:r>
              <a:rPr lang="en-US" dirty="0"/>
              <a:t> </a:t>
            </a:r>
          </a:p>
          <a:p>
            <a:r>
              <a:rPr lang="en-US" dirty="0"/>
              <a:t>For </a:t>
            </a:r>
            <a:r>
              <a:rPr lang="en-US" dirty="0" err="1"/>
              <a:t>Outlet_size</a:t>
            </a:r>
            <a:r>
              <a:rPr lang="en-US" dirty="0"/>
              <a:t> we fill the null values with the mode of the same column</a:t>
            </a:r>
          </a:p>
          <a:p>
            <a:pPr marL="0" indent="0">
              <a:buNone/>
            </a:pPr>
            <a:r>
              <a:rPr lang="en-US" dirty="0"/>
              <a:t> </a:t>
            </a:r>
          </a:p>
        </p:txBody>
      </p:sp>
      <p:pic>
        <p:nvPicPr>
          <p:cNvPr id="9" name="Picture 8">
            <a:extLst>
              <a:ext uri="{FF2B5EF4-FFF2-40B4-BE49-F238E27FC236}">
                <a16:creationId xmlns:a16="http://schemas.microsoft.com/office/drawing/2014/main" id="{EC2C0299-8F89-400B-8579-E30E4F020EBD}"/>
              </a:ext>
            </a:extLst>
          </p:cNvPr>
          <p:cNvPicPr>
            <a:picLocks noChangeAspect="1"/>
          </p:cNvPicPr>
          <p:nvPr/>
        </p:nvPicPr>
        <p:blipFill>
          <a:blip r:embed="rId2"/>
          <a:stretch>
            <a:fillRect/>
          </a:stretch>
        </p:blipFill>
        <p:spPr>
          <a:xfrm>
            <a:off x="7416277" y="2054092"/>
            <a:ext cx="2705239" cy="2514729"/>
          </a:xfrm>
          <a:prstGeom prst="rect">
            <a:avLst/>
          </a:prstGeom>
        </p:spPr>
      </p:pic>
      <p:pic>
        <p:nvPicPr>
          <p:cNvPr id="11" name="Picture 10">
            <a:extLst>
              <a:ext uri="{FF2B5EF4-FFF2-40B4-BE49-F238E27FC236}">
                <a16:creationId xmlns:a16="http://schemas.microsoft.com/office/drawing/2014/main" id="{8529A7AC-F961-40FF-A5F1-2288CDD0DA2C}"/>
              </a:ext>
            </a:extLst>
          </p:cNvPr>
          <p:cNvPicPr>
            <a:picLocks noChangeAspect="1"/>
          </p:cNvPicPr>
          <p:nvPr/>
        </p:nvPicPr>
        <p:blipFill>
          <a:blip r:embed="rId3"/>
          <a:stretch>
            <a:fillRect/>
          </a:stretch>
        </p:blipFill>
        <p:spPr>
          <a:xfrm>
            <a:off x="1103682" y="3794648"/>
            <a:ext cx="6227927" cy="774173"/>
          </a:xfrm>
          <a:prstGeom prst="rect">
            <a:avLst/>
          </a:prstGeom>
        </p:spPr>
      </p:pic>
      <p:pic>
        <p:nvPicPr>
          <p:cNvPr id="13" name="Picture 12">
            <a:extLst>
              <a:ext uri="{FF2B5EF4-FFF2-40B4-BE49-F238E27FC236}">
                <a16:creationId xmlns:a16="http://schemas.microsoft.com/office/drawing/2014/main" id="{F231E172-7884-4A44-9B03-79FE556F3FFF}"/>
              </a:ext>
            </a:extLst>
          </p:cNvPr>
          <p:cNvPicPr>
            <a:picLocks noChangeAspect="1"/>
          </p:cNvPicPr>
          <p:nvPr/>
        </p:nvPicPr>
        <p:blipFill>
          <a:blip r:embed="rId4"/>
          <a:stretch>
            <a:fillRect/>
          </a:stretch>
        </p:blipFill>
        <p:spPr>
          <a:xfrm>
            <a:off x="1103682" y="5243531"/>
            <a:ext cx="6376617" cy="70174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CD67-7BDA-4206-988A-080B16CE74B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D91A74D-D186-44AD-9B68-A72EFD5472F9}"/>
              </a:ext>
            </a:extLst>
          </p:cNvPr>
          <p:cNvSpPr>
            <a:spLocks noGrp="1"/>
          </p:cNvSpPr>
          <p:nvPr>
            <p:ph sz="half" idx="1"/>
          </p:nvPr>
        </p:nvSpPr>
        <p:spPr/>
        <p:txBody>
          <a:bodyPr/>
          <a:lstStyle/>
          <a:p>
            <a:r>
              <a:rPr lang="en-US" dirty="0"/>
              <a:t>We dropped </a:t>
            </a:r>
            <a:r>
              <a:rPr lang="en-US" dirty="0" err="1"/>
              <a:t>Item_identifier</a:t>
            </a:r>
            <a:r>
              <a:rPr lang="en-US" dirty="0"/>
              <a:t> and Outlet identifier from both Train and Test files because they are of no significance to us.</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1EA53B5A-12F3-4BFB-9FD5-C6D0136737B5}"/>
              </a:ext>
            </a:extLst>
          </p:cNvPr>
          <p:cNvPicPr>
            <a:picLocks noChangeAspect="1"/>
          </p:cNvPicPr>
          <p:nvPr/>
        </p:nvPicPr>
        <p:blipFill>
          <a:blip r:embed="rId2"/>
          <a:stretch>
            <a:fillRect/>
          </a:stretch>
        </p:blipFill>
        <p:spPr>
          <a:xfrm>
            <a:off x="1046213" y="3615085"/>
            <a:ext cx="10096525" cy="771495"/>
          </a:xfrm>
          <a:prstGeom prst="rect">
            <a:avLst/>
          </a:prstGeom>
        </p:spPr>
      </p:pic>
    </p:spTree>
    <p:extLst>
      <p:ext uri="{BB962C8B-B14F-4D97-AF65-F5344CB8AC3E}">
        <p14:creationId xmlns:p14="http://schemas.microsoft.com/office/powerpoint/2010/main" val="221431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0B44-D046-4CE9-A17F-E7D12672E106}"/>
              </a:ext>
            </a:extLst>
          </p:cNvPr>
          <p:cNvSpPr>
            <a:spLocks noGrp="1"/>
          </p:cNvSpPr>
          <p:nvPr>
            <p:ph type="title"/>
          </p:nvPr>
        </p:nvSpPr>
        <p:spPr>
          <a:xfrm>
            <a:off x="621792" y="735584"/>
            <a:ext cx="10671048" cy="768096"/>
          </a:xfrm>
        </p:spPr>
        <p:txBody>
          <a:bodyPr/>
          <a:lstStyle/>
          <a:p>
            <a:r>
              <a:rPr lang="en-US" dirty="0"/>
              <a:t>DATA ANALYSIS</a:t>
            </a:r>
          </a:p>
        </p:txBody>
      </p:sp>
      <p:sp>
        <p:nvSpPr>
          <p:cNvPr id="3" name="Content Placeholder 2">
            <a:extLst>
              <a:ext uri="{FF2B5EF4-FFF2-40B4-BE49-F238E27FC236}">
                <a16:creationId xmlns:a16="http://schemas.microsoft.com/office/drawing/2014/main" id="{54736D1E-D722-4BA0-89B9-4A3306FAD683}"/>
              </a:ext>
            </a:extLst>
          </p:cNvPr>
          <p:cNvSpPr>
            <a:spLocks noGrp="1"/>
          </p:cNvSpPr>
          <p:nvPr>
            <p:ph sz="half" idx="1"/>
          </p:nvPr>
        </p:nvSpPr>
        <p:spPr>
          <a:xfrm>
            <a:off x="755904" y="1547876"/>
            <a:ext cx="5060696" cy="2834640"/>
          </a:xfrm>
        </p:spPr>
        <p:txBody>
          <a:bodyPr/>
          <a:lstStyle/>
          <a:p>
            <a:pPr marL="0" indent="0">
              <a:buNone/>
            </a:pPr>
            <a:r>
              <a:rPr lang="en-US" sz="2800" u="sng" dirty="0"/>
              <a:t>DTALE</a:t>
            </a:r>
          </a:p>
          <a:p>
            <a:pPr marL="0" indent="0">
              <a:buNone/>
            </a:pPr>
            <a:r>
              <a:rPr lang="en-US" sz="2000" dirty="0"/>
              <a:t>It is the combination of a Flask back-end and a React front-end to bring you an easy way to view &amp; analyze Pandas data structures. It integrates seamlessly with </a:t>
            </a:r>
            <a:r>
              <a:rPr lang="en-US" sz="2000" dirty="0" err="1"/>
              <a:t>ipython</a:t>
            </a:r>
            <a:r>
              <a:rPr lang="en-US" sz="2000" dirty="0"/>
              <a:t> notebooks &amp; python/</a:t>
            </a:r>
            <a:r>
              <a:rPr lang="en-US" sz="2000" dirty="0" err="1"/>
              <a:t>ipython</a:t>
            </a:r>
            <a:r>
              <a:rPr lang="en-US" sz="2000" dirty="0"/>
              <a:t> terminals. Currently this tool supports such Pandas objects as </a:t>
            </a:r>
            <a:r>
              <a:rPr lang="en-US" sz="2000" dirty="0" err="1"/>
              <a:t>DataFrame</a:t>
            </a:r>
            <a:r>
              <a:rPr lang="en-US" sz="2000" dirty="0"/>
              <a:t>, Series, </a:t>
            </a:r>
            <a:r>
              <a:rPr lang="en-US" sz="2000" dirty="0" err="1"/>
              <a:t>MultiIndex</a:t>
            </a:r>
            <a:r>
              <a:rPr lang="en-US" sz="2000" dirty="0"/>
              <a:t>, </a:t>
            </a:r>
            <a:r>
              <a:rPr lang="en-US" sz="2000" dirty="0" err="1"/>
              <a:t>DatetimeIndex</a:t>
            </a:r>
            <a:r>
              <a:rPr lang="en-US" sz="2000" dirty="0"/>
              <a:t> &amp; </a:t>
            </a:r>
            <a:r>
              <a:rPr lang="en-US" sz="2000" dirty="0" err="1"/>
              <a:t>RangeIndex</a:t>
            </a:r>
            <a:r>
              <a:rPr lang="en-US" sz="2000" dirty="0"/>
              <a:t>. </a:t>
            </a:r>
          </a:p>
          <a:p>
            <a:pPr marL="0" indent="0">
              <a:buNone/>
            </a:pPr>
            <a:endParaRPr lang="en-US" sz="2000" dirty="0"/>
          </a:p>
          <a:p>
            <a:pPr marL="0" indent="0">
              <a:buNone/>
            </a:pPr>
            <a:r>
              <a:rPr lang="en-US" sz="2000" dirty="0"/>
              <a:t>By running this line of code: </a:t>
            </a:r>
            <a:r>
              <a:rPr lang="en-US" sz="2000" dirty="0" err="1"/>
              <a:t>dtale.show</a:t>
            </a:r>
            <a:r>
              <a:rPr lang="en-US" sz="2000" dirty="0"/>
              <a:t>(</a:t>
            </a:r>
            <a:r>
              <a:rPr lang="en-US" sz="2000" dirty="0" err="1"/>
              <a:t>df_train</a:t>
            </a:r>
            <a:r>
              <a:rPr lang="en-US" sz="2000" dirty="0"/>
              <a:t>)</a:t>
            </a:r>
          </a:p>
          <a:p>
            <a:pPr marL="0" indent="0">
              <a:buNone/>
            </a:pPr>
            <a:r>
              <a:rPr lang="en-US" sz="2000" dirty="0"/>
              <a:t>We get a very elaborate picture of our dataset</a:t>
            </a:r>
          </a:p>
          <a:p>
            <a:pPr marL="0" indent="0">
              <a:buNone/>
            </a:pPr>
            <a:endParaRPr lang="en-US" sz="2000" dirty="0"/>
          </a:p>
        </p:txBody>
      </p:sp>
      <p:pic>
        <p:nvPicPr>
          <p:cNvPr id="7" name="Picture 6">
            <a:extLst>
              <a:ext uri="{FF2B5EF4-FFF2-40B4-BE49-F238E27FC236}">
                <a16:creationId xmlns:a16="http://schemas.microsoft.com/office/drawing/2014/main" id="{9AEC2F04-73D1-4D78-9167-305EB23B7275}"/>
              </a:ext>
            </a:extLst>
          </p:cNvPr>
          <p:cNvPicPr>
            <a:picLocks noChangeAspect="1"/>
          </p:cNvPicPr>
          <p:nvPr/>
        </p:nvPicPr>
        <p:blipFill>
          <a:blip r:embed="rId2"/>
          <a:stretch>
            <a:fillRect/>
          </a:stretch>
        </p:blipFill>
        <p:spPr>
          <a:xfrm>
            <a:off x="5816600" y="1547876"/>
            <a:ext cx="9535856" cy="5058481"/>
          </a:xfrm>
          <a:prstGeom prst="rect">
            <a:avLst/>
          </a:prstGeom>
        </p:spPr>
      </p:pic>
    </p:spTree>
    <p:extLst>
      <p:ext uri="{BB962C8B-B14F-4D97-AF65-F5344CB8AC3E}">
        <p14:creationId xmlns:p14="http://schemas.microsoft.com/office/powerpoint/2010/main" val="118271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E4422-AA8C-40B1-A362-BF6CF8B9E000}"/>
              </a:ext>
            </a:extLst>
          </p:cNvPr>
          <p:cNvSpPr>
            <a:spLocks noGrp="1"/>
          </p:cNvSpPr>
          <p:nvPr>
            <p:ph sz="half" idx="1"/>
          </p:nvPr>
        </p:nvSpPr>
        <p:spPr>
          <a:xfrm>
            <a:off x="755904" y="958596"/>
            <a:ext cx="10680192" cy="2834640"/>
          </a:xfrm>
        </p:spPr>
        <p:txBody>
          <a:bodyPr/>
          <a:lstStyle/>
          <a:p>
            <a:pPr marL="0" indent="0">
              <a:buNone/>
            </a:pPr>
            <a:r>
              <a:rPr lang="en-US" sz="2800" u="sng" dirty="0" err="1"/>
              <a:t>PandasProfiling</a:t>
            </a:r>
            <a:endParaRPr lang="en-US" sz="2800" u="sng" dirty="0"/>
          </a:p>
          <a:p>
            <a:pPr marL="0" indent="0">
              <a:buNone/>
            </a:pPr>
            <a:endParaRPr lang="en-US" u="sng" dirty="0"/>
          </a:p>
          <a:p>
            <a:pPr marL="0" indent="0">
              <a:buNone/>
            </a:pPr>
            <a:r>
              <a:rPr lang="en-US" sz="2000" dirty="0"/>
              <a:t>pandas-profiling generates profile reports from a pandas </a:t>
            </a:r>
            <a:r>
              <a:rPr lang="en-US" sz="2000" dirty="0" err="1"/>
              <a:t>DataFrame</a:t>
            </a:r>
            <a:r>
              <a:rPr lang="en-US" sz="2000" dirty="0"/>
              <a:t>. The pandas </a:t>
            </a:r>
            <a:r>
              <a:rPr lang="en-US" sz="2000" dirty="0" err="1"/>
              <a:t>df.describe</a:t>
            </a:r>
            <a:r>
              <a:rPr lang="en-US" sz="2000" dirty="0"/>
              <a:t>() function is handy yet a little basic for exploratory data analysis. pandas-profiling extends pandas </a:t>
            </a:r>
            <a:r>
              <a:rPr lang="en-US" sz="2000" dirty="0" err="1"/>
              <a:t>DataFrame</a:t>
            </a:r>
            <a:r>
              <a:rPr lang="en-US" sz="2000" dirty="0"/>
              <a:t> with </a:t>
            </a:r>
            <a:r>
              <a:rPr lang="en-US" sz="2000" dirty="0" err="1"/>
              <a:t>df.profile_report</a:t>
            </a:r>
            <a:r>
              <a:rPr lang="en-US" sz="2000" dirty="0"/>
              <a:t>(), which automatically generates a standardized univariate and multivariate report for data understanding.</a:t>
            </a:r>
          </a:p>
          <a:p>
            <a:pPr marL="0" indent="0">
              <a:buNone/>
            </a:pPr>
            <a:endParaRPr lang="en-US" sz="2000" dirty="0"/>
          </a:p>
          <a:p>
            <a:pPr marL="0" indent="0">
              <a:buNone/>
            </a:pPr>
            <a:endParaRPr lang="en-US" sz="2000" dirty="0"/>
          </a:p>
        </p:txBody>
      </p:sp>
      <p:pic>
        <p:nvPicPr>
          <p:cNvPr id="10" name="Picture 9">
            <a:extLst>
              <a:ext uri="{FF2B5EF4-FFF2-40B4-BE49-F238E27FC236}">
                <a16:creationId xmlns:a16="http://schemas.microsoft.com/office/drawing/2014/main" id="{4B88F1C9-E501-4AFB-B1E1-DFC463DDBB07}"/>
              </a:ext>
            </a:extLst>
          </p:cNvPr>
          <p:cNvPicPr>
            <a:picLocks noChangeAspect="1"/>
          </p:cNvPicPr>
          <p:nvPr/>
        </p:nvPicPr>
        <p:blipFill>
          <a:blip r:embed="rId2"/>
          <a:stretch>
            <a:fillRect/>
          </a:stretch>
        </p:blipFill>
        <p:spPr>
          <a:xfrm>
            <a:off x="593226" y="3232032"/>
            <a:ext cx="7144747" cy="2667372"/>
          </a:xfrm>
          <a:prstGeom prst="rect">
            <a:avLst/>
          </a:prstGeom>
        </p:spPr>
      </p:pic>
      <p:pic>
        <p:nvPicPr>
          <p:cNvPr id="12" name="Picture 11">
            <a:extLst>
              <a:ext uri="{FF2B5EF4-FFF2-40B4-BE49-F238E27FC236}">
                <a16:creationId xmlns:a16="http://schemas.microsoft.com/office/drawing/2014/main" id="{C5068C34-2EB5-4FDE-A28C-04A70F2E648F}"/>
              </a:ext>
            </a:extLst>
          </p:cNvPr>
          <p:cNvPicPr>
            <a:picLocks noChangeAspect="1"/>
          </p:cNvPicPr>
          <p:nvPr/>
        </p:nvPicPr>
        <p:blipFill>
          <a:blip r:embed="rId3"/>
          <a:stretch>
            <a:fillRect/>
          </a:stretch>
        </p:blipFill>
        <p:spPr>
          <a:xfrm>
            <a:off x="7621085" y="2846725"/>
            <a:ext cx="4469316" cy="3843494"/>
          </a:xfrm>
          <a:prstGeom prst="rect">
            <a:avLst/>
          </a:prstGeom>
        </p:spPr>
      </p:pic>
    </p:spTree>
    <p:extLst>
      <p:ext uri="{BB962C8B-B14F-4D97-AF65-F5344CB8AC3E}">
        <p14:creationId xmlns:p14="http://schemas.microsoft.com/office/powerpoint/2010/main" val="58615952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{86D55B80-9C7E-4EE5-B5C5-4452B978A64F}tf78438558_win32</Template>
  <TotalTime>139</TotalTime>
  <Words>828</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Roboto</vt:lpstr>
      <vt:lpstr>Sabon Next LT</vt:lpstr>
      <vt:lpstr>Office Theme</vt:lpstr>
      <vt:lpstr>BUSINESS FORECASTING </vt:lpstr>
      <vt:lpstr>AGENDA</vt:lpstr>
      <vt:lpstr>Introduction</vt:lpstr>
      <vt:lpstr>THE DATASET</vt:lpstr>
      <vt:lpstr>DATASET</vt:lpstr>
      <vt:lpstr>DATA CLEANING</vt:lpstr>
      <vt:lpstr>DATA CLEANING</vt:lpstr>
      <vt:lpstr>DATA ANALYSIS</vt:lpstr>
      <vt:lpstr>PowerPoint Presentation</vt:lpstr>
      <vt:lpstr>HEAT MAP</vt:lpstr>
      <vt:lpstr>CATEGORIAL DATA PLOTS </vt:lpstr>
      <vt:lpstr>FEATURE-CORRELATION PLOTS </vt:lpstr>
      <vt:lpstr>DISTRIBUTION PLOTS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FORECASTING </dc:title>
  <dc:subject/>
  <dc:creator>Siddharth Choudhury</dc:creator>
  <cp:lastModifiedBy>Siddharth Choudhury</cp:lastModifiedBy>
  <cp:revision>5</cp:revision>
  <dcterms:created xsi:type="dcterms:W3CDTF">2022-11-21T04:50:16Z</dcterms:created>
  <dcterms:modified xsi:type="dcterms:W3CDTF">2022-11-21T09:21:22Z</dcterms:modified>
</cp:coreProperties>
</file>