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6949be7c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6949be7c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3fbac6e9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3fbac6e9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41e689d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41e689d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6949be7c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6949be7c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6e484781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6e484781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4b48ee3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4b48ee3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c4ef4389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c4ef438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6e484781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6e484781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6e484781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6e484781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c4ef4389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c4ef4389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75fc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75fc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in.mathworks.com/help/signal/ref/rcosdesign.html" TargetMode="External"/><Relationship Id="rId4" Type="http://schemas.openxmlformats.org/officeDocument/2006/relationships/hyperlink" Target="https://www.gaussianwaves.com/2018/10/sinc-pulse-shaping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Nyquist_ISI_criterion" TargetMode="External"/><Relationship Id="rId4" Type="http://schemas.openxmlformats.org/officeDocument/2006/relationships/hyperlink" Target="https://en.wikipedia.org/wiki/Sinc_function" TargetMode="External"/><Relationship Id="rId5" Type="http://schemas.openxmlformats.org/officeDocument/2006/relationships/hyperlink" Target="https://en.wikipedia.org/wiki/Raised-cosine_filter" TargetMode="External"/><Relationship Id="rId6" Type="http://schemas.openxmlformats.org/officeDocument/2006/relationships/hyperlink" Target="https://en.wikipedia.org/wiki/Gaussian_filter" TargetMode="External"/><Relationship Id="rId7" Type="http://schemas.openxmlformats.org/officeDocument/2006/relationships/hyperlink" Target="https://en.wikipedia.org/wiki/Matched_filte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55565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IMPLEMENTATION OF PULSE SHAPING FILTER </a:t>
            </a:r>
            <a:endParaRPr b="1" sz="30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360602" y="341130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R SIDDHARTH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2018504607  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/>
        </p:nvSpPr>
        <p:spPr>
          <a:xfrm>
            <a:off x="297450" y="371850"/>
            <a:ext cx="3879300" cy="4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PLOTTING SECTION:</a:t>
            </a:r>
            <a:endParaRPr b="1" sz="2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figure(1);</a:t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subplot(3,2,1);</a:t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plot(d);</a:t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xlabel(‘</a:t>
            </a:r>
            <a:r>
              <a:rPr b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time’</a:t>
            </a:r>
            <a:r>
              <a:rPr b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);</a:t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ylabel('amplitude');</a:t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title('input data without noise');</a:t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subplot(3,2,2);</a:t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plot(c);</a:t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xlabel(‘</a:t>
            </a:r>
            <a:r>
              <a:rPr b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time’</a:t>
            </a:r>
            <a:r>
              <a:rPr b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);</a:t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ylabel('amplitude');</a:t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title('input data with noise');</a:t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4945200" y="347025"/>
            <a:ext cx="3705900" cy="46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subplot(3,2,3);</a:t>
            </a:r>
            <a:endParaRPr b="1"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plot(e);</a:t>
            </a:r>
            <a:endParaRPr b="1"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xlabel('time');</a:t>
            </a:r>
            <a:endParaRPr b="1"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ylabel('amplitude');</a:t>
            </a:r>
            <a:endParaRPr b="1"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title('received data with rf=0.25');</a:t>
            </a:r>
            <a:endParaRPr b="1"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subplot(3,2,4);</a:t>
            </a:r>
            <a:endParaRPr b="1"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plot(w);</a:t>
            </a:r>
            <a:endParaRPr b="1"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xlabel('</a:t>
            </a:r>
            <a:r>
              <a:rPr b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time</a:t>
            </a:r>
            <a:r>
              <a:rPr b="1" lang="en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');</a:t>
            </a:r>
            <a:endParaRPr b="1"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ylabel('amplitude');</a:t>
            </a:r>
            <a:endParaRPr b="1"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title('received data with rf=1');</a:t>
            </a:r>
            <a:endParaRPr b="1"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subplot(3,2,5);</a:t>
            </a:r>
            <a:endParaRPr b="1"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plot(s);</a:t>
            </a:r>
            <a:endParaRPr b="1"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xlabel('</a:t>
            </a:r>
            <a:r>
              <a:rPr b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time</a:t>
            </a:r>
            <a:r>
              <a:rPr b="1" lang="en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');</a:t>
            </a:r>
            <a:endParaRPr b="1"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ylabel('amplitude');</a:t>
            </a:r>
            <a:endParaRPr b="1"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title('received data with sinc');</a:t>
            </a:r>
            <a:endParaRPr b="1"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297450" y="4648275"/>
            <a:ext cx="491100" cy="413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07</a:t>
            </a:r>
            <a:endParaRPr b="1" sz="15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3"/>
          <p:cNvPicPr preferRelativeResize="0"/>
          <p:nvPr/>
        </p:nvPicPr>
        <p:blipFill rotWithShape="1">
          <a:blip r:embed="rId3">
            <a:alphaModFix/>
          </a:blip>
          <a:srcRect b="0" l="2660" r="2660" t="0"/>
          <a:stretch/>
        </p:blipFill>
        <p:spPr>
          <a:xfrm>
            <a:off x="669275" y="590875"/>
            <a:ext cx="7896325" cy="43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545325" y="82850"/>
            <a:ext cx="49824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OUTPUT:</a:t>
            </a:r>
            <a:endParaRPr b="1" sz="2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p23"/>
          <p:cNvSpPr/>
          <p:nvPr/>
        </p:nvSpPr>
        <p:spPr>
          <a:xfrm>
            <a:off x="297225" y="4549125"/>
            <a:ext cx="491100" cy="413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08</a:t>
            </a:r>
            <a:endParaRPr b="1" sz="15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/>
        </p:nvSpPr>
        <p:spPr>
          <a:xfrm>
            <a:off x="581550" y="426475"/>
            <a:ext cx="6099900" cy="431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REFERENCE:</a:t>
            </a:r>
            <a:endParaRPr b="1" sz="3000">
              <a:solidFill>
                <a:srgbClr val="6AA84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AA84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1)</a:t>
            </a:r>
            <a:r>
              <a:rPr b="1" lang="en" sz="2000" u="sng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https://in.mathworks.com/help/signal/ref/rcosdesign.html</a:t>
            </a:r>
            <a:endParaRPr b="1" sz="200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2)</a:t>
            </a:r>
            <a:r>
              <a:rPr b="1" lang="en" sz="2000" u="sng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https://www.gaussianwaves.com/2018/10/sinc-pulse-shaping/</a:t>
            </a:r>
            <a:endParaRPr b="1" sz="20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3)</a:t>
            </a:r>
            <a:r>
              <a:rPr b="1" lang="en" sz="200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Digital Communication-</a:t>
            </a:r>
            <a:r>
              <a:rPr b="1" lang="en" sz="20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NPTEL course</a:t>
            </a:r>
            <a:endParaRPr b="1" sz="20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/>
        </p:nvSpPr>
        <p:spPr>
          <a:xfrm>
            <a:off x="1722775" y="619700"/>
            <a:ext cx="5379000" cy="395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:\Users\Shankar\Desktop\download.png" id="144" name="Google Shape;14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1033" y="1065196"/>
            <a:ext cx="4762499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/>
        </p:nvSpPr>
        <p:spPr>
          <a:xfrm>
            <a:off x="5378975" y="24800"/>
            <a:ext cx="3765000" cy="5118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136325" y="123925"/>
            <a:ext cx="31875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QUESTIONS ASKED:</a:t>
            </a:r>
            <a:endParaRPr b="1" sz="2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185925" y="594900"/>
            <a:ext cx="5155800" cy="44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=&gt;</a:t>
            </a:r>
            <a:r>
              <a:rPr b="1" lang="en" sz="2000">
                <a:latin typeface="Raleway"/>
                <a:ea typeface="Raleway"/>
                <a:cs typeface="Raleway"/>
                <a:sym typeface="Raleway"/>
              </a:rPr>
              <a:t>What is a SPAN?</a:t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     SPAN is the no of symbols used in the filter.</a:t>
            </a:r>
            <a:endParaRPr sz="2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=&gt;</a:t>
            </a:r>
            <a:r>
              <a:rPr b="1" lang="en" sz="2000">
                <a:latin typeface="Raleway"/>
                <a:ea typeface="Raleway"/>
                <a:cs typeface="Raleway"/>
                <a:sym typeface="Raleway"/>
              </a:rPr>
              <a:t>Explain upfirdn function?</a:t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     The function is used to upsample the data and filtering it for pulse shaping.</a:t>
            </a:r>
            <a:endParaRPr sz="2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=&gt;</a:t>
            </a:r>
            <a:r>
              <a:rPr b="1" lang="en" sz="2000">
                <a:latin typeface="Raleway"/>
                <a:ea typeface="Raleway"/>
                <a:cs typeface="Raleway"/>
                <a:sym typeface="Raleway"/>
              </a:rPr>
              <a:t>Why the output data is delayed?</a:t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     The rcosdesign function used in raised cosine filter is from commfilt2 library and it is default that it has a group delay(delaying the peak responses).</a:t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 rotWithShape="1">
          <a:blip r:embed="rId3">
            <a:alphaModFix/>
          </a:blip>
          <a:srcRect b="6041" l="0" r="0" t="33662"/>
          <a:stretch/>
        </p:blipFill>
        <p:spPr>
          <a:xfrm>
            <a:off x="5602025" y="866825"/>
            <a:ext cx="3187575" cy="108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2025" y="2324425"/>
            <a:ext cx="3187575" cy="692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2025" y="3523900"/>
            <a:ext cx="3187575" cy="10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2119425" y="213300"/>
            <a:ext cx="4678200" cy="4716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           </a:t>
            </a:r>
            <a:r>
              <a:rPr b="1" lang="en" sz="30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SUMMARY</a:t>
            </a:r>
            <a:endParaRPr b="1" sz="30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CC4125"/>
                </a:solidFill>
                <a:latin typeface="Raleway"/>
                <a:ea typeface="Raleway"/>
                <a:cs typeface="Raleway"/>
                <a:sym typeface="Raleway"/>
              </a:rPr>
              <a:t>=&gt; </a:t>
            </a:r>
            <a:r>
              <a:rPr b="1" lang="en" sz="230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PULSE SHAPING</a:t>
            </a:r>
            <a:endParaRPr b="1" sz="2300">
              <a:solidFill>
                <a:srgbClr val="6AA84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CC4125"/>
                </a:solidFill>
                <a:latin typeface="Raleway"/>
                <a:ea typeface="Raleway"/>
                <a:cs typeface="Raleway"/>
                <a:sym typeface="Raleway"/>
              </a:rPr>
              <a:t>=</a:t>
            </a:r>
            <a:r>
              <a:rPr b="1" lang="en" sz="3000">
                <a:solidFill>
                  <a:srgbClr val="CC4125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r>
              <a:rPr b="1" lang="en" sz="300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230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NEED FOR PULSE SHAPING</a:t>
            </a:r>
            <a:endParaRPr b="1" sz="2300">
              <a:solidFill>
                <a:srgbClr val="6AA84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CC4125"/>
                </a:solidFill>
                <a:latin typeface="Raleway"/>
                <a:ea typeface="Raleway"/>
                <a:cs typeface="Raleway"/>
                <a:sym typeface="Raleway"/>
              </a:rPr>
              <a:t>=&gt; </a:t>
            </a:r>
            <a:r>
              <a:rPr b="1" lang="en" sz="230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PULSE SHAPING FILTERS</a:t>
            </a:r>
            <a:endParaRPr b="1" sz="2300">
              <a:solidFill>
                <a:srgbClr val="6AA84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CC4125"/>
                </a:solidFill>
                <a:latin typeface="Raleway"/>
                <a:ea typeface="Raleway"/>
                <a:cs typeface="Raleway"/>
                <a:sym typeface="Raleway"/>
              </a:rPr>
              <a:t>=&gt;</a:t>
            </a:r>
            <a:r>
              <a:rPr b="1" lang="en" sz="300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230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SINC FILTER</a:t>
            </a:r>
            <a:endParaRPr b="1" sz="2300">
              <a:solidFill>
                <a:srgbClr val="6AA84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CC4125"/>
                </a:solidFill>
                <a:latin typeface="Raleway"/>
                <a:ea typeface="Raleway"/>
                <a:cs typeface="Raleway"/>
                <a:sym typeface="Raleway"/>
              </a:rPr>
              <a:t>=&gt;</a:t>
            </a:r>
            <a:r>
              <a:rPr b="1" lang="en" sz="300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230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RAISED COSINE FILTER</a:t>
            </a:r>
            <a:endParaRPr b="1" sz="2300">
              <a:solidFill>
                <a:srgbClr val="6AA84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CC4125"/>
                </a:solidFill>
                <a:latin typeface="Raleway"/>
                <a:ea typeface="Raleway"/>
                <a:cs typeface="Raleway"/>
                <a:sym typeface="Raleway"/>
              </a:rPr>
              <a:t>=&gt;</a:t>
            </a:r>
            <a:r>
              <a:rPr b="1" lang="en" sz="300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230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CODE</a:t>
            </a:r>
            <a:endParaRPr b="1" sz="2300">
              <a:solidFill>
                <a:srgbClr val="6AA84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AA84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361850" y="361850"/>
            <a:ext cx="3786600" cy="4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PULSE SHAPING:</a:t>
            </a:r>
            <a:endParaRPr b="1" sz="3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Pulse shaping</a:t>
            </a:r>
            <a:r>
              <a:rPr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is the process of changing the waveform of transmitted pulse</a:t>
            </a:r>
            <a:r>
              <a:rPr b="1"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so that the transmitted signal bandwidth matches the communication channel(</a:t>
            </a:r>
            <a:r>
              <a:rPr b="1"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Band limited channel</a:t>
            </a:r>
            <a:r>
              <a:rPr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).</a:t>
            </a:r>
            <a:endParaRPr sz="2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885025" y="374775"/>
            <a:ext cx="3735000" cy="4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NEED FOR PULSE SHAPING:</a:t>
            </a:r>
            <a:endParaRPr b="1" sz="3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  </a:t>
            </a:r>
            <a:endParaRPr sz="25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r>
              <a:rPr b="1" lang="en" sz="2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1)</a:t>
            </a:r>
            <a:r>
              <a:rPr lang="en" sz="2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To reduce the signal bandwidth,</a:t>
            </a:r>
            <a:endParaRPr sz="25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r>
              <a:rPr b="1" lang="en" sz="2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2)</a:t>
            </a:r>
            <a:r>
              <a:rPr lang="en" sz="2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To reduce the Intersymbol Interference(</a:t>
            </a:r>
            <a:r>
              <a:rPr b="1" lang="en" sz="2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ISI</a:t>
            </a:r>
            <a:r>
              <a:rPr lang="en" sz="2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).      </a:t>
            </a:r>
            <a:endParaRPr sz="25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297225" y="4549125"/>
            <a:ext cx="491100" cy="413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01</a:t>
            </a:r>
            <a:endParaRPr b="1" sz="15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426475" y="504025"/>
            <a:ext cx="47946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PULSE SHAPING FILTERS:</a:t>
            </a:r>
            <a:endParaRPr b="1" sz="30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04000" y="1279425"/>
            <a:ext cx="7599000" cy="3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Major aspects of wireless communication are </a:t>
            </a:r>
            <a:endParaRPr sz="2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1) Generating bandlimited signals and</a:t>
            </a:r>
            <a:endParaRPr sz="2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2) Reducing inter symbol interference (ISI)</a:t>
            </a:r>
            <a:endParaRPr sz="2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     Both requirements can be accomplished by a pulse shaping filter which is applied to each symbol.</a:t>
            </a:r>
            <a:r>
              <a:rPr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2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       </a:t>
            </a:r>
            <a:r>
              <a:rPr b="1"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INTERSYMBOL INTERFERENCE,</a:t>
            </a:r>
            <a:r>
              <a:rPr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it</a:t>
            </a:r>
            <a:r>
              <a:rPr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is a form of distortion of a signal, in which one or more symbols interfere with subsequent signals.</a:t>
            </a:r>
            <a:endParaRPr sz="2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297225" y="4549125"/>
            <a:ext cx="491100" cy="413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02</a:t>
            </a:r>
            <a:endParaRPr b="1" sz="15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232625" y="284325"/>
            <a:ext cx="8477700" cy="45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         Not every filter can be used as a pulse shaping filter,it needs to satisfy certain criteria. The </a:t>
            </a:r>
            <a:r>
              <a:rPr b="1" lang="en" sz="2000" u="sng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Nyquist ISI criterion</a:t>
            </a:r>
            <a:r>
              <a:rPr b="1" lang="en" sz="2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is a commonly used criterion for evaluation.</a:t>
            </a:r>
            <a:endParaRPr sz="2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Pulse shaping filters that are commonly found in communication systems are,</a:t>
            </a:r>
            <a:endParaRPr sz="2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Char char="●"/>
            </a:pPr>
            <a:r>
              <a:rPr lang="en" sz="2000" u="sng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Sinc</a:t>
            </a:r>
            <a:r>
              <a:rPr lang="en" sz="2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 shaped filter</a:t>
            </a:r>
            <a:endParaRPr sz="2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Char char="●"/>
            </a:pPr>
            <a:r>
              <a:rPr lang="en" sz="2000" u="sng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Raised-cosine filter</a:t>
            </a:r>
            <a:endParaRPr sz="2000" u="sng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Char char="●"/>
            </a:pPr>
            <a:r>
              <a:rPr lang="en" sz="2000" u="sng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Gaussian filter</a:t>
            </a:r>
            <a:endParaRPr sz="2000" u="sng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Sender side pulse shaping filter is often combined with a receiver side </a:t>
            </a:r>
            <a:r>
              <a:rPr lang="en" sz="2000" u="sng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matched filter</a:t>
            </a:r>
            <a:r>
              <a:rPr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to achieve optimum tolerance for noise in the system.</a:t>
            </a:r>
            <a:endParaRPr sz="2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297225" y="4549125"/>
            <a:ext cx="491100" cy="413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03</a:t>
            </a:r>
            <a:endParaRPr b="1" sz="15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99150" y="0"/>
            <a:ext cx="4373700" cy="48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SINC FILTER:</a:t>
            </a:r>
            <a:endParaRPr b="1" sz="2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=&gt;</a:t>
            </a:r>
            <a:r>
              <a:rPr b="1" lang="en" sz="15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Theoretically the best pulse shaping filter would be the sinc filter.</a:t>
            </a:r>
            <a:endParaRPr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=&gt;</a:t>
            </a:r>
            <a:r>
              <a:rPr b="1" lang="en" sz="15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maximum bandwidth is </a:t>
            </a:r>
            <a:r>
              <a:rPr b="1" lang="en" sz="2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Rb/2 </a:t>
            </a:r>
            <a:r>
              <a:rPr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(or) </a:t>
            </a:r>
            <a:r>
              <a:rPr b="1" lang="en" sz="2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1/2Tb.</a:t>
            </a:r>
            <a:endParaRPr b="1" sz="2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=&gt;</a:t>
            </a:r>
            <a:r>
              <a:rPr b="1" lang="en" sz="15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But the disadvantage is that it decays slowly at the rate of </a:t>
            </a:r>
            <a:r>
              <a:rPr b="1" lang="en" sz="2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1/t.</a:t>
            </a:r>
            <a:endParaRPr b="1" sz="2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  Thus any error in syncronisation results in significant ISI.</a:t>
            </a:r>
            <a:endParaRPr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=&gt;</a:t>
            </a:r>
            <a:r>
              <a:rPr b="1" lang="en" sz="15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Thus to overcome this problem we use Raised cosine filter.</a:t>
            </a:r>
            <a:endParaRPr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425" y="918700"/>
            <a:ext cx="4012899" cy="21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4945200" y="3519900"/>
            <a:ext cx="3048900" cy="1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=&gt;</a:t>
            </a:r>
            <a:r>
              <a:rPr b="1" lang="en" sz="15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Where </a:t>
            </a:r>
            <a:endParaRPr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Rb=Data Rate</a:t>
            </a:r>
            <a:endParaRPr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Tb=Symbol Peroiod</a:t>
            </a:r>
            <a:endParaRPr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74350" y="74400"/>
            <a:ext cx="4300800" cy="49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RAISED COSINE FILTER:</a:t>
            </a:r>
            <a:endParaRPr b="1" sz="2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=&gt;</a:t>
            </a:r>
            <a:r>
              <a:rPr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Raised-cosine is similar to sinc. Raised-cosine filters are practical to implement and they are in wide use.</a:t>
            </a:r>
            <a:endParaRPr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=&gt;</a:t>
            </a:r>
            <a:r>
              <a:rPr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They decay faster when compared to sinc.</a:t>
            </a:r>
            <a:endParaRPr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=&gt;</a:t>
            </a:r>
            <a:r>
              <a:rPr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They have a configurable excess bandwidth by changing a factor called  </a:t>
            </a:r>
            <a:r>
              <a:rPr lang="en" sz="2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Rolloff factor</a:t>
            </a:r>
            <a:r>
              <a:rPr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=&gt;</a:t>
            </a:r>
            <a:r>
              <a:rPr lang="en" sz="2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Rolloff factor </a:t>
            </a:r>
            <a:r>
              <a:rPr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is the percentage increase in bandwidth. </a:t>
            </a:r>
            <a:endParaRPr sz="2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375" y="826325"/>
            <a:ext cx="4414724" cy="21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4945200" y="3519900"/>
            <a:ext cx="39909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=&gt;</a:t>
            </a:r>
            <a:r>
              <a:rPr b="1" lang="en" sz="15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It has a maximim bandwidth of </a:t>
            </a:r>
            <a:r>
              <a:rPr lang="en" sz="2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Rb</a:t>
            </a:r>
            <a:r>
              <a:rPr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(or) </a:t>
            </a:r>
            <a:r>
              <a:rPr lang="en" sz="2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1/Tb.</a:t>
            </a:r>
            <a:endParaRPr sz="2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358950" y="731250"/>
            <a:ext cx="8426100" cy="43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50" y="669275"/>
            <a:ext cx="8351476" cy="43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4355175" y="3605625"/>
            <a:ext cx="73404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297225" y="4549125"/>
            <a:ext cx="491100" cy="413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05</a:t>
            </a:r>
            <a:endParaRPr b="1" sz="1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285050" y="136325"/>
            <a:ext cx="71886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OVERVIEW OF PULSE SHAPING:</a:t>
            </a:r>
            <a:endParaRPr b="1" sz="2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129225" y="129525"/>
            <a:ext cx="42519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CODE USING SINC FUNCTION:</a:t>
            </a:r>
            <a:endParaRPr b="1" sz="2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clc;</a:t>
            </a:r>
            <a:endParaRPr b="1" sz="2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clear all;</a:t>
            </a:r>
            <a:endParaRPr b="1" sz="2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close all;</a:t>
            </a:r>
            <a:endParaRPr b="1" sz="2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pkg load communications;</a:t>
            </a:r>
            <a:endParaRPr b="1" sz="2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rolloff=0.25;</a:t>
            </a:r>
            <a:endParaRPr b="1" sz="2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rolloff1=1;</a:t>
            </a:r>
            <a:endParaRPr b="1" sz="2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span=6; </a:t>
            </a:r>
            <a:endParaRPr b="1" sz="2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sps=4;</a:t>
            </a:r>
            <a:endParaRPr b="1" sz="2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d=2*randi([0 1],100,1)-1;</a:t>
            </a:r>
            <a:endParaRPr b="1"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%using sinc function</a:t>
            </a:r>
            <a:endParaRPr sz="2000">
              <a:solidFill>
                <a:srgbClr val="6AA84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s=sinc(d);</a:t>
            </a:r>
            <a:endParaRPr b="1" sz="2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4729950" y="168000"/>
            <a:ext cx="4225800" cy="48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CODE USING RAISED COSINE:</a:t>
            </a:r>
            <a:endParaRPr b="1" sz="2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%with rolloff=0.25</a:t>
            </a:r>
            <a:endParaRPr sz="2000">
              <a:solidFill>
                <a:srgbClr val="6AA84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a=rcosdesign(rolloff,span,sps);</a:t>
            </a:r>
            <a:endParaRPr b="1" sz="2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b=upfirdn(d,a,sps);</a:t>
            </a:r>
            <a:endParaRPr b="1" sz="2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c=b+randn(size(b))*0.01;</a:t>
            </a:r>
            <a:endParaRPr b="1" sz="2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e=upfirdn(c,a,1,sps);</a:t>
            </a:r>
            <a:endParaRPr b="1" sz="2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%with rolloff1=1</a:t>
            </a:r>
            <a:endParaRPr sz="2000">
              <a:solidFill>
                <a:srgbClr val="6AA84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x=rcosdesign(rolloff1,span,sps);</a:t>
            </a:r>
            <a:endParaRPr b="1" sz="2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y=upfirdn(d,x,sps);</a:t>
            </a:r>
            <a:endParaRPr b="1" sz="2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z=y+randn(size(y))*0.01;</a:t>
            </a:r>
            <a:endParaRPr b="1" sz="2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w=upfirdn(z,x,1,sps);</a:t>
            </a:r>
            <a:endParaRPr b="1" sz="2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297225" y="4549125"/>
            <a:ext cx="491100" cy="413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06</a:t>
            </a:r>
            <a:endParaRPr b="1" sz="15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