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7c17c99d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7c17c99d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7c17c99d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7c17c99d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7c17c99d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7c17c99d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7c17c99d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7c17c99d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7c17c99d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7c17c99d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7c17c99d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7c17c99d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7c17c99d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7c17c99d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500"/>
              <a:t>POWER LINE COMMUNICATION</a:t>
            </a:r>
            <a:endParaRPr sz="3500"/>
          </a:p>
        </p:txBody>
      </p:sp>
      <p:sp>
        <p:nvSpPr>
          <p:cNvPr id="87" name="Google Shape;87;p13"/>
          <p:cNvSpPr txBox="1"/>
          <p:nvPr/>
        </p:nvSpPr>
        <p:spPr>
          <a:xfrm>
            <a:off x="5973900" y="3681000"/>
            <a:ext cx="4003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Times New Roman"/>
                <a:ea typeface="Times New Roman"/>
                <a:cs typeface="Times New Roman"/>
                <a:sym typeface="Times New Roman"/>
              </a:rPr>
              <a:t>by;</a:t>
            </a:r>
            <a:endParaRPr b="1" sz="2000">
              <a:latin typeface="Times New Roman"/>
              <a:ea typeface="Times New Roman"/>
              <a:cs typeface="Times New Roman"/>
              <a:sym typeface="Times New Roman"/>
            </a:endParaRPr>
          </a:p>
          <a:p>
            <a:pPr indent="0" lvl="0" marL="0" rtl="0" algn="l">
              <a:spcBef>
                <a:spcPts val="0"/>
              </a:spcBef>
              <a:spcAft>
                <a:spcPts val="0"/>
              </a:spcAft>
              <a:buNone/>
            </a:pPr>
            <a:r>
              <a:rPr b="1" lang="en-GB" sz="2300">
                <a:latin typeface="Times New Roman"/>
                <a:ea typeface="Times New Roman"/>
                <a:cs typeface="Times New Roman"/>
                <a:sym typeface="Times New Roman"/>
              </a:rPr>
              <a:t>      R SIDDHARTH</a:t>
            </a:r>
            <a:endParaRPr b="1" sz="2300">
              <a:latin typeface="Times New Roman"/>
              <a:ea typeface="Times New Roman"/>
              <a:cs typeface="Times New Roman"/>
              <a:sym typeface="Times New Roman"/>
            </a:endParaRPr>
          </a:p>
          <a:p>
            <a:pPr indent="0" lvl="0" marL="0" rtl="0" algn="l">
              <a:spcBef>
                <a:spcPts val="0"/>
              </a:spcBef>
              <a:spcAft>
                <a:spcPts val="0"/>
              </a:spcAft>
              <a:buNone/>
            </a:pPr>
            <a:r>
              <a:rPr b="1" lang="en-GB" sz="2300">
                <a:latin typeface="Times New Roman"/>
                <a:ea typeface="Times New Roman"/>
                <a:cs typeface="Times New Roman"/>
                <a:sym typeface="Times New Roman"/>
              </a:rPr>
              <a:t>      2018504607</a:t>
            </a:r>
            <a:endParaRPr b="1" sz="2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646050" y="472100"/>
            <a:ext cx="796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latin typeface="Raleway"/>
                <a:ea typeface="Raleway"/>
                <a:cs typeface="Raleway"/>
                <a:sym typeface="Raleway"/>
              </a:rPr>
              <a:t>SYSTEM CONSTRUCTION:</a:t>
            </a:r>
            <a:endParaRPr b="1" sz="2600">
              <a:latin typeface="Raleway"/>
              <a:ea typeface="Raleway"/>
              <a:cs typeface="Raleway"/>
              <a:sym typeface="Raleway"/>
            </a:endParaRPr>
          </a:p>
        </p:txBody>
      </p:sp>
      <p:sp>
        <p:nvSpPr>
          <p:cNvPr id="93" name="Google Shape;93;p14"/>
          <p:cNvSpPr txBox="1"/>
          <p:nvPr/>
        </p:nvSpPr>
        <p:spPr>
          <a:xfrm>
            <a:off x="422425" y="1316925"/>
            <a:ext cx="82782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FFFFFF"/>
                </a:solidFill>
                <a:latin typeface="Raleway"/>
                <a:ea typeface="Raleway"/>
                <a:cs typeface="Raleway"/>
                <a:sym typeface="Raleway"/>
              </a:rPr>
              <a:t>The system consists of four functional units: </a:t>
            </a:r>
            <a:r>
              <a:rPr b="1" lang="en-GB" sz="2000">
                <a:latin typeface="Raleway"/>
                <a:ea typeface="Raleway"/>
                <a:cs typeface="Raleway"/>
                <a:sym typeface="Raleway"/>
              </a:rPr>
              <a:t>Decision unit, Data transmission unit, Parameter acquisition unit and Remote welding unit.</a:t>
            </a:r>
            <a:endParaRPr b="1" sz="2000">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000">
                <a:latin typeface="Raleway"/>
                <a:ea typeface="Raleway"/>
                <a:cs typeface="Raleway"/>
                <a:sym typeface="Raleway"/>
              </a:rPr>
              <a:t>1)</a:t>
            </a:r>
            <a:r>
              <a:rPr lang="en-GB" sz="2000">
                <a:solidFill>
                  <a:srgbClr val="FFFFFF"/>
                </a:solidFill>
                <a:latin typeface="Raleway"/>
                <a:ea typeface="Raleway"/>
                <a:cs typeface="Raleway"/>
                <a:sym typeface="Raleway"/>
              </a:rPr>
              <a:t>The parameter acquisition unit monitors the 3D environmental information, hydrological information and welding parameter information and transmits the information to the decision unit.</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000">
                <a:latin typeface="Raleway"/>
                <a:ea typeface="Raleway"/>
                <a:cs typeface="Raleway"/>
                <a:sym typeface="Raleway"/>
              </a:rPr>
              <a:t>2</a:t>
            </a:r>
            <a:r>
              <a:rPr b="1" lang="en-GB" sz="2000">
                <a:latin typeface="Raleway"/>
                <a:ea typeface="Raleway"/>
                <a:cs typeface="Raleway"/>
                <a:sym typeface="Raleway"/>
              </a:rPr>
              <a:t>)</a:t>
            </a:r>
            <a:r>
              <a:rPr lang="en-GB" sz="2000">
                <a:solidFill>
                  <a:srgbClr val="FFFFFF"/>
                </a:solidFill>
                <a:latin typeface="Raleway"/>
                <a:ea typeface="Raleway"/>
                <a:cs typeface="Raleway"/>
                <a:sym typeface="Raleway"/>
              </a:rPr>
              <a:t>Based on the analysis and processing of collected information, the decision control unit controls the remote welding.</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000">
                <a:latin typeface="Raleway"/>
                <a:ea typeface="Raleway"/>
                <a:cs typeface="Raleway"/>
                <a:sym typeface="Raleway"/>
              </a:rPr>
              <a:t>3</a:t>
            </a:r>
            <a:r>
              <a:rPr b="1" lang="en-GB" sz="2000">
                <a:latin typeface="Raleway"/>
                <a:ea typeface="Raleway"/>
                <a:cs typeface="Raleway"/>
                <a:sym typeface="Raleway"/>
              </a:rPr>
              <a:t>)</a:t>
            </a:r>
            <a:r>
              <a:rPr lang="en-GB" sz="2000">
                <a:solidFill>
                  <a:schemeClr val="lt1"/>
                </a:solidFill>
                <a:latin typeface="Raleway"/>
                <a:ea typeface="Raleway"/>
                <a:cs typeface="Raleway"/>
                <a:sym typeface="Raleway"/>
              </a:rPr>
              <a:t>Data transmission unit is nothing but the plc unit.</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000">
                <a:latin typeface="Raleway"/>
                <a:ea typeface="Raleway"/>
                <a:cs typeface="Raleway"/>
                <a:sym typeface="Raleway"/>
              </a:rPr>
              <a:t>4</a:t>
            </a:r>
            <a:r>
              <a:rPr b="1" lang="en-GB" sz="2000">
                <a:latin typeface="Raleway"/>
                <a:ea typeface="Raleway"/>
                <a:cs typeface="Raleway"/>
                <a:sym typeface="Raleway"/>
              </a:rPr>
              <a:t>)</a:t>
            </a:r>
            <a:r>
              <a:rPr lang="en-GB" sz="2000">
                <a:solidFill>
                  <a:srgbClr val="FFFFFF"/>
                </a:solidFill>
                <a:latin typeface="Raleway"/>
                <a:ea typeface="Raleway"/>
                <a:cs typeface="Raleway"/>
                <a:sym typeface="Raleway"/>
              </a:rPr>
              <a:t>And the </a:t>
            </a:r>
            <a:r>
              <a:rPr lang="en-GB" sz="2000">
                <a:solidFill>
                  <a:srgbClr val="FFFFFF"/>
                </a:solidFill>
                <a:latin typeface="Raleway"/>
                <a:ea typeface="Raleway"/>
                <a:cs typeface="Raleway"/>
                <a:sym typeface="Raleway"/>
              </a:rPr>
              <a:t>remote</a:t>
            </a:r>
            <a:r>
              <a:rPr lang="en-GB" sz="2000">
                <a:solidFill>
                  <a:srgbClr val="FFFFFF"/>
                </a:solidFill>
                <a:latin typeface="Raleway"/>
                <a:ea typeface="Raleway"/>
                <a:cs typeface="Raleway"/>
                <a:sym typeface="Raleway"/>
              </a:rPr>
              <a:t> welding unit is the workspace.</a:t>
            </a:r>
            <a:endParaRPr sz="2000">
              <a:solidFill>
                <a:srgbClr val="FFFFFF"/>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734688" y="984800"/>
            <a:ext cx="6581375" cy="3757875"/>
          </a:xfrm>
          <a:prstGeom prst="rect">
            <a:avLst/>
          </a:prstGeom>
          <a:noFill/>
          <a:ln>
            <a:noFill/>
          </a:ln>
        </p:spPr>
      </p:pic>
      <p:sp>
        <p:nvSpPr>
          <p:cNvPr id="99" name="Google Shape;99;p15"/>
          <p:cNvSpPr txBox="1"/>
          <p:nvPr/>
        </p:nvSpPr>
        <p:spPr>
          <a:xfrm>
            <a:off x="472125" y="198775"/>
            <a:ext cx="807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Raleway"/>
                <a:ea typeface="Raleway"/>
                <a:cs typeface="Raleway"/>
                <a:sym typeface="Raleway"/>
              </a:rPr>
              <a:t>PICTORIAL REPRESENTATION OF REMOTE WELDING USING PLC:</a:t>
            </a:r>
            <a:endParaRPr b="1" sz="2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347875" y="223625"/>
            <a:ext cx="83490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latin typeface="Raleway"/>
                <a:ea typeface="Raleway"/>
                <a:cs typeface="Raleway"/>
                <a:sym typeface="Raleway"/>
              </a:rPr>
              <a:t>PLC MODULE:</a:t>
            </a:r>
            <a:endParaRPr b="1" sz="2500">
              <a:latin typeface="Raleway"/>
              <a:ea typeface="Raleway"/>
              <a:cs typeface="Raleway"/>
              <a:sym typeface="Raleway"/>
            </a:endParaRPr>
          </a:p>
          <a:p>
            <a:pPr indent="0" lvl="0" marL="0" rtl="0" algn="l">
              <a:spcBef>
                <a:spcPts val="0"/>
              </a:spcBef>
              <a:spcAft>
                <a:spcPts val="0"/>
              </a:spcAft>
              <a:buNone/>
            </a:pPr>
            <a:r>
              <a:t/>
            </a:r>
            <a:endParaRPr b="1" sz="2000">
              <a:solidFill>
                <a:srgbClr val="FFFFFF"/>
              </a:solidFill>
              <a:latin typeface="Raleway"/>
              <a:ea typeface="Raleway"/>
              <a:cs typeface="Raleway"/>
              <a:sym typeface="Raleway"/>
            </a:endParaRPr>
          </a:p>
          <a:p>
            <a:pPr indent="0" lvl="0" marL="0" rtl="0" algn="l">
              <a:spcBef>
                <a:spcPts val="0"/>
              </a:spcBef>
              <a:spcAft>
                <a:spcPts val="0"/>
              </a:spcAft>
              <a:buNone/>
            </a:pPr>
            <a:r>
              <a:t/>
            </a:r>
            <a:endParaRPr b="1"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The key technologies mainly include digital frequency modulation technology, orthogonal frequency division multiplexing technology and direct sequence spread spectrum technology.</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These methods should resolve the following issue,</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rgbClr val="FFFFFF"/>
                </a:solidFill>
                <a:latin typeface="Raleway"/>
                <a:ea typeface="Raleway"/>
                <a:cs typeface="Raleway"/>
                <a:sym typeface="Raleway"/>
              </a:rPr>
              <a:t>The power line communication unit of the remote welding system is working in the environment of electromagnetic interference. The noise reduction of the power line communication is the first key problem to be solved.</a:t>
            </a:r>
            <a:endParaRPr sz="2000">
              <a:solidFill>
                <a:srgbClr val="FFFFFF"/>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304350" y="310600"/>
            <a:ext cx="85353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This study uses spectrum sensing technology of cognitive radio to avoid noise interference in the channel, so as to achieve effective communication.</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000">
                <a:latin typeface="Raleway"/>
                <a:ea typeface="Raleway"/>
                <a:cs typeface="Raleway"/>
                <a:sym typeface="Raleway"/>
              </a:rPr>
              <a:t>S</a:t>
            </a:r>
            <a:r>
              <a:rPr b="1" lang="en-GB" sz="2000">
                <a:latin typeface="Raleway"/>
                <a:ea typeface="Raleway"/>
                <a:cs typeface="Raleway"/>
                <a:sym typeface="Raleway"/>
              </a:rPr>
              <a:t>pectrum sensing:</a:t>
            </a:r>
            <a:r>
              <a:rPr lang="en-GB" sz="2000">
                <a:solidFill>
                  <a:srgbClr val="FFFFFF"/>
                </a:solidFill>
                <a:latin typeface="Raleway"/>
                <a:ea typeface="Raleway"/>
                <a:cs typeface="Raleway"/>
                <a:sym typeface="Raleway"/>
              </a:rPr>
              <a:t>The process which checks periodically whether the particular frequency band is available for communication.</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000">
                <a:latin typeface="Raleway"/>
                <a:ea typeface="Raleway"/>
                <a:cs typeface="Raleway"/>
                <a:sym typeface="Raleway"/>
              </a:rPr>
              <a:t>Cognitive radio: </a:t>
            </a:r>
            <a:r>
              <a:rPr lang="en-GB" sz="2000">
                <a:solidFill>
                  <a:srgbClr val="FFFFFF"/>
                </a:solidFill>
                <a:latin typeface="Raleway"/>
                <a:ea typeface="Raleway"/>
                <a:cs typeface="Raleway"/>
                <a:sym typeface="Raleway"/>
              </a:rPr>
              <a:t>The method which uses spectrum sensing and move across the frequency bands for communication while avoiding occupied once.</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The power line communication generally uses cognitive radio OFDM modulation.</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rgbClr val="FFFFFF"/>
                </a:solidFill>
                <a:latin typeface="Raleway"/>
                <a:ea typeface="Raleway"/>
                <a:cs typeface="Raleway"/>
                <a:sym typeface="Raleway"/>
              </a:rPr>
              <a:t>This is used not only reduces the mutual interference between the subcarriers, but also improves the spectrum utilization of the channels.</a:t>
            </a:r>
            <a:endParaRPr sz="2000">
              <a:solidFill>
                <a:srgbClr val="FFFFFF"/>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nvSpPr>
        <p:spPr>
          <a:xfrm>
            <a:off x="298200" y="93600"/>
            <a:ext cx="8398500" cy="495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latin typeface="Raleway"/>
                <a:ea typeface="Raleway"/>
                <a:cs typeface="Raleway"/>
                <a:sym typeface="Raleway"/>
              </a:rPr>
              <a:t>WELDING POWER MODULE:</a:t>
            </a:r>
            <a:endParaRPr b="1" sz="2500">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rgbClr val="FFFFFF"/>
                </a:solidFill>
                <a:latin typeface="Raleway"/>
                <a:ea typeface="Raleway"/>
                <a:cs typeface="Raleway"/>
                <a:sym typeface="Raleway"/>
              </a:rPr>
              <a:t>The power line is a 540 volts DC power cable. In addition to outputting the required voltage for welding, it also provides power for remote power line communication devices and external characteristic controllers.</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rgbClr val="FFFFFF"/>
                </a:solidFill>
                <a:latin typeface="Raleway"/>
                <a:ea typeface="Raleway"/>
                <a:cs typeface="Raleway"/>
                <a:sym typeface="Raleway"/>
              </a:rPr>
              <a:t>The external characteristic controller obtains,</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rgbClr val="FFFFFF"/>
                </a:solidFill>
                <a:latin typeface="Raleway"/>
                <a:ea typeface="Raleway"/>
                <a:cs typeface="Raleway"/>
                <a:sym typeface="Raleway"/>
              </a:rPr>
              <a:t>             </a:t>
            </a: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output voltage amplitude </a:t>
            </a:r>
            <a:r>
              <a:rPr b="1" lang="en-GB" sz="2000">
                <a:solidFill>
                  <a:srgbClr val="FFFFFF"/>
                </a:solidFill>
                <a:latin typeface="Raleway"/>
                <a:ea typeface="Raleway"/>
                <a:cs typeface="Raleway"/>
                <a:sym typeface="Raleway"/>
              </a:rPr>
              <a:t>Vset</a:t>
            </a:r>
            <a:r>
              <a:rPr lang="en-GB" sz="2000">
                <a:solidFill>
                  <a:srgbClr val="FFFFFF"/>
                </a:solidFill>
                <a:latin typeface="Raleway"/>
                <a:ea typeface="Raleway"/>
                <a:cs typeface="Raleway"/>
                <a:sym typeface="Raleway"/>
              </a:rPr>
              <a:t> of the welding machine,</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chemeClr val="lt1"/>
                </a:solidFill>
                <a:latin typeface="Raleway"/>
                <a:ea typeface="Raleway"/>
                <a:cs typeface="Raleway"/>
                <a:sym typeface="Raleway"/>
              </a:rPr>
              <a:t>             </a:t>
            </a: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the no-load voltage</a:t>
            </a:r>
            <a:r>
              <a:rPr b="1" lang="en-GB" sz="2000">
                <a:solidFill>
                  <a:srgbClr val="FFFFFF"/>
                </a:solidFill>
                <a:latin typeface="Raleway"/>
                <a:ea typeface="Raleway"/>
                <a:cs typeface="Raleway"/>
                <a:sym typeface="Raleway"/>
              </a:rPr>
              <a:t> V0</a:t>
            </a:r>
            <a:r>
              <a:rPr lang="en-GB" sz="2000">
                <a:solidFill>
                  <a:srgbClr val="FFFFFF"/>
                </a:solidFill>
                <a:latin typeface="Raleway"/>
                <a:ea typeface="Raleway"/>
                <a:cs typeface="Raleway"/>
                <a:sym typeface="Raleway"/>
              </a:rPr>
              <a:t>,</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chemeClr val="lt1"/>
                </a:solidFill>
                <a:latin typeface="Raleway"/>
                <a:ea typeface="Raleway"/>
                <a:cs typeface="Raleway"/>
                <a:sym typeface="Raleway"/>
              </a:rPr>
              <a:t>             </a:t>
            </a: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arc current </a:t>
            </a:r>
            <a:r>
              <a:rPr b="1" lang="en-GB" sz="2000">
                <a:solidFill>
                  <a:srgbClr val="FFFFFF"/>
                </a:solidFill>
                <a:latin typeface="Raleway"/>
                <a:ea typeface="Raleway"/>
                <a:cs typeface="Raleway"/>
                <a:sym typeface="Raleway"/>
              </a:rPr>
              <a:t>Imin</a:t>
            </a:r>
            <a:r>
              <a:rPr lang="en-GB" sz="2000">
                <a:solidFill>
                  <a:srgbClr val="FFFFFF"/>
                </a:solidFill>
                <a:latin typeface="Raleway"/>
                <a:ea typeface="Raleway"/>
                <a:cs typeface="Raleway"/>
                <a:sym typeface="Raleway"/>
              </a:rPr>
              <a:t>,</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chemeClr val="lt1"/>
                </a:solidFill>
                <a:latin typeface="Raleway"/>
                <a:ea typeface="Raleway"/>
                <a:cs typeface="Raleway"/>
                <a:sym typeface="Raleway"/>
              </a:rPr>
              <a:t>             </a:t>
            </a: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maximum output current </a:t>
            </a:r>
            <a:r>
              <a:rPr b="1" lang="en-GB" sz="2000">
                <a:solidFill>
                  <a:srgbClr val="FFFFFF"/>
                </a:solidFill>
                <a:latin typeface="Raleway"/>
                <a:ea typeface="Raleway"/>
                <a:cs typeface="Raleway"/>
                <a:sym typeface="Raleway"/>
              </a:rPr>
              <a:t>Imax</a:t>
            </a:r>
            <a:r>
              <a:rPr lang="en-GB" sz="2000">
                <a:solidFill>
                  <a:srgbClr val="FFFFFF"/>
                </a:solidFill>
                <a:latin typeface="Raleway"/>
                <a:ea typeface="Raleway"/>
                <a:cs typeface="Raleway"/>
                <a:sym typeface="Raleway"/>
              </a:rPr>
              <a:t>,</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chemeClr val="lt1"/>
                </a:solidFill>
                <a:latin typeface="Raleway"/>
                <a:ea typeface="Raleway"/>
                <a:cs typeface="Raleway"/>
                <a:sym typeface="Raleway"/>
              </a:rPr>
              <a:t>             </a:t>
            </a: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a</a:t>
            </a:r>
            <a:r>
              <a:rPr lang="en-GB" sz="2000">
                <a:solidFill>
                  <a:srgbClr val="FFFFFF"/>
                </a:solidFill>
                <a:latin typeface="Raleway"/>
                <a:ea typeface="Raleway"/>
                <a:cs typeface="Raleway"/>
                <a:sym typeface="Raleway"/>
              </a:rPr>
              <a:t>nd other parameters such as electric signals, gun position signals, welding motion parameters, and workpiece thickness, temperature, etc.</a:t>
            </a:r>
            <a:endParaRPr sz="2000">
              <a:solidFill>
                <a:srgbClr val="FFFFFF"/>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359425" y="285050"/>
            <a:ext cx="83535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latin typeface="Raleway"/>
                <a:ea typeface="Raleway"/>
                <a:cs typeface="Raleway"/>
                <a:sym typeface="Raleway"/>
              </a:rPr>
              <a:t>=&gt;</a:t>
            </a:r>
            <a:r>
              <a:rPr lang="en-GB" sz="2000">
                <a:solidFill>
                  <a:srgbClr val="FFFFFF"/>
                </a:solidFill>
                <a:latin typeface="Raleway"/>
                <a:ea typeface="Raleway"/>
                <a:cs typeface="Raleway"/>
                <a:sym typeface="Raleway"/>
              </a:rPr>
              <a:t>These parameters helps to choose accurate droplet transfer control which is realized and the stability of the welding process is improved.</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rgbClr val="FFFFFF"/>
                </a:solidFill>
                <a:latin typeface="Raleway"/>
                <a:ea typeface="Raleway"/>
                <a:cs typeface="Raleway"/>
                <a:sym typeface="Raleway"/>
              </a:rPr>
              <a:t> </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b="1" lang="en-GB" sz="2000">
                <a:latin typeface="Raleway"/>
                <a:ea typeface="Raleway"/>
                <a:cs typeface="Raleway"/>
                <a:sym typeface="Raleway"/>
              </a:rPr>
              <a:t>D</a:t>
            </a:r>
            <a:r>
              <a:rPr b="1" lang="en-GB" sz="2000">
                <a:latin typeface="Raleway"/>
                <a:ea typeface="Raleway"/>
                <a:cs typeface="Raleway"/>
                <a:sym typeface="Raleway"/>
              </a:rPr>
              <a:t>roplet transfer mode:</a:t>
            </a:r>
            <a:r>
              <a:rPr lang="en-GB" sz="2000">
                <a:solidFill>
                  <a:srgbClr val="FFFFFF"/>
                </a:solidFill>
                <a:latin typeface="Raleway"/>
                <a:ea typeface="Raleway"/>
                <a:cs typeface="Raleway"/>
                <a:sym typeface="Raleway"/>
              </a:rPr>
              <a:t> </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rgbClr val="FFFFFF"/>
                </a:solidFill>
                <a:latin typeface="Raleway"/>
                <a:ea typeface="Raleway"/>
                <a:cs typeface="Raleway"/>
                <a:sym typeface="Raleway"/>
              </a:rPr>
              <a:t>                  It is affected by voltage and current intensities,electrode polarity,filler wire,shielding gas etc.</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2000">
                <a:solidFill>
                  <a:srgbClr val="FFFFFF"/>
                </a:solidFill>
                <a:latin typeface="Raleway"/>
                <a:ea typeface="Raleway"/>
                <a:cs typeface="Raleway"/>
                <a:sym typeface="Raleway"/>
              </a:rPr>
              <a:t>                  Which helps is choosing optimum values of the above there by increasing the stability and quality of the welding joint.</a:t>
            </a:r>
            <a:endParaRPr sz="2000">
              <a:solidFill>
                <a:srgbClr val="FFFFFF"/>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557725" y="532950"/>
            <a:ext cx="7944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latin typeface="Raleway"/>
                <a:ea typeface="Raleway"/>
                <a:cs typeface="Raleway"/>
                <a:sym typeface="Raleway"/>
              </a:rPr>
              <a:t>CONCLUSION:</a:t>
            </a:r>
            <a:endParaRPr b="1" sz="2500">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t/>
            </a:r>
            <a:endParaRPr sz="2000">
              <a:solidFill>
                <a:srgbClr val="FFFFFF"/>
              </a:solidFill>
              <a:latin typeface="Raleway"/>
              <a:ea typeface="Raleway"/>
              <a:cs typeface="Raleway"/>
              <a:sym typeface="Raleway"/>
            </a:endParaRPr>
          </a:p>
          <a:p>
            <a:pPr indent="0" lvl="0" marL="0" rtl="0" algn="l">
              <a:spcBef>
                <a:spcPts val="0"/>
              </a:spcBef>
              <a:spcAft>
                <a:spcPts val="0"/>
              </a:spcAft>
              <a:buNone/>
            </a:pPr>
            <a:r>
              <a:rPr lang="en-GB" sz="1900">
                <a:latin typeface="Raleway"/>
                <a:ea typeface="Raleway"/>
                <a:cs typeface="Raleway"/>
                <a:sym typeface="Raleway"/>
              </a:rPr>
              <a:t>In this study, the application of wire communication technology in the remote welding system will have a positive effect on improving the reliability of offshore construction and has broad application prospects and technological convergence of power line communication, and remote welding.</a:t>
            </a:r>
            <a:endParaRPr sz="1900">
              <a:latin typeface="Raleway"/>
              <a:ea typeface="Raleway"/>
              <a:cs typeface="Raleway"/>
              <a:sym typeface="Raleway"/>
            </a:endParaRPr>
          </a:p>
          <a:p>
            <a:pPr indent="0" lvl="0" marL="0" rtl="0" algn="l">
              <a:spcBef>
                <a:spcPts val="0"/>
              </a:spcBef>
              <a:spcAft>
                <a:spcPts val="0"/>
              </a:spcAft>
              <a:buNone/>
            </a:pPr>
            <a:r>
              <a:rPr lang="en-GB" sz="1900">
                <a:latin typeface="Raleway"/>
                <a:ea typeface="Raleway"/>
                <a:cs typeface="Raleway"/>
                <a:sym typeface="Raleway"/>
              </a:rPr>
              <a:t>It will lay a foundation for the application of the remote robot welding technology in the construction of national key engineering.</a:t>
            </a:r>
            <a:endParaRPr sz="19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