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3" r:id="rId3"/>
    <p:sldId id="288" r:id="rId4"/>
    <p:sldId id="287" r:id="rId5"/>
    <p:sldId id="289" r:id="rId6"/>
    <p:sldId id="286" r:id="rId7"/>
    <p:sldId id="291" r:id="rId8"/>
    <p:sldId id="260" r:id="rId9"/>
    <p:sldId id="271" r:id="rId10"/>
    <p:sldId id="258" r:id="rId11"/>
    <p:sldId id="261" r:id="rId12"/>
    <p:sldId id="262" r:id="rId13"/>
    <p:sldId id="272" r:id="rId14"/>
    <p:sldId id="276" r:id="rId15"/>
    <p:sldId id="274" r:id="rId16"/>
    <p:sldId id="281" r:id="rId17"/>
    <p:sldId id="28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https://kotlinlang.org/</a:t>
            </a:r>
            <a:endParaRPr/>
          </a:p>
        </p:txBody>
      </p:sp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531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https://kotlinlang.org/</a:t>
            </a:r>
            <a:endParaRPr/>
          </a:p>
        </p:txBody>
      </p:sp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11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55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06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https://kotlinlang.org/</a:t>
            </a:r>
            <a:endParaRPr/>
          </a:p>
        </p:txBody>
      </p:sp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droid/sunflower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github.com/android/plai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iosched" TargetMode="External"/><Relationship Id="rId5" Type="http://schemas.openxmlformats.org/officeDocument/2006/relationships/hyperlink" Target="https://github.com/android/architecture-samples" TargetMode="Externa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eolearn.com/magazine/native-vs-cross-platform-apps-youll-be-the-winner#:~:text=Native%20apps%20are%20developed%20exclusively,language%20compatible%20with%20the%20platform.&amp;text=and%20vice%20versa.-,Cross%2Dplatform%20apps%20are%20compatible%20with%20multiple%20platforms.,to%20these%20two%20operating%20systems.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vents.withgoogle.com/30-daysofflutter/#cont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g.co/android/studyjams" TargetMode="External"/><Relationship Id="rId7" Type="http://schemas.openxmlformats.org/officeDocument/2006/relationships/hyperlink" Target="https://classroom.udacity.com/courses/ud94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assroom.udacity.com/courses/ud9012" TargetMode="External"/><Relationship Id="rId5" Type="http://schemas.openxmlformats.org/officeDocument/2006/relationships/hyperlink" Target="https://classroom.udacity.com/courses/ud9011" TargetMode="External"/><Relationship Id="rId4" Type="http://schemas.openxmlformats.org/officeDocument/2006/relationships/hyperlink" Target="https://developer.android.com/courses/kotlin-android-fundamentals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8021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rgbClr val="1B1B1B"/>
                </a:solidFill>
              </a:rPr>
              <a:t>How to be an Android </a:t>
            </a:r>
            <a:r>
              <a:rPr lang="en-US" sz="5400" dirty="0" smtClean="0">
                <a:solidFill>
                  <a:srgbClr val="1B1B1B"/>
                </a:solidFill>
              </a:rPr>
              <a:t>developer</a:t>
            </a:r>
            <a:endParaRPr dirty="0"/>
          </a:p>
        </p:txBody>
      </p:sp>
      <p:sp>
        <p:nvSpPr>
          <p:cNvPr id="90" name="Google Shape;90;p13"/>
          <p:cNvSpPr/>
          <p:nvPr/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 descr="Android Academ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 extrusionOk="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 l="33525" t="5243" r="33525" b="36179"/>
          <a:stretch/>
        </p:blipFill>
        <p:spPr>
          <a:xfrm>
            <a:off x="4860081" y="896194"/>
            <a:ext cx="2560320" cy="2560320"/>
          </a:xfrm>
          <a:custGeom>
            <a:avLst/>
            <a:gdLst/>
            <a:ahLst/>
            <a:cxnLst/>
            <a:rect l="l" t="t" r="r" b="b"/>
            <a:pathLst>
              <a:path w="4017196" h="4017196" extrusionOk="0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  <a:noFill/>
          <a:ln>
            <a:noFill/>
          </a:ln>
        </p:spPr>
      </p:pic>
      <p:cxnSp>
        <p:nvCxnSpPr>
          <p:cNvPr id="94" name="Google Shape;94;p13"/>
          <p:cNvCxnSpPr/>
          <p:nvPr/>
        </p:nvCxnSpPr>
        <p:spPr>
          <a:xfrm>
            <a:off x="5775960" y="4971278"/>
            <a:ext cx="640080" cy="0"/>
          </a:xfrm>
          <a:prstGeom prst="straightConnector1">
            <a:avLst/>
          </a:prstGeom>
          <a:noFill/>
          <a:ln w="28575" cap="flat" cmpd="sng">
            <a:solidFill>
              <a:srgbClr val="A4C93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551553" y="304802"/>
            <a:ext cx="11097349" cy="15731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C5C2C2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Why Android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5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641" r="2" b="2"/>
          <a:stretch/>
        </p:blipFill>
        <p:spPr>
          <a:xfrm>
            <a:off x="549058" y="2311326"/>
            <a:ext cx="5431536" cy="3765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1408" y="2552951"/>
            <a:ext cx="5431536" cy="32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 err="1">
                <a:solidFill>
                  <a:srgbClr val="FFFFFF"/>
                </a:solidFill>
              </a:rPr>
              <a:t>Kotlin</a:t>
            </a:r>
            <a:r>
              <a:rPr lang="en-US" sz="4000" dirty="0">
                <a:solidFill>
                  <a:srgbClr val="FFFFFF"/>
                </a:solidFill>
              </a:rPr>
              <a:t> Advantages</a:t>
            </a:r>
            <a:endParaRPr dirty="0"/>
          </a:p>
        </p:txBody>
      </p:sp>
      <p:grpSp>
        <p:nvGrpSpPr>
          <p:cNvPr id="146" name="Google Shape;146;p18"/>
          <p:cNvGrpSpPr/>
          <p:nvPr/>
        </p:nvGrpSpPr>
        <p:grpSpPr>
          <a:xfrm>
            <a:off x="1036320" y="3516948"/>
            <a:ext cx="10119358" cy="1897379"/>
            <a:chOff x="0" y="616992"/>
            <a:chExt cx="10119358" cy="1897379"/>
          </a:xfrm>
        </p:grpSpPr>
        <p:sp>
          <p:nvSpPr>
            <p:cNvPr id="147" name="Google Shape;147;p18"/>
            <p:cNvSpPr/>
            <p:nvPr/>
          </p:nvSpPr>
          <p:spPr>
            <a:xfrm>
              <a:off x="0" y="616992"/>
              <a:ext cx="1581149" cy="189737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0" y="1375943"/>
              <a:ext cx="1581149" cy="1138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175" tIns="0" rIns="156175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Kotlin is free and open</a:t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0" y="616992"/>
              <a:ext cx="1581149" cy="7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0" y="616992"/>
              <a:ext cx="1581149" cy="7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175" tIns="165100" rIns="156175" bIns="165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707641" y="616992"/>
              <a:ext cx="1581149" cy="1897379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1707641" y="1375943"/>
              <a:ext cx="1581149" cy="1138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175" tIns="0" rIns="156175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Expressive and Concise</a:t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707641" y="616992"/>
              <a:ext cx="1581149" cy="7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1707641" y="616992"/>
              <a:ext cx="1581149" cy="7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175" tIns="165100" rIns="156175" bIns="165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415283" y="616992"/>
              <a:ext cx="1581149" cy="1897379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3415283" y="1375943"/>
              <a:ext cx="1581149" cy="1138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175" tIns="0" rIns="156175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Safer code</a:t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3415283" y="616992"/>
              <a:ext cx="1581149" cy="7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3415283" y="616992"/>
              <a:ext cx="1581149" cy="7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175" tIns="165100" rIns="156175" bIns="165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122925" y="616992"/>
              <a:ext cx="1581149" cy="1897379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5122925" y="1375943"/>
              <a:ext cx="1581149" cy="1138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175" tIns="0" rIns="156175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Interoperable</a:t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122925" y="616992"/>
              <a:ext cx="1581149" cy="7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5122925" y="616992"/>
              <a:ext cx="1581149" cy="7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175" tIns="165100" rIns="156175" bIns="165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6830567" y="616992"/>
              <a:ext cx="1581149" cy="1897379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6830567" y="1375943"/>
              <a:ext cx="1581149" cy="1138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175" tIns="0" rIns="156175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Structured concurrency</a:t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6830567" y="616992"/>
              <a:ext cx="1581149" cy="7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6830567" y="616992"/>
              <a:ext cx="1581149" cy="7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175" tIns="165100" rIns="156175" bIns="165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8538209" y="616992"/>
              <a:ext cx="1581149" cy="189737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8538209" y="1375943"/>
              <a:ext cx="1581149" cy="1138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175" tIns="0" rIns="156175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Android is Kotlin first since 2019</a:t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8538209" y="616992"/>
              <a:ext cx="1581149" cy="7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 txBox="1"/>
            <p:nvPr/>
          </p:nvSpPr>
          <p:spPr>
            <a:xfrm>
              <a:off x="8538209" y="616992"/>
              <a:ext cx="1581149" cy="7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175" tIns="165100" rIns="156175" bIns="165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06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Top Applications/Companies Using </a:t>
            </a:r>
            <a:r>
              <a:rPr lang="en-IN" dirty="0" err="1">
                <a:solidFill>
                  <a:schemeClr val="bg1"/>
                </a:solidFill>
              </a:rPr>
              <a:t>Kotlin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28871" y="2152243"/>
            <a:ext cx="10515600" cy="4351338"/>
          </a:xfrm>
        </p:spPr>
        <p:txBody>
          <a:bodyPr/>
          <a:lstStyle/>
          <a:p>
            <a:r>
              <a:rPr lang="en-IN" b="1" dirty="0"/>
              <a:t>Google</a:t>
            </a:r>
            <a:endParaRPr lang="en-IN" dirty="0"/>
          </a:p>
          <a:p>
            <a:r>
              <a:rPr lang="en-IN" b="1" dirty="0"/>
              <a:t>Pinterest</a:t>
            </a:r>
            <a:endParaRPr lang="en-IN" dirty="0"/>
          </a:p>
          <a:p>
            <a:r>
              <a:rPr lang="en-IN" b="1" dirty="0"/>
              <a:t>Square</a:t>
            </a:r>
            <a:endParaRPr lang="en-IN" dirty="0"/>
          </a:p>
          <a:p>
            <a:r>
              <a:rPr lang="en-IN" b="1" dirty="0"/>
              <a:t>Trello</a:t>
            </a:r>
            <a:endParaRPr lang="en-IN" dirty="0"/>
          </a:p>
          <a:p>
            <a:r>
              <a:rPr lang="en-IN" b="1" dirty="0"/>
              <a:t>Evernote</a:t>
            </a:r>
            <a:endParaRPr lang="en-IN" dirty="0"/>
          </a:p>
          <a:p>
            <a:r>
              <a:rPr lang="en-IN" b="1" dirty="0" smtClean="0"/>
              <a:t>Tinder</a:t>
            </a:r>
          </a:p>
          <a:p>
            <a:r>
              <a:rPr lang="en-IN" b="1" dirty="0" smtClean="0"/>
              <a:t>Netflix</a:t>
            </a:r>
            <a:endParaRPr lang="en-IN" dirty="0"/>
          </a:p>
          <a:p>
            <a:r>
              <a:rPr lang="en-IN" b="1" dirty="0" smtClean="0"/>
              <a:t>Airbnb</a:t>
            </a:r>
          </a:p>
          <a:p>
            <a:r>
              <a:rPr lang="en-IN" b="1" dirty="0" err="1" smtClean="0"/>
              <a:t>Zomato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/>
          <p:nvPr/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9"/>
          <p:cNvSpPr/>
          <p:nvPr/>
        </p:nvSpPr>
        <p:spPr>
          <a:xfrm>
            <a:off x="2144484" y="0"/>
            <a:ext cx="7837716" cy="6858000"/>
          </a:xfrm>
          <a:custGeom>
            <a:avLst/>
            <a:gdLst/>
            <a:ahLst/>
            <a:cxnLst/>
            <a:rect l="l" t="t" r="r" b="b"/>
            <a:pathLst>
              <a:path w="7837716" h="6858000" extrusionOk="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9" descr="Android Logo - PNG and Vector - Logo Downloa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3381" y="1176793"/>
            <a:ext cx="4548146" cy="45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Project structure</a:t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3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7613" y="0"/>
            <a:ext cx="4504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Android components</a:t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284;p31"/>
          <p:cNvGrpSpPr/>
          <p:nvPr/>
        </p:nvGrpSpPr>
        <p:grpSpPr>
          <a:xfrm>
            <a:off x="6099048" y="645515"/>
            <a:ext cx="5257800" cy="5457240"/>
            <a:chOff x="0" y="23723"/>
            <a:chExt cx="5257800" cy="5457240"/>
          </a:xfrm>
        </p:grpSpPr>
        <p:sp>
          <p:nvSpPr>
            <p:cNvPr id="285" name="Google Shape;285;p31"/>
            <p:cNvSpPr/>
            <p:nvPr/>
          </p:nvSpPr>
          <p:spPr>
            <a:xfrm>
              <a:off x="0" y="481283"/>
              <a:ext cx="5257800" cy="781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262890" y="23723"/>
              <a:ext cx="3680460" cy="91512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 txBox="1"/>
            <p:nvPr/>
          </p:nvSpPr>
          <p:spPr>
            <a:xfrm>
              <a:off x="307562" y="68395"/>
              <a:ext cx="3591116" cy="825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100" tIns="0" rIns="1391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Activities</a:t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0" y="1887443"/>
              <a:ext cx="5257800" cy="781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0C9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62890" y="1429883"/>
              <a:ext cx="3680460" cy="915120"/>
            </a:xfrm>
            <a:prstGeom prst="roundRect">
              <a:avLst>
                <a:gd name="adj" fmla="val 16667"/>
              </a:avLst>
            </a:prstGeom>
            <a:solidFill>
              <a:srgbClr val="50C9B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 txBox="1"/>
            <p:nvPr/>
          </p:nvSpPr>
          <p:spPr>
            <a:xfrm>
              <a:off x="307562" y="1474555"/>
              <a:ext cx="3591116" cy="825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100" tIns="0" rIns="1391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Services</a:t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0" y="3293603"/>
              <a:ext cx="5257800" cy="781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8BD6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262890" y="2836043"/>
              <a:ext cx="3680460" cy="915120"/>
            </a:xfrm>
            <a:prstGeom prst="roundRect">
              <a:avLst>
                <a:gd name="adj" fmla="val 16667"/>
              </a:avLst>
            </a:prstGeom>
            <a:solidFill>
              <a:srgbClr val="48BD6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 txBox="1"/>
            <p:nvPr/>
          </p:nvSpPr>
          <p:spPr>
            <a:xfrm>
              <a:off x="307562" y="2880715"/>
              <a:ext cx="3591116" cy="825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100" tIns="0" rIns="1391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Broadcast receivers</a:t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0" y="4699763"/>
              <a:ext cx="5257800" cy="781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6FAB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262890" y="4242204"/>
              <a:ext cx="3680460" cy="915120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 txBox="1"/>
            <p:nvPr/>
          </p:nvSpPr>
          <p:spPr>
            <a:xfrm>
              <a:off x="307562" y="4286876"/>
              <a:ext cx="3591116" cy="825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100" tIns="0" rIns="1391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 providers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/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8"/>
          <p:cNvSpPr txBox="1"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Google Sample Apps</a:t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0" y="738619"/>
            <a:ext cx="5000438" cy="5400962"/>
          </a:xfrm>
          <a:custGeom>
            <a:avLst/>
            <a:gdLst/>
            <a:ahLst/>
            <a:cxnLst/>
            <a:rect l="l" t="t" r="r" b="b"/>
            <a:pathLst>
              <a:path w="5000438" h="5400962" extrusionOk="0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38" descr="Smart Pho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254" y="1629089"/>
            <a:ext cx="3620021" cy="362002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8"/>
          <p:cNvSpPr txBox="1">
            <a:spLocks noGrp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5"/>
              </a:rPr>
              <a:t>Architecture Samples</a:t>
            </a:r>
            <a:endParaRPr sz="2000" dirty="0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6"/>
              </a:rPr>
              <a:t>Google IO App</a:t>
            </a:r>
            <a:endParaRPr sz="2000" dirty="0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7"/>
              </a:rPr>
              <a:t>Plaid App</a:t>
            </a:r>
            <a:endParaRPr sz="2000" dirty="0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8"/>
              </a:rPr>
              <a:t>Sunflower App</a:t>
            </a: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9"/>
          <p:cNvSpPr txBox="1"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6vdma9166ldh.cloudfront.net/media/images/1545372247275-Pros-and-Cons-of-Native-and-Cross-Platform-Ap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226"/>
            <a:ext cx="12192000" cy="690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48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FFFFFF"/>
              </a:buClr>
              <a:buSzPts val="4000"/>
            </a:pPr>
            <a:r>
              <a:rPr lang="en-IN" sz="7200" b="1" dirty="0" smtClean="0">
                <a:solidFill>
                  <a:schemeClr val="bg1"/>
                </a:solidFill>
              </a:rPr>
              <a:t>Native </a:t>
            </a:r>
            <a:r>
              <a:rPr lang="en-IN" sz="7200" b="1" dirty="0">
                <a:solidFill>
                  <a:schemeClr val="bg1"/>
                </a:solidFill>
              </a:rPr>
              <a:t>vs. </a:t>
            </a:r>
            <a:r>
              <a:rPr lang="en-IN" sz="7200" b="1" dirty="0" smtClean="0">
                <a:solidFill>
                  <a:schemeClr val="bg1"/>
                </a:solidFill>
              </a:rPr>
              <a:t>Cross-Platform</a:t>
            </a:r>
            <a:endParaRPr sz="7200" dirty="0">
              <a:solidFill>
                <a:schemeClr val="bg1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idx="1"/>
          </p:nvPr>
        </p:nvSpPr>
        <p:spPr>
          <a:xfrm>
            <a:off x="599303" y="2753936"/>
            <a:ext cx="11512486" cy="3151178"/>
          </a:xfrm>
        </p:spPr>
        <p:txBody>
          <a:bodyPr/>
          <a:lstStyle/>
          <a:p>
            <a:r>
              <a:rPr lang="en-IN" sz="2000" b="1" dirty="0"/>
              <a:t>Performance </a:t>
            </a:r>
            <a:r>
              <a:rPr lang="en-US" sz="2000" dirty="0"/>
              <a:t>Native apps make the best use of resources and utilize the platform’s capabilities up to its full potential </a:t>
            </a:r>
            <a:r>
              <a:rPr lang="en-IN" sz="2000" b="1" dirty="0"/>
              <a:t>Winner - Native</a:t>
            </a:r>
          </a:p>
          <a:p>
            <a:r>
              <a:rPr lang="en-IN" sz="2000" b="1" i="1" dirty="0"/>
              <a:t>Features </a:t>
            </a:r>
            <a:r>
              <a:rPr lang="en-US" sz="2000" dirty="0"/>
              <a:t>Native apps can make use of the device’s native feature, especially with iOS, which runs only on Apple’s proprietary devices </a:t>
            </a:r>
            <a:r>
              <a:rPr lang="en-IN" sz="2000" b="1" dirty="0"/>
              <a:t>Winner - Native</a:t>
            </a:r>
          </a:p>
          <a:p>
            <a:r>
              <a:rPr lang="en-IN" sz="2000" b="1" i="1" dirty="0"/>
              <a:t>Feasibility </a:t>
            </a:r>
            <a:r>
              <a:rPr lang="en-US" sz="2000" dirty="0"/>
              <a:t>Native app development takes twice as much time as cross-platform apps. The cost is also higher since it usually requires building more than one app. Cross-platform apps are relatively cheaper in terms of development and maintenance, You are investing in a single app and that is all you will have to maintain  However, sometimes, the higher number of issues and bugs outweigh this advantage. </a:t>
            </a:r>
            <a:r>
              <a:rPr lang="en-IN" sz="2000" b="1" dirty="0" smtClean="0"/>
              <a:t>Winner </a:t>
            </a:r>
            <a:r>
              <a:rPr lang="en-IN" sz="2000" b="1" dirty="0"/>
              <a:t>– Tie</a:t>
            </a:r>
          </a:p>
          <a:p>
            <a:r>
              <a:rPr lang="en-IN" sz="2000" b="1" dirty="0"/>
              <a:t>Source: </a:t>
            </a:r>
            <a:r>
              <a:rPr lang="en-US" sz="2000" dirty="0">
                <a:hlinkClick r:id="rId4"/>
              </a:rPr>
              <a:t>Native VS Cross-Platform Apps | Differences Between Native and Cross-Platform Apps (zeolearn.com)</a:t>
            </a:r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  <a:p>
            <a:pPr marL="11430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6103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FFFFFF"/>
              </a:buClr>
              <a:buSzPts val="4000"/>
            </a:pPr>
            <a:r>
              <a:rPr lang="en-IN" sz="6600" b="1" i="1" dirty="0" smtClean="0">
                <a:solidFill>
                  <a:schemeClr val="bg1"/>
                </a:solidFill>
              </a:rPr>
              <a:t>Conclusion</a:t>
            </a:r>
            <a:endParaRPr sz="7200" dirty="0">
              <a:solidFill>
                <a:schemeClr val="bg1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idx="1"/>
          </p:nvPr>
        </p:nvSpPr>
        <p:spPr>
          <a:xfrm>
            <a:off x="599303" y="2753936"/>
            <a:ext cx="11512486" cy="3151178"/>
          </a:xfrm>
        </p:spPr>
        <p:txBody>
          <a:bodyPr/>
          <a:lstStyle/>
          <a:p>
            <a:r>
              <a:rPr lang="en-US" sz="2400" dirty="0"/>
              <a:t>Native apps seem far superior in terms of performance and user </a:t>
            </a:r>
            <a:r>
              <a:rPr lang="en-US" sz="2400" dirty="0" smtClean="0"/>
              <a:t>experience</a:t>
            </a:r>
          </a:p>
          <a:p>
            <a:r>
              <a:rPr lang="en-US" sz="2400" dirty="0"/>
              <a:t> Simple applications like games and content distribution apps are usually developed as a cross-platform app while apps with specific features are native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Cross-platform is also preferred for B2B apps where deployment time is of utmost importance. Many small businesses also opt for cross-platform due to their limited </a:t>
            </a:r>
            <a:r>
              <a:rPr lang="en-US" sz="2400" dirty="0" smtClean="0"/>
              <a:t>budget</a:t>
            </a:r>
            <a:endParaRPr lang="en-US" sz="2400" b="1" dirty="0" smtClean="0"/>
          </a:p>
          <a:p>
            <a:r>
              <a:rPr lang="en-US" sz="2400" b="1" dirty="0"/>
              <a:t>It is important for you to choose a platform that meets your needs, requirements, as well as your target audience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8851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Apps made with Flutter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74" y="2753936"/>
            <a:ext cx="3491267" cy="1923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73" y="4677633"/>
            <a:ext cx="3466629" cy="1803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872" y="2741026"/>
            <a:ext cx="5989693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4214" y="3486405"/>
            <a:ext cx="6276975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8830" y="4098434"/>
            <a:ext cx="4019527" cy="212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7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357" y="136868"/>
            <a:ext cx="10515600" cy="4351338"/>
          </a:xfrm>
        </p:spPr>
        <p:txBody>
          <a:bodyPr/>
          <a:lstStyle/>
          <a:p>
            <a:r>
              <a:rPr lang="en-US" b="1" dirty="0"/>
              <a:t>Resources for Getting started with Flutter </a:t>
            </a:r>
            <a:endParaRPr lang="en-US" b="1" dirty="0" smtClean="0"/>
          </a:p>
          <a:p>
            <a:r>
              <a:rPr lang="en-US" b="1" dirty="0">
                <a:hlinkClick r:id="rId2"/>
              </a:rPr>
              <a:t>https://events.withgoogle.com/30-daysofflutter/#</a:t>
            </a:r>
            <a:r>
              <a:rPr lang="en-US" b="1" dirty="0" smtClean="0">
                <a:hlinkClick r:id="rId2"/>
              </a:rPr>
              <a:t>content</a:t>
            </a:r>
            <a:r>
              <a:rPr lang="en-US" b="1" dirty="0" smtClean="0"/>
              <a:t> </a:t>
            </a:r>
          </a:p>
          <a:p>
            <a:r>
              <a:rPr lang="en-US" b="1" i="1" u="sng" dirty="0" smtClean="0"/>
              <a:t>(</a:t>
            </a:r>
            <a:r>
              <a:rPr lang="en-US" b="1" i="1" u="sng" dirty="0"/>
              <a:t>Last date to register is 31st Jan, 11:30pm PST</a:t>
            </a:r>
            <a:r>
              <a:rPr lang="en-US" b="1" i="1" u="sng" dirty="0" smtClean="0"/>
              <a:t>.)</a:t>
            </a:r>
            <a:endParaRPr lang="en-US" b="1" i="1" u="sng" dirty="0"/>
          </a:p>
          <a:p>
            <a:r>
              <a:rPr lang="en-US" b="1" dirty="0"/>
              <a:t>Video  Resource </a:t>
            </a:r>
          </a:p>
          <a:p>
            <a:r>
              <a:rPr lang="en-US" dirty="0"/>
              <a:t>https://www.youtube.com/playlist?list=PL4cUxeGkcC9jLYyp2Aoh6hcWuxFDX6PBJ</a:t>
            </a:r>
          </a:p>
          <a:p>
            <a:r>
              <a:rPr lang="en-US" b="1" dirty="0"/>
              <a:t>Reading Resources</a:t>
            </a:r>
          </a:p>
          <a:p>
            <a:r>
              <a:rPr lang="en-US" dirty="0"/>
              <a:t>https://flutter.dev/docs/get-started/install </a:t>
            </a:r>
          </a:p>
          <a:p>
            <a:r>
              <a:rPr lang="en-US" dirty="0"/>
              <a:t>https://www.tutorialspoint.com/flutter/flutter_introduction_to_dart_programming.htm </a:t>
            </a:r>
          </a:p>
          <a:p>
            <a:r>
              <a:rPr lang="en-US" dirty="0"/>
              <a:t>https://flutter.dev/docs/get-started/codelab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6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Top Applications/Companies </a:t>
            </a:r>
            <a:r>
              <a:rPr lang="en-IN" dirty="0" smtClean="0">
                <a:solidFill>
                  <a:schemeClr val="bg1"/>
                </a:solidFill>
              </a:rPr>
              <a:t>Using </a:t>
            </a:r>
            <a:r>
              <a:rPr lang="en-IN" b="1" dirty="0">
                <a:solidFill>
                  <a:schemeClr val="bg1"/>
                </a:solidFill>
              </a:rPr>
              <a:t>React Native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48134" y="2506662"/>
            <a:ext cx="10515600" cy="4351338"/>
          </a:xfrm>
        </p:spPr>
        <p:txBody>
          <a:bodyPr/>
          <a:lstStyle/>
          <a:p>
            <a:r>
              <a:rPr lang="en-US" sz="2400" b="1" dirty="0"/>
              <a:t>Facebook</a:t>
            </a:r>
            <a:r>
              <a:rPr lang="en-US" sz="2400" dirty="0"/>
              <a:t> Ads Manager. Ads Manager is the first full React Native, cross platform app built by </a:t>
            </a:r>
            <a:r>
              <a:rPr lang="en-US" sz="2400" b="1" dirty="0"/>
              <a:t>Facebook</a:t>
            </a:r>
            <a:r>
              <a:rPr lang="en-US" sz="2400" dirty="0"/>
              <a:t>. ...</a:t>
            </a:r>
          </a:p>
          <a:p>
            <a:r>
              <a:rPr lang="en-US" sz="2400" b="1" dirty="0"/>
              <a:t>Bloomberg</a:t>
            </a:r>
            <a:r>
              <a:rPr lang="en-US" sz="2400" dirty="0"/>
              <a:t>. </a:t>
            </a:r>
            <a:r>
              <a:rPr lang="en-US" sz="2400" b="1" dirty="0"/>
              <a:t>Bloomberg</a:t>
            </a:r>
            <a:r>
              <a:rPr lang="en-US" sz="2400" dirty="0"/>
              <a:t> app provides global business and finance news to the users. ...</a:t>
            </a:r>
          </a:p>
          <a:p>
            <a:r>
              <a:rPr lang="en-US" sz="2400" b="1" dirty="0" err="1"/>
              <a:t>AirBnB</a:t>
            </a:r>
            <a:r>
              <a:rPr lang="en-US" sz="2400" dirty="0"/>
              <a:t>. ...</a:t>
            </a:r>
          </a:p>
          <a:p>
            <a:r>
              <a:rPr lang="en-US" sz="2400" dirty="0"/>
              <a:t>Gyroscope. ...</a:t>
            </a:r>
          </a:p>
          <a:p>
            <a:r>
              <a:rPr lang="en-US" sz="2400" dirty="0" err="1"/>
              <a:t>Myntra</a:t>
            </a:r>
            <a:r>
              <a:rPr lang="en-US" sz="2400" dirty="0"/>
              <a:t>. </a:t>
            </a:r>
            <a:r>
              <a:rPr lang="en-US" sz="2400" dirty="0" smtClean="0"/>
              <a:t>...</a:t>
            </a:r>
          </a:p>
          <a:p>
            <a:r>
              <a:rPr lang="en-US" sz="2400" b="1" dirty="0" smtClean="0"/>
              <a:t>Discord</a:t>
            </a:r>
            <a:r>
              <a:rPr lang="en-US" sz="2400" dirty="0"/>
              <a:t>. ...</a:t>
            </a:r>
          </a:p>
          <a:p>
            <a:r>
              <a:rPr lang="en-US" sz="2400" b="1" dirty="0"/>
              <a:t>Instagram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473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261067"/>
            <a:ext cx="10515600" cy="2335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5042" cy="6332454"/>
          </a:xfrm>
        </p:spPr>
        <p:txBody>
          <a:bodyPr/>
          <a:lstStyle/>
          <a:p>
            <a:r>
              <a:rPr lang="en-IN" sz="3200" b="1" dirty="0" smtClean="0"/>
              <a:t>RESOURCES –KOTLIN :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>
                <a:hlinkClick r:id="rId3"/>
              </a:rPr>
              <a:t>https://</a:t>
            </a:r>
            <a:r>
              <a:rPr lang="en-IN" sz="3200" dirty="0" smtClean="0">
                <a:hlinkClick r:id="rId3"/>
              </a:rPr>
              <a:t>g.co/android/studyjams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US" sz="3200" dirty="0">
                <a:hlinkClick r:id="rId4"/>
              </a:rPr>
              <a:t>Android </a:t>
            </a:r>
            <a:r>
              <a:rPr lang="en-US" sz="3200" dirty="0" err="1">
                <a:hlinkClick r:id="rId4"/>
              </a:rPr>
              <a:t>Kotlin</a:t>
            </a:r>
            <a:r>
              <a:rPr lang="en-US" sz="3200" dirty="0">
                <a:hlinkClick r:id="rId4"/>
              </a:rPr>
              <a:t> Fundamentals  |  Training Courses  |  Android </a:t>
            </a:r>
            <a:r>
              <a:rPr lang="en-US" sz="3200" dirty="0" smtClean="0">
                <a:hlinkClick r:id="rId4"/>
              </a:rPr>
              <a:t>Developers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VIDEO:</a:t>
            </a:r>
            <a:br>
              <a:rPr lang="en-IN" sz="3200" dirty="0" smtClean="0"/>
            </a:br>
            <a:r>
              <a:rPr lang="en-IN" sz="3200" dirty="0" err="1">
                <a:hlinkClick r:id="rId5"/>
              </a:rPr>
              <a:t>Kotlin</a:t>
            </a:r>
            <a:r>
              <a:rPr lang="en-IN" sz="3200" dirty="0">
                <a:hlinkClick r:id="rId5"/>
              </a:rPr>
              <a:t> </a:t>
            </a:r>
            <a:r>
              <a:rPr lang="en-IN" sz="3200" dirty="0" err="1">
                <a:hlinkClick r:id="rId5"/>
              </a:rPr>
              <a:t>Bootcamp</a:t>
            </a:r>
            <a:r>
              <a:rPr lang="en-IN" sz="3200" dirty="0">
                <a:hlinkClick r:id="rId5"/>
              </a:rPr>
              <a:t> for Programmers </a:t>
            </a:r>
            <a:r>
              <a:rPr lang="en-IN" sz="3200" dirty="0" smtClean="0">
                <a:hlinkClick r:id="rId5"/>
              </a:rPr>
              <a:t>– </a:t>
            </a:r>
            <a:r>
              <a:rPr lang="en-IN" sz="3200" dirty="0" err="1" smtClean="0">
                <a:hlinkClick r:id="rId5"/>
              </a:rPr>
              <a:t>Udacity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US" sz="3200" dirty="0">
                <a:hlinkClick r:id="rId6"/>
              </a:rPr>
              <a:t>Developing Android Apps with </a:t>
            </a:r>
            <a:r>
              <a:rPr lang="en-US" sz="3200" dirty="0" err="1">
                <a:hlinkClick r:id="rId6"/>
              </a:rPr>
              <a:t>Kotlin</a:t>
            </a:r>
            <a:r>
              <a:rPr lang="en-US" sz="3200" dirty="0">
                <a:hlinkClick r:id="rId6"/>
              </a:rPr>
              <a:t> </a:t>
            </a:r>
            <a:r>
              <a:rPr lang="en-US" sz="3200" dirty="0" smtClean="0">
                <a:hlinkClick r:id="rId6"/>
              </a:rPr>
              <a:t>– </a:t>
            </a:r>
            <a:r>
              <a:rPr lang="en-US" sz="3200" dirty="0" err="1" smtClean="0">
                <a:hlinkClick r:id="rId6"/>
              </a:rPr>
              <a:t>Udacity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>
                <a:hlinkClick r:id="rId7"/>
              </a:rPr>
              <a:t>Advanced Android with </a:t>
            </a:r>
            <a:r>
              <a:rPr lang="en-US" sz="3200" dirty="0" err="1">
                <a:hlinkClick r:id="rId7"/>
              </a:rPr>
              <a:t>Kotlin</a:t>
            </a:r>
            <a:r>
              <a:rPr lang="en-US" sz="3200" dirty="0">
                <a:hlinkClick r:id="rId7"/>
              </a:rPr>
              <a:t> - </a:t>
            </a:r>
            <a:r>
              <a:rPr lang="en-US" sz="3200" dirty="0" err="1">
                <a:hlinkClick r:id="rId7"/>
              </a:rPr>
              <a:t>Udacity</a:t>
            </a:r>
            <a:endParaRPr lang="en-IN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385347"/>
            <a:ext cx="6773779" cy="22920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7" ma:contentTypeDescription="Create a new document." ma:contentTypeScope="" ma:versionID="6c327f437cfb9f6e7bc167d2ca0ae004">
  <xsd:schema xmlns:xsd="http://www.w3.org/2001/XMLSchema" xmlns:xs="http://www.w3.org/2001/XMLSchema" xmlns:p="http://schemas.microsoft.com/office/2006/metadata/properties" xmlns:ns2="d12f77d6-7435-44c9-91b9-005915f196b3" targetNamespace="http://schemas.microsoft.com/office/2006/metadata/properties" ma:root="true" ma:fieldsID="b7a776632fecd6944e01c1e18fca0919" ns2:_="">
    <xsd:import namespace="d12f77d6-7435-44c9-91b9-005915f196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BA29B7-DE2F-461B-9B73-03A1B7FF121D}"/>
</file>

<file path=customXml/itemProps2.xml><?xml version="1.0" encoding="utf-8"?>
<ds:datastoreItem xmlns:ds="http://schemas.openxmlformats.org/officeDocument/2006/customXml" ds:itemID="{B80538BE-BEAD-4627-88E9-DC74F95203E1}"/>
</file>

<file path=customXml/itemProps3.xml><?xml version="1.0" encoding="utf-8"?>
<ds:datastoreItem xmlns:ds="http://schemas.openxmlformats.org/officeDocument/2006/customXml" ds:itemID="{CB65F070-D11F-4CE5-9827-AD889182CFDE}"/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157</Words>
  <Application>Microsoft Office PowerPoint</Application>
  <PresentationFormat>Widescreen</PresentationFormat>
  <Paragraphs>74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How to be an Android developer</vt:lpstr>
      <vt:lpstr>PowerPoint Presentation</vt:lpstr>
      <vt:lpstr>Native vs. Cross-Platform</vt:lpstr>
      <vt:lpstr>Conclusion</vt:lpstr>
      <vt:lpstr>Apps made with Flutter</vt:lpstr>
      <vt:lpstr>PowerPoint Presentation</vt:lpstr>
      <vt:lpstr>Top Applications/Companies Using React Native</vt:lpstr>
      <vt:lpstr>PowerPoint Presentation</vt:lpstr>
      <vt:lpstr>RESOURCES –KOTLIN : https://g.co/android/studyjams Android Kotlin Fundamentals  |  Training Courses  |  Android Developers      VIDEO: Kotlin Bootcamp for Programmers – Udacity Developing Android Apps with Kotlin – Udacity Advanced Android with Kotlin - Udacity</vt:lpstr>
      <vt:lpstr>Why Android</vt:lpstr>
      <vt:lpstr>Kotlin Advantages</vt:lpstr>
      <vt:lpstr>Top Applications/Companies Using Kotlin</vt:lpstr>
      <vt:lpstr>PowerPoint Presentation</vt:lpstr>
      <vt:lpstr>Project structure</vt:lpstr>
      <vt:lpstr>Android components</vt:lpstr>
      <vt:lpstr>Google Sample Apps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be an Android Engineer</dc:title>
  <cp:lastModifiedBy>s</cp:lastModifiedBy>
  <cp:revision>11</cp:revision>
  <dcterms:modified xsi:type="dcterms:W3CDTF">2021-01-30T09:16:12Z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