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16"/>
  </p:notesMasterIdLst>
  <p:sldIdLst>
    <p:sldId id="275" r:id="rId2"/>
    <p:sldId id="287" r:id="rId3"/>
    <p:sldId id="288" r:id="rId4"/>
    <p:sldId id="289" r:id="rId5"/>
    <p:sldId id="295" r:id="rId6"/>
    <p:sldId id="290" r:id="rId7"/>
    <p:sldId id="294" r:id="rId8"/>
    <p:sldId id="296" r:id="rId9"/>
    <p:sldId id="297" r:id="rId10"/>
    <p:sldId id="298" r:id="rId11"/>
    <p:sldId id="292" r:id="rId12"/>
    <p:sldId id="270" r:id="rId13"/>
    <p:sldId id="279" r:id="rId14"/>
    <p:sldId id="267" r:id="rId15"/>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it Viit" initials="VV" lastIdx="2" clrIdx="0">
    <p:extLst>
      <p:ext uri="{19B8F6BF-5375-455C-9EA6-DF929625EA0E}">
        <p15:presenceInfo xmlns:p15="http://schemas.microsoft.com/office/powerpoint/2012/main" userId="Viit Vi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AEFF"/>
    <a:srgbClr val="25A2FF"/>
    <a:srgbClr val="189CDE"/>
    <a:srgbClr val="0996FF"/>
    <a:srgbClr val="0192FF"/>
    <a:srgbClr val="0594FF"/>
    <a:srgbClr val="008FFA"/>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981B592-AEF7-4F19-89CE-62E2656F1C5E}" type="datetimeFigureOut">
              <a:rPr lang="en-IN" smtClean="0"/>
              <a:t>30-05-2022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5559C-9A1D-465C-BD22-C64000BBBB10}" type="slidenum">
              <a:rPr lang="en-IN" smtClean="0"/>
              <a:t>‹#›</a:t>
            </a:fld>
            <a:endParaRPr lang="en-IN"/>
          </a:p>
        </p:txBody>
      </p:sp>
    </p:spTree>
    <p:extLst>
      <p:ext uri="{BB962C8B-B14F-4D97-AF65-F5344CB8AC3E}">
        <p14:creationId xmlns:p14="http://schemas.microsoft.com/office/powerpoint/2010/main" val="311978485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12</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13</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14</a:t>
            </a:fld>
            <a:endParaRPr lang="en-IN"/>
          </a:p>
        </p:txBody>
      </p:sp>
    </p:spTree>
    <p:extLst>
      <p:ext uri="{BB962C8B-B14F-4D97-AF65-F5344CB8AC3E}">
        <p14:creationId xmlns:p14="http://schemas.microsoft.com/office/powerpoint/2010/main" val="121257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4</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5</a:t>
            </a:fld>
            <a:endParaRPr lang="en-IN"/>
          </a:p>
        </p:txBody>
      </p:sp>
    </p:spTree>
    <p:extLst>
      <p:ext uri="{BB962C8B-B14F-4D97-AF65-F5344CB8AC3E}">
        <p14:creationId xmlns:p14="http://schemas.microsoft.com/office/powerpoint/2010/main" val="75419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a:t>
            </a:fld>
            <a:endParaRPr lang="en-IN"/>
          </a:p>
        </p:txBody>
      </p:sp>
    </p:spTree>
    <p:extLst>
      <p:ext uri="{BB962C8B-B14F-4D97-AF65-F5344CB8AC3E}">
        <p14:creationId xmlns:p14="http://schemas.microsoft.com/office/powerpoint/2010/main" val="400837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8</a:t>
            </a:fld>
            <a:endParaRPr lang="en-IN"/>
          </a:p>
        </p:txBody>
      </p:sp>
    </p:spTree>
    <p:extLst>
      <p:ext uri="{BB962C8B-B14F-4D97-AF65-F5344CB8AC3E}">
        <p14:creationId xmlns:p14="http://schemas.microsoft.com/office/powerpoint/2010/main" val="243583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9</a:t>
            </a:fld>
            <a:endParaRPr lang="en-IN"/>
          </a:p>
        </p:txBody>
      </p:sp>
    </p:spTree>
    <p:extLst>
      <p:ext uri="{BB962C8B-B14F-4D97-AF65-F5344CB8AC3E}">
        <p14:creationId xmlns:p14="http://schemas.microsoft.com/office/powerpoint/2010/main" val="401729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a:t>
            </a:fld>
            <a:endParaRPr lang="en-IN"/>
          </a:p>
        </p:txBody>
      </p:sp>
    </p:spTree>
    <p:extLst>
      <p:ext uri="{BB962C8B-B14F-4D97-AF65-F5344CB8AC3E}">
        <p14:creationId xmlns:p14="http://schemas.microsoft.com/office/powerpoint/2010/main" val="3134867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E9C4-19AC-4D01-81DA-E140B97A9BA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4BCA5E5-3A78-455F-A1D5-145EA917384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BA8103-6802-402E-8A9C-2FB10C13AF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AEAE19A-DC0A-4D53-A4FB-E883E9391AD9}"/>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17209EA-FF5B-4648-B17D-3689B5157532}"/>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2736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BA33-3BCA-4D04-8B42-26F6BB1720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73B614-80E5-43E5-ACC0-10C09487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0C068-F4B8-4482-BCC2-F12B8405BE9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756C726-B8F7-46D8-A302-A3C69CBCE48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BB672F82-7742-49B4-9D22-A703AE78350A}"/>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251975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94F4A-84CD-42EC-A311-E7DDDE5B913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A6F8A3-D97A-477F-8A9F-5D2D8FC9CD9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C056D-23ED-4173-85A0-B789F940CF4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5C1BBEB-F29D-4181-968D-AF3F415CEC4F}"/>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FA03474-7DC7-49B8-A4C4-B10099ED3194}"/>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8576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BEFC-853B-4E71-90C0-35BD8D1F8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AD4BB9-BDA4-4C04-BA11-57AE021A7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1086A-60FA-47B2-80EA-B781B0D07FF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C0DE884-2704-4762-B1F7-A390B52525A3}"/>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4A9461B4-73E9-4628-92E8-74939F9E75BC}"/>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7522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589E-9D4B-44E6-BF11-C075A062967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2C8F49-9067-4135-A992-6FB9ECEA2A9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CD58BF-DC88-48A8-8054-8760C54DAE4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10900E-11FD-4ACA-8E87-4EC87F1A191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D8AF7084-87E6-4F73-9995-37B9D5DA77B1}"/>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99546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2823-44FC-4F0E-988B-2ACF3A6CE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CB5ADA-214B-4BFF-9D95-4AACAA678348}"/>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A0DDFE-CE85-4487-A2F7-D43D9AD99D2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FE3102-E054-4C70-8672-73C06D74E67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ADA228-140D-4F9B-A2FE-74BFB213CF2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728C3789-8D8D-4D5C-A015-00F074C78764}"/>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93226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AFB0-2CA1-458E-8D17-13C9D16023B7}"/>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98FFF-DC4E-46B0-93F5-FAB67A7D4A5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04111-7E13-4A52-A9E1-956A87C87ED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A34A28-7BD2-4B06-ABF5-89A47C15645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6BDF0-5B29-4A2F-8CC0-14E57446D9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41CA3A-A01B-4B5C-A4F8-C14D8EC45F28}"/>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88FCAA6B-C991-48DE-B578-AE2A9961C3C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9" name="Slide Number Placeholder 8">
            <a:extLst>
              <a:ext uri="{FF2B5EF4-FFF2-40B4-BE49-F238E27FC236}">
                <a16:creationId xmlns:a16="http://schemas.microsoft.com/office/drawing/2014/main" id="{D005B9A6-E7CF-4D3D-9193-F5CCF0408725}"/>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72219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AF43-78DB-4D57-9B2D-80B50CE22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681968-C016-4D62-894F-92EC20981B8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A43BC0E1-975B-4302-8CF3-C520CED7189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5" name="Slide Number Placeholder 4">
            <a:extLst>
              <a:ext uri="{FF2B5EF4-FFF2-40B4-BE49-F238E27FC236}">
                <a16:creationId xmlns:a16="http://schemas.microsoft.com/office/drawing/2014/main" id="{C92DAC7F-9355-4792-84EA-A4C808E3F218}"/>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153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6E9C9-69F5-4D64-AFCA-189935E7A94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C3FB54D1-AD89-4CA0-8134-5D2BAF3393B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4" name="Slide Number Placeholder 3">
            <a:extLst>
              <a:ext uri="{FF2B5EF4-FFF2-40B4-BE49-F238E27FC236}">
                <a16:creationId xmlns:a16="http://schemas.microsoft.com/office/drawing/2014/main" id="{413B8272-E3A3-4683-B86E-79218886BA30}"/>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40539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ADB3-F3C8-4862-AF7F-04DDE9A441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9489C0-5D66-43A0-995C-51CDB2B895D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69A2F6-A867-42FE-8C9C-0CD7E6653E7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B1724A67-3315-4540-9790-4166A5A8257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5DC2BE8-6B25-4D6D-A216-0288779C1086}"/>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8F23A18-5A76-4536-926B-E6B38286EE49}"/>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8725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3C2C-789D-4AF3-A6E0-0AE714409AD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A586BE-F0E8-46DC-B95E-EBCA679965B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35E20C7-39DD-4D17-B93E-E92481C7AFB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EB26E00D-6FB3-4F93-91B6-3385B363A08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4432EE8-F875-4115-8DB6-6E4C5A4D21E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4D366B0-CAEE-4D99-8704-EBC2029AC63D}"/>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03552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35254-BA2C-4834-85C4-C01A1408BB62}"/>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1206B-E85F-4151-9F6F-B42BD4F2A14C}"/>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7575DC-D9A3-4246-8E04-359C1E241650}"/>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A17412CA-D198-4AFA-9ADD-37508EAD6F93}"/>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5F525125-6F41-48E5-B98E-9C500B8810AA}"/>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FCAF691-C30B-4477-A4FB-AFF7F164B000}" type="slidenum">
              <a:rPr lang="en-IN" smtClean="0"/>
              <a:t>‹#›</a:t>
            </a:fld>
            <a:endParaRPr lang="en-IN"/>
          </a:p>
        </p:txBody>
      </p:sp>
    </p:spTree>
    <p:extLst>
      <p:ext uri="{BB962C8B-B14F-4D97-AF65-F5344CB8AC3E}">
        <p14:creationId xmlns:p14="http://schemas.microsoft.com/office/powerpoint/2010/main" val="31823848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non-conventional-sources-of-energy-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byjus.com/physics/energy/" TargetMode="External"/><Relationship Id="rId4" Type="http://schemas.openxmlformats.org/officeDocument/2006/relationships/hyperlink" Target="https://www.bing.com/search?q=advantages+of+non+conventional+energy+sources&amp;cvid=da2daac3945e44b6a736d4bed3617647&amp;aqs=edge.1.69i57j0l5j69i64.15141j0j1&amp;pglt=297&amp;FORM=ANNTA1&amp;PC=AST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toppr.com/guides/physics/sources-of-energy/non-conventional-sources-of-energ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oppr.com/guides/physics/sources-of-energy/non-conventional-sources-of-energ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813582" y="100967"/>
            <a:ext cx="7516836" cy="902154"/>
          </a:xfrm>
        </p:spPr>
        <p:txBody>
          <a:bodyPr>
            <a:normAutofit fontScale="90000"/>
          </a:bodyPr>
          <a:lstStyle/>
          <a:p>
            <a:pPr>
              <a:lnSpc>
                <a:spcPct val="100000"/>
              </a:lnSpc>
            </a:pPr>
            <a:r>
              <a:rPr lang="en-IN" sz="2700" dirty="0">
                <a:solidFill>
                  <a:srgbClr val="FF0000"/>
                </a:solidFill>
                <a:latin typeface="Lucida Sans Typewriter" panose="020B0509030504030204" pitchFamily="49" charset="0"/>
              </a:rPr>
              <a:t>Presentation Topic</a:t>
            </a:r>
            <a:br>
              <a:rPr lang="en-IN" sz="2700" dirty="0">
                <a:solidFill>
                  <a:prstClr val="black"/>
                </a:solidFill>
                <a:latin typeface="Lucida Sans Typewriter" panose="020B0509030504030204" pitchFamily="49" charset="0"/>
              </a:rPr>
            </a:br>
            <a:br>
              <a:rPr lang="en-IN" sz="1400" dirty="0">
                <a:solidFill>
                  <a:prstClr val="black"/>
                </a:solidFill>
                <a:latin typeface="Lucida Sans Typewriter" panose="020B0509030504030204" pitchFamily="49" charset="0"/>
              </a:rPr>
            </a:br>
            <a:r>
              <a:rPr lang="en-IN" sz="1800" b="1" dirty="0">
                <a:solidFill>
                  <a:prstClr val="black"/>
                </a:solidFill>
                <a:latin typeface="Lucida Sans Typewriter" panose="020B0509030504030204" pitchFamily="49" charset="0"/>
              </a:rPr>
              <a:t>Energy, Water, Environment Sustainability</a:t>
            </a:r>
            <a:endParaRPr lang="en-IN" sz="2700" b="1" dirty="0">
              <a:latin typeface="Lucida Sans Typewriter" panose="020B0509030504030204" pitchFamily="49" charset="0"/>
            </a:endParaRPr>
          </a:p>
        </p:txBody>
      </p:sp>
      <p:sp>
        <p:nvSpPr>
          <p:cNvPr id="3" name="Subtitle 2">
            <a:extLst>
              <a:ext uri="{FF2B5EF4-FFF2-40B4-BE49-F238E27FC236}">
                <a16:creationId xmlns:a16="http://schemas.microsoft.com/office/drawing/2014/main" id="{82E6DDC4-FD95-4802-92CF-9A0A66152708}"/>
              </a:ext>
            </a:extLst>
          </p:cNvPr>
          <p:cNvSpPr>
            <a:spLocks noGrp="1"/>
          </p:cNvSpPr>
          <p:nvPr>
            <p:ph type="subTitle" idx="1"/>
          </p:nvPr>
        </p:nvSpPr>
        <p:spPr>
          <a:xfrm>
            <a:off x="974615" y="1079501"/>
            <a:ext cx="7214214" cy="420461"/>
          </a:xfrm>
        </p:spPr>
        <p:txBody>
          <a:bodyPr>
            <a:noAutofit/>
          </a:bodyPr>
          <a:lstStyle/>
          <a:p>
            <a:pPr lvl="0">
              <a:lnSpc>
                <a:spcPct val="100000"/>
              </a:lnSpc>
              <a:spcBef>
                <a:spcPts val="0"/>
              </a:spcBef>
            </a:pPr>
            <a:r>
              <a:rPr lang="en-IN" sz="2000" b="1" dirty="0">
                <a:solidFill>
                  <a:prstClr val="black"/>
                </a:solidFill>
              </a:rPr>
              <a:t>Department of Engineering &amp; Applied Science</a:t>
            </a:r>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249210" y="4021068"/>
            <a:ext cx="8645581" cy="420461"/>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605" y="3371850"/>
            <a:ext cx="1326236" cy="649218"/>
          </a:xfrm>
          <a:prstGeom prst="rect">
            <a:avLst/>
          </a:prstGeom>
        </p:spPr>
      </p:pic>
      <p:sp>
        <p:nvSpPr>
          <p:cNvPr id="6" name="Rectangle 5"/>
          <p:cNvSpPr/>
          <p:nvPr/>
        </p:nvSpPr>
        <p:spPr>
          <a:xfrm>
            <a:off x="407052" y="4427922"/>
            <a:ext cx="8349342" cy="523220"/>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graphicFrame>
        <p:nvGraphicFramePr>
          <p:cNvPr id="7" name="Table 1">
            <a:extLst>
              <a:ext uri="{FF2B5EF4-FFF2-40B4-BE49-F238E27FC236}">
                <a16:creationId xmlns:a16="http://schemas.microsoft.com/office/drawing/2014/main" id="{48540510-B45C-DD5A-514F-E88D011C4D7B}"/>
              </a:ext>
            </a:extLst>
          </p:cNvPr>
          <p:cNvGraphicFramePr>
            <a:graphicFrameLocks noGrp="1"/>
          </p:cNvGraphicFramePr>
          <p:nvPr>
            <p:extLst>
              <p:ext uri="{D42A27DB-BD31-4B8C-83A1-F6EECF244321}">
                <p14:modId xmlns:p14="http://schemas.microsoft.com/office/powerpoint/2010/main" val="463394625"/>
              </p:ext>
            </p:extLst>
          </p:nvPr>
        </p:nvGraphicFramePr>
        <p:xfrm>
          <a:off x="1151030" y="1485109"/>
          <a:ext cx="7018355" cy="1797991"/>
        </p:xfrm>
        <a:graphic>
          <a:graphicData uri="http://schemas.openxmlformats.org/drawingml/2006/table">
            <a:tbl>
              <a:tblPr firstRow="1" bandRow="1">
                <a:tableStyleId>{5C22544A-7EE6-4342-B048-85BDC9FD1C3A}</a:tableStyleId>
              </a:tblPr>
              <a:tblGrid>
                <a:gridCol w="633618">
                  <a:extLst>
                    <a:ext uri="{9D8B030D-6E8A-4147-A177-3AD203B41FA5}">
                      <a16:colId xmlns:a16="http://schemas.microsoft.com/office/drawing/2014/main" val="20000"/>
                    </a:ext>
                  </a:extLst>
                </a:gridCol>
                <a:gridCol w="870899">
                  <a:extLst>
                    <a:ext uri="{9D8B030D-6E8A-4147-A177-3AD203B41FA5}">
                      <a16:colId xmlns:a16="http://schemas.microsoft.com/office/drawing/2014/main" val="20001"/>
                    </a:ext>
                  </a:extLst>
                </a:gridCol>
                <a:gridCol w="1540373">
                  <a:extLst>
                    <a:ext uri="{9D8B030D-6E8A-4147-A177-3AD203B41FA5}">
                      <a16:colId xmlns:a16="http://schemas.microsoft.com/office/drawing/2014/main" val="20002"/>
                    </a:ext>
                  </a:extLst>
                </a:gridCol>
                <a:gridCol w="571117">
                  <a:extLst>
                    <a:ext uri="{9D8B030D-6E8A-4147-A177-3AD203B41FA5}">
                      <a16:colId xmlns:a16="http://schemas.microsoft.com/office/drawing/2014/main" val="20003"/>
                    </a:ext>
                  </a:extLst>
                </a:gridCol>
                <a:gridCol w="3402348">
                  <a:extLst>
                    <a:ext uri="{9D8B030D-6E8A-4147-A177-3AD203B41FA5}">
                      <a16:colId xmlns:a16="http://schemas.microsoft.com/office/drawing/2014/main" val="769710714"/>
                    </a:ext>
                  </a:extLst>
                </a:gridCol>
              </a:tblGrid>
              <a:tr h="350191">
                <a:tc>
                  <a:txBody>
                    <a:bodyPr/>
                    <a:lstStyle/>
                    <a:p>
                      <a:r>
                        <a:rPr lang="en-US" sz="1100" dirty="0"/>
                        <a:t>Roll No.</a:t>
                      </a:r>
                    </a:p>
                  </a:txBody>
                  <a:tcPr marL="68580" marR="68580" marT="34290" marB="34290"/>
                </a:tc>
                <a:tc>
                  <a:txBody>
                    <a:bodyPr/>
                    <a:lstStyle/>
                    <a:p>
                      <a:r>
                        <a:rPr lang="en-US" sz="1100" dirty="0"/>
                        <a:t>PRN</a:t>
                      </a:r>
                    </a:p>
                  </a:txBody>
                  <a:tcPr marL="68580" marR="68580" marT="34290" marB="34290"/>
                </a:tc>
                <a:tc>
                  <a:txBody>
                    <a:bodyPr/>
                    <a:lstStyle/>
                    <a:p>
                      <a:r>
                        <a:rPr lang="en-US" sz="1100" dirty="0"/>
                        <a:t>Name of  student</a:t>
                      </a:r>
                    </a:p>
                  </a:txBody>
                  <a:tcPr marL="68580" marR="68580" marT="34290" marB="34290"/>
                </a:tc>
                <a:tc>
                  <a:txBody>
                    <a:bodyPr/>
                    <a:lstStyle/>
                    <a:p>
                      <a:pPr algn="ctr"/>
                      <a:r>
                        <a:rPr lang="en-US" sz="1100" dirty="0"/>
                        <a:t>Div.</a:t>
                      </a:r>
                    </a:p>
                  </a:txBody>
                  <a:tcPr marL="68580" marR="68580" marT="34290" marB="34290"/>
                </a:tc>
                <a:tc>
                  <a:txBody>
                    <a:bodyPr/>
                    <a:lstStyle/>
                    <a:p>
                      <a:r>
                        <a:rPr lang="en-US" sz="1100" dirty="0"/>
                        <a:t>VIIT</a:t>
                      </a:r>
                      <a:r>
                        <a:rPr lang="en-US" sz="1100" baseline="0" dirty="0"/>
                        <a:t> email ID</a:t>
                      </a:r>
                      <a:endParaRPr lang="en-US" sz="1100" dirty="0"/>
                    </a:p>
                  </a:txBody>
                  <a:tcPr marL="68580" marR="68580" marT="34290" marB="34290"/>
                </a:tc>
                <a:extLst>
                  <a:ext uri="{0D108BD9-81ED-4DB2-BD59-A6C34878D82A}">
                    <a16:rowId xmlns:a16="http://schemas.microsoft.com/office/drawing/2014/main" val="10000"/>
                  </a:ext>
                </a:extLst>
              </a:tr>
              <a:tr h="350191">
                <a:tc>
                  <a:txBody>
                    <a:bodyPr/>
                    <a:lstStyle/>
                    <a:p>
                      <a:r>
                        <a:rPr lang="en-US" sz="1100" dirty="0"/>
                        <a:t>1405</a:t>
                      </a:r>
                    </a:p>
                  </a:txBody>
                  <a:tcPr marL="68580" marR="68580" marT="34290" marB="34290"/>
                </a:tc>
                <a:tc>
                  <a:txBody>
                    <a:bodyPr/>
                    <a:lstStyle/>
                    <a:p>
                      <a:r>
                        <a:rPr lang="en-US" sz="1100" dirty="0"/>
                        <a:t>22110075</a:t>
                      </a:r>
                    </a:p>
                  </a:txBody>
                  <a:tcPr marL="68580" marR="68580" marT="34290" marB="34290"/>
                </a:tc>
                <a:tc>
                  <a:txBody>
                    <a:bodyPr/>
                    <a:lstStyle/>
                    <a:p>
                      <a:r>
                        <a:rPr lang="en-US" sz="1100" dirty="0"/>
                        <a:t>Yash Gavit</a:t>
                      </a:r>
                    </a:p>
                  </a:txBody>
                  <a:tcPr marL="68580" marR="68580" marT="34290" marB="34290"/>
                </a:tc>
                <a:tc>
                  <a:txBody>
                    <a:bodyPr/>
                    <a:lstStyle/>
                    <a:p>
                      <a:pPr algn="ctr"/>
                      <a:r>
                        <a:rPr lang="en-US" sz="1100" dirty="0"/>
                        <a:t>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yash.22110075@viit.ac.in</a:t>
                      </a:r>
                    </a:p>
                    <a:p>
                      <a:endParaRPr lang="en-US" sz="1100" dirty="0"/>
                    </a:p>
                  </a:txBody>
                  <a:tcPr marL="68580" marR="68580" marT="34290" marB="34290"/>
                </a:tc>
                <a:extLst>
                  <a:ext uri="{0D108BD9-81ED-4DB2-BD59-A6C34878D82A}">
                    <a16:rowId xmlns:a16="http://schemas.microsoft.com/office/drawing/2014/main" val="2937882098"/>
                  </a:ext>
                </a:extLst>
              </a:tr>
              <a:tr h="350191">
                <a:tc>
                  <a:txBody>
                    <a:bodyPr/>
                    <a:lstStyle/>
                    <a:p>
                      <a:r>
                        <a:rPr lang="en-US" sz="1100" dirty="0"/>
                        <a:t>1412</a:t>
                      </a:r>
                    </a:p>
                  </a:txBody>
                  <a:tcPr marL="68580" marR="68580" marT="34290" marB="34290"/>
                </a:tc>
                <a:tc>
                  <a:txBody>
                    <a:bodyPr/>
                    <a:lstStyle/>
                    <a:p>
                      <a:r>
                        <a:rPr lang="en-US" sz="1100" dirty="0"/>
                        <a:t>22110206</a:t>
                      </a:r>
                    </a:p>
                  </a:txBody>
                  <a:tcPr marL="68580" marR="68580" marT="34290" marB="34290"/>
                </a:tc>
                <a:tc>
                  <a:txBody>
                    <a:bodyPr/>
                    <a:lstStyle/>
                    <a:p>
                      <a:r>
                        <a:rPr lang="en-US" sz="1100" dirty="0"/>
                        <a:t>Prasad Nathe</a:t>
                      </a:r>
                    </a:p>
                  </a:txBody>
                  <a:tcPr marL="68580" marR="68580" marT="34290" marB="34290"/>
                </a:tc>
                <a:tc>
                  <a:txBody>
                    <a:bodyPr/>
                    <a:lstStyle/>
                    <a:p>
                      <a:pPr algn="ctr"/>
                      <a:r>
                        <a:rPr lang="en-US" sz="1100" dirty="0"/>
                        <a:t>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prasad.22110206@viit.ac.in</a:t>
                      </a:r>
                    </a:p>
                    <a:p>
                      <a:endParaRPr lang="en-US" sz="1100" dirty="0"/>
                    </a:p>
                  </a:txBody>
                  <a:tcPr marL="68580" marR="68580" marT="34290" marB="34290"/>
                </a:tc>
                <a:extLst>
                  <a:ext uri="{0D108BD9-81ED-4DB2-BD59-A6C34878D82A}">
                    <a16:rowId xmlns:a16="http://schemas.microsoft.com/office/drawing/2014/main" val="10001"/>
                  </a:ext>
                </a:extLst>
              </a:tr>
              <a:tr h="350191">
                <a:tc>
                  <a:txBody>
                    <a:bodyPr/>
                    <a:lstStyle/>
                    <a:p>
                      <a:r>
                        <a:rPr lang="en-US" sz="1100" dirty="0"/>
                        <a:t>1418</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22110305</a:t>
                      </a:r>
                    </a:p>
                    <a:p>
                      <a:endParaRPr lang="en-US" sz="11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Sahil Savardekar</a:t>
                      </a:r>
                    </a:p>
                    <a:p>
                      <a:endParaRPr lang="en-US" sz="1100" dirty="0"/>
                    </a:p>
                  </a:txBody>
                  <a:tcPr marL="68580" marR="68580" marT="34290" marB="34290"/>
                </a:tc>
                <a:tc>
                  <a:txBody>
                    <a:bodyPr/>
                    <a:lstStyle/>
                    <a:p>
                      <a:pPr algn="ctr"/>
                      <a:r>
                        <a:rPr lang="en-US" sz="1100" dirty="0"/>
                        <a:t>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sahil.22110350@viit.ac.in</a:t>
                      </a:r>
                    </a:p>
                    <a:p>
                      <a:endParaRPr lang="en-US" sz="1100" dirty="0"/>
                    </a:p>
                  </a:txBody>
                  <a:tcPr marL="68580" marR="68580" marT="34290" marB="34290"/>
                </a:tc>
                <a:extLst>
                  <a:ext uri="{0D108BD9-81ED-4DB2-BD59-A6C34878D82A}">
                    <a16:rowId xmlns:a16="http://schemas.microsoft.com/office/drawing/2014/main" val="10002"/>
                  </a:ext>
                </a:extLst>
              </a:tr>
              <a:tr h="234602">
                <a:tc>
                  <a:txBody>
                    <a:bodyPr/>
                    <a:lstStyle/>
                    <a:p>
                      <a:r>
                        <a:rPr lang="en-US" sz="1100" dirty="0"/>
                        <a:t>1421</a:t>
                      </a:r>
                    </a:p>
                  </a:txBody>
                  <a:tcPr marL="68580" marR="68580" marT="34290" marB="34290"/>
                </a:tc>
                <a:tc>
                  <a:txBody>
                    <a:bodyPr/>
                    <a:lstStyle/>
                    <a:p>
                      <a:r>
                        <a:rPr lang="en-US" sz="1100" dirty="0"/>
                        <a:t>22110398</a:t>
                      </a:r>
                    </a:p>
                  </a:txBody>
                  <a:tcPr marL="68580" marR="68580" marT="34290" marB="34290"/>
                </a:tc>
                <a:tc>
                  <a:txBody>
                    <a:bodyPr/>
                    <a:lstStyle/>
                    <a:p>
                      <a:r>
                        <a:rPr lang="en-US" sz="1100" dirty="0"/>
                        <a:t>Siddhesh Khairnar</a:t>
                      </a:r>
                    </a:p>
                  </a:txBody>
                  <a:tcPr marL="68580" marR="68580" marT="34290" marB="34290"/>
                </a:tc>
                <a:tc>
                  <a:txBody>
                    <a:bodyPr/>
                    <a:lstStyle/>
                    <a:p>
                      <a:pPr algn="ctr"/>
                      <a:r>
                        <a:rPr lang="en-US" sz="1100" dirty="0"/>
                        <a:t>N</a:t>
                      </a:r>
                    </a:p>
                  </a:txBody>
                  <a:tcPr marL="68580" marR="68580" marT="34290" marB="34290"/>
                </a:tc>
                <a:tc>
                  <a:txBody>
                    <a:bodyPr/>
                    <a:lstStyle/>
                    <a:p>
                      <a:r>
                        <a:rPr lang="en-US" sz="1100" dirty="0"/>
                        <a:t>siddhesh.22110398@viit.ac.in</a:t>
                      </a:r>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7514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2684264" y="185738"/>
            <a:ext cx="3775472" cy="728004"/>
          </a:xfrm>
        </p:spPr>
        <p:txBody>
          <a:bodyPr>
            <a:normAutofit/>
          </a:bodyPr>
          <a:lstStyle/>
          <a:p>
            <a:pPr algn="l" fontAlgn="base"/>
            <a:r>
              <a:rPr lang="en-US" sz="3200" b="1" i="0" dirty="0">
                <a:solidFill>
                  <a:srgbClr val="273239"/>
                </a:solidFill>
                <a:effectLst/>
                <a:latin typeface="urw-din"/>
              </a:rPr>
              <a:t>Geo-thermal Energy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Student’s Name,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10</a:t>
            </a:fld>
            <a:endParaRPr lang="en-IN" sz="1200" b="1" dirty="0">
              <a:solidFill>
                <a:schemeClr val="tx1"/>
              </a:solidFill>
            </a:endParaRPr>
          </a:p>
        </p:txBody>
      </p:sp>
      <p:sp>
        <p:nvSpPr>
          <p:cNvPr id="7" name="TextBox 6">
            <a:extLst>
              <a:ext uri="{FF2B5EF4-FFF2-40B4-BE49-F238E27FC236}">
                <a16:creationId xmlns:a16="http://schemas.microsoft.com/office/drawing/2014/main" id="{D615B6C7-8FD4-D252-7E7E-78561AA5E112}"/>
              </a:ext>
            </a:extLst>
          </p:cNvPr>
          <p:cNvSpPr txBox="1"/>
          <p:nvPr/>
        </p:nvSpPr>
        <p:spPr>
          <a:xfrm>
            <a:off x="628650" y="1047184"/>
            <a:ext cx="4529138" cy="3108543"/>
          </a:xfrm>
          <a:prstGeom prst="rect">
            <a:avLst/>
          </a:prstGeom>
          <a:noFill/>
        </p:spPr>
        <p:txBody>
          <a:bodyPr wrap="square">
            <a:spAutoFit/>
          </a:bodyPr>
          <a:lstStyle/>
          <a:p>
            <a:pPr algn="l" fontAlgn="base"/>
            <a:r>
              <a:rPr lang="en-US" b="0" dirty="0">
                <a:solidFill>
                  <a:srgbClr val="273239"/>
                </a:solidFill>
                <a:effectLst/>
                <a:latin typeface="urw-din"/>
              </a:rPr>
              <a:t>Geo-thermal energy is the heat energy possessed by the rocks inside the earth. The places where the rocks inside the hot is very hot are called hotspot</a:t>
            </a:r>
            <a:r>
              <a:rPr lang="en-US" b="0" i="1" dirty="0">
                <a:solidFill>
                  <a:srgbClr val="273239"/>
                </a:solidFill>
                <a:effectLst/>
                <a:latin typeface="urw-din"/>
              </a:rPr>
              <a:t>.  </a:t>
            </a:r>
          </a:p>
          <a:p>
            <a:pPr algn="l" fontAlgn="base"/>
            <a:endParaRPr lang="en-US" b="0" i="0" dirty="0">
              <a:solidFill>
                <a:srgbClr val="273239"/>
              </a:solidFill>
              <a:effectLst/>
              <a:latin typeface="urw-din"/>
            </a:endParaRPr>
          </a:p>
          <a:p>
            <a:pPr algn="l" fontAlgn="base"/>
            <a:r>
              <a:rPr lang="en-US" b="0" i="0" dirty="0">
                <a:solidFill>
                  <a:srgbClr val="273239"/>
                </a:solidFill>
                <a:effectLst/>
                <a:latin typeface="urw-din"/>
              </a:rPr>
              <a:t>Now, the heat of these rocks heats up the underground water and turns it into steam. This steam is extracted by drilling hole into the ground and connecting pipeline to rotate the turbine with the help of the steam and produce electricity for use.  </a:t>
            </a:r>
          </a:p>
          <a:p>
            <a:pPr algn="l" fontAlgn="base"/>
            <a:endParaRPr lang="en-US" b="0" i="0" dirty="0">
              <a:solidFill>
                <a:srgbClr val="273239"/>
              </a:solidFill>
              <a:effectLst/>
              <a:latin typeface="urw-din"/>
            </a:endParaRPr>
          </a:p>
          <a:p>
            <a:pPr algn="l" fontAlgn="base"/>
            <a:r>
              <a:rPr lang="en-US" b="0" i="0" dirty="0">
                <a:solidFill>
                  <a:srgbClr val="273239"/>
                </a:solidFill>
                <a:effectLst/>
                <a:latin typeface="urw-din"/>
              </a:rPr>
              <a:t>In India, only one place is Madhya Pradesh has a hotspot . But in US there are a no. of geo-thermal power plants. The Pacific ring of fire is also a suitable spot for geo-thermal energy sites.</a:t>
            </a:r>
          </a:p>
        </p:txBody>
      </p:sp>
      <p:pic>
        <p:nvPicPr>
          <p:cNvPr id="5122" name="Picture 2" descr="Image result for geothermal energy">
            <a:extLst>
              <a:ext uri="{FF2B5EF4-FFF2-40B4-BE49-F238E27FC236}">
                <a16:creationId xmlns:a16="http://schemas.microsoft.com/office/drawing/2014/main" id="{3BC71119-BE1C-F22C-EA18-D1E46E532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016" y="1238703"/>
            <a:ext cx="3393210" cy="266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68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724623" y="274965"/>
            <a:ext cx="7886700" cy="728004"/>
          </a:xfrm>
        </p:spPr>
        <p:txBody>
          <a:bodyPr>
            <a:normAutofit fontScale="90000"/>
          </a:bodyPr>
          <a:lstStyle/>
          <a:p>
            <a:pPr algn="ctr"/>
            <a:r>
              <a:rPr lang="en-IN" sz="2700" b="1" dirty="0"/>
              <a:t>Advantages &amp; Disadvantages of Non Conventional </a:t>
            </a:r>
            <a:r>
              <a:rPr lang="en-IN" sz="2700" b="1" dirty="0">
                <a:solidFill>
                  <a:prstClr val="black"/>
                </a:solidFill>
              </a:rPr>
              <a:t>Energy Source</a:t>
            </a:r>
            <a:r>
              <a:rPr lang="en-IN" sz="2700" b="1" dirty="0">
                <a:solidFill>
                  <a:srgbClr val="FF0000"/>
                </a:solidFill>
              </a:rPr>
              <a:t>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Student’s Name,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11</a:t>
            </a:fld>
            <a:endParaRPr lang="en-IN" sz="1200" b="1" dirty="0">
              <a:solidFill>
                <a:schemeClr val="tx1"/>
              </a:solidFill>
            </a:endParaRPr>
          </a:p>
        </p:txBody>
      </p:sp>
      <p:sp>
        <p:nvSpPr>
          <p:cNvPr id="8" name="TextBox 7">
            <a:extLst>
              <a:ext uri="{FF2B5EF4-FFF2-40B4-BE49-F238E27FC236}">
                <a16:creationId xmlns:a16="http://schemas.microsoft.com/office/drawing/2014/main" id="{C07868D6-EC4B-0DE0-F51A-0EE1A4589F2F}"/>
              </a:ext>
            </a:extLst>
          </p:cNvPr>
          <p:cNvSpPr txBox="1"/>
          <p:nvPr/>
        </p:nvSpPr>
        <p:spPr>
          <a:xfrm>
            <a:off x="467446" y="1232922"/>
            <a:ext cx="6111947" cy="2893100"/>
          </a:xfrm>
          <a:prstGeom prst="rect">
            <a:avLst/>
          </a:prstGeom>
          <a:noFill/>
        </p:spPr>
        <p:txBody>
          <a:bodyPr wrap="square">
            <a:spAutoFit/>
          </a:bodyPr>
          <a:lstStyle/>
          <a:p>
            <a:pPr algn="l" fontAlgn="base"/>
            <a:r>
              <a:rPr lang="en-IN" sz="1400" b="1" dirty="0"/>
              <a:t>Advantages: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They are renewable in nature.</a:t>
            </a:r>
          </a:p>
          <a:p>
            <a:pPr algn="l" fontAlgn="base">
              <a:buFont typeface="Arial" panose="020B0604020202020204" pitchFamily="34" charset="0"/>
              <a:buChar char="•"/>
            </a:pPr>
            <a:r>
              <a:rPr lang="en-US" b="0" i="0" dirty="0">
                <a:solidFill>
                  <a:srgbClr val="273239"/>
                </a:solidFill>
                <a:effectLst/>
                <a:latin typeface="urw-din"/>
              </a:rPr>
              <a:t>They produce little or no pollution as compared to traditional energy sources.</a:t>
            </a:r>
          </a:p>
          <a:p>
            <a:pPr algn="l" fontAlgn="base">
              <a:buFont typeface="Arial" panose="020B0604020202020204" pitchFamily="34" charset="0"/>
              <a:buChar char="•"/>
            </a:pPr>
            <a:r>
              <a:rPr lang="en-US" b="0" i="0" dirty="0">
                <a:solidFill>
                  <a:srgbClr val="273239"/>
                </a:solidFill>
                <a:effectLst/>
                <a:latin typeface="urw-din"/>
              </a:rPr>
              <a:t>They require little maintenance.</a:t>
            </a:r>
          </a:p>
          <a:p>
            <a:pPr algn="l" fontAlgn="base">
              <a:buFont typeface="Arial" panose="020B0604020202020204" pitchFamily="34" charset="0"/>
              <a:buChar char="•"/>
            </a:pPr>
            <a:r>
              <a:rPr lang="en-US" b="0" i="0" dirty="0">
                <a:solidFill>
                  <a:srgbClr val="273239"/>
                </a:solidFill>
                <a:effectLst/>
                <a:latin typeface="urw-din"/>
              </a:rPr>
              <a:t>They are a long-term cost-effective choice.</a:t>
            </a:r>
          </a:p>
          <a:p>
            <a:pPr algn="l" fontAlgn="base">
              <a:buFont typeface="Arial" panose="020B0604020202020204" pitchFamily="34" charset="0"/>
              <a:buChar char="•"/>
            </a:pPr>
            <a:endParaRPr lang="en-US" b="0" i="0" dirty="0">
              <a:solidFill>
                <a:srgbClr val="273239"/>
              </a:solidFill>
              <a:effectLst/>
              <a:latin typeface="urw-din"/>
            </a:endParaRPr>
          </a:p>
          <a:p>
            <a:pPr algn="l" fontAlgn="base"/>
            <a:r>
              <a:rPr lang="en-IN" sz="1400" b="1" dirty="0"/>
              <a:t>Disadvantages:</a:t>
            </a:r>
          </a:p>
          <a:p>
            <a:pPr algn="l" fontAlgn="base">
              <a:buFont typeface="Arial" panose="020B0604020202020204" pitchFamily="34" charset="0"/>
              <a:buChar char="•"/>
            </a:pPr>
            <a:r>
              <a:rPr lang="en-US" b="0" i="0" dirty="0">
                <a:solidFill>
                  <a:srgbClr val="273239"/>
                </a:solidFill>
                <a:effectLst/>
                <a:latin typeface="urw-din"/>
              </a:rPr>
              <a:t>The initial setup cost is greater.</a:t>
            </a:r>
          </a:p>
          <a:p>
            <a:pPr algn="l" fontAlgn="base">
              <a:buFont typeface="Arial" panose="020B0604020202020204" pitchFamily="34" charset="0"/>
              <a:buChar char="•"/>
            </a:pPr>
            <a:r>
              <a:rPr lang="en-US" b="0" i="0" dirty="0">
                <a:solidFill>
                  <a:srgbClr val="273239"/>
                </a:solidFill>
                <a:effectLst/>
                <a:latin typeface="urw-din"/>
              </a:rPr>
              <a:t>Energy cannot be taken 24/7, year-round, because certain days will be windier than others, and the sun will shine. stronger on other days.</a:t>
            </a:r>
          </a:p>
          <a:p>
            <a:pPr algn="l" fontAlgn="base">
              <a:buFont typeface="Arial" panose="020B0604020202020204" pitchFamily="34" charset="0"/>
              <a:buChar char="•"/>
            </a:pPr>
            <a:r>
              <a:rPr lang="en-US" b="0" i="0" dirty="0">
                <a:solidFill>
                  <a:srgbClr val="273239"/>
                </a:solidFill>
                <a:effectLst/>
                <a:latin typeface="urw-din"/>
              </a:rPr>
              <a:t>Energy must be stored. Geographical locations might be difficult to navigate.</a:t>
            </a:r>
            <a:endParaRPr lang="en-US" dirty="0"/>
          </a:p>
          <a:p>
            <a:pPr algn="l" fontAlgn="base"/>
            <a:endParaRPr lang="en-IN" sz="1400" b="1" dirty="0"/>
          </a:p>
          <a:p>
            <a:pPr algn="l" fontAlgn="base"/>
            <a:endParaRPr lang="en-US" b="0" i="0" dirty="0">
              <a:solidFill>
                <a:srgbClr val="273239"/>
              </a:solidFill>
              <a:effectLst/>
              <a:latin typeface="urw-din"/>
            </a:endParaRPr>
          </a:p>
        </p:txBody>
      </p:sp>
    </p:spTree>
    <p:extLst>
      <p:ext uri="{BB962C8B-B14F-4D97-AF65-F5344CB8AC3E}">
        <p14:creationId xmlns:p14="http://schemas.microsoft.com/office/powerpoint/2010/main" val="239876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1718072" y="171450"/>
            <a:ext cx="5707856" cy="728004"/>
          </a:xfrm>
        </p:spPr>
        <p:txBody>
          <a:bodyPr>
            <a:normAutofit/>
          </a:bodyPr>
          <a:lstStyle/>
          <a:p>
            <a:pPr algn="ctr"/>
            <a:r>
              <a:rPr lang="en-IN" sz="2700" b="1" dirty="0"/>
              <a:t>Conclusion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Student’s Name,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12</a:t>
            </a:fld>
            <a:endParaRPr lang="en-IN" sz="1200" b="1" dirty="0">
              <a:solidFill>
                <a:schemeClr val="tx1"/>
              </a:solidFill>
            </a:endParaRPr>
          </a:p>
        </p:txBody>
      </p:sp>
    </p:spTree>
    <p:extLst>
      <p:ext uri="{BB962C8B-B14F-4D97-AF65-F5344CB8AC3E}">
        <p14:creationId xmlns:p14="http://schemas.microsoft.com/office/powerpoint/2010/main" val="187267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288897"/>
            <a:ext cx="7886700" cy="728004"/>
          </a:xfrm>
        </p:spPr>
        <p:txBody>
          <a:bodyPr>
            <a:normAutofit/>
          </a:bodyPr>
          <a:lstStyle/>
          <a:p>
            <a:pPr algn="ctr"/>
            <a:r>
              <a:rPr lang="en-IN" sz="2700" b="1" dirty="0">
                <a:solidFill>
                  <a:srgbClr val="FF0000"/>
                </a:solidFill>
              </a:rPr>
              <a:t>References</a:t>
            </a:r>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1344123"/>
            <a:ext cx="7886700" cy="2206320"/>
          </a:xfrm>
        </p:spPr>
        <p:txBody>
          <a:bodyPr>
            <a:normAutofit/>
          </a:bodyPr>
          <a:lstStyle/>
          <a:p>
            <a:pPr>
              <a:lnSpc>
                <a:spcPct val="110000"/>
              </a:lnSpc>
              <a:spcBef>
                <a:spcPts val="0"/>
              </a:spcBef>
            </a:pPr>
            <a:r>
              <a:rPr lang="en-US" dirty="0">
                <a:hlinkClick r:id="rId3"/>
              </a:rPr>
              <a:t>Future Perspective For Non-Conventional Sources of Energy In India – </a:t>
            </a:r>
            <a:r>
              <a:rPr lang="en-US" dirty="0" err="1">
                <a:hlinkClick r:id="rId3"/>
              </a:rPr>
              <a:t>GeeksforGeeks</a:t>
            </a:r>
            <a:endParaRPr lang="en-US" dirty="0"/>
          </a:p>
          <a:p>
            <a:pPr>
              <a:lnSpc>
                <a:spcPct val="110000"/>
              </a:lnSpc>
              <a:spcBef>
                <a:spcPts val="0"/>
              </a:spcBef>
            </a:pPr>
            <a:r>
              <a:rPr lang="en-US" dirty="0">
                <a:hlinkClick r:id="rId4"/>
              </a:rPr>
              <a:t>advantages of non conventional energy sources - Search (bing.com)</a:t>
            </a:r>
            <a:endParaRPr lang="en-US" dirty="0"/>
          </a:p>
          <a:p>
            <a:pPr>
              <a:lnSpc>
                <a:spcPct val="110000"/>
              </a:lnSpc>
              <a:spcBef>
                <a:spcPts val="0"/>
              </a:spcBef>
            </a:pPr>
            <a:r>
              <a:rPr lang="en-US" dirty="0">
                <a:hlinkClick r:id="rId5"/>
              </a:rPr>
              <a:t>Energy - Law of Conservation of Energy, Energy Conversion, Different Forms Of Energy, FAQs (byjus.com)</a:t>
            </a:r>
            <a:endParaRPr lang="en-IN"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Student’s Name,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13</a:t>
            </a:fld>
            <a:endParaRPr lang="en-IN" sz="1200" b="1" dirty="0">
              <a:solidFill>
                <a:schemeClr val="tx1"/>
              </a:solidFill>
            </a:endParaRPr>
          </a:p>
        </p:txBody>
      </p:sp>
    </p:spTree>
    <p:extLst>
      <p:ext uri="{BB962C8B-B14F-4D97-AF65-F5344CB8AC3E}">
        <p14:creationId xmlns:p14="http://schemas.microsoft.com/office/powerpoint/2010/main" val="170714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582051" y="21103"/>
            <a:ext cx="7886700" cy="728004"/>
          </a:xfrm>
        </p:spPr>
        <p:txBody>
          <a:bodyPr>
            <a:normAutofit/>
          </a:bodyPr>
          <a:lstStyle/>
          <a:p>
            <a:pPr algn="ctr"/>
            <a:r>
              <a:rPr lang="en-IN" sz="2700" b="1" dirty="0"/>
              <a:t>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Mr. Vivek Shripad Nagnath,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14</a:t>
            </a:fld>
            <a:endParaRPr lang="en-IN" sz="1200" b="1" dirty="0">
              <a:solidFill>
                <a:schemeClr val="tx1"/>
              </a:solidFill>
            </a:endParaRPr>
          </a:p>
        </p:txBody>
      </p:sp>
      <p:pic>
        <p:nvPicPr>
          <p:cNvPr id="1026" name="Picture 2" descr="Image result for thank you">
            <a:extLst>
              <a:ext uri="{FF2B5EF4-FFF2-40B4-BE49-F238E27FC236}">
                <a16:creationId xmlns:a16="http://schemas.microsoft.com/office/drawing/2014/main" id="{82874D4C-DA5D-9CFC-C74B-A5DA2F227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982" y="1112715"/>
            <a:ext cx="4414837" cy="291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46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69698"/>
            <a:ext cx="7886700" cy="728004"/>
          </a:xfrm>
        </p:spPr>
        <p:txBody>
          <a:bodyPr>
            <a:normAutofit/>
          </a:bodyPr>
          <a:lstStyle/>
          <a:p>
            <a:pPr algn="ctr"/>
            <a:r>
              <a:rPr lang="en-IN" sz="2700" b="1" dirty="0"/>
              <a:t>Introduction of Energy Resources</a:t>
            </a:r>
            <a:endParaRPr lang="en-IN" sz="2700" b="1" dirty="0">
              <a:solidFill>
                <a:srgbClr val="FF000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Student’s Name,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2</a:t>
            </a:fld>
            <a:endParaRPr lang="en-IN" sz="1200" b="1" dirty="0">
              <a:solidFill>
                <a:schemeClr val="tx1"/>
              </a:solidFill>
            </a:endParaRPr>
          </a:p>
        </p:txBody>
      </p:sp>
      <p:sp>
        <p:nvSpPr>
          <p:cNvPr id="8" name="TextBox 7">
            <a:extLst>
              <a:ext uri="{FF2B5EF4-FFF2-40B4-BE49-F238E27FC236}">
                <a16:creationId xmlns:a16="http://schemas.microsoft.com/office/drawing/2014/main" id="{06ED108A-9D37-900F-3468-76C0F647F194}"/>
              </a:ext>
            </a:extLst>
          </p:cNvPr>
          <p:cNvSpPr txBox="1"/>
          <p:nvPr/>
        </p:nvSpPr>
        <p:spPr>
          <a:xfrm>
            <a:off x="724624" y="862793"/>
            <a:ext cx="5318990" cy="3483005"/>
          </a:xfrm>
          <a:prstGeom prst="rect">
            <a:avLst/>
          </a:prstGeom>
          <a:noFill/>
        </p:spPr>
        <p:txBody>
          <a:bodyPr wrap="square">
            <a:spAutoFit/>
          </a:bodyPr>
          <a:lstStyle/>
          <a:p>
            <a:pPr marL="120650" algn="just">
              <a:buClr>
                <a:schemeClr val="dk1"/>
              </a:buClr>
              <a:buSzPts val="1700"/>
            </a:pPr>
            <a:r>
              <a:rPr lang="en-US" sz="1400" b="1" dirty="0">
                <a:solidFill>
                  <a:schemeClr val="dk1"/>
                </a:solidFill>
                <a:latin typeface="Nunito"/>
                <a:ea typeface="Nunito"/>
                <a:cs typeface="Nunito"/>
                <a:sym typeface="Nunito"/>
              </a:rPr>
              <a:t>What is Energy?: </a:t>
            </a:r>
          </a:p>
          <a:p>
            <a:pPr marL="120650" lvl="0" algn="just" rtl="0">
              <a:spcBef>
                <a:spcPts val="0"/>
              </a:spcBef>
              <a:spcAft>
                <a:spcPts val="0"/>
              </a:spcAft>
              <a:buClr>
                <a:schemeClr val="dk1"/>
              </a:buClr>
              <a:buSzPts val="1700"/>
            </a:pPr>
            <a:r>
              <a:rPr lang="en-US" b="0" i="0" dirty="0">
                <a:solidFill>
                  <a:srgbClr val="333333"/>
                </a:solidFill>
                <a:effectLst/>
                <a:latin typeface="Roboto" panose="02000000000000000000" pitchFamily="2" charset="0"/>
              </a:rPr>
              <a:t>There are different forms of energy on this planet. The Sun is considered as the elemental form of energy on the Earth. In Physics, energy is considered a quantitative property which can be transferred from an object in order for it to perform work. Hence, we can define energy as the strength to do any kind of physical activity.</a:t>
            </a:r>
          </a:p>
          <a:p>
            <a:pPr marL="120650" lvl="0" algn="just" rtl="0">
              <a:spcBef>
                <a:spcPts val="0"/>
              </a:spcBef>
              <a:spcAft>
                <a:spcPts val="0"/>
              </a:spcAft>
              <a:buClr>
                <a:schemeClr val="dk1"/>
              </a:buClr>
              <a:buSzPts val="1700"/>
            </a:pPr>
            <a:endParaRPr lang="en-US" b="0" i="0" dirty="0">
              <a:solidFill>
                <a:srgbClr val="333333"/>
              </a:solidFill>
              <a:effectLst/>
              <a:latin typeface="Roboto" panose="02000000000000000000" pitchFamily="2" charset="0"/>
            </a:endParaRPr>
          </a:p>
          <a:p>
            <a:pPr marL="120650" lvl="0" algn="just" rtl="0">
              <a:spcBef>
                <a:spcPts val="0"/>
              </a:spcBef>
              <a:spcAft>
                <a:spcPts val="0"/>
              </a:spcAft>
              <a:buClr>
                <a:schemeClr val="dk1"/>
              </a:buClr>
              <a:buSzPts val="1700"/>
            </a:pPr>
            <a:r>
              <a:rPr lang="en-US" sz="1600" b="1" dirty="0">
                <a:solidFill>
                  <a:schemeClr val="dk1"/>
                </a:solidFill>
                <a:latin typeface="Nunito"/>
                <a:ea typeface="Nunito"/>
                <a:cs typeface="Nunito"/>
                <a:sym typeface="Nunito"/>
              </a:rPr>
              <a:t>Classification of Energy Source:</a:t>
            </a:r>
          </a:p>
          <a:p>
            <a:pPr marL="120650" lvl="0" algn="just" rtl="0">
              <a:spcBef>
                <a:spcPts val="0"/>
              </a:spcBef>
              <a:spcAft>
                <a:spcPts val="0"/>
              </a:spcAft>
              <a:buClr>
                <a:schemeClr val="dk1"/>
              </a:buClr>
              <a:buSzPts val="1700"/>
            </a:pPr>
            <a:r>
              <a:rPr lang="en-US" sz="1400" dirty="0">
                <a:solidFill>
                  <a:schemeClr val="dk1"/>
                </a:solidFill>
                <a:latin typeface="Nunito"/>
                <a:ea typeface="Nunito"/>
                <a:cs typeface="Nunito"/>
                <a:sym typeface="Nunito"/>
              </a:rPr>
              <a:t>Energy sources can be divided into two types based on how quickly can they be replenished:</a:t>
            </a:r>
          </a:p>
          <a:p>
            <a:pPr marL="749300" marR="228600" lvl="0" indent="-349250" algn="just" rtl="0">
              <a:lnSpc>
                <a:spcPct val="158000"/>
              </a:lnSpc>
              <a:spcBef>
                <a:spcPts val="0"/>
              </a:spcBef>
              <a:spcAft>
                <a:spcPts val="0"/>
              </a:spcAft>
              <a:buClr>
                <a:schemeClr val="dk1"/>
              </a:buClr>
              <a:buSzPts val="1900"/>
              <a:buFont typeface="Nunito"/>
              <a:buChar char="●"/>
            </a:pPr>
            <a:r>
              <a:rPr lang="en-US" sz="1400" dirty="0">
                <a:solidFill>
                  <a:schemeClr val="dk1"/>
                </a:solidFill>
                <a:latin typeface="Nunito"/>
                <a:ea typeface="Nunito"/>
                <a:cs typeface="Nunito"/>
                <a:sym typeface="Nunito"/>
              </a:rPr>
              <a:t>Non-conventional sources of Energ</a:t>
            </a:r>
            <a:r>
              <a:rPr lang="en-US" sz="1400" dirty="0">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y</a:t>
            </a:r>
            <a:endParaRPr lang="en-US" sz="1400" dirty="0">
              <a:solidFill>
                <a:schemeClr val="dk1"/>
              </a:solidFill>
              <a:uFill>
                <a:noFill/>
              </a:uFill>
              <a:latin typeface="Nunito"/>
              <a:ea typeface="Nunito"/>
              <a:cs typeface="Nunito"/>
              <a:sym typeface="Nunito"/>
            </a:endParaRPr>
          </a:p>
          <a:p>
            <a:pPr marL="749300" marR="228600" indent="-349250" algn="just">
              <a:lnSpc>
                <a:spcPct val="158000"/>
              </a:lnSpc>
              <a:buClr>
                <a:schemeClr val="dk1"/>
              </a:buClr>
              <a:buSzPts val="1900"/>
              <a:buFont typeface="Nunito"/>
              <a:buChar char="●"/>
            </a:pPr>
            <a:r>
              <a:rPr lang="en-US" sz="1400" dirty="0">
                <a:solidFill>
                  <a:schemeClr val="dk1"/>
                </a:solidFill>
                <a:latin typeface="Nunito"/>
                <a:ea typeface="Nunito"/>
                <a:cs typeface="Nunito"/>
                <a:sym typeface="Nunito"/>
              </a:rPr>
              <a:t>Conventional sources of Energy</a:t>
            </a:r>
          </a:p>
          <a:p>
            <a:pPr marL="749300" marR="228600" lvl="0" indent="-349250" algn="just" rtl="0">
              <a:lnSpc>
                <a:spcPct val="158000"/>
              </a:lnSpc>
              <a:spcBef>
                <a:spcPts val="0"/>
              </a:spcBef>
              <a:spcAft>
                <a:spcPts val="0"/>
              </a:spcAft>
              <a:buClr>
                <a:schemeClr val="dk1"/>
              </a:buClr>
              <a:buSzPts val="1900"/>
              <a:buFont typeface="Nunito"/>
              <a:buChar char="●"/>
            </a:pPr>
            <a:endParaRPr lang="en-US" sz="1400" dirty="0">
              <a:solidFill>
                <a:schemeClr val="dk1"/>
              </a:solidFill>
              <a:latin typeface="Nunito"/>
              <a:ea typeface="Nunito"/>
              <a:cs typeface="Nunito"/>
              <a:sym typeface="Nunito"/>
            </a:endParaRPr>
          </a:p>
        </p:txBody>
      </p:sp>
    </p:spTree>
    <p:extLst>
      <p:ext uri="{BB962C8B-B14F-4D97-AF65-F5344CB8AC3E}">
        <p14:creationId xmlns:p14="http://schemas.microsoft.com/office/powerpoint/2010/main" val="40929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724622" y="0"/>
            <a:ext cx="7790727" cy="728004"/>
          </a:xfrm>
        </p:spPr>
        <p:txBody>
          <a:bodyPr>
            <a:normAutofit/>
          </a:bodyPr>
          <a:lstStyle/>
          <a:p>
            <a:pPr marL="400050" marR="228600" lvl="0" algn="ctr" rtl="0">
              <a:lnSpc>
                <a:spcPct val="158000"/>
              </a:lnSpc>
              <a:spcBef>
                <a:spcPts val="0"/>
              </a:spcBef>
              <a:spcAft>
                <a:spcPts val="0"/>
              </a:spcAft>
              <a:buClr>
                <a:schemeClr val="dk1"/>
              </a:buClr>
              <a:buSzPts val="1900"/>
            </a:pPr>
            <a:r>
              <a:rPr lang="en-US" sz="2800" dirty="0">
                <a:solidFill>
                  <a:schemeClr val="dk1"/>
                </a:solidFill>
                <a:latin typeface="Nunito"/>
                <a:ea typeface="Nunito"/>
                <a:cs typeface="Nunito"/>
                <a:sym typeface="Nunito"/>
              </a:rPr>
              <a:t>Non-conventional sources of Energ</a:t>
            </a:r>
            <a:r>
              <a:rPr lang="en-US" sz="2800" dirty="0">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y</a:t>
            </a:r>
            <a:endParaRPr lang="en-US" sz="2800" dirty="0">
              <a:solidFill>
                <a:schemeClr val="dk1"/>
              </a:solidFill>
              <a:uFill>
                <a:noFill/>
              </a:uFill>
              <a:latin typeface="Nunito"/>
              <a:ea typeface="Nunito"/>
              <a:cs typeface="Nunito"/>
              <a:sym typeface="Nunito"/>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Student’s Name,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3</a:t>
            </a:fld>
            <a:endParaRPr lang="en-IN" sz="1200" b="1" dirty="0">
              <a:solidFill>
                <a:schemeClr val="tx1"/>
              </a:solidFill>
            </a:endParaRPr>
          </a:p>
        </p:txBody>
      </p:sp>
      <p:sp>
        <p:nvSpPr>
          <p:cNvPr id="8" name="TextBox 7">
            <a:extLst>
              <a:ext uri="{FF2B5EF4-FFF2-40B4-BE49-F238E27FC236}">
                <a16:creationId xmlns:a16="http://schemas.microsoft.com/office/drawing/2014/main" id="{7FB09C9D-A823-AE84-377C-07DF1D28AB45}"/>
              </a:ext>
            </a:extLst>
          </p:cNvPr>
          <p:cNvSpPr txBox="1"/>
          <p:nvPr/>
        </p:nvSpPr>
        <p:spPr>
          <a:xfrm>
            <a:off x="724623" y="935402"/>
            <a:ext cx="5997645" cy="3785652"/>
          </a:xfrm>
          <a:prstGeom prst="rect">
            <a:avLst/>
          </a:prstGeom>
          <a:noFill/>
        </p:spPr>
        <p:txBody>
          <a:bodyPr wrap="square">
            <a:spAutoFit/>
          </a:bodyPr>
          <a:lstStyle/>
          <a:p>
            <a:pPr algn="l" fontAlgn="base"/>
            <a:r>
              <a:rPr lang="en-US" sz="1600" b="0" i="0" dirty="0">
                <a:solidFill>
                  <a:srgbClr val="273239"/>
                </a:solidFill>
                <a:effectLst/>
                <a:latin typeface="urw-din"/>
              </a:rPr>
              <a:t>Renewable energy sources, often known as non-conventional energy, are sources that are renewed by natural processes on a continual basis. Solar energy, wind energy, bio-energy (bio-fuels cultivated sustainably), hydropower, and other sustainable energy sources are some examples.  </a:t>
            </a:r>
          </a:p>
          <a:p>
            <a:pPr algn="l" fontAlgn="base"/>
            <a:r>
              <a:rPr lang="en-US" sz="1600" b="0" i="0" dirty="0">
                <a:solidFill>
                  <a:srgbClr val="273239"/>
                </a:solidFill>
                <a:effectLst/>
                <a:latin typeface="urw-din"/>
              </a:rPr>
              <a:t>A renewable energy system transforms energy from the sun, wind, falling water, sea waves, geothermal heat, or biomass into heat or electricity that humans can utilize. The majority of renewable energy originates from the sun and wind, either directly or indirectly, and can never be depleted, which is why it is termed renewable.</a:t>
            </a:r>
          </a:p>
          <a:p>
            <a:pPr algn="l" fontAlgn="base"/>
            <a:r>
              <a:rPr lang="en-US" sz="1600" b="0" i="0" dirty="0">
                <a:solidFill>
                  <a:srgbClr val="273239"/>
                </a:solidFill>
                <a:effectLst/>
                <a:latin typeface="urw-din"/>
              </a:rPr>
              <a:t>However, traditional energy sources such as coal, oil, and natural gas provide the majority of the world’s energy. Non-renewable energy sources are the word used to describe these fuels. Despite the fact that the accessible amount of these fuels is enormous, they are finite and will, in theory, ‘run out’ at some point in the future.</a:t>
            </a:r>
          </a:p>
        </p:txBody>
      </p:sp>
    </p:spTree>
    <p:extLst>
      <p:ext uri="{BB962C8B-B14F-4D97-AF65-F5344CB8AC3E}">
        <p14:creationId xmlns:p14="http://schemas.microsoft.com/office/powerpoint/2010/main" val="259908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Student’s Name,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4</a:t>
            </a:fld>
            <a:endParaRPr lang="en-IN" sz="1200" b="1" dirty="0">
              <a:solidFill>
                <a:schemeClr val="tx1"/>
              </a:solidFill>
            </a:endParaRPr>
          </a:p>
        </p:txBody>
      </p:sp>
      <p:sp>
        <p:nvSpPr>
          <p:cNvPr id="8" name="TextBox 7">
            <a:extLst>
              <a:ext uri="{FF2B5EF4-FFF2-40B4-BE49-F238E27FC236}">
                <a16:creationId xmlns:a16="http://schemas.microsoft.com/office/drawing/2014/main" id="{3B0F3631-4DE5-4FEF-A005-101EBD8471CA}"/>
              </a:ext>
            </a:extLst>
          </p:cNvPr>
          <p:cNvSpPr txBox="1"/>
          <p:nvPr/>
        </p:nvSpPr>
        <p:spPr>
          <a:xfrm>
            <a:off x="876791" y="308372"/>
            <a:ext cx="5352558" cy="4401205"/>
          </a:xfrm>
          <a:prstGeom prst="rect">
            <a:avLst/>
          </a:prstGeom>
          <a:noFill/>
        </p:spPr>
        <p:txBody>
          <a:bodyPr wrap="square">
            <a:spAutoFit/>
          </a:bodyPr>
          <a:lstStyle/>
          <a:p>
            <a:pPr algn="l" fontAlgn="base"/>
            <a:r>
              <a:rPr lang="en-US" sz="2000" b="1" i="1" dirty="0">
                <a:solidFill>
                  <a:srgbClr val="273239"/>
                </a:solidFill>
                <a:effectLst/>
                <a:latin typeface="urw-din"/>
              </a:rPr>
              <a:t>Why is it necessary to use non-conventional energy sources?</a:t>
            </a:r>
          </a:p>
          <a:p>
            <a:pPr algn="l" fontAlgn="base"/>
            <a:endParaRPr lang="en-US" sz="2000" b="1" i="0" dirty="0">
              <a:solidFill>
                <a:srgbClr val="273239"/>
              </a:solidFill>
              <a:effectLst/>
              <a:latin typeface="urw-din"/>
            </a:endParaRPr>
          </a:p>
          <a:p>
            <a:pPr algn="l" fontAlgn="base"/>
            <a:r>
              <a:rPr lang="en-US" sz="2000" b="0" i="0" dirty="0">
                <a:solidFill>
                  <a:srgbClr val="273239"/>
                </a:solidFill>
                <a:effectLst/>
                <a:latin typeface="urw-din"/>
              </a:rPr>
              <a:t>With rising energy use, the population is becoming increasingly reliant on fossil fuels such as coal, oil, and gas. Because the prices of gas and oil continue to rise with each passing day, it is necessary to guarantee future energy supplies. As a result, we must employ more and more renewable energy sources. The government of India has established a distinct department called the “</a:t>
            </a:r>
            <a:r>
              <a:rPr lang="en-US" sz="2000" b="1" i="1" dirty="0">
                <a:solidFill>
                  <a:srgbClr val="273239"/>
                </a:solidFill>
                <a:effectLst/>
                <a:latin typeface="urw-din"/>
              </a:rPr>
              <a:t>Department of non-conventional sources of energy</a:t>
            </a:r>
            <a:r>
              <a:rPr lang="en-US" sz="2000" b="0" i="0" dirty="0">
                <a:solidFill>
                  <a:srgbClr val="273239"/>
                </a:solidFill>
                <a:effectLst/>
                <a:latin typeface="urw-din"/>
              </a:rPr>
              <a:t>” for the effective exploitation of non-conventional sources.</a:t>
            </a:r>
          </a:p>
        </p:txBody>
      </p:sp>
    </p:spTree>
    <p:extLst>
      <p:ext uri="{BB962C8B-B14F-4D97-AF65-F5344CB8AC3E}">
        <p14:creationId xmlns:p14="http://schemas.microsoft.com/office/powerpoint/2010/main" val="136533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800100" y="91341"/>
            <a:ext cx="7886700" cy="728004"/>
          </a:xfrm>
        </p:spPr>
        <p:txBody>
          <a:bodyPr>
            <a:normAutofit fontScale="90000"/>
          </a:bodyPr>
          <a:lstStyle/>
          <a:p>
            <a:pPr marL="0" lvl="0" indent="0" algn="ctr" rtl="0">
              <a:spcBef>
                <a:spcPts val="0"/>
              </a:spcBef>
              <a:spcAft>
                <a:spcPts val="0"/>
              </a:spcAft>
              <a:buNone/>
            </a:pPr>
            <a:r>
              <a:rPr lang="en-US" sz="2700" b="1" dirty="0">
                <a:solidFill>
                  <a:srgbClr val="FF0000"/>
                </a:solidFill>
                <a:latin typeface="Lucida Sans"/>
                <a:ea typeface="Lucida Sans"/>
                <a:cs typeface="Lucida Sans"/>
                <a:sym typeface="Lucida Sans"/>
              </a:rPr>
              <a:t>Types of Non-Conventional sources of energy </a:t>
            </a:r>
            <a:endParaRPr lang="en-US" sz="3300" dirty="0">
              <a:solidFill>
                <a:srgbClr val="000000"/>
              </a:solidFill>
              <a:latin typeface="Calibri"/>
              <a:ea typeface="Calibri"/>
              <a:cs typeface="Calibri"/>
              <a:sym typeface="Calibri"/>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Student’s Name,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5</a:t>
            </a:fld>
            <a:endParaRPr lang="en-IN" sz="1200" b="1" dirty="0">
              <a:solidFill>
                <a:schemeClr val="tx1"/>
              </a:solidFill>
            </a:endParaRPr>
          </a:p>
        </p:txBody>
      </p:sp>
      <p:sp>
        <p:nvSpPr>
          <p:cNvPr id="6" name="TextBox 5">
            <a:extLst>
              <a:ext uri="{FF2B5EF4-FFF2-40B4-BE49-F238E27FC236}">
                <a16:creationId xmlns:a16="http://schemas.microsoft.com/office/drawing/2014/main" id="{47A57E2A-21AD-31D7-D7C7-1AEA614F6AD2}"/>
              </a:ext>
            </a:extLst>
          </p:cNvPr>
          <p:cNvSpPr txBox="1"/>
          <p:nvPr/>
        </p:nvSpPr>
        <p:spPr>
          <a:xfrm>
            <a:off x="724624" y="1265850"/>
            <a:ext cx="3411608" cy="3477875"/>
          </a:xfrm>
          <a:prstGeom prst="rect">
            <a:avLst/>
          </a:prstGeom>
          <a:noFill/>
        </p:spPr>
        <p:txBody>
          <a:bodyPr wrap="square" rtlCol="0">
            <a:spAutoFit/>
          </a:bodyPr>
          <a:lstStyle/>
          <a:p>
            <a:r>
              <a:rPr lang="en-US" sz="2000" b="1" dirty="0"/>
              <a:t>The most popular renewable energy sources currently are:</a:t>
            </a:r>
          </a:p>
          <a:p>
            <a:endParaRPr lang="en-US" sz="2000" dirty="0"/>
          </a:p>
          <a:p>
            <a:pPr marL="342900" indent="-342900">
              <a:buFont typeface="Arial" panose="020B0604020202020204" pitchFamily="34" charset="0"/>
              <a:buChar char="•"/>
            </a:pPr>
            <a:r>
              <a:rPr lang="en-US" sz="2000" dirty="0"/>
              <a:t>Solar energy.</a:t>
            </a:r>
          </a:p>
          <a:p>
            <a:pPr marL="342900" indent="-342900">
              <a:buFont typeface="Arial" panose="020B0604020202020204" pitchFamily="34" charset="0"/>
              <a:buChar char="•"/>
            </a:pPr>
            <a:r>
              <a:rPr lang="en-US" sz="2000" dirty="0"/>
              <a:t>Wind energy.</a:t>
            </a:r>
          </a:p>
          <a:p>
            <a:pPr marL="342900" indent="-342900">
              <a:buFont typeface="Arial" panose="020B0604020202020204" pitchFamily="34" charset="0"/>
              <a:buChar char="•"/>
            </a:pPr>
            <a:r>
              <a:rPr lang="en-US" sz="2000" dirty="0"/>
              <a:t>Hydro energy.</a:t>
            </a:r>
          </a:p>
          <a:p>
            <a:pPr marL="342900" indent="-342900">
              <a:buFont typeface="Arial" panose="020B0604020202020204" pitchFamily="34" charset="0"/>
              <a:buChar char="•"/>
            </a:pPr>
            <a:r>
              <a:rPr lang="en-US" sz="2000" dirty="0"/>
              <a:t>Tidal energy.</a:t>
            </a:r>
          </a:p>
          <a:p>
            <a:pPr marL="342900" indent="-342900">
              <a:buFont typeface="Arial" panose="020B0604020202020204" pitchFamily="34" charset="0"/>
              <a:buChar char="•"/>
            </a:pPr>
            <a:r>
              <a:rPr lang="en-US" sz="2000" dirty="0"/>
              <a:t>Geothermal energy.</a:t>
            </a:r>
          </a:p>
          <a:p>
            <a:pPr marL="342900" indent="-342900">
              <a:buFont typeface="Arial" panose="020B0604020202020204" pitchFamily="34" charset="0"/>
              <a:buChar char="•"/>
            </a:pPr>
            <a:r>
              <a:rPr lang="en-US" sz="2000" dirty="0"/>
              <a:t>Biomass energy.</a:t>
            </a:r>
          </a:p>
          <a:p>
            <a:br>
              <a:rPr lang="en-US" sz="2000" dirty="0"/>
            </a:br>
            <a:endParaRPr lang="en-US" sz="2000" dirty="0"/>
          </a:p>
        </p:txBody>
      </p:sp>
    </p:spTree>
    <p:extLst>
      <p:ext uri="{BB962C8B-B14F-4D97-AF65-F5344CB8AC3E}">
        <p14:creationId xmlns:p14="http://schemas.microsoft.com/office/powerpoint/2010/main" val="267362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7" y="8358"/>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Siddhesh Khairnar,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6</a:t>
            </a:fld>
            <a:endParaRPr lang="en-IN" sz="1200" b="1" dirty="0">
              <a:solidFill>
                <a:schemeClr val="tx1"/>
              </a:solidFill>
            </a:endParaRPr>
          </a:p>
        </p:txBody>
      </p:sp>
      <p:sp>
        <p:nvSpPr>
          <p:cNvPr id="12" name="Title 1">
            <a:extLst>
              <a:ext uri="{FF2B5EF4-FFF2-40B4-BE49-F238E27FC236}">
                <a16:creationId xmlns:a16="http://schemas.microsoft.com/office/drawing/2014/main" id="{0778727B-56C4-8BCE-E92D-D41C7B0FFCA1}"/>
              </a:ext>
            </a:extLst>
          </p:cNvPr>
          <p:cNvSpPr txBox="1">
            <a:spLocks/>
          </p:cNvSpPr>
          <p:nvPr/>
        </p:nvSpPr>
        <p:spPr>
          <a:xfrm>
            <a:off x="2673337" y="104939"/>
            <a:ext cx="4284675" cy="838899"/>
          </a:xfrm>
          <a:prstGeom prst="rect">
            <a:avLst/>
          </a:prstGeom>
          <a:ln w="12700">
            <a:noFill/>
          </a:ln>
          <a:scene3d>
            <a:camera prst="orthographicFront"/>
            <a:lightRig rig="threePt" dir="t"/>
          </a:scene3d>
          <a:sp3d>
            <a:bevelT w="152400" h="50800" prst="softRound"/>
          </a:sp3d>
        </p:spPr>
        <p:txBody>
          <a:bodyPr vert="horz" lIns="68580" tIns="34290" rIns="68580" bIns="3429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latin typeface="+mn-lt"/>
                <a:ea typeface="Artifakt Element Thin" panose="020B0203050000020004" pitchFamily="34" charset="0"/>
              </a:rPr>
              <a:t>Hydrogen Fuel Cells</a:t>
            </a:r>
            <a:endParaRPr lang="en-IN" dirty="0">
              <a:latin typeface="+mn-lt"/>
              <a:ea typeface="Artifakt Element Thin" panose="020B0203050000020004" pitchFamily="34" charset="0"/>
            </a:endParaRPr>
          </a:p>
        </p:txBody>
      </p:sp>
      <p:sp>
        <p:nvSpPr>
          <p:cNvPr id="13" name="TextBox 12">
            <a:extLst>
              <a:ext uri="{FF2B5EF4-FFF2-40B4-BE49-F238E27FC236}">
                <a16:creationId xmlns:a16="http://schemas.microsoft.com/office/drawing/2014/main" id="{A01C4443-34B9-FDFA-46BD-EAB9595EE10B}"/>
              </a:ext>
            </a:extLst>
          </p:cNvPr>
          <p:cNvSpPr txBox="1"/>
          <p:nvPr/>
        </p:nvSpPr>
        <p:spPr>
          <a:xfrm>
            <a:off x="378360" y="1051096"/>
            <a:ext cx="5064918" cy="3170099"/>
          </a:xfrm>
          <a:prstGeom prst="rect">
            <a:avLst/>
          </a:prstGeom>
          <a:noFill/>
        </p:spPr>
        <p:txBody>
          <a:bodyPr wrap="square">
            <a:spAutoFit/>
          </a:bodyPr>
          <a:lstStyle/>
          <a:p>
            <a:pPr marL="285750" indent="-285750" algn="l">
              <a:buFont typeface="Wingdings" panose="05000000000000000000" pitchFamily="2" charset="2"/>
              <a:buChar char="Ø"/>
            </a:pPr>
            <a:r>
              <a:rPr lang="en-US" sz="1400" dirty="0">
                <a:latin typeface="urw-din"/>
              </a:rPr>
              <a:t>Hydrogen Fuel cell was first discovered by German Scientist </a:t>
            </a:r>
            <a:r>
              <a:rPr lang="en-US" sz="1400" b="1" dirty="0">
                <a:latin typeface="urw-din"/>
              </a:rPr>
              <a:t>Christian Friedrich Schoenlein </a:t>
            </a:r>
            <a:r>
              <a:rPr lang="en-US" sz="1400" dirty="0">
                <a:latin typeface="urw-din"/>
              </a:rPr>
              <a:t>in 1838.</a:t>
            </a:r>
          </a:p>
          <a:p>
            <a:pPr marL="285750" indent="-285750" algn="l">
              <a:buFont typeface="Wingdings" panose="05000000000000000000" pitchFamily="2" charset="2"/>
              <a:buChar char="Ø"/>
            </a:pPr>
            <a:endParaRPr lang="en-US" dirty="0">
              <a:latin typeface="urw-din"/>
            </a:endParaRPr>
          </a:p>
          <a:p>
            <a:pPr marL="285750" indent="-285750" algn="l">
              <a:buFont typeface="Wingdings" panose="05000000000000000000" pitchFamily="2" charset="2"/>
              <a:buChar char="Ø"/>
            </a:pPr>
            <a:r>
              <a:rPr lang="en-US" sz="1400" dirty="0">
                <a:latin typeface="urw-din"/>
              </a:rPr>
              <a:t>Hydrogen Fuel cell was first demonstrated by Welsh Scientist </a:t>
            </a:r>
            <a:r>
              <a:rPr lang="en-US" sz="1400" b="1" dirty="0">
                <a:latin typeface="urw-din"/>
              </a:rPr>
              <a:t>William Robert Grove </a:t>
            </a:r>
            <a:r>
              <a:rPr lang="en-US" sz="1400" dirty="0">
                <a:latin typeface="urw-din"/>
              </a:rPr>
              <a:t>in 1839.</a:t>
            </a:r>
          </a:p>
          <a:p>
            <a:pPr algn="l"/>
            <a:endParaRPr lang="en-US" sz="1400" dirty="0">
              <a:latin typeface="urw-din"/>
            </a:endParaRPr>
          </a:p>
          <a:p>
            <a:pPr marL="342900" indent="-342900" algn="just">
              <a:buFont typeface="Wingdings" panose="05000000000000000000" pitchFamily="2" charset="2"/>
              <a:buChar char="q"/>
            </a:pPr>
            <a:r>
              <a:rPr lang="en-US" sz="1800" dirty="0">
                <a:latin typeface="urw-din"/>
              </a:rPr>
              <a:t>Hydrogen Energy </a:t>
            </a:r>
          </a:p>
          <a:p>
            <a:pPr marL="342900" indent="-342900" algn="l">
              <a:buSzPct val="150000"/>
              <a:buFont typeface="Calisto MT" panose="02040603050505030304" pitchFamily="18" charset="0"/>
              <a:buChar char="»"/>
            </a:pPr>
            <a:r>
              <a:rPr lang="en-US" sz="1400" dirty="0">
                <a:latin typeface="urw-din"/>
              </a:rPr>
              <a:t>Hydrogen is the simplest and the most plentiful element in the universe.</a:t>
            </a:r>
          </a:p>
          <a:p>
            <a:pPr marL="342900" indent="-342900" algn="l">
              <a:buSzPct val="150000"/>
              <a:buFont typeface="Calisto MT" panose="02040603050505030304" pitchFamily="18" charset="0"/>
              <a:buChar char="»"/>
            </a:pPr>
            <a:r>
              <a:rPr lang="en-US" sz="1400" dirty="0">
                <a:latin typeface="urw-din"/>
              </a:rPr>
              <a:t>It’s always combined with other elements.</a:t>
            </a:r>
          </a:p>
          <a:p>
            <a:pPr marL="342900" indent="-342900" algn="l">
              <a:buSzPct val="150000"/>
              <a:buFont typeface="Calisto MT" panose="02040603050505030304" pitchFamily="18" charset="0"/>
              <a:buChar char="»"/>
            </a:pPr>
            <a:r>
              <a:rPr lang="en-US" sz="1400" dirty="0">
                <a:latin typeface="urw-din"/>
              </a:rPr>
              <a:t>Hydrogen is high in energy, yet an engine that burns pure hydrogen produces almost no pollution.</a:t>
            </a:r>
          </a:p>
          <a:p>
            <a:pPr marL="342900" indent="-342900" algn="l">
              <a:buSzPct val="150000"/>
              <a:buFont typeface="Calisto MT" panose="02040603050505030304" pitchFamily="18" charset="0"/>
              <a:buChar char="»"/>
            </a:pPr>
            <a:r>
              <a:rPr lang="en-US" sz="1400" dirty="0">
                <a:latin typeface="urw-din"/>
              </a:rPr>
              <a:t>NASA has used liquid hydrogen since the1970s to propel the space shuttle and other rockets into orbit.</a:t>
            </a:r>
          </a:p>
        </p:txBody>
      </p:sp>
      <p:pic>
        <p:nvPicPr>
          <p:cNvPr id="14" name="Picture 13">
            <a:extLst>
              <a:ext uri="{FF2B5EF4-FFF2-40B4-BE49-F238E27FC236}">
                <a16:creationId xmlns:a16="http://schemas.microsoft.com/office/drawing/2014/main" id="{60E0B5F9-2002-F84C-0CB4-886D39A52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0195" y="1029563"/>
            <a:ext cx="1542882" cy="1585198"/>
          </a:xfrm>
          <a:prstGeom prst="rect">
            <a:avLst/>
          </a:prstGeom>
        </p:spPr>
      </p:pic>
      <p:pic>
        <p:nvPicPr>
          <p:cNvPr id="15" name="Picture 14">
            <a:extLst>
              <a:ext uri="{FF2B5EF4-FFF2-40B4-BE49-F238E27FC236}">
                <a16:creationId xmlns:a16="http://schemas.microsoft.com/office/drawing/2014/main" id="{22A197B7-0AD4-6A6D-9FE9-C615503F77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9733" y="1029563"/>
            <a:ext cx="1323729" cy="1585198"/>
          </a:xfrm>
          <a:prstGeom prst="rect">
            <a:avLst/>
          </a:prstGeom>
        </p:spPr>
      </p:pic>
      <p:sp>
        <p:nvSpPr>
          <p:cNvPr id="16" name="TextBox 15">
            <a:extLst>
              <a:ext uri="{FF2B5EF4-FFF2-40B4-BE49-F238E27FC236}">
                <a16:creationId xmlns:a16="http://schemas.microsoft.com/office/drawing/2014/main" id="{0D960C2A-30D3-5D01-775C-F43B1EC87923}"/>
              </a:ext>
            </a:extLst>
          </p:cNvPr>
          <p:cNvSpPr txBox="1"/>
          <p:nvPr/>
        </p:nvSpPr>
        <p:spPr>
          <a:xfrm>
            <a:off x="5750195" y="2636147"/>
            <a:ext cx="1542882" cy="276999"/>
          </a:xfrm>
          <a:prstGeom prst="rect">
            <a:avLst/>
          </a:prstGeom>
          <a:solidFill>
            <a:schemeClr val="bg1"/>
          </a:solidFill>
        </p:spPr>
        <p:txBody>
          <a:bodyPr wrap="square" rtlCol="0">
            <a:spAutoFit/>
          </a:bodyPr>
          <a:lstStyle/>
          <a:p>
            <a:r>
              <a:rPr lang="en-US" sz="1200" b="1" dirty="0"/>
              <a:t>Christian Schoenbein</a:t>
            </a:r>
            <a:endParaRPr lang="en-IN" sz="1200" dirty="0"/>
          </a:p>
        </p:txBody>
      </p:sp>
      <p:sp>
        <p:nvSpPr>
          <p:cNvPr id="17" name="TextBox 16">
            <a:extLst>
              <a:ext uri="{FF2B5EF4-FFF2-40B4-BE49-F238E27FC236}">
                <a16:creationId xmlns:a16="http://schemas.microsoft.com/office/drawing/2014/main" id="{BC936E69-696A-5594-64BB-5B4B343BC7DE}"/>
              </a:ext>
            </a:extLst>
          </p:cNvPr>
          <p:cNvSpPr txBox="1"/>
          <p:nvPr/>
        </p:nvSpPr>
        <p:spPr>
          <a:xfrm>
            <a:off x="7599733" y="2636146"/>
            <a:ext cx="1323730" cy="276999"/>
          </a:xfrm>
          <a:prstGeom prst="rect">
            <a:avLst/>
          </a:prstGeom>
          <a:solidFill>
            <a:schemeClr val="bg1"/>
          </a:solidFill>
        </p:spPr>
        <p:txBody>
          <a:bodyPr wrap="square" rtlCol="0">
            <a:spAutoFit/>
          </a:bodyPr>
          <a:lstStyle/>
          <a:p>
            <a:r>
              <a:rPr lang="en-US" sz="1200" dirty="0"/>
              <a:t>   William Grove</a:t>
            </a:r>
            <a:endParaRPr lang="en-IN" sz="1200" dirty="0"/>
          </a:p>
        </p:txBody>
      </p:sp>
      <p:pic>
        <p:nvPicPr>
          <p:cNvPr id="4098" name="Picture 2" descr="Image result for hydrogen fuel cell car">
            <a:extLst>
              <a:ext uri="{FF2B5EF4-FFF2-40B4-BE49-F238E27FC236}">
                <a16:creationId xmlns:a16="http://schemas.microsoft.com/office/drawing/2014/main" id="{98B58D4E-8393-C472-D2D6-9F4662E016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195" y="3147851"/>
            <a:ext cx="3173267" cy="152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47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2953940" y="265096"/>
            <a:ext cx="3236119" cy="728004"/>
          </a:xfrm>
        </p:spPr>
        <p:txBody>
          <a:bodyPr>
            <a:normAutofit/>
          </a:bodyPr>
          <a:lstStyle/>
          <a:p>
            <a:pPr algn="l" fontAlgn="base"/>
            <a:r>
              <a:rPr lang="en-US" sz="1400" b="1" i="0" dirty="0">
                <a:solidFill>
                  <a:srgbClr val="273239"/>
                </a:solidFill>
                <a:effectLst/>
                <a:latin typeface="urw-din"/>
              </a:rPr>
              <a:t> </a:t>
            </a:r>
            <a:r>
              <a:rPr lang="en-US" sz="4000" b="1" i="0" dirty="0">
                <a:solidFill>
                  <a:srgbClr val="273239"/>
                </a:solidFill>
                <a:effectLst/>
              </a:rPr>
              <a:t>Wind Energy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Siddhesh Khairnar,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7</a:t>
            </a:fld>
            <a:endParaRPr lang="en-IN" sz="1200" b="1" dirty="0">
              <a:solidFill>
                <a:schemeClr val="tx1"/>
              </a:solidFill>
            </a:endParaRPr>
          </a:p>
        </p:txBody>
      </p:sp>
      <p:sp>
        <p:nvSpPr>
          <p:cNvPr id="7" name="TextBox 6">
            <a:extLst>
              <a:ext uri="{FF2B5EF4-FFF2-40B4-BE49-F238E27FC236}">
                <a16:creationId xmlns:a16="http://schemas.microsoft.com/office/drawing/2014/main" id="{2FE4CDB2-E46B-F22C-50FB-A9805B79D914}"/>
              </a:ext>
            </a:extLst>
          </p:cNvPr>
          <p:cNvSpPr txBox="1"/>
          <p:nvPr/>
        </p:nvSpPr>
        <p:spPr>
          <a:xfrm>
            <a:off x="724623" y="1226539"/>
            <a:ext cx="4797496" cy="2893100"/>
          </a:xfrm>
          <a:prstGeom prst="rect">
            <a:avLst/>
          </a:prstGeom>
          <a:noFill/>
        </p:spPr>
        <p:txBody>
          <a:bodyPr wrap="square">
            <a:spAutoFit/>
          </a:bodyPr>
          <a:lstStyle/>
          <a:p>
            <a:pPr algn="l" fontAlgn="base"/>
            <a:r>
              <a:rPr lang="en-US" b="0" i="0" dirty="0">
                <a:solidFill>
                  <a:srgbClr val="273239"/>
                </a:solidFill>
                <a:effectLst/>
                <a:latin typeface="urw-din"/>
              </a:rPr>
              <a:t>Wind energy is the process of harnessing wind power to generate electricity. The wind’s kinetic energy is transformed into electrical energy. Because of the earth’s curvature, various parts of the atmosphere are heated to varying degrees when solar radiation enters the atmosphere. </a:t>
            </a:r>
            <a:r>
              <a:rPr lang="en-US" b="0" dirty="0">
                <a:solidFill>
                  <a:srgbClr val="273239"/>
                </a:solidFill>
                <a:effectLst/>
                <a:latin typeface="urw-din"/>
              </a:rPr>
              <a:t>The equator receives the most heat, while the poles receive the least</a:t>
            </a:r>
            <a:r>
              <a:rPr lang="en-US" b="0" i="1" dirty="0">
                <a:solidFill>
                  <a:srgbClr val="273239"/>
                </a:solidFill>
                <a:effectLst/>
                <a:latin typeface="urw-din"/>
              </a:rPr>
              <a:t>.</a:t>
            </a:r>
            <a:endParaRPr lang="en-US" b="0" i="0" dirty="0">
              <a:solidFill>
                <a:srgbClr val="273239"/>
              </a:solidFill>
              <a:effectLst/>
              <a:latin typeface="urw-din"/>
            </a:endParaRPr>
          </a:p>
          <a:p>
            <a:pPr algn="l" fontAlgn="base"/>
            <a:r>
              <a:rPr lang="en-US" b="0" i="0" dirty="0">
                <a:solidFill>
                  <a:srgbClr val="273239"/>
                </a:solidFill>
                <a:effectLst/>
                <a:latin typeface="urw-din"/>
              </a:rPr>
              <a:t>Winds are created as air moves from warmer to colder locations, and it is these airflows that are captured in windmills and wind turbines to generate electricity. Wind power is not a new discovery; it has been utilized for millennia in the form of conventional windmills – for grinding maize, pumping water, and sailing ships. With improved technology, wind power can now be used to create energy on a bigger scale.</a:t>
            </a:r>
          </a:p>
        </p:txBody>
      </p:sp>
      <p:pic>
        <p:nvPicPr>
          <p:cNvPr id="2050" name="Picture 2">
            <a:extLst>
              <a:ext uri="{FF2B5EF4-FFF2-40B4-BE49-F238E27FC236}">
                <a16:creationId xmlns:a16="http://schemas.microsoft.com/office/drawing/2014/main" id="{1137521D-ABA5-259C-B4A5-74099100A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4650" y="1267619"/>
            <a:ext cx="2986088" cy="260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58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3495078" y="167270"/>
            <a:ext cx="2441377" cy="728004"/>
          </a:xfrm>
        </p:spPr>
        <p:txBody>
          <a:bodyPr>
            <a:noAutofit/>
          </a:bodyPr>
          <a:lstStyle/>
          <a:p>
            <a:pPr algn="l" fontAlgn="base"/>
            <a:r>
              <a:rPr lang="en-US" sz="3200" b="1" i="0" dirty="0">
                <a:solidFill>
                  <a:srgbClr val="273239"/>
                </a:solidFill>
                <a:effectLst/>
              </a:rPr>
              <a:t>Tidal Energy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Siddhesh Khairnar,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8</a:t>
            </a:fld>
            <a:endParaRPr lang="en-IN" sz="1200" b="1" dirty="0">
              <a:solidFill>
                <a:schemeClr val="tx1"/>
              </a:solidFill>
            </a:endParaRPr>
          </a:p>
        </p:txBody>
      </p:sp>
      <p:sp>
        <p:nvSpPr>
          <p:cNvPr id="7" name="TextBox 6">
            <a:extLst>
              <a:ext uri="{FF2B5EF4-FFF2-40B4-BE49-F238E27FC236}">
                <a16:creationId xmlns:a16="http://schemas.microsoft.com/office/drawing/2014/main" id="{F2218C99-9DF9-A06C-4F7E-427FF2F2C856}"/>
              </a:ext>
            </a:extLst>
          </p:cNvPr>
          <p:cNvSpPr txBox="1"/>
          <p:nvPr/>
        </p:nvSpPr>
        <p:spPr>
          <a:xfrm>
            <a:off x="667473" y="1125200"/>
            <a:ext cx="4586286" cy="2893100"/>
          </a:xfrm>
          <a:prstGeom prst="rect">
            <a:avLst/>
          </a:prstGeom>
          <a:noFill/>
        </p:spPr>
        <p:txBody>
          <a:bodyPr wrap="square">
            <a:spAutoFit/>
          </a:bodyPr>
          <a:lstStyle/>
          <a:p>
            <a:r>
              <a:rPr lang="en-US" b="1" i="0" dirty="0">
                <a:solidFill>
                  <a:srgbClr val="273239"/>
                </a:solidFill>
                <a:effectLst/>
                <a:latin typeface="urw-din"/>
              </a:rPr>
              <a:t>Tides </a:t>
            </a:r>
            <a:r>
              <a:rPr lang="en-US" b="0" i="0" dirty="0">
                <a:solidFill>
                  <a:srgbClr val="273239"/>
                </a:solidFill>
                <a:effectLst/>
                <a:latin typeface="urw-din"/>
              </a:rPr>
              <a:t>is the periodic movement of the ocean waters due to the gravitational force of the moon and the sun. Tides are of two types – </a:t>
            </a:r>
            <a:r>
              <a:rPr lang="en-US" b="1" i="0" dirty="0">
                <a:solidFill>
                  <a:srgbClr val="273239"/>
                </a:solidFill>
                <a:effectLst/>
                <a:latin typeface="urw-din"/>
              </a:rPr>
              <a:t>high tides</a:t>
            </a:r>
            <a:r>
              <a:rPr lang="en-US" b="0" i="0" dirty="0">
                <a:solidFill>
                  <a:srgbClr val="273239"/>
                </a:solidFill>
                <a:effectLst/>
                <a:latin typeface="urw-din"/>
              </a:rPr>
              <a:t> </a:t>
            </a:r>
            <a:r>
              <a:rPr lang="en-US" b="0" i="0" dirty="0" err="1">
                <a:solidFill>
                  <a:srgbClr val="273239"/>
                </a:solidFill>
                <a:effectLst/>
                <a:latin typeface="urw-din"/>
              </a:rPr>
              <a:t>i.e</a:t>
            </a:r>
            <a:r>
              <a:rPr lang="en-US" b="0" i="0" dirty="0">
                <a:solidFill>
                  <a:srgbClr val="273239"/>
                </a:solidFill>
                <a:effectLst/>
                <a:latin typeface="urw-din"/>
              </a:rPr>
              <a:t> the rise of water and </a:t>
            </a:r>
            <a:r>
              <a:rPr lang="en-US" b="1" i="0" dirty="0">
                <a:solidFill>
                  <a:srgbClr val="273239"/>
                </a:solidFill>
                <a:effectLst/>
                <a:latin typeface="urw-din"/>
              </a:rPr>
              <a:t>low tides</a:t>
            </a:r>
            <a:r>
              <a:rPr lang="en-US" b="0" i="0" dirty="0">
                <a:solidFill>
                  <a:srgbClr val="273239"/>
                </a:solidFill>
                <a:effectLst/>
                <a:latin typeface="urw-din"/>
              </a:rPr>
              <a:t> i.e. the fall in the level of water. Since it is caused due to the sun and the moon’s gravitational effect, tidal energy is called renewable energy.</a:t>
            </a:r>
          </a:p>
          <a:p>
            <a:r>
              <a:rPr lang="en-US" b="0" i="0" dirty="0">
                <a:solidFill>
                  <a:srgbClr val="273239"/>
                </a:solidFill>
                <a:effectLst/>
                <a:latin typeface="urw-din"/>
              </a:rPr>
              <a:t>The tidal energy from tides are obtained and used to generate electricity using a machine called </a:t>
            </a:r>
            <a:r>
              <a:rPr lang="en-US" b="1" i="0" dirty="0">
                <a:solidFill>
                  <a:srgbClr val="273239"/>
                </a:solidFill>
                <a:effectLst/>
                <a:latin typeface="urw-din"/>
              </a:rPr>
              <a:t>Tidal Energy Generator</a:t>
            </a:r>
            <a:r>
              <a:rPr lang="en-US" b="0" i="0" dirty="0">
                <a:solidFill>
                  <a:srgbClr val="273239"/>
                </a:solidFill>
                <a:effectLst/>
                <a:latin typeface="urw-din"/>
              </a:rPr>
              <a:t>. Tidal barrages or dams are built over a limited sea entrance. When the sea level rises, water pours into the dam. This causes the turbine blades, which are connected at the dam’s entrance, to shift. As a consequence, power is generated.</a:t>
            </a:r>
            <a:endParaRPr lang="en-US" dirty="0"/>
          </a:p>
        </p:txBody>
      </p:sp>
      <p:pic>
        <p:nvPicPr>
          <p:cNvPr id="1026" name="Picture 2" descr="Lightbox">
            <a:extLst>
              <a:ext uri="{FF2B5EF4-FFF2-40B4-BE49-F238E27FC236}">
                <a16:creationId xmlns:a16="http://schemas.microsoft.com/office/drawing/2014/main" id="{ACD01A10-EF58-834B-72D2-EF7008C4C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225" y="1125200"/>
            <a:ext cx="3256156" cy="289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43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3145036" y="91341"/>
            <a:ext cx="2853928" cy="728004"/>
          </a:xfrm>
        </p:spPr>
        <p:txBody>
          <a:bodyPr>
            <a:normAutofit/>
          </a:bodyPr>
          <a:lstStyle/>
          <a:p>
            <a:pPr algn="l" fontAlgn="base"/>
            <a:r>
              <a:rPr lang="en-US" sz="3200" b="1" i="0" dirty="0">
                <a:solidFill>
                  <a:srgbClr val="273239"/>
                </a:solidFill>
                <a:effectLst/>
                <a:latin typeface="urw-din"/>
              </a:rPr>
              <a:t>Biomass Energy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Siddhesh Khairnar, Department of Engineering and Applied Sciences, VIIT, Pune-48</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9</a:t>
            </a:fld>
            <a:endParaRPr lang="en-IN" sz="1200" b="1" dirty="0">
              <a:solidFill>
                <a:schemeClr val="tx1"/>
              </a:solidFill>
            </a:endParaRPr>
          </a:p>
        </p:txBody>
      </p:sp>
      <p:sp>
        <p:nvSpPr>
          <p:cNvPr id="7" name="TextBox 6">
            <a:extLst>
              <a:ext uri="{FF2B5EF4-FFF2-40B4-BE49-F238E27FC236}">
                <a16:creationId xmlns:a16="http://schemas.microsoft.com/office/drawing/2014/main" id="{F375DE4E-55C7-935E-6142-51DB05CFC8F5}"/>
              </a:ext>
            </a:extLst>
          </p:cNvPr>
          <p:cNvSpPr txBox="1"/>
          <p:nvPr/>
        </p:nvSpPr>
        <p:spPr>
          <a:xfrm>
            <a:off x="724623" y="1081185"/>
            <a:ext cx="4940371" cy="3539430"/>
          </a:xfrm>
          <a:prstGeom prst="rect">
            <a:avLst/>
          </a:prstGeom>
          <a:noFill/>
        </p:spPr>
        <p:txBody>
          <a:bodyPr wrap="square">
            <a:spAutoFit/>
          </a:bodyPr>
          <a:lstStyle/>
          <a:p>
            <a:r>
              <a:rPr lang="en-US" b="1" i="0" dirty="0">
                <a:solidFill>
                  <a:srgbClr val="273239"/>
                </a:solidFill>
                <a:effectLst/>
                <a:latin typeface="urw-din"/>
              </a:rPr>
              <a:t>The waste and the dead remains of living animals , plants  is called  bio-mass. They contain carbon compounds. The chemical energy stored in them is called bio-mass energy.</a:t>
            </a:r>
            <a:r>
              <a:rPr lang="en-US" b="0" i="0" dirty="0">
                <a:solidFill>
                  <a:srgbClr val="273239"/>
                </a:solidFill>
                <a:effectLst/>
                <a:latin typeface="urw-din"/>
              </a:rPr>
              <a:t> This form of energy being used by humans from the very early age. Humans burn wood and cattle dung for cooking for a very long time and is continuing till this date. But this method is not very beneficial as it releases harmful gases into the atmosphere.</a:t>
            </a:r>
          </a:p>
          <a:p>
            <a:r>
              <a:rPr lang="en-US" b="0" i="0" dirty="0">
                <a:solidFill>
                  <a:srgbClr val="273239"/>
                </a:solidFill>
                <a:effectLst/>
                <a:latin typeface="urw-din"/>
              </a:rPr>
              <a:t>A much more advanced and efficient use of biomass is the production of bio-gas from biomass. The bio-gas is produced by the decomposition of biomass in the absence of oxygen. </a:t>
            </a:r>
            <a:r>
              <a:rPr lang="en-US" b="0" dirty="0">
                <a:solidFill>
                  <a:srgbClr val="273239"/>
                </a:solidFill>
                <a:effectLst/>
                <a:latin typeface="urw-din"/>
              </a:rPr>
              <a:t>Bio-gas contains nearly 60% methane and rest is carbon dioxide , hydrogen and hydrogen sulfide. </a:t>
            </a:r>
          </a:p>
          <a:p>
            <a:r>
              <a:rPr lang="en-US" b="0" i="0" dirty="0">
                <a:solidFill>
                  <a:srgbClr val="273239"/>
                </a:solidFill>
                <a:effectLst/>
                <a:latin typeface="urw-din"/>
              </a:rPr>
              <a:t>Bio-gas is produced in a large dome shaped plant also called bio-gas plant. In India, however, these plants are called </a:t>
            </a:r>
            <a:r>
              <a:rPr lang="en-US" b="0" i="0" dirty="0" err="1">
                <a:solidFill>
                  <a:srgbClr val="273239"/>
                </a:solidFill>
                <a:effectLst/>
                <a:latin typeface="urw-din"/>
              </a:rPr>
              <a:t>Gobar</a:t>
            </a:r>
            <a:r>
              <a:rPr lang="en-US" b="0" i="0" dirty="0">
                <a:solidFill>
                  <a:srgbClr val="273239"/>
                </a:solidFill>
                <a:effectLst/>
                <a:latin typeface="urw-din"/>
              </a:rPr>
              <a:t> Gas plant because the main item form which the bio-gas is produced here is cow dung( also called </a:t>
            </a:r>
            <a:r>
              <a:rPr lang="en-US" b="0" i="0" dirty="0" err="1">
                <a:solidFill>
                  <a:srgbClr val="273239"/>
                </a:solidFill>
                <a:effectLst/>
                <a:latin typeface="urw-din"/>
              </a:rPr>
              <a:t>gobar</a:t>
            </a:r>
            <a:r>
              <a:rPr lang="en-US" b="0" i="0" dirty="0">
                <a:solidFill>
                  <a:srgbClr val="273239"/>
                </a:solidFill>
                <a:effectLst/>
                <a:latin typeface="urw-din"/>
              </a:rPr>
              <a:t> in native language).  </a:t>
            </a:r>
            <a:endParaRPr lang="en-US" dirty="0"/>
          </a:p>
        </p:txBody>
      </p:sp>
      <p:pic>
        <p:nvPicPr>
          <p:cNvPr id="3074" name="Picture 2" descr="Image result for bio mass energy">
            <a:extLst>
              <a:ext uri="{FF2B5EF4-FFF2-40B4-BE49-F238E27FC236}">
                <a16:creationId xmlns:a16="http://schemas.microsoft.com/office/drawing/2014/main" id="{6EC58925-B5EF-7260-C03F-39DBA1DC6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3233" y="1416940"/>
            <a:ext cx="2874649" cy="286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875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3061</TotalTime>
  <Words>1547</Words>
  <Application>Microsoft Office PowerPoint</Application>
  <PresentationFormat>On-screen Show (16:9)</PresentationFormat>
  <Paragraphs>139</Paragraphs>
  <Slides>14</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Calisto MT</vt:lpstr>
      <vt:lpstr>Lucida Sans</vt:lpstr>
      <vt:lpstr>Lucida Sans Typewriter</vt:lpstr>
      <vt:lpstr>Nunito</vt:lpstr>
      <vt:lpstr>Roboto</vt:lpstr>
      <vt:lpstr>urw-din</vt:lpstr>
      <vt:lpstr>Wingdings</vt:lpstr>
      <vt:lpstr>Office Theme</vt:lpstr>
      <vt:lpstr>Presentation Topic  Energy, Water, Environment Sustainability</vt:lpstr>
      <vt:lpstr>Introduction of Energy Resources</vt:lpstr>
      <vt:lpstr>Non-conventional sources of Energy</vt:lpstr>
      <vt:lpstr>PowerPoint Presentation</vt:lpstr>
      <vt:lpstr>Types of Non-Conventional sources of energy </vt:lpstr>
      <vt:lpstr>PowerPoint Presentation</vt:lpstr>
      <vt:lpstr> Wind Energy</vt:lpstr>
      <vt:lpstr>Tidal Energy</vt:lpstr>
      <vt:lpstr>Biomass Energy</vt:lpstr>
      <vt:lpstr>Geo-thermal Energy</vt:lpstr>
      <vt:lpstr>Advantages &amp; Disadvantages of Non Conventional Energy Source </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Standard Practices for Engineers</dc:title>
  <dc:creator>Viit Viit</dc:creator>
  <cp:lastModifiedBy>Siddhesh Khairnar</cp:lastModifiedBy>
  <cp:revision>131</cp:revision>
  <dcterms:created xsi:type="dcterms:W3CDTF">2020-04-02T16:05:06Z</dcterms:created>
  <dcterms:modified xsi:type="dcterms:W3CDTF">2022-05-30T16:26:21Z</dcterms:modified>
</cp:coreProperties>
</file>