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54" r:id="rId1"/>
  </p:sldMasterIdLst>
  <p:notesMasterIdLst>
    <p:notesMasterId r:id="rId13"/>
  </p:notesMasterIdLst>
  <p:sldIdLst>
    <p:sldId id="295" r:id="rId2"/>
    <p:sldId id="294" r:id="rId3"/>
    <p:sldId id="299" r:id="rId4"/>
    <p:sldId id="296" r:id="rId5"/>
    <p:sldId id="259" r:id="rId6"/>
    <p:sldId id="287" r:id="rId7"/>
    <p:sldId id="290" r:id="rId8"/>
    <p:sldId id="291" r:id="rId9"/>
    <p:sldId id="293" r:id="rId10"/>
    <p:sldId id="298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35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4765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091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09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09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0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09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09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48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5559C-9A1D-465C-BD22-C64000BBBB1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09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1" name="TextBox 10"/>
          <p:cNvSpPr txBox="1"/>
          <p:nvPr userDrawn="1"/>
        </p:nvSpPr>
        <p:spPr>
          <a:xfrm rot="20629607">
            <a:off x="496138" y="1353123"/>
            <a:ext cx="8269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0" dirty="0">
                <a:solidFill>
                  <a:schemeClr val="bg2">
                    <a:lumMod val="50000"/>
                  </a:schemeClr>
                </a:solidFill>
              </a:rPr>
              <a:t>VIIT ‘24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22FD-CCA9-4406-9618-24339941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82" y="114717"/>
            <a:ext cx="7516836" cy="90215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IN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Application of  Rotation Matrix in 3D Movie</a:t>
            </a:r>
            <a:br>
              <a:rPr lang="en-IN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IN" sz="2700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DDC4-FD95-4802-92CF-9A0A6615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616" y="935122"/>
            <a:ext cx="7214214" cy="420461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IN" sz="2000" b="1" dirty="0">
                <a:solidFill>
                  <a:prstClr val="black"/>
                </a:solidFill>
              </a:rPr>
              <a:t>Department of Engineering &amp; Applied Science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E6DDC4-FD95-4802-92CF-9A0A66152708}"/>
              </a:ext>
            </a:extLst>
          </p:cNvPr>
          <p:cNvSpPr txBox="1">
            <a:spLocks/>
          </p:cNvSpPr>
          <p:nvPr/>
        </p:nvSpPr>
        <p:spPr>
          <a:xfrm>
            <a:off x="249210" y="4021068"/>
            <a:ext cx="8645581" cy="420461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BRACT’S, Vishwakarma Institute of Information Technology, Pune-48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82" y="3158719"/>
            <a:ext cx="1326236" cy="649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052" y="4427922"/>
            <a:ext cx="8349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(An Autonomous Institute affiliated to Savitribai Phule Pune University)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(NBA and NAAC accredited, ISO 9001:2015 certified) </a:t>
            </a: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48540510-B45C-DD5A-514F-E88D011C4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78107"/>
              </p:ext>
            </p:extLst>
          </p:nvPr>
        </p:nvGraphicFramePr>
        <p:xfrm>
          <a:off x="1151030" y="1360728"/>
          <a:ext cx="7018355" cy="17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2348">
                  <a:extLst>
                    <a:ext uri="{9D8B030D-6E8A-4147-A177-3AD203B41FA5}">
                      <a16:colId xmlns:a16="http://schemas.microsoft.com/office/drawing/2014/main" val="769710714"/>
                    </a:ext>
                  </a:extLst>
                </a:gridCol>
              </a:tblGrid>
              <a:tr h="350191">
                <a:tc>
                  <a:txBody>
                    <a:bodyPr/>
                    <a:lstStyle/>
                    <a:p>
                      <a:r>
                        <a:rPr lang="en-US" sz="1100" dirty="0"/>
                        <a:t>Roll No.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 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Div.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VIIT</a:t>
                      </a:r>
                      <a:r>
                        <a:rPr lang="en-US" sz="1100" baseline="0" dirty="0"/>
                        <a:t> email 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r>
                        <a:rPr lang="en-US" sz="1100" dirty="0"/>
                        <a:t>1412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22110206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Prasad Nathe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prasad.22110206@viit.ac.in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r>
                        <a:rPr lang="en-US" sz="1100" dirty="0"/>
                        <a:t>1414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22110268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Rutuja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Jadhav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rutuja.22110268@viit.ac.in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r>
                        <a:rPr lang="en-US" sz="1100" dirty="0"/>
                        <a:t>1418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22110305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Sahil Savardekar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sahil.22110350@viit.ac.in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02">
                <a:tc>
                  <a:txBody>
                    <a:bodyPr/>
                    <a:lstStyle/>
                    <a:p>
                      <a:r>
                        <a:rPr lang="en-US" sz="1100" dirty="0"/>
                        <a:t>1421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22110398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Siddhesh Khairnar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siddhesh.22110398@viit.ac.in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50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09A96-75C2-A545-91BD-0FA27DF1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766763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628309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4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3" y="476787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</p:spPr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A4618-5086-664C-B1D0-7DC1BDB9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21" y="135726"/>
            <a:ext cx="7857140" cy="1132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Summarizing The Concepts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2" y="4064242"/>
            <a:ext cx="677391" cy="7659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Rutuja</a:t>
            </a:r>
            <a:r>
              <a:rPr kumimoji="0" lang="en-IN" sz="1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Jadhav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DE1B61-3D90-1F42-9026-0AF6374876FC}"/>
              </a:ext>
            </a:extLst>
          </p:cNvPr>
          <p:cNvSpPr>
            <a:spLocks noGrp="1"/>
          </p:cNvSpPr>
          <p:nvPr/>
        </p:nvSpPr>
        <p:spPr>
          <a:xfrm>
            <a:off x="984674" y="1714715"/>
            <a:ext cx="7430442" cy="1859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03" y="1149752"/>
            <a:ext cx="6251599" cy="1978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03" y="3128575"/>
            <a:ext cx="6251599" cy="16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idx="1"/>
          </p:nvPr>
        </p:nvSpPr>
        <p:spPr>
          <a:xfrm>
            <a:off x="4695571" y="2037796"/>
            <a:ext cx="3733184" cy="272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9CDE"/>
              </a:buClr>
              <a:buSzPts val="6000"/>
              <a:buNone/>
            </a:pPr>
            <a:r>
              <a:rPr lang="en-IN" sz="6000" b="1" dirty="0">
                <a:solidFill>
                  <a:srgbClr val="189CDE"/>
                </a:solidFill>
              </a:rPr>
              <a:t>Thank You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b="1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b="1"/>
          </a:p>
        </p:txBody>
      </p:sp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4570578" y="602217"/>
            <a:ext cx="3733482" cy="10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-IN" sz="2700" b="1">
                <a:solidFill>
                  <a:schemeClr val="dk2"/>
                </a:solidFill>
              </a:rPr>
              <a:t>   </a:t>
            </a:r>
            <a:endParaRPr/>
          </a:p>
        </p:txBody>
      </p:sp>
      <p:pic>
        <p:nvPicPr>
          <p:cNvPr id="189" name="Google Shape;189;p19" descr="Handshak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212" y="1345385"/>
            <a:ext cx="2715016" cy="27150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9"/>
          <p:cNvGrpSpPr/>
          <p:nvPr/>
        </p:nvGrpSpPr>
        <p:grpSpPr>
          <a:xfrm flipH="1">
            <a:off x="1978" y="39748"/>
            <a:ext cx="4446455" cy="5103753"/>
            <a:chOff x="6095999" y="52996"/>
            <a:chExt cx="6093363" cy="6805005"/>
          </a:xfrm>
        </p:grpSpPr>
        <p:sp>
          <p:nvSpPr>
            <p:cNvPr id="192" name="Google Shape;192;p19"/>
            <p:cNvSpPr/>
            <p:nvPr/>
          </p:nvSpPr>
          <p:spPr>
            <a:xfrm>
              <a:off x="6096001" y="52996"/>
              <a:ext cx="6093361" cy="6805003"/>
            </a:xfrm>
            <a:custGeom>
              <a:avLst/>
              <a:gdLst/>
              <a:ahLst/>
              <a:cxnLst/>
              <a:rect l="l" t="t" r="r" b="b"/>
              <a:pathLst>
                <a:path w="5890489" h="6578438" extrusionOk="0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6095999" y="52997"/>
              <a:ext cx="6093363" cy="6805004"/>
            </a:xfrm>
            <a:custGeom>
              <a:avLst/>
              <a:gdLst/>
              <a:ahLst/>
              <a:cxnLst/>
              <a:rect l="l" t="t" r="r" b="b"/>
              <a:pathLst>
                <a:path w="5890491" h="6578439" extrusionOk="0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096000" y="52997"/>
              <a:ext cx="6093362" cy="6805004"/>
            </a:xfrm>
            <a:custGeom>
              <a:avLst/>
              <a:gdLst/>
              <a:ahLst/>
              <a:cxnLst/>
              <a:rect l="l" t="t" r="r" b="b"/>
              <a:pathLst>
                <a:path w="5890490" h="6578439" extrusionOk="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Mr.Bhausaheb</a:t>
            </a:r>
            <a:r>
              <a:rPr lang="en-I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Dane , Department of Engineering and Applied Sciences, VIIT, Pune-48</a:t>
            </a:r>
            <a:endParaRPr dirty="0"/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6800" y="4108159"/>
            <a:ext cx="677391" cy="76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E37335-B926-5045-8B14-B06F7840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766763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628309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4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3" y="476787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81851-9724-DD49-89FB-5AC5C10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3" y="1889485"/>
            <a:ext cx="7326549" cy="2268043"/>
          </a:xfrm>
        </p:spPr>
        <p:txBody>
          <a:bodyPr>
            <a:normAutofit/>
          </a:bodyPr>
          <a:lstStyle/>
          <a:p>
            <a:r>
              <a:rPr lang="en-US" sz="1800" dirty="0"/>
              <a:t>Rotating Points Using RM(2D)</a:t>
            </a:r>
          </a:p>
          <a:p>
            <a:r>
              <a:rPr lang="en-US" sz="1800" dirty="0"/>
              <a:t>Concept Used – Rotational Matrix</a:t>
            </a:r>
          </a:p>
          <a:p>
            <a:r>
              <a:rPr lang="en-US" sz="1800" dirty="0"/>
              <a:t>Rotational Matrix Concept in 3D</a:t>
            </a:r>
          </a:p>
          <a:p>
            <a:r>
              <a:rPr lang="en-US" sz="1800" dirty="0"/>
              <a:t>Example Of Rotation Matrix</a:t>
            </a:r>
          </a:p>
          <a:p>
            <a:r>
              <a:rPr lang="en-US" sz="1800" dirty="0"/>
              <a:t>Main Components Of Rotation Of matrix</a:t>
            </a:r>
          </a:p>
          <a:p>
            <a:r>
              <a:rPr lang="en-US" sz="1800" dirty="0"/>
              <a:t>Summarizing The Concepts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</p:spPr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A4618-5086-664C-B1D0-7DC1BDB9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97" y="534406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INDEX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" y="4034681"/>
            <a:ext cx="677391" cy="7659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Prasad</a:t>
            </a:r>
            <a:r>
              <a:rPr kumimoji="0" lang="en-IN" sz="1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Nathe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DE1B61-3D90-1F42-9026-0AF6374876FC}"/>
              </a:ext>
            </a:extLst>
          </p:cNvPr>
          <p:cNvSpPr>
            <a:spLocks noGrp="1"/>
          </p:cNvSpPr>
          <p:nvPr/>
        </p:nvSpPr>
        <p:spPr>
          <a:xfrm>
            <a:off x="984674" y="1714715"/>
            <a:ext cx="7430442" cy="1859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60" y="1907382"/>
            <a:ext cx="2685880" cy="18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6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E37335-B926-5045-8B14-B06F7840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766763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628309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4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3" y="476787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</p:spPr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A4618-5086-664C-B1D0-7DC1BDB9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97" y="534406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Rotation Matrix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" y="4034681"/>
            <a:ext cx="677391" cy="7659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>
              <a:spcAft>
                <a:spcPts val="600"/>
              </a:spcAft>
              <a:buClrTx/>
              <a:defRPr/>
            </a:pPr>
            <a:r>
              <a:rPr lang="en-IN" b="1" kern="1200" dirty="0">
                <a:solidFill>
                  <a:prstClr val="black"/>
                </a:solidFill>
                <a:latin typeface="Calibri"/>
              </a:rPr>
              <a:t>Prasad </a:t>
            </a:r>
            <a:r>
              <a:rPr lang="en-IN" b="1" kern="1200" dirty="0" err="1">
                <a:solidFill>
                  <a:prstClr val="black"/>
                </a:solidFill>
                <a:latin typeface="Calibri"/>
              </a:rPr>
              <a:t>Nathe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DE1B61-3D90-1F42-9026-0AF6374876FC}"/>
              </a:ext>
            </a:extLst>
          </p:cNvPr>
          <p:cNvSpPr>
            <a:spLocks noGrp="1"/>
          </p:cNvSpPr>
          <p:nvPr/>
        </p:nvSpPr>
        <p:spPr>
          <a:xfrm>
            <a:off x="984674" y="1714715"/>
            <a:ext cx="7430442" cy="1859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701" y="1991708"/>
            <a:ext cx="6098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rotation matrix can be defined as a transformation matrix that operates on a vector and produces a rotated vector such that the coordinate axes always remain fixed.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rotation matrix is always a square matrix with real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Rotation matrices provide an algebraic description of such rotations, and are used extensively for computations in geometry, physics, and computer graphics.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74" y="1991708"/>
            <a:ext cx="2287841" cy="1779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38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E37335-B926-5045-8B14-B06F7840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766763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628309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4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3" y="476787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</p:spPr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A4618-5086-664C-B1D0-7DC1BDB9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35" y="628309"/>
            <a:ext cx="7085125" cy="67948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Rotating Points Using RM(2D)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>
              <a:spcAft>
                <a:spcPts val="600"/>
              </a:spcAft>
              <a:buClrTx/>
              <a:defRPr/>
            </a:pPr>
            <a:r>
              <a:rPr lang="en-IN" b="1" kern="1200" dirty="0">
                <a:solidFill>
                  <a:prstClr val="black"/>
                </a:solidFill>
                <a:latin typeface="Calibri"/>
              </a:rPr>
              <a:t>Prasad </a:t>
            </a:r>
            <a:r>
              <a:rPr lang="en-IN" b="1" kern="1200" dirty="0" err="1">
                <a:solidFill>
                  <a:prstClr val="black"/>
                </a:solidFill>
                <a:latin typeface="Calibri"/>
              </a:rPr>
              <a:t>Nathe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DE1B61-3D90-1F42-9026-0AF6374876FC}"/>
              </a:ext>
            </a:extLst>
          </p:cNvPr>
          <p:cNvSpPr>
            <a:spLocks noGrp="1"/>
          </p:cNvSpPr>
          <p:nvPr/>
        </p:nvSpPr>
        <p:spPr>
          <a:xfrm>
            <a:off x="984674" y="1714715"/>
            <a:ext cx="7430442" cy="1859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03452" y="4086121"/>
            <a:ext cx="2405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03452" y="2442063"/>
            <a:ext cx="0" cy="166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003452" y="3664634"/>
            <a:ext cx="1696443" cy="42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003452" y="2752438"/>
            <a:ext cx="724486" cy="1333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2887392" y="3532891"/>
            <a:ext cx="815926" cy="7776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7452" y="2483531"/>
            <a:ext cx="1190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CosΦ</a:t>
            </a:r>
            <a:r>
              <a:rPr lang="en-US" dirty="0"/>
              <a:t> -</a:t>
            </a:r>
            <a:r>
              <a:rPr lang="en-US" dirty="0" err="1"/>
              <a:t>sinΦ</a:t>
            </a:r>
            <a:endParaRPr lang="en-US" dirty="0"/>
          </a:p>
          <a:p>
            <a:r>
              <a:rPr lang="en-US" dirty="0"/>
              <a:t>sin Φ  </a:t>
            </a:r>
            <a:r>
              <a:rPr lang="en-US" dirty="0" err="1"/>
              <a:t>cosΦ</a:t>
            </a:r>
            <a:endParaRPr lang="en-US" dirty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99895" y="3275301"/>
            <a:ext cx="84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(x0,y0)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50147" y="3667051"/>
            <a:ext cx="29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Φ</a:t>
            </a:r>
          </a:p>
        </p:txBody>
      </p:sp>
      <p:sp>
        <p:nvSpPr>
          <p:cNvPr id="41" name="Arc 40"/>
          <p:cNvSpPr/>
          <p:nvPr/>
        </p:nvSpPr>
        <p:spPr>
          <a:xfrm>
            <a:off x="3601329" y="3921693"/>
            <a:ext cx="101989" cy="3267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348109" y="3875376"/>
            <a:ext cx="12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1673" y="3539711"/>
            <a:ext cx="35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99895" y="3664634"/>
            <a:ext cx="0" cy="421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 rot="5400000">
            <a:off x="3747077" y="3401133"/>
            <a:ext cx="225082" cy="1680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4775982" y="3664634"/>
            <a:ext cx="154744" cy="420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85558" y="3664634"/>
            <a:ext cx="105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y0= r </a:t>
            </a:r>
            <a:r>
              <a:rPr lang="en-US" dirty="0" err="1"/>
              <a:t>sinΘ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31219" y="4353950"/>
            <a:ext cx="127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x0 = r cos Θ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727938" y="2752438"/>
            <a:ext cx="0" cy="133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30726" y="1907382"/>
            <a:ext cx="247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= x0 </a:t>
            </a:r>
            <a:r>
              <a:rPr lang="en-US" dirty="0" err="1"/>
              <a:t>cosΦ</a:t>
            </a:r>
            <a:r>
              <a:rPr lang="en-US" dirty="0"/>
              <a:t> – y0 sin 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95557" y="2338389"/>
            <a:ext cx="229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 = y0 cos Φ + x0 sin Φ</a:t>
            </a:r>
          </a:p>
        </p:txBody>
      </p:sp>
      <p:sp>
        <p:nvSpPr>
          <p:cNvPr id="59" name="Left Bracket 58"/>
          <p:cNvSpPr/>
          <p:nvPr/>
        </p:nvSpPr>
        <p:spPr>
          <a:xfrm>
            <a:off x="253218" y="2492277"/>
            <a:ext cx="54066" cy="5674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ket 59"/>
          <p:cNvSpPr/>
          <p:nvPr/>
        </p:nvSpPr>
        <p:spPr>
          <a:xfrm>
            <a:off x="483495" y="2483531"/>
            <a:ext cx="73152" cy="5674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3218" y="2492278"/>
            <a:ext cx="37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  <a:p>
            <a:r>
              <a:rPr lang="en-US" dirty="0"/>
              <a:t>y1</a:t>
            </a:r>
          </a:p>
        </p:txBody>
      </p:sp>
      <p:sp>
        <p:nvSpPr>
          <p:cNvPr id="62" name="Left Bracket 61"/>
          <p:cNvSpPr/>
          <p:nvPr/>
        </p:nvSpPr>
        <p:spPr>
          <a:xfrm>
            <a:off x="717452" y="2489982"/>
            <a:ext cx="73152" cy="5609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ket 62"/>
          <p:cNvSpPr/>
          <p:nvPr/>
        </p:nvSpPr>
        <p:spPr>
          <a:xfrm>
            <a:off x="1709223" y="2483532"/>
            <a:ext cx="73152" cy="57619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004073" y="2642382"/>
            <a:ext cx="84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(x1,y1)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8253" y="2510018"/>
            <a:ext cx="37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x0</a:t>
            </a:r>
          </a:p>
          <a:p>
            <a:r>
              <a:rPr lang="en-US" dirty="0"/>
              <a:t>y0</a:t>
            </a:r>
          </a:p>
        </p:txBody>
      </p:sp>
      <p:sp>
        <p:nvSpPr>
          <p:cNvPr id="66" name="Left Bracket 65"/>
          <p:cNvSpPr/>
          <p:nvPr/>
        </p:nvSpPr>
        <p:spPr>
          <a:xfrm>
            <a:off x="1908253" y="2492278"/>
            <a:ext cx="45719" cy="5674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ket 66"/>
          <p:cNvSpPr/>
          <p:nvPr/>
        </p:nvSpPr>
        <p:spPr>
          <a:xfrm>
            <a:off x="2176976" y="2510018"/>
            <a:ext cx="45719" cy="54970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84449" y="2571750"/>
            <a:ext cx="26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474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80000"/>
                <a:satMod val="250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lin ang="5400000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A6EAD9-798C-A341-B19D-FB1A333D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3" name="Google Shape;133;p16"/>
          <p:cNvSpPr/>
          <p:nvPr/>
        </p:nvSpPr>
        <p:spPr>
          <a:xfrm>
            <a:off x="191475" y="386626"/>
            <a:ext cx="7620300" cy="24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dirty="0">
              <a:noFill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64059" y="122962"/>
            <a:ext cx="532209" cy="1571628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64059" y="8684"/>
            <a:ext cx="302419" cy="1279073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67058" y="83470"/>
            <a:ext cx="126206" cy="12848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14954" y="122963"/>
            <a:ext cx="246459" cy="1306769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81504" y="8686"/>
            <a:ext cx="8181000" cy="11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800" b="1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800" b="1"/>
          </a:p>
        </p:txBody>
      </p:sp>
      <p:sp>
        <p:nvSpPr>
          <p:cNvPr id="140" name="Google Shape;140;p16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Prasad </a:t>
            </a:r>
            <a:r>
              <a:rPr lang="en-IN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nathe</a:t>
            </a:r>
            <a:r>
              <a:rPr lang="en-I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Department of Engineering and Applied Sciences, VIIT, Pune-48</a:t>
            </a:r>
            <a:endParaRPr dirty="0"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940" y="174596"/>
            <a:ext cx="677391" cy="76593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868848" y="915050"/>
            <a:ext cx="61365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 matrix is used in 3D movie to rotate objects and action figure this has improved the 3D industries and become a key part of 3D production it also reduced </a:t>
            </a:r>
            <a:r>
              <a:rPr lang="en-IN" sz="1700" dirty="0">
                <a:noFill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of production to explain it we can take help of right hand rule ( as given below). Each column is a 3D unit vector• x,y,z∈R^3•llxll=</a:t>
            </a:r>
            <a:r>
              <a:rPr lang="en-IN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lyll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IN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llzll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=1. and also all columns are orthonormal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101843" y="2186589"/>
            <a:ext cx="39804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583361" y="136004"/>
            <a:ext cx="79773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Used-Rotational matrix</a:t>
            </a:r>
            <a:endParaRPr sz="3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2841716"/>
            <a:ext cx="5047200" cy="20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Hand Rule        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x-axis forward, from the index finger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 left, from the middle finger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z-axis up, from the thumb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x-axis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y-axis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Yaw </a:t>
            </a: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</a:t>
            </a: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z axis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625" y="3073789"/>
            <a:ext cx="1922416" cy="16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855" y="1174653"/>
            <a:ext cx="1484145" cy="168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0118" y="3073791"/>
            <a:ext cx="1906172" cy="164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4F019-E856-2B4A-9F7E-9DAB2766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766763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628309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4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3" y="476787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81851-9724-DD49-89FB-5AC5C10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51" y="1677665"/>
            <a:ext cx="8075410" cy="304493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400" b="1" dirty="0">
                <a:latin typeface="Cambria"/>
                <a:ea typeface="Cambria"/>
              </a:rPr>
              <a:t>Basic rotations:- </a:t>
            </a:r>
            <a:r>
              <a:rPr lang="en-US" sz="1200" dirty="0">
                <a:latin typeface="Cambria"/>
                <a:ea typeface="Cambria"/>
              </a:rPr>
              <a:t>A</a:t>
            </a:r>
            <a:r>
              <a:rPr lang="en-US" sz="1200" dirty="0">
                <a:latin typeface="Cambria"/>
                <a:ea typeface="+mn-lt"/>
                <a:cs typeface="+mn-lt"/>
              </a:rPr>
              <a:t> basic rotation is a rotation about one of the axes of a coordinate system. The following three basic rotation matrices rotate vectors by an angle </a:t>
            </a:r>
            <a:r>
              <a:rPr lang="en-US" sz="1200" i="1" dirty="0">
                <a:latin typeface="Cambria"/>
                <a:ea typeface="+mn-lt"/>
                <a:cs typeface="+mn-lt"/>
              </a:rPr>
              <a:t>θ</a:t>
            </a:r>
            <a:r>
              <a:rPr lang="en-US" sz="1200" dirty="0">
                <a:latin typeface="Cambria"/>
                <a:ea typeface="+mn-lt"/>
                <a:cs typeface="+mn-lt"/>
              </a:rPr>
              <a:t> about the </a:t>
            </a:r>
            <a:r>
              <a:rPr lang="en-US" sz="1200" i="1" dirty="0">
                <a:latin typeface="Cambria"/>
                <a:ea typeface="+mn-lt"/>
                <a:cs typeface="+mn-lt"/>
              </a:rPr>
              <a:t>x</a:t>
            </a:r>
            <a:r>
              <a:rPr lang="en-US" sz="1200" dirty="0">
                <a:latin typeface="Cambria"/>
                <a:ea typeface="+mn-lt"/>
                <a:cs typeface="+mn-lt"/>
              </a:rPr>
              <a:t>-, </a:t>
            </a:r>
            <a:r>
              <a:rPr lang="en-US" sz="1200" i="1" dirty="0">
                <a:latin typeface="Cambria"/>
                <a:ea typeface="+mn-lt"/>
                <a:cs typeface="+mn-lt"/>
              </a:rPr>
              <a:t>y</a:t>
            </a:r>
            <a:r>
              <a:rPr lang="en-US" sz="1200" dirty="0">
                <a:latin typeface="Cambria"/>
                <a:ea typeface="+mn-lt"/>
                <a:cs typeface="+mn-lt"/>
              </a:rPr>
              <a:t>-, or </a:t>
            </a:r>
            <a:r>
              <a:rPr lang="en-US" sz="1200" i="1" dirty="0">
                <a:latin typeface="Cambria"/>
                <a:ea typeface="+mn-lt"/>
                <a:cs typeface="+mn-lt"/>
              </a:rPr>
              <a:t>z</a:t>
            </a:r>
            <a:r>
              <a:rPr lang="en-US" sz="1200" dirty="0">
                <a:latin typeface="Cambria"/>
                <a:ea typeface="+mn-lt"/>
                <a:cs typeface="+mn-lt"/>
              </a:rPr>
              <a:t>-axis, in three dimensions, using the right-hand rule —which codifies their alternating signs.</a:t>
            </a:r>
            <a:endParaRPr lang="en-US" sz="1200" dirty="0">
              <a:latin typeface="Cambria"/>
              <a:ea typeface="Cambria"/>
              <a:cs typeface="Calibri"/>
            </a:endParaRPr>
          </a:p>
          <a:p>
            <a:endParaRPr lang="en-US" sz="1800" dirty="0">
              <a:latin typeface="Cambria"/>
              <a:ea typeface="Cambria"/>
              <a:cs typeface="Calibri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</p:spPr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A4618-5086-664C-B1D0-7DC1BDB9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97" y="475286"/>
            <a:ext cx="7857140" cy="1132119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ROTATION</a:t>
            </a:r>
            <a:r>
              <a:rPr lang="en-IN" sz="4000" b="1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 MATRIX</a:t>
            </a:r>
            <a:r>
              <a:rPr lang="en-US" sz="4000" b="1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 CONCEPT IN 3D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2" y="4064242"/>
            <a:ext cx="677391" cy="7659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Sahil</a:t>
            </a:r>
            <a:r>
              <a:rPr kumimoji="0" lang="en-IN" sz="1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Savardekar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DE1B61-3D90-1F42-9026-0AF6374876FC}"/>
              </a:ext>
            </a:extLst>
          </p:cNvPr>
          <p:cNvSpPr>
            <a:spLocks noGrp="1"/>
          </p:cNvSpPr>
          <p:nvPr/>
        </p:nvSpPr>
        <p:spPr>
          <a:xfrm>
            <a:off x="984674" y="1714715"/>
            <a:ext cx="7430442" cy="1859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886B8D5-FD8E-456B-AB51-48F278419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66" y="2309315"/>
            <a:ext cx="1826830" cy="713390"/>
          </a:xfrm>
          <a:prstGeom prst="rect">
            <a:avLst/>
          </a:prstGeom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A7DBB138-666E-4098-8967-C498D5503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241" y="2299509"/>
            <a:ext cx="1945072" cy="704867"/>
          </a:xfrm>
          <a:prstGeom prst="rect">
            <a:avLst/>
          </a:prstGeom>
        </p:spPr>
      </p:pic>
      <p:pic>
        <p:nvPicPr>
          <p:cNvPr id="12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525CAF-0791-462B-99A6-635F31280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1" y="2311015"/>
            <a:ext cx="1688882" cy="709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70AD85-9776-4207-9ECB-13BFA9FF2B67}"/>
              </a:ext>
            </a:extLst>
          </p:cNvPr>
          <p:cNvSpPr txBox="1"/>
          <p:nvPr/>
        </p:nvSpPr>
        <p:spPr>
          <a:xfrm>
            <a:off x="737038" y="2881737"/>
            <a:ext cx="8162592" cy="8079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For colum vector, each of these basic vector rotations appears counterclockwise when the axis about which they occur points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toward the observer, the coordinate system is right-handed, and the angle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θ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 is positive.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R</a:t>
            </a:r>
            <a:r>
              <a:rPr kumimoji="0" lang="en-US" sz="1200" b="0" i="1" u="none" strike="noStrike" kern="1200" cap="none" spc="0" normalizeH="0" baseline="-2500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z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, for instance, would rotate toward the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-axis a vector aligned with the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-axis, as can easily be checked by operating with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R</a:t>
            </a:r>
            <a:r>
              <a:rPr kumimoji="0" lang="en-US" sz="1200" b="0" i="1" u="none" strike="noStrike" kern="1200" cap="none" spc="0" normalizeH="0" baseline="-2500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z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 on the vector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(1,0,0)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Cambria"/>
                <a:ea typeface="Cambria"/>
                <a:cs typeface="Arial"/>
              </a:rPr>
              <a:t>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57787619-12A3-48E0-A7FC-8195B4685D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906" y="3843166"/>
            <a:ext cx="4231072" cy="767927"/>
          </a:xfrm>
          <a:prstGeom prst="rect">
            <a:avLst/>
          </a:prstGeom>
        </p:spPr>
      </p:pic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D9DFAF-254E-4321-8D4F-7C4500A4CA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549" y="3803502"/>
            <a:ext cx="3137337" cy="1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09A96-75C2-A545-91BD-0FA27DF1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766763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4" y="628309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4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3" y="476787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81851-9724-DD49-89FB-5AC5C10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215" y="1752380"/>
            <a:ext cx="4702539" cy="304493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800" b="1" dirty="0">
                <a:latin typeface="Cambria"/>
                <a:ea typeface="+mn-lt"/>
                <a:cs typeface="+mn-lt"/>
              </a:rPr>
              <a:t>The 3 × 3 rotation matrix</a:t>
            </a:r>
            <a:endParaRPr lang="en-US" sz="1800" b="1" dirty="0">
              <a:latin typeface="Cambria"/>
              <a:ea typeface="Cambria"/>
              <a:cs typeface="Calibri"/>
            </a:endParaRPr>
          </a:p>
          <a:p>
            <a:endParaRPr lang="en-US" sz="1600" dirty="0">
              <a:latin typeface="Calibri"/>
              <a:ea typeface="Cambria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ea typeface="Cambria"/>
                <a:cs typeface="Calibri"/>
              </a:rPr>
              <a:t>1]</a:t>
            </a:r>
            <a:endParaRPr lang="en-US" sz="1200" dirty="0">
              <a:latin typeface="Calibri"/>
              <a:ea typeface="Cambria"/>
              <a:cs typeface="Calibri"/>
            </a:endParaRPr>
          </a:p>
          <a:p>
            <a:endParaRPr lang="en-US" sz="1200" dirty="0">
              <a:latin typeface="Calibri"/>
              <a:ea typeface="Cambria"/>
              <a:cs typeface="Calibri"/>
            </a:endParaRPr>
          </a:p>
          <a:p>
            <a:endParaRPr lang="en-US" sz="1200" dirty="0">
              <a:latin typeface="Calibri"/>
              <a:ea typeface="Cambria"/>
              <a:cs typeface="Calibri"/>
            </a:endParaRPr>
          </a:p>
          <a:p>
            <a:endParaRPr lang="en-US" sz="1200" dirty="0">
              <a:latin typeface="Calibri"/>
              <a:ea typeface="Cambria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ea typeface="+mn-lt"/>
                <a:cs typeface="+mn-lt"/>
              </a:rPr>
              <a:t>  </a:t>
            </a:r>
            <a:endParaRPr lang="en-US" sz="1600" dirty="0">
              <a:latin typeface="Cambri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Cambria"/>
                <a:ea typeface="+mn-lt"/>
                <a:cs typeface="+mn-lt"/>
              </a:rPr>
              <a:t>corresponds to a −30° rotation around the </a:t>
            </a:r>
            <a:r>
              <a:rPr lang="en-US" sz="1600" i="1" dirty="0">
                <a:latin typeface="Cambria"/>
                <a:ea typeface="+mn-lt"/>
                <a:cs typeface="+mn-lt"/>
              </a:rPr>
              <a:t>x</a:t>
            </a:r>
            <a:r>
              <a:rPr lang="en-US" sz="1600" dirty="0">
                <a:latin typeface="Cambria"/>
                <a:ea typeface="+mn-lt"/>
                <a:cs typeface="+mn-lt"/>
              </a:rPr>
              <a:t>-axis in three-dimensional space.</a:t>
            </a:r>
            <a:endParaRPr lang="en-US" sz="1600" dirty="0">
              <a:latin typeface="Cambria"/>
              <a:ea typeface="Cambria"/>
              <a:cs typeface="Calibri"/>
            </a:endParaRPr>
          </a:p>
          <a:p>
            <a:endParaRPr lang="en-US" sz="1600" dirty="0">
              <a:latin typeface="Cambria"/>
              <a:ea typeface="Cambria"/>
              <a:cs typeface="Calibri"/>
            </a:endParaRPr>
          </a:p>
          <a:p>
            <a:endParaRPr lang="en-US" sz="1600" dirty="0">
              <a:latin typeface="Cambria"/>
              <a:ea typeface="Cambria"/>
              <a:cs typeface="Calibri"/>
            </a:endParaRPr>
          </a:p>
          <a:p>
            <a:endParaRPr lang="en-US" sz="1600" dirty="0">
              <a:latin typeface="Cambria"/>
              <a:ea typeface="Cambria"/>
              <a:cs typeface="Calibri"/>
            </a:endParaRPr>
          </a:p>
          <a:p>
            <a:endParaRPr lang="en-US" sz="1600" dirty="0">
              <a:latin typeface="Cambria"/>
              <a:ea typeface="Cambria"/>
              <a:cs typeface="Calibri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</p:spPr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A4618-5086-664C-B1D0-7DC1BDB9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97" y="475286"/>
            <a:ext cx="7857140" cy="1132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mbria"/>
                <a:ea typeface="Cambria"/>
                <a:cs typeface="Calibri Light"/>
              </a:rPr>
              <a:t>EXAMPLE OF ROTATION MATRIX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2" y="4064242"/>
            <a:ext cx="677391" cy="7659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>
              <a:spcAft>
                <a:spcPts val="600"/>
              </a:spcAft>
              <a:buClrTx/>
              <a:defRPr/>
            </a:pPr>
            <a:r>
              <a:rPr lang="en-IN" b="1" kern="1200" dirty="0" err="1">
                <a:solidFill>
                  <a:prstClr val="black"/>
                </a:solidFill>
                <a:latin typeface="Calibri"/>
              </a:rPr>
              <a:t>Sahil</a:t>
            </a:r>
            <a:r>
              <a:rPr lang="en-IN" b="1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IN" b="1" kern="1200" dirty="0" err="1">
                <a:solidFill>
                  <a:prstClr val="black"/>
                </a:solidFill>
                <a:latin typeface="Calibri"/>
              </a:rPr>
              <a:t>Savardekar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DE1B61-3D90-1F42-9026-0AF6374876FC}"/>
              </a:ext>
            </a:extLst>
          </p:cNvPr>
          <p:cNvSpPr>
            <a:spLocks noGrp="1"/>
          </p:cNvSpPr>
          <p:nvPr/>
        </p:nvSpPr>
        <p:spPr>
          <a:xfrm>
            <a:off x="1054042" y="1714715"/>
            <a:ext cx="7430442" cy="1859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14">
            <a:extLst>
              <a:ext uri="{FF2B5EF4-FFF2-40B4-BE49-F238E27FC236}">
                <a16:creationId xmlns:a16="http://schemas.microsoft.com/office/drawing/2014/main" id="{51AB8227-B74A-407B-931E-357042B34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623" y="2483463"/>
            <a:ext cx="3616624" cy="8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8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EFAE837-0465-324F-911C-CB62A7BB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4786884"/>
            <a:ext cx="514350" cy="240030"/>
          </a:xfrm>
        </p:spPr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153224-C012-7840-829F-BCC09A9C8D42}"/>
              </a:ext>
            </a:extLst>
          </p:cNvPr>
          <p:cNvSpPr>
            <a:spLocks noGrp="1"/>
          </p:cNvSpPr>
          <p:nvPr/>
        </p:nvSpPr>
        <p:spPr>
          <a:xfrm>
            <a:off x="966081" y="1837695"/>
            <a:ext cx="5823334" cy="3069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14" y="322901"/>
            <a:ext cx="82014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components of use of Rotation Matrix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Translation 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Moving of object  is called translation. In 3D Homogenous co-ordinate representation, a point is transferred from position  P= (x ,y ,z ) to P’=(x’ , y’ , z’). This can be written as P’ = T.P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= [x +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I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I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t</a:t>
            </a: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1]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P’   =            T       .        P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Rotation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When an object is to be rotated about an axis that is parallel to one of the co-ordinate axis, we can obtain the desired rotation  with the following transformation sequence;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Z-axis Rotation (Roll)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Equation for z-axis rotation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x’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xcos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ysin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y’ =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ysin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zcos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z’ = z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Screenshot 2021-04-13 104910.png"/>
          <p:cNvPicPr>
            <a:picLocks noChangeAspect="1"/>
          </p:cNvPicPr>
          <p:nvPr/>
        </p:nvPicPr>
        <p:blipFill>
          <a:blip r:embed="rId4" cstate="print"/>
          <a:srcRect l="7856" t="59743" r="61958" b="15221"/>
          <a:stretch>
            <a:fillRect/>
          </a:stretch>
        </p:blipFill>
        <p:spPr>
          <a:xfrm>
            <a:off x="583810" y="1456006"/>
            <a:ext cx="1828800" cy="1055077"/>
          </a:xfrm>
          <a:prstGeom prst="rect">
            <a:avLst/>
          </a:prstGeom>
        </p:spPr>
      </p:pic>
      <p:pic>
        <p:nvPicPr>
          <p:cNvPr id="16" name="Picture 15" descr="Screenshot 2021-04-13 104910.png"/>
          <p:cNvPicPr>
            <a:picLocks noChangeAspect="1"/>
          </p:cNvPicPr>
          <p:nvPr/>
        </p:nvPicPr>
        <p:blipFill>
          <a:blip r:embed="rId4" cstate="print"/>
          <a:srcRect l="54412" t="52232" r="11455" b="11549"/>
          <a:stretch>
            <a:fillRect/>
          </a:stretch>
        </p:blipFill>
        <p:spPr>
          <a:xfrm>
            <a:off x="6789415" y="1456006"/>
            <a:ext cx="2061264" cy="1295650"/>
          </a:xfrm>
          <a:prstGeom prst="rect">
            <a:avLst/>
          </a:prstGeom>
        </p:spPr>
      </p:pic>
      <p:pic>
        <p:nvPicPr>
          <p:cNvPr id="17" name="Picture 16" descr="Screenshot 2021-04-13 105135.png"/>
          <p:cNvPicPr>
            <a:picLocks noChangeAspect="1"/>
          </p:cNvPicPr>
          <p:nvPr/>
        </p:nvPicPr>
        <p:blipFill>
          <a:blip r:embed="rId5" cstate="print"/>
          <a:srcRect l="2134" t="60849" r="52071" b="4189"/>
          <a:stretch>
            <a:fillRect/>
          </a:stretch>
        </p:blipFill>
        <p:spPr>
          <a:xfrm>
            <a:off x="2956655" y="3546765"/>
            <a:ext cx="2757054" cy="1177636"/>
          </a:xfrm>
          <a:prstGeom prst="rect">
            <a:avLst/>
          </a:prstGeom>
        </p:spPr>
      </p:pic>
      <p:pic>
        <p:nvPicPr>
          <p:cNvPr id="18" name="Picture 17" descr="Screenshot 2021-04-13 105135.png"/>
          <p:cNvPicPr>
            <a:picLocks noChangeAspect="1"/>
          </p:cNvPicPr>
          <p:nvPr/>
        </p:nvPicPr>
        <p:blipFill>
          <a:blip r:embed="rId5" cstate="print"/>
          <a:srcRect l="56214" t="16426" r="4664" b="47789"/>
          <a:stretch>
            <a:fillRect/>
          </a:stretch>
        </p:blipFill>
        <p:spPr>
          <a:xfrm>
            <a:off x="6495407" y="3519056"/>
            <a:ext cx="2355272" cy="12053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24BB2A-6D0A-964A-93E3-24CD4843169B}"/>
              </a:ext>
            </a:extLst>
          </p:cNvPr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Siddhesh</a:t>
            </a:r>
            <a:r>
              <a:rPr kumimoji="0" lang="en-IN" sz="1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Khairnar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</p:spTree>
    <p:extLst>
      <p:ext uri="{BB962C8B-B14F-4D97-AF65-F5344CB8AC3E}">
        <p14:creationId xmlns:p14="http://schemas.microsoft.com/office/powerpoint/2010/main" val="11484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36DAA-CF99-584F-A59D-752C7EFF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CAF691-C30B-4477-A4FB-AFF7F164B000}" type="slidenum"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82456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Mr.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Gajanan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Ghuge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45" y="155704"/>
            <a:ext cx="76723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Y-axis Rotation (Yaw)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Equation for y-axis rotation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x’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xcos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zsin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y’ =  y                                                                                                                   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z’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zcos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xsin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X-axis Rotation (Pitch) 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Equation for x-axis rotation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x’ = x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y’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ycos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-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zsin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z’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ysin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θ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zcos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θ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IN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Scaling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Changing the size of the object and repositions of  the object relative to the co-ordinate sign.</a:t>
            </a:r>
            <a:endParaRPr kumimoji="0" lang="en-IN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x’ = x .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sx</a:t>
            </a:r>
            <a:endParaRPr kumimoji="0" lang="en-IN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=&gt; y’ = y .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</a:t>
            </a:r>
            <a:endParaRPr kumimoji="0" lang="en-IN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z’ = z .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sz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endParaRPr kumimoji="0" lang="en-IN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Screenshot 2021-04-13 105104.png"/>
          <p:cNvPicPr>
            <a:picLocks noChangeAspect="1"/>
          </p:cNvPicPr>
          <p:nvPr/>
        </p:nvPicPr>
        <p:blipFill>
          <a:blip r:embed="rId4" cstate="print"/>
          <a:srcRect l="3432" t="60207" r="55409" b="9884"/>
          <a:stretch>
            <a:fillRect/>
          </a:stretch>
        </p:blipFill>
        <p:spPr>
          <a:xfrm>
            <a:off x="2653467" y="348496"/>
            <a:ext cx="2424545" cy="1233054"/>
          </a:xfrm>
          <a:prstGeom prst="rect">
            <a:avLst/>
          </a:prstGeom>
        </p:spPr>
      </p:pic>
      <p:pic>
        <p:nvPicPr>
          <p:cNvPr id="15" name="Picture 14" descr="Screenshot 2021-04-13 105104.png"/>
          <p:cNvPicPr>
            <a:picLocks noChangeAspect="1"/>
          </p:cNvPicPr>
          <p:nvPr/>
        </p:nvPicPr>
        <p:blipFill>
          <a:blip r:embed="rId4" cstate="print"/>
          <a:srcRect l="53528" t="43405" r="11193" b="3835"/>
          <a:stretch>
            <a:fillRect/>
          </a:stretch>
        </p:blipFill>
        <p:spPr>
          <a:xfrm>
            <a:off x="6324930" y="203568"/>
            <a:ext cx="2187403" cy="1522909"/>
          </a:xfrm>
          <a:prstGeom prst="rect">
            <a:avLst/>
          </a:prstGeom>
        </p:spPr>
      </p:pic>
      <p:pic>
        <p:nvPicPr>
          <p:cNvPr id="17" name="Picture 16" descr="Screenshot 2021-04-13 105040.png"/>
          <p:cNvPicPr>
            <a:picLocks noChangeAspect="1"/>
          </p:cNvPicPr>
          <p:nvPr/>
        </p:nvPicPr>
        <p:blipFill>
          <a:blip r:embed="rId5" cstate="print"/>
          <a:srcRect l="3922" t="61423" r="55475" b="13712"/>
          <a:stretch>
            <a:fillRect/>
          </a:stretch>
        </p:blipFill>
        <p:spPr>
          <a:xfrm>
            <a:off x="2674143" y="1969264"/>
            <a:ext cx="2466109" cy="1219199"/>
          </a:xfrm>
          <a:prstGeom prst="rect">
            <a:avLst/>
          </a:prstGeom>
        </p:spPr>
      </p:pic>
      <p:pic>
        <p:nvPicPr>
          <p:cNvPr id="19" name="Picture 18" descr="Screenshot 2021-04-13 105040.png"/>
          <p:cNvPicPr>
            <a:picLocks noChangeAspect="1"/>
          </p:cNvPicPr>
          <p:nvPr/>
        </p:nvPicPr>
        <p:blipFill>
          <a:blip r:embed="rId5" cstate="print"/>
          <a:srcRect l="59124" t="25902" r="10537" b="41806"/>
          <a:stretch>
            <a:fillRect/>
          </a:stretch>
        </p:blipFill>
        <p:spPr>
          <a:xfrm>
            <a:off x="6335566" y="1882182"/>
            <a:ext cx="2187403" cy="1361082"/>
          </a:xfrm>
          <a:prstGeom prst="rect">
            <a:avLst/>
          </a:prstGeom>
        </p:spPr>
      </p:pic>
      <p:pic>
        <p:nvPicPr>
          <p:cNvPr id="13" name="Picture 12" descr="Screenshot 2021-04-13 105152.png"/>
          <p:cNvPicPr>
            <a:picLocks noChangeAspect="1"/>
          </p:cNvPicPr>
          <p:nvPr/>
        </p:nvPicPr>
        <p:blipFill>
          <a:blip r:embed="rId6" cstate="print"/>
          <a:srcRect l="11490" t="51249" r="55149" b="12834"/>
          <a:stretch>
            <a:fillRect/>
          </a:stretch>
        </p:blipFill>
        <p:spPr>
          <a:xfrm>
            <a:off x="534573" y="4030746"/>
            <a:ext cx="1308296" cy="8517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1F1A55-7015-2B48-B3B2-1A27F61508EC}"/>
              </a:ext>
            </a:extLst>
          </p:cNvPr>
          <p:cNvSpPr/>
          <p:nvPr/>
        </p:nvSpPr>
        <p:spPr>
          <a:xfrm>
            <a:off x="0" y="4882455"/>
            <a:ext cx="9144000" cy="252687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>
              <a:spcAft>
                <a:spcPts val="600"/>
              </a:spcAft>
              <a:buClrTx/>
              <a:defRPr/>
            </a:pPr>
            <a:r>
              <a:rPr lang="en-IN" b="1" kern="1200" dirty="0" err="1">
                <a:solidFill>
                  <a:prstClr val="black"/>
                </a:solidFill>
                <a:latin typeface="Calibri"/>
              </a:rPr>
              <a:t>Siddhesh</a:t>
            </a:r>
            <a:r>
              <a:rPr lang="en-IN" b="1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IN" b="1" kern="1200" dirty="0" err="1">
                <a:solidFill>
                  <a:prstClr val="black"/>
                </a:solidFill>
                <a:latin typeface="Calibri"/>
              </a:rPr>
              <a:t>Khairnar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Department of Engineering and Applied Sciences, VIIT, Pune-48</a:t>
            </a:r>
          </a:p>
        </p:txBody>
      </p:sp>
    </p:spTree>
    <p:extLst>
      <p:ext uri="{BB962C8B-B14F-4D97-AF65-F5344CB8AC3E}">
        <p14:creationId xmlns:p14="http://schemas.microsoft.com/office/powerpoint/2010/main" val="201697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542</TotalTime>
  <Words>985</Words>
  <Application>Microsoft Office PowerPoint</Application>
  <PresentationFormat>On-screen Show (16:9)</PresentationFormat>
  <Paragraphs>159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Lucida Sans Typewriter</vt:lpstr>
      <vt:lpstr>Lucida Sans Unicode</vt:lpstr>
      <vt:lpstr>Verdana</vt:lpstr>
      <vt:lpstr>Wingdings 2</vt:lpstr>
      <vt:lpstr>Wingdings 3</vt:lpstr>
      <vt:lpstr>Concourse</vt:lpstr>
      <vt:lpstr>Application of  Rotation Matrix in 3D Movie </vt:lpstr>
      <vt:lpstr>INDEX</vt:lpstr>
      <vt:lpstr>What is Rotation Matrix</vt:lpstr>
      <vt:lpstr>Rotating Points Using RM(2D)</vt:lpstr>
      <vt:lpstr>PowerPoint Presentation</vt:lpstr>
      <vt:lpstr>ROTATION MATRIX CONCEPT IN 3D</vt:lpstr>
      <vt:lpstr>EXAMPLE OF ROTATION MATRIX</vt:lpstr>
      <vt:lpstr>PowerPoint Presentation</vt:lpstr>
      <vt:lpstr>PowerPoint Presentation</vt:lpstr>
      <vt:lpstr>Summarizing The Concepts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</dc:title>
  <dc:creator>NATHE</dc:creator>
  <cp:lastModifiedBy>Siddhesh Khairnar</cp:lastModifiedBy>
  <cp:revision>29</cp:revision>
  <dcterms:modified xsi:type="dcterms:W3CDTF">2022-06-28T16:34:10Z</dcterms:modified>
</cp:coreProperties>
</file>