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96" r:id="rId1"/>
  </p:sldMasterIdLst>
  <p:notesMasterIdLst>
    <p:notesMasterId r:id="rId17"/>
  </p:notesMasterIdLst>
  <p:sldIdLst>
    <p:sldId id="256" r:id="rId2"/>
    <p:sldId id="296" r:id="rId3"/>
    <p:sldId id="257" r:id="rId4"/>
    <p:sldId id="258" r:id="rId5"/>
    <p:sldId id="259" r:id="rId6"/>
    <p:sldId id="292" r:id="rId7"/>
    <p:sldId id="277" r:id="rId8"/>
    <p:sldId id="298" r:id="rId9"/>
    <p:sldId id="278" r:id="rId10"/>
    <p:sldId id="279" r:id="rId11"/>
    <p:sldId id="297" r:id="rId12"/>
    <p:sldId id="283" r:id="rId13"/>
    <p:sldId id="281" r:id="rId14"/>
    <p:sldId id="274" r:id="rId15"/>
    <p:sldId id="275"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Calibri Light" panose="020F0302020204030204" pitchFamily="34" charset="0"/>
      <p:regular r:id="rId22"/>
      <p:italic r:id="rId23"/>
    </p:embeddedFont>
    <p:embeddedFont>
      <p:font typeface="Nunito" pitchFamily="2" charset="0"/>
      <p:regular r:id="rId24"/>
      <p:bold r:id="rId25"/>
      <p:italic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hElm+GVcdnbWZtHZidq9784xy54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46"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hesh Khairnar" userId="0f48c395a3f8ad53" providerId="LiveId" clId="{62F96923-2D78-4C58-817D-31B317582019}"/>
    <pc:docChg chg="undo custSel addSld delSld modSld">
      <pc:chgData name="Siddhesh Khairnar" userId="0f48c395a3f8ad53" providerId="LiveId" clId="{62F96923-2D78-4C58-817D-31B317582019}" dt="2022-05-05T03:21:11.643" v="143" actId="20577"/>
      <pc:docMkLst>
        <pc:docMk/>
      </pc:docMkLst>
      <pc:sldChg chg="addSp delSp modSp add mod">
        <pc:chgData name="Siddhesh Khairnar" userId="0f48c395a3f8ad53" providerId="LiveId" clId="{62F96923-2D78-4C58-817D-31B317582019}" dt="2022-04-30T13:36:16.402" v="125" actId="2164"/>
        <pc:sldMkLst>
          <pc:docMk/>
          <pc:sldMk cId="109857222" sldId="256"/>
        </pc:sldMkLst>
        <pc:spChg chg="add del">
          <ac:chgData name="Siddhesh Khairnar" userId="0f48c395a3f8ad53" providerId="LiveId" clId="{62F96923-2D78-4C58-817D-31B317582019}" dt="2022-04-30T13:32:44.476" v="77" actId="478"/>
          <ac:spMkLst>
            <pc:docMk/>
            <pc:sldMk cId="109857222" sldId="256"/>
            <ac:spMk id="3" creationId="{00000000-0000-0000-0000-000000000000}"/>
          </ac:spMkLst>
        </pc:spChg>
        <pc:graphicFrameChg chg="add del mod modGraphic">
          <ac:chgData name="Siddhesh Khairnar" userId="0f48c395a3f8ad53" providerId="LiveId" clId="{62F96923-2D78-4C58-817D-31B317582019}" dt="2022-04-30T13:32:40.757" v="76" actId="478"/>
          <ac:graphicFrameMkLst>
            <pc:docMk/>
            <pc:sldMk cId="109857222" sldId="256"/>
            <ac:graphicFrameMk id="5" creationId="{FFC48651-118A-16F7-CEC2-C6C9EF5584CE}"/>
          </ac:graphicFrameMkLst>
        </pc:graphicFrameChg>
        <pc:graphicFrameChg chg="add del mod">
          <ac:chgData name="Siddhesh Khairnar" userId="0f48c395a3f8ad53" providerId="LiveId" clId="{62F96923-2D78-4C58-817D-31B317582019}" dt="2022-04-30T13:32:30.818" v="72"/>
          <ac:graphicFrameMkLst>
            <pc:docMk/>
            <pc:sldMk cId="109857222" sldId="256"/>
            <ac:graphicFrameMk id="7" creationId="{B8413F85-C02B-4F52-A3BB-A8DCCF863A74}"/>
          </ac:graphicFrameMkLst>
        </pc:graphicFrameChg>
        <pc:graphicFrameChg chg="add mod modGraphic">
          <ac:chgData name="Siddhesh Khairnar" userId="0f48c395a3f8ad53" providerId="LiveId" clId="{62F96923-2D78-4C58-817D-31B317582019}" dt="2022-04-30T13:36:16.402" v="125" actId="2164"/>
          <ac:graphicFrameMkLst>
            <pc:docMk/>
            <pc:sldMk cId="109857222" sldId="256"/>
            <ac:graphicFrameMk id="8" creationId="{72EAF64C-7D12-4943-99B7-6E20C4CC28FE}"/>
          </ac:graphicFrameMkLst>
        </pc:graphicFrameChg>
        <pc:picChg chg="mod">
          <ac:chgData name="Siddhesh Khairnar" userId="0f48c395a3f8ad53" providerId="LiveId" clId="{62F96923-2D78-4C58-817D-31B317582019}" dt="2022-04-30T13:33:09.197" v="82" actId="14100"/>
          <ac:picMkLst>
            <pc:docMk/>
            <pc:sldMk cId="109857222" sldId="256"/>
            <ac:picMk id="6" creationId="{8E5E8253-E8BB-58D2-8896-114E012DFE5E}"/>
          </ac:picMkLst>
        </pc:picChg>
      </pc:sldChg>
      <pc:sldChg chg="modSp mod">
        <pc:chgData name="Siddhesh Khairnar" userId="0f48c395a3f8ad53" providerId="LiveId" clId="{62F96923-2D78-4C58-817D-31B317582019}" dt="2022-05-05T03:21:11.643" v="143" actId="20577"/>
        <pc:sldMkLst>
          <pc:docMk/>
          <pc:sldMk cId="926825115" sldId="281"/>
        </pc:sldMkLst>
        <pc:spChg chg="mod">
          <ac:chgData name="Siddhesh Khairnar" userId="0f48c395a3f8ad53" providerId="LiveId" clId="{62F96923-2D78-4C58-817D-31B317582019}" dt="2022-05-05T03:21:11.643" v="143" actId="20577"/>
          <ac:spMkLst>
            <pc:docMk/>
            <pc:sldMk cId="926825115" sldId="281"/>
            <ac:spMk id="3" creationId="{544CD12E-438F-45A1-AE6F-98E97C1FBCAE}"/>
          </ac:spMkLst>
        </pc:spChg>
      </pc:sldChg>
      <pc:sldChg chg="addSp delSp modSp del mod">
        <pc:chgData name="Siddhesh Khairnar" userId="0f48c395a3f8ad53" providerId="LiveId" clId="{62F96923-2D78-4C58-817D-31B317582019}" dt="2022-04-30T13:33:34.561" v="84" actId="47"/>
        <pc:sldMkLst>
          <pc:docMk/>
          <pc:sldMk cId="3650454278" sldId="293"/>
        </pc:sldMkLst>
        <pc:spChg chg="add del mod">
          <ac:chgData name="Siddhesh Khairnar" userId="0f48c395a3f8ad53" providerId="LiveId" clId="{62F96923-2D78-4C58-817D-31B317582019}" dt="2022-04-30T13:31:10.078" v="53" actId="478"/>
          <ac:spMkLst>
            <pc:docMk/>
            <pc:sldMk cId="3650454278" sldId="293"/>
            <ac:spMk id="4" creationId="{77125623-44FE-40C6-82FF-7CFBA44FC24D}"/>
          </ac:spMkLst>
        </pc:spChg>
        <pc:spChg chg="del mod">
          <ac:chgData name="Siddhesh Khairnar" userId="0f48c395a3f8ad53" providerId="LiveId" clId="{62F96923-2D78-4C58-817D-31B317582019}" dt="2022-04-30T13:31:06.682" v="52" actId="478"/>
          <ac:spMkLst>
            <pc:docMk/>
            <pc:sldMk cId="3650454278" sldId="293"/>
            <ac:spMk id="1048590" creationId="{00000000-0000-0000-0000-000000000000}"/>
          </ac:spMkLst>
        </pc:spChg>
        <pc:spChg chg="mod">
          <ac:chgData name="Siddhesh Khairnar" userId="0f48c395a3f8ad53" providerId="LiveId" clId="{62F96923-2D78-4C58-817D-31B317582019}" dt="2022-04-30T13:31:35.959" v="58" actId="1076"/>
          <ac:spMkLst>
            <pc:docMk/>
            <pc:sldMk cId="3650454278" sldId="293"/>
            <ac:spMk id="1048591" creationId="{00000000-0000-0000-0000-000000000000}"/>
          </ac:spMkLst>
        </pc:spChg>
        <pc:graphicFrameChg chg="add del mod modGraphic">
          <ac:chgData name="Siddhesh Khairnar" userId="0f48c395a3f8ad53" providerId="LiveId" clId="{62F96923-2D78-4C58-817D-31B317582019}" dt="2022-04-30T13:32:52.556" v="78" actId="21"/>
          <ac:graphicFrameMkLst>
            <pc:docMk/>
            <pc:sldMk cId="3650454278" sldId="293"/>
            <ac:graphicFrameMk id="4194304" creationId="{00000000-0000-0000-0000-000000000000}"/>
          </ac:graphicFrameMkLst>
        </pc:graphicFrameChg>
        <pc:picChg chg="del">
          <ac:chgData name="Siddhesh Khairnar" userId="0f48c395a3f8ad53" providerId="LiveId" clId="{62F96923-2D78-4C58-817D-31B317582019}" dt="2022-04-30T13:31:02.228" v="51" actId="478"/>
          <ac:picMkLst>
            <pc:docMk/>
            <pc:sldMk cId="3650454278" sldId="293"/>
            <ac:picMk id="2" creationId="{00000000-0000-0000-0000-000000000000}"/>
          </ac:picMkLst>
        </pc:picChg>
      </pc:sldChg>
      <pc:sldChg chg="modSp mod">
        <pc:chgData name="Siddhesh Khairnar" userId="0f48c395a3f8ad53" providerId="LiveId" clId="{62F96923-2D78-4C58-817D-31B317582019}" dt="2022-04-30T13:33:54.076" v="87" actId="14734"/>
        <pc:sldMkLst>
          <pc:docMk/>
          <pc:sldMk cId="3910402225" sldId="296"/>
        </pc:sldMkLst>
        <pc:graphicFrameChg chg="modGraphic">
          <ac:chgData name="Siddhesh Khairnar" userId="0f48c395a3f8ad53" providerId="LiveId" clId="{62F96923-2D78-4C58-817D-31B317582019}" dt="2022-04-30T13:33:54.076" v="87" actId="14734"/>
          <ac:graphicFrameMkLst>
            <pc:docMk/>
            <pc:sldMk cId="3910402225" sldId="296"/>
            <ac:graphicFrameMk id="4"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1"/>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75933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49"/>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a:t>
            </a:fld>
            <a:endParaRPr/>
          </a:p>
        </p:txBody>
      </p:sp>
    </p:spTree>
    <p:extLst>
      <p:ext uri="{BB962C8B-B14F-4D97-AF65-F5344CB8AC3E}">
        <p14:creationId xmlns:p14="http://schemas.microsoft.com/office/powerpoint/2010/main" val="1961572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3:notes"/>
          <p:cNvSpPr txBox="1">
            <a:spLocks noGrp="1"/>
          </p:cNvSpPr>
          <p:nvPr>
            <p:ph type="body" idx="1"/>
          </p:nvPr>
        </p:nvSpPr>
        <p:spPr>
          <a:xfrm>
            <a:off x="685800" y="4400549"/>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4</a:t>
            </a:fld>
            <a:endParaRPr/>
          </a:p>
        </p:txBody>
      </p:sp>
    </p:spTree>
    <p:extLst>
      <p:ext uri="{BB962C8B-B14F-4D97-AF65-F5344CB8AC3E}">
        <p14:creationId xmlns:p14="http://schemas.microsoft.com/office/powerpoint/2010/main" val="4249067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4:notes"/>
          <p:cNvSpPr txBox="1">
            <a:spLocks noGrp="1"/>
          </p:cNvSpPr>
          <p:nvPr>
            <p:ph type="body" idx="1"/>
          </p:nvPr>
        </p:nvSpPr>
        <p:spPr>
          <a:xfrm>
            <a:off x="685800" y="4400549"/>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5</a:t>
            </a:fld>
            <a:endParaRPr/>
          </a:p>
        </p:txBody>
      </p:sp>
    </p:spTree>
    <p:extLst>
      <p:ext uri="{BB962C8B-B14F-4D97-AF65-F5344CB8AC3E}">
        <p14:creationId xmlns:p14="http://schemas.microsoft.com/office/powerpoint/2010/main" val="2590805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6</a:t>
            </a:fld>
            <a:endParaRPr lang="en-IN"/>
          </a:p>
        </p:txBody>
      </p:sp>
    </p:spTree>
    <p:extLst>
      <p:ext uri="{BB962C8B-B14F-4D97-AF65-F5344CB8AC3E}">
        <p14:creationId xmlns:p14="http://schemas.microsoft.com/office/powerpoint/2010/main" val="3089091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9</a:t>
            </a:fld>
            <a:endParaRPr lang="en-IN"/>
          </a:p>
        </p:txBody>
      </p:sp>
    </p:spTree>
    <p:extLst>
      <p:ext uri="{BB962C8B-B14F-4D97-AF65-F5344CB8AC3E}">
        <p14:creationId xmlns:p14="http://schemas.microsoft.com/office/powerpoint/2010/main" val="3089091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12</a:t>
            </a:fld>
            <a:endParaRPr lang="en-IN"/>
          </a:p>
        </p:txBody>
      </p:sp>
    </p:spTree>
    <p:extLst>
      <p:ext uri="{BB962C8B-B14F-4D97-AF65-F5344CB8AC3E}">
        <p14:creationId xmlns:p14="http://schemas.microsoft.com/office/powerpoint/2010/main" val="2073595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13</a:t>
            </a:fld>
            <a:endParaRPr lang="en-IN"/>
          </a:p>
        </p:txBody>
      </p:sp>
    </p:spTree>
    <p:extLst>
      <p:ext uri="{BB962C8B-B14F-4D97-AF65-F5344CB8AC3E}">
        <p14:creationId xmlns:p14="http://schemas.microsoft.com/office/powerpoint/2010/main" val="3089091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6" name="Google Shape;306;p7:notes"/>
          <p:cNvSpPr txBox="1">
            <a:spLocks noGrp="1"/>
          </p:cNvSpPr>
          <p:nvPr>
            <p:ph type="body" idx="1"/>
          </p:nvPr>
        </p:nvSpPr>
        <p:spPr>
          <a:xfrm>
            <a:off x="685800" y="4400549"/>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14</a:t>
            </a:fld>
            <a:endParaRPr/>
          </a:p>
        </p:txBody>
      </p:sp>
    </p:spTree>
    <p:extLst>
      <p:ext uri="{BB962C8B-B14F-4D97-AF65-F5344CB8AC3E}">
        <p14:creationId xmlns:p14="http://schemas.microsoft.com/office/powerpoint/2010/main" val="224793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8" name="Google Shape;318;p11:notes"/>
          <p:cNvSpPr txBox="1">
            <a:spLocks noGrp="1"/>
          </p:cNvSpPr>
          <p:nvPr>
            <p:ph type="body" idx="1"/>
          </p:nvPr>
        </p:nvSpPr>
        <p:spPr>
          <a:xfrm>
            <a:off x="685800" y="4400549"/>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15</a:t>
            </a:fld>
            <a:endParaRPr/>
          </a:p>
        </p:txBody>
      </p:sp>
    </p:spTree>
    <p:extLst>
      <p:ext uri="{BB962C8B-B14F-4D97-AF65-F5344CB8AC3E}">
        <p14:creationId xmlns:p14="http://schemas.microsoft.com/office/powerpoint/2010/main" val="24237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F71C9-2F3F-4FB2-A2CD-9BA40AB42ECB}"/>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CE966BC-DFC4-4437-9ACE-EB959A493737}"/>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CE048F49-084F-4E28-8048-B3C1BF64B4D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1754F70-999E-4258-90CA-B3D124E443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0EA5FB-F6DD-4431-A675-CCB38F19E09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812387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2E81A-86AC-4B30-B702-D2A636A50D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C20273-DB27-497F-B597-1C47AFB59D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31DD41-8288-48C6-A11C-6DAD36B4C5F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5371D25-9300-467C-A5E4-04AED056F8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30CC58-7BAE-4F46-B647-BF78AFAB600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416749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40ED40-07B3-4E22-8AD4-D32DDCE177FB}"/>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F8B3F7-D7B4-4AE2-B5DE-B7347CAE84EF}"/>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BAA8FC-8759-4C22-BA4C-3A21D603140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E8F917F-E4B8-4183-ADEA-66A08A1F8E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BA0837-A40C-45BD-BD56-B512AF392FB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9224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5E488-8CDB-48A4-B814-76278C2F74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BC5035-ECCA-4078-B540-C55CFEE633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721304-9D84-40A5-A6E6-BF5C4B92D2D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1205385-E577-4B8F-B573-5F1FD9E370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4AC142-C1B7-4CD1-A25B-C1DDFBE4601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124559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6F99A-B08B-407D-9E00-B9CE39D157DA}"/>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090D801C-863F-425A-91A0-F9E1E4335583}"/>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CBA497-3932-443C-AEDE-AA9C18AD5AF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026AD36-D263-492C-97BB-0CCCC9885A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7454A2-66DA-4474-B452-3EF4C1D16EC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881076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BE1C2-F05D-4AA4-95A6-D2606FDA99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4C5D51-94F0-4612-ACA5-79A6B9AD176A}"/>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8516BB-1072-4939-8D6A-2831B1D346A2}"/>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C34156-B05F-4900-B2ED-17C0450D84D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03C6821D-4244-4585-AFC4-E2BA7A5E90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34EA84-303E-4224-84A4-57327852335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037753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A86D5-06C7-4FB9-AEBC-12FFB38EE72E}"/>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E51203-45A6-4A16-B7F8-863BE706D61D}"/>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D208ED2-E5CF-42DE-A5CF-994B39FCC646}"/>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EDA41E-ED42-4523-AACA-5BC64AEB2991}"/>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D12498B-AF4C-45A0-A5A7-B7D36F9F1B12}"/>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E1CE3D-BE75-48CE-AD7C-20953FC4E98D}"/>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E8891D4E-904B-4439-863B-CDA4778A91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47E6DE-D941-4229-88B0-84E538E76E7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982874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07E62-08D2-4637-9E37-85E03FC835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720E7B-B709-478F-BF96-750B63A0303E}"/>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7DA44FA0-DF5D-4014-AC01-B848B549B8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20FAEE-285A-4AB0-84AA-D7C9AACE4C8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974197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27DEDF-3504-4CF6-8E7F-3CCC1B62932C}"/>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3E7126F-D0E1-4E34-939D-4809EEEBB6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E11291-720B-4B3C-A2AD-338192D8B34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965071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0924F-ACDD-44E9-ABF7-4039A2214005}"/>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756D4AC3-ECC6-4BD7-8723-5D5076085FE0}"/>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CFD901-EF42-4DEE-B994-B5AA6363F4D9}"/>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D716B49-4731-45BF-A8E5-1F79912DAADE}"/>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B54EDAD1-FEF3-4F5E-A877-D8256AE1BB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358017-E0BD-483C-BF34-6A32CA7725A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512006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7666A-0293-4B26-817B-EE2625530120}"/>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D2BCA71B-8A7F-4289-9624-18BAEFFB590C}"/>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E2083234-DBAD-4F75-9435-F5B40C504FC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C8517F1-2C38-4031-B0DC-8DEFD025E5E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93FF182-4152-46C0-B298-CC54AEDD32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306CF5-75A4-4C22-895A-953653A7390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5432473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7BA982-284E-4073-BDF0-BFFABB2BD6DF}"/>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EE1587-C169-4A33-A2AC-1B03A286BD5B}"/>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B2C3F5-63BA-4E66-817A-67297785B36A}"/>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93F87EA3-A0CA-4981-B90B-EA57F757EF7F}"/>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042B73-01E4-464F-B1F6-740BFF8FEEE6}"/>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67782605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8" Type="http://schemas.openxmlformats.org/officeDocument/2006/relationships/hyperlink" Target="https://www.nrdc.org/sites/default/files/media-uploads/pune_airpollution_ib.pd" TargetMode="External"/><Relationship Id="rId3" Type="http://schemas.openxmlformats.org/officeDocument/2006/relationships/image" Target="../media/image2.png"/><Relationship Id="rId7" Type="http://schemas.openxmlformats.org/officeDocument/2006/relationships/hyperlink" Target="https://timesofindia.indiatimes.com/city/pune/pollution-new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app.cpcbccr.com/AQI_India/" TargetMode="External"/><Relationship Id="rId5" Type="http://schemas.openxmlformats.org/officeDocument/2006/relationships/hyperlink" Target="https://www.conserve-energy-future.com/causes-effects-solutions-of-air-pollution.php" TargetMode="External"/><Relationship Id="rId4" Type="http://schemas.openxmlformats.org/officeDocument/2006/relationships/hyperlink" Target="https://www.iqair.com/in-en/india/maharashtra/pun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4386"/>
            <a:ext cx="6858000" cy="1790700"/>
          </a:xfrm>
        </p:spPr>
        <p:txBody>
          <a:bodyPr>
            <a:normAutofit fontScale="90000"/>
          </a:bodyPr>
          <a:lstStyle/>
          <a:p>
            <a:r>
              <a:rPr lang="en-US" sz="2700" b="1" i="1" dirty="0">
                <a:solidFill>
                  <a:srgbClr val="FF0000"/>
                </a:solidFill>
                <a:cs typeface="Calibri Light"/>
              </a:rPr>
              <a:t>Air pollution </a:t>
            </a:r>
            <a:br>
              <a:rPr lang="en-US" sz="2700" b="1" i="1" dirty="0">
                <a:solidFill>
                  <a:srgbClr val="FF0000"/>
                </a:solidFill>
                <a:cs typeface="Calibri Light"/>
              </a:rPr>
            </a:br>
            <a:r>
              <a:rPr lang="en-US" sz="2700" b="1" i="1" dirty="0">
                <a:solidFill>
                  <a:srgbClr val="FF0000"/>
                </a:solidFill>
                <a:cs typeface="Calibri Light"/>
              </a:rPr>
              <a:t>Pune city</a:t>
            </a:r>
            <a:br>
              <a:rPr lang="en-US" sz="2700" b="1" i="1" dirty="0">
                <a:cs typeface="Calibri Light"/>
              </a:rPr>
            </a:br>
            <a:br>
              <a:rPr lang="en-US" sz="1800" dirty="0">
                <a:cs typeface="Calibri Light"/>
              </a:rPr>
            </a:br>
            <a:r>
              <a:rPr lang="en-US" sz="1800" b="1" i="1" dirty="0">
                <a:cs typeface="Calibri Light"/>
              </a:rPr>
              <a:t>Energy , Water , Environment Sustainability</a:t>
            </a:r>
            <a:br>
              <a:rPr lang="en-US" sz="1800" dirty="0">
                <a:cs typeface="Calibri Light"/>
              </a:rPr>
            </a:br>
            <a:br>
              <a:rPr lang="en-US" sz="1800" dirty="0">
                <a:cs typeface="Calibri Light"/>
              </a:rPr>
            </a:br>
            <a:endParaRPr lang="en-US" sz="1800" dirty="0">
              <a:cs typeface="Calibri Light"/>
            </a:endParaRPr>
          </a:p>
        </p:txBody>
      </p:sp>
      <p:pic>
        <p:nvPicPr>
          <p:cNvPr id="6" name="Picture 6" descr="A picture containing text&#10;&#10;Description automatically generated">
            <a:extLst>
              <a:ext uri="{FF2B5EF4-FFF2-40B4-BE49-F238E27FC236}">
                <a16:creationId xmlns:a16="http://schemas.microsoft.com/office/drawing/2014/main" id="{8E5E8253-E8BB-58D2-8896-114E012DFE5E}"/>
              </a:ext>
            </a:extLst>
          </p:cNvPr>
          <p:cNvPicPr>
            <a:picLocks noChangeAspect="1"/>
          </p:cNvPicPr>
          <p:nvPr/>
        </p:nvPicPr>
        <p:blipFill>
          <a:blip r:embed="rId2"/>
          <a:stretch>
            <a:fillRect/>
          </a:stretch>
        </p:blipFill>
        <p:spPr>
          <a:xfrm>
            <a:off x="621506" y="3259743"/>
            <a:ext cx="7993857" cy="1742770"/>
          </a:xfrm>
          <a:prstGeom prst="rect">
            <a:avLst/>
          </a:prstGeom>
        </p:spPr>
      </p:pic>
      <p:graphicFrame>
        <p:nvGraphicFramePr>
          <p:cNvPr id="8" name="Table 1">
            <a:extLst>
              <a:ext uri="{FF2B5EF4-FFF2-40B4-BE49-F238E27FC236}">
                <a16:creationId xmlns:a16="http://schemas.microsoft.com/office/drawing/2014/main" id="{72EAF64C-7D12-4943-99B7-6E20C4CC28FE}"/>
              </a:ext>
            </a:extLst>
          </p:cNvPr>
          <p:cNvGraphicFramePr>
            <a:graphicFrameLocks noGrp="1"/>
          </p:cNvGraphicFramePr>
          <p:nvPr>
            <p:extLst>
              <p:ext uri="{D42A27DB-BD31-4B8C-83A1-F6EECF244321}">
                <p14:modId xmlns:p14="http://schemas.microsoft.com/office/powerpoint/2010/main" val="3611098833"/>
              </p:ext>
            </p:extLst>
          </p:nvPr>
        </p:nvGraphicFramePr>
        <p:xfrm>
          <a:off x="1096565" y="1200149"/>
          <a:ext cx="7080408" cy="2005335"/>
        </p:xfrm>
        <a:graphic>
          <a:graphicData uri="http://schemas.openxmlformats.org/drawingml/2006/table">
            <a:tbl>
              <a:tblPr firstRow="1" bandRow="1">
                <a:tableStyleId>{5C22544A-7EE6-4342-B048-85BDC9FD1C3A}</a:tableStyleId>
              </a:tblPr>
              <a:tblGrid>
                <a:gridCol w="639221">
                  <a:extLst>
                    <a:ext uri="{9D8B030D-6E8A-4147-A177-3AD203B41FA5}">
                      <a16:colId xmlns:a16="http://schemas.microsoft.com/office/drawing/2014/main" val="20000"/>
                    </a:ext>
                  </a:extLst>
                </a:gridCol>
                <a:gridCol w="878600">
                  <a:extLst>
                    <a:ext uri="{9D8B030D-6E8A-4147-A177-3AD203B41FA5}">
                      <a16:colId xmlns:a16="http://schemas.microsoft.com/office/drawing/2014/main" val="20001"/>
                    </a:ext>
                  </a:extLst>
                </a:gridCol>
                <a:gridCol w="1553992">
                  <a:extLst>
                    <a:ext uri="{9D8B030D-6E8A-4147-A177-3AD203B41FA5}">
                      <a16:colId xmlns:a16="http://schemas.microsoft.com/office/drawing/2014/main" val="20002"/>
                    </a:ext>
                  </a:extLst>
                </a:gridCol>
                <a:gridCol w="576346">
                  <a:extLst>
                    <a:ext uri="{9D8B030D-6E8A-4147-A177-3AD203B41FA5}">
                      <a16:colId xmlns:a16="http://schemas.microsoft.com/office/drawing/2014/main" val="20003"/>
                    </a:ext>
                  </a:extLst>
                </a:gridCol>
                <a:gridCol w="3432249">
                  <a:extLst>
                    <a:ext uri="{9D8B030D-6E8A-4147-A177-3AD203B41FA5}">
                      <a16:colId xmlns:a16="http://schemas.microsoft.com/office/drawing/2014/main" val="769710714"/>
                    </a:ext>
                  </a:extLst>
                </a:gridCol>
              </a:tblGrid>
              <a:tr h="393782">
                <a:tc>
                  <a:txBody>
                    <a:bodyPr/>
                    <a:lstStyle/>
                    <a:p>
                      <a:r>
                        <a:rPr lang="en-US" sz="1100" dirty="0"/>
                        <a:t>Roll No.</a:t>
                      </a:r>
                    </a:p>
                  </a:txBody>
                  <a:tcPr marL="68580" marR="68580" marT="34290" marB="34290"/>
                </a:tc>
                <a:tc>
                  <a:txBody>
                    <a:bodyPr/>
                    <a:lstStyle/>
                    <a:p>
                      <a:r>
                        <a:rPr lang="en-US" sz="1100" dirty="0"/>
                        <a:t>PRN</a:t>
                      </a:r>
                    </a:p>
                  </a:txBody>
                  <a:tcPr marL="68580" marR="68580" marT="34290" marB="34290"/>
                </a:tc>
                <a:tc>
                  <a:txBody>
                    <a:bodyPr/>
                    <a:lstStyle/>
                    <a:p>
                      <a:r>
                        <a:rPr lang="en-US" sz="1100" dirty="0"/>
                        <a:t>Name of  student</a:t>
                      </a:r>
                    </a:p>
                  </a:txBody>
                  <a:tcPr marL="68580" marR="68580" marT="34290" marB="34290"/>
                </a:tc>
                <a:tc>
                  <a:txBody>
                    <a:bodyPr/>
                    <a:lstStyle/>
                    <a:p>
                      <a:pPr algn="ctr"/>
                      <a:r>
                        <a:rPr lang="en-US" sz="1100" dirty="0"/>
                        <a:t>Div.</a:t>
                      </a:r>
                    </a:p>
                  </a:txBody>
                  <a:tcPr marL="68580" marR="68580" marT="34290" marB="34290"/>
                </a:tc>
                <a:tc>
                  <a:txBody>
                    <a:bodyPr/>
                    <a:lstStyle/>
                    <a:p>
                      <a:r>
                        <a:rPr lang="en-US" sz="1100" dirty="0"/>
                        <a:t>VIIT</a:t>
                      </a:r>
                      <a:r>
                        <a:rPr lang="en-US" sz="1100" baseline="0" dirty="0"/>
                        <a:t> email ID</a:t>
                      </a:r>
                      <a:endParaRPr lang="en-US" sz="1100" dirty="0"/>
                    </a:p>
                  </a:txBody>
                  <a:tcPr marL="68580" marR="68580" marT="34290" marB="34290"/>
                </a:tc>
                <a:extLst>
                  <a:ext uri="{0D108BD9-81ED-4DB2-BD59-A6C34878D82A}">
                    <a16:rowId xmlns:a16="http://schemas.microsoft.com/office/drawing/2014/main" val="10000"/>
                  </a:ext>
                </a:extLst>
              </a:tr>
              <a:tr h="332837">
                <a:tc>
                  <a:txBody>
                    <a:bodyPr/>
                    <a:lstStyle/>
                    <a:p>
                      <a:r>
                        <a:rPr lang="en-US" sz="1100" dirty="0"/>
                        <a:t>1405</a:t>
                      </a:r>
                    </a:p>
                  </a:txBody>
                  <a:tcPr marL="68580" marR="68580" marT="34290" marB="34290"/>
                </a:tc>
                <a:tc>
                  <a:txBody>
                    <a:bodyPr/>
                    <a:lstStyle/>
                    <a:p>
                      <a:r>
                        <a:rPr lang="en-US" sz="1100" dirty="0"/>
                        <a:t>22110075</a:t>
                      </a:r>
                    </a:p>
                  </a:txBody>
                  <a:tcPr marL="68580" marR="68580" marT="34290" marB="34290"/>
                </a:tc>
                <a:tc>
                  <a:txBody>
                    <a:bodyPr/>
                    <a:lstStyle/>
                    <a:p>
                      <a:r>
                        <a:rPr lang="en-US" sz="1100" dirty="0" err="1"/>
                        <a:t>Yash</a:t>
                      </a:r>
                      <a:r>
                        <a:rPr lang="en-US" sz="1100" dirty="0"/>
                        <a:t> </a:t>
                      </a:r>
                      <a:r>
                        <a:rPr lang="en-US" sz="1100" dirty="0" err="1"/>
                        <a:t>Gavit</a:t>
                      </a:r>
                      <a:endParaRPr lang="en-US" sz="1100" dirty="0"/>
                    </a:p>
                  </a:txBody>
                  <a:tcPr marL="68580" marR="68580" marT="34290" marB="34290"/>
                </a:tc>
                <a:tc>
                  <a:txBody>
                    <a:bodyPr/>
                    <a:lstStyle/>
                    <a:p>
                      <a:pPr algn="ctr"/>
                      <a:r>
                        <a:rPr lang="en-US" sz="1100" dirty="0"/>
                        <a:t>N</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yash.22110075@viit.ac.in</a:t>
                      </a:r>
                    </a:p>
                    <a:p>
                      <a:endParaRPr lang="en-US" sz="1100" dirty="0"/>
                    </a:p>
                  </a:txBody>
                  <a:tcPr marL="68580" marR="68580" marT="34290" marB="34290"/>
                </a:tc>
                <a:extLst>
                  <a:ext uri="{0D108BD9-81ED-4DB2-BD59-A6C34878D82A}">
                    <a16:rowId xmlns:a16="http://schemas.microsoft.com/office/drawing/2014/main" val="2937882098"/>
                  </a:ext>
                </a:extLst>
              </a:tr>
              <a:tr h="332837">
                <a:tc>
                  <a:txBody>
                    <a:bodyPr/>
                    <a:lstStyle/>
                    <a:p>
                      <a:r>
                        <a:rPr lang="en-US" sz="1100" dirty="0"/>
                        <a:t>1412</a:t>
                      </a:r>
                    </a:p>
                  </a:txBody>
                  <a:tcPr marL="68580" marR="68580" marT="34290" marB="34290"/>
                </a:tc>
                <a:tc>
                  <a:txBody>
                    <a:bodyPr/>
                    <a:lstStyle/>
                    <a:p>
                      <a:r>
                        <a:rPr lang="en-US" sz="1100" dirty="0"/>
                        <a:t>22110206</a:t>
                      </a:r>
                    </a:p>
                  </a:txBody>
                  <a:tcPr marL="68580" marR="68580" marT="34290" marB="34290"/>
                </a:tc>
                <a:tc>
                  <a:txBody>
                    <a:bodyPr/>
                    <a:lstStyle/>
                    <a:p>
                      <a:r>
                        <a:rPr lang="en-US" sz="1100" dirty="0"/>
                        <a:t>Prasad </a:t>
                      </a:r>
                      <a:r>
                        <a:rPr lang="en-US" sz="1100" dirty="0" err="1"/>
                        <a:t>Nathe</a:t>
                      </a:r>
                      <a:endParaRPr lang="en-US" sz="1100" dirty="0"/>
                    </a:p>
                  </a:txBody>
                  <a:tcPr marL="68580" marR="68580" marT="34290" marB="34290"/>
                </a:tc>
                <a:tc>
                  <a:txBody>
                    <a:bodyPr/>
                    <a:lstStyle/>
                    <a:p>
                      <a:pPr algn="ctr"/>
                      <a:r>
                        <a:rPr lang="en-US" sz="1100" dirty="0"/>
                        <a:t>N</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prasad.22110206@viit.ac.in</a:t>
                      </a:r>
                    </a:p>
                    <a:p>
                      <a:endParaRPr lang="en-US" sz="1100" dirty="0"/>
                    </a:p>
                  </a:txBody>
                  <a:tcPr marL="68580" marR="68580" marT="34290" marB="34290"/>
                </a:tc>
                <a:extLst>
                  <a:ext uri="{0D108BD9-81ED-4DB2-BD59-A6C34878D82A}">
                    <a16:rowId xmlns:a16="http://schemas.microsoft.com/office/drawing/2014/main" val="10001"/>
                  </a:ext>
                </a:extLst>
              </a:tr>
              <a:tr h="470996">
                <a:tc>
                  <a:txBody>
                    <a:bodyPr/>
                    <a:lstStyle/>
                    <a:p>
                      <a:r>
                        <a:rPr lang="en-US" sz="1100" dirty="0"/>
                        <a:t>1418</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22110305</a:t>
                      </a:r>
                    </a:p>
                    <a:p>
                      <a:endParaRPr lang="en-US" sz="1100" dirty="0"/>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err="1"/>
                        <a:t>Sahil</a:t>
                      </a:r>
                      <a:r>
                        <a:rPr lang="en-US" sz="1100" dirty="0"/>
                        <a:t> </a:t>
                      </a:r>
                      <a:r>
                        <a:rPr lang="en-US" sz="1100" dirty="0" err="1"/>
                        <a:t>Savardekar</a:t>
                      </a:r>
                      <a:endParaRPr lang="en-US" sz="1100" dirty="0"/>
                    </a:p>
                    <a:p>
                      <a:endParaRPr lang="en-US" sz="1100" dirty="0"/>
                    </a:p>
                  </a:txBody>
                  <a:tcPr marL="68580" marR="68580" marT="34290" marB="34290"/>
                </a:tc>
                <a:tc>
                  <a:txBody>
                    <a:bodyPr/>
                    <a:lstStyle/>
                    <a:p>
                      <a:pPr algn="ctr"/>
                      <a:r>
                        <a:rPr lang="en-US" sz="1100" dirty="0"/>
                        <a:t>N</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sahil.22110350@viit.ac.in</a:t>
                      </a:r>
                    </a:p>
                    <a:p>
                      <a:endParaRPr lang="en-US" sz="1100" dirty="0"/>
                    </a:p>
                  </a:txBody>
                  <a:tcPr marL="68580" marR="68580" marT="34290" marB="34290"/>
                </a:tc>
                <a:extLst>
                  <a:ext uri="{0D108BD9-81ED-4DB2-BD59-A6C34878D82A}">
                    <a16:rowId xmlns:a16="http://schemas.microsoft.com/office/drawing/2014/main" val="10002"/>
                  </a:ext>
                </a:extLst>
              </a:tr>
              <a:tr h="332837">
                <a:tc>
                  <a:txBody>
                    <a:bodyPr/>
                    <a:lstStyle/>
                    <a:p>
                      <a:r>
                        <a:rPr lang="en-US" sz="1100" dirty="0"/>
                        <a:t>1421</a:t>
                      </a:r>
                    </a:p>
                  </a:txBody>
                  <a:tcPr marL="68580" marR="68580" marT="34290" marB="34290"/>
                </a:tc>
                <a:tc>
                  <a:txBody>
                    <a:bodyPr/>
                    <a:lstStyle/>
                    <a:p>
                      <a:r>
                        <a:rPr lang="en-US" sz="1100" dirty="0"/>
                        <a:t>22110398</a:t>
                      </a:r>
                    </a:p>
                  </a:txBody>
                  <a:tcPr marL="68580" marR="68580" marT="34290" marB="34290"/>
                </a:tc>
                <a:tc>
                  <a:txBody>
                    <a:bodyPr/>
                    <a:lstStyle/>
                    <a:p>
                      <a:r>
                        <a:rPr lang="en-US" sz="1100" dirty="0"/>
                        <a:t>Siddhesh Khairnar</a:t>
                      </a:r>
                    </a:p>
                  </a:txBody>
                  <a:tcPr marL="68580" marR="68580" marT="34290" marB="34290"/>
                </a:tc>
                <a:tc>
                  <a:txBody>
                    <a:bodyPr/>
                    <a:lstStyle/>
                    <a:p>
                      <a:pPr algn="ctr"/>
                      <a:r>
                        <a:rPr lang="en-US" sz="1100" dirty="0"/>
                        <a:t>N</a:t>
                      </a:r>
                    </a:p>
                  </a:txBody>
                  <a:tcPr marL="68580" marR="68580" marT="34290" marB="34290"/>
                </a:tc>
                <a:tc>
                  <a:txBody>
                    <a:bodyPr/>
                    <a:lstStyle/>
                    <a:p>
                      <a:r>
                        <a:rPr lang="en-US" sz="1100" dirty="0"/>
                        <a:t>siddhesh.22110398@viit.ac.in</a:t>
                      </a:r>
                    </a:p>
                  </a:txBody>
                  <a:tcPr marL="68580" marR="68580" marT="34290" marB="3429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F32A9-21E1-47FD-AEFD-408987507D18}"/>
              </a:ext>
            </a:extLst>
          </p:cNvPr>
          <p:cNvSpPr>
            <a:spLocks noGrp="1"/>
          </p:cNvSpPr>
          <p:nvPr>
            <p:ph type="title"/>
          </p:nvPr>
        </p:nvSpPr>
        <p:spPr>
          <a:xfrm>
            <a:off x="1606013" y="180975"/>
            <a:ext cx="5766337" cy="876300"/>
          </a:xfrm>
        </p:spPr>
        <p:txBody>
          <a:bodyPr>
            <a:normAutofit/>
          </a:bodyPr>
          <a:lstStyle/>
          <a:p>
            <a:r>
              <a:rPr lang="en-IN" sz="2800" b="1" dirty="0">
                <a:solidFill>
                  <a:schemeClr val="tx2">
                    <a:lumMod val="10000"/>
                  </a:schemeClr>
                </a:solidFill>
              </a:rPr>
              <a:t>                Pictures of air pollution</a:t>
            </a:r>
            <a:endParaRPr lang="en-IN" sz="3600" b="1" dirty="0">
              <a:solidFill>
                <a:schemeClr val="tx2">
                  <a:lumMod val="10000"/>
                </a:schemeClr>
              </a:solidFill>
              <a:cs typeface="Calibri Light"/>
            </a:endParaRPr>
          </a:p>
        </p:txBody>
      </p:sp>
      <p:pic>
        <p:nvPicPr>
          <p:cNvPr id="7" name="Picture 6">
            <a:extLst>
              <a:ext uri="{FF2B5EF4-FFF2-40B4-BE49-F238E27FC236}">
                <a16:creationId xmlns:a16="http://schemas.microsoft.com/office/drawing/2014/main" id="{0B7D0BC3-28BE-4E5E-A700-6D80303205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00012"/>
            <a:ext cx="724623" cy="819345"/>
          </a:xfrm>
          <a:prstGeom prst="rect">
            <a:avLst/>
          </a:prstGeom>
        </p:spPr>
      </p:pic>
      <p:pic>
        <p:nvPicPr>
          <p:cNvPr id="5" name="Picture 4">
            <a:extLst>
              <a:ext uri="{FF2B5EF4-FFF2-40B4-BE49-F238E27FC236}">
                <a16:creationId xmlns:a16="http://schemas.microsoft.com/office/drawing/2014/main" id="{542C9C6F-16D6-4622-832B-EBDD34E47D1E}"/>
              </a:ext>
            </a:extLst>
          </p:cNvPr>
          <p:cNvPicPr>
            <a:picLocks noChangeAspect="1"/>
          </p:cNvPicPr>
          <p:nvPr/>
        </p:nvPicPr>
        <p:blipFill>
          <a:blip r:embed="rId3"/>
          <a:stretch>
            <a:fillRect/>
          </a:stretch>
        </p:blipFill>
        <p:spPr>
          <a:xfrm>
            <a:off x="778668" y="1421606"/>
            <a:ext cx="3857625" cy="2893219"/>
          </a:xfrm>
          <a:prstGeom prst="rect">
            <a:avLst/>
          </a:prstGeom>
        </p:spPr>
      </p:pic>
      <p:pic>
        <p:nvPicPr>
          <p:cNvPr id="12" name="Picture 5" descr="A picture containing text, people&#10;&#10;Description automatically generated">
            <a:extLst>
              <a:ext uri="{FF2B5EF4-FFF2-40B4-BE49-F238E27FC236}">
                <a16:creationId xmlns:a16="http://schemas.microsoft.com/office/drawing/2014/main" id="{D44BA32A-9765-4BD3-8977-04CDB8E666E3}"/>
              </a:ext>
            </a:extLst>
          </p:cNvPr>
          <p:cNvPicPr>
            <a:picLocks noChangeAspect="1"/>
          </p:cNvPicPr>
          <p:nvPr/>
        </p:nvPicPr>
        <p:blipFill>
          <a:blip r:embed="rId4"/>
          <a:stretch>
            <a:fillRect/>
          </a:stretch>
        </p:blipFill>
        <p:spPr>
          <a:xfrm>
            <a:off x="5010829" y="1421606"/>
            <a:ext cx="3690258" cy="2893219"/>
          </a:xfrm>
          <a:prstGeom prst="rect">
            <a:avLst/>
          </a:prstGeom>
        </p:spPr>
      </p:pic>
    </p:spTree>
    <p:extLst>
      <p:ext uri="{BB962C8B-B14F-4D97-AF65-F5344CB8AC3E}">
        <p14:creationId xmlns:p14="http://schemas.microsoft.com/office/powerpoint/2010/main" val="2098457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490BE6-3416-4877-91C1-1314E5B6F48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11</a:t>
            </a:fld>
            <a:endParaRPr lang="en-IN"/>
          </a:p>
        </p:txBody>
      </p:sp>
      <p:pic>
        <p:nvPicPr>
          <p:cNvPr id="7" name="Picture 6">
            <a:extLst>
              <a:ext uri="{FF2B5EF4-FFF2-40B4-BE49-F238E27FC236}">
                <a16:creationId xmlns:a16="http://schemas.microsoft.com/office/drawing/2014/main" id="{5B5E7F52-9820-416E-BFAA-ACF689E54594}"/>
              </a:ext>
            </a:extLst>
          </p:cNvPr>
          <p:cNvPicPr>
            <a:picLocks noChangeAspect="1"/>
          </p:cNvPicPr>
          <p:nvPr/>
        </p:nvPicPr>
        <p:blipFill>
          <a:blip r:embed="rId2"/>
          <a:stretch>
            <a:fillRect/>
          </a:stretch>
        </p:blipFill>
        <p:spPr>
          <a:xfrm>
            <a:off x="4929187" y="964407"/>
            <a:ext cx="3857625" cy="3078956"/>
          </a:xfrm>
          <a:prstGeom prst="rect">
            <a:avLst/>
          </a:prstGeom>
        </p:spPr>
      </p:pic>
      <p:pic>
        <p:nvPicPr>
          <p:cNvPr id="8" name="Picture 4" descr="A picture containing outdoor, sky, grass, land&#10;&#10;Description automatically generated">
            <a:extLst>
              <a:ext uri="{FF2B5EF4-FFF2-40B4-BE49-F238E27FC236}">
                <a16:creationId xmlns:a16="http://schemas.microsoft.com/office/drawing/2014/main" id="{1530A153-C907-4562-A641-EA36E0077D7E}"/>
              </a:ext>
            </a:extLst>
          </p:cNvPr>
          <p:cNvPicPr>
            <a:picLocks noChangeAspect="1"/>
          </p:cNvPicPr>
          <p:nvPr/>
        </p:nvPicPr>
        <p:blipFill>
          <a:blip r:embed="rId3"/>
          <a:stretch>
            <a:fillRect/>
          </a:stretch>
        </p:blipFill>
        <p:spPr>
          <a:xfrm>
            <a:off x="357188" y="964407"/>
            <a:ext cx="4363586" cy="3078956"/>
          </a:xfrm>
          <a:prstGeom prst="rect">
            <a:avLst/>
          </a:prstGeom>
        </p:spPr>
      </p:pic>
    </p:spTree>
    <p:extLst>
      <p:ext uri="{BB962C8B-B14F-4D97-AF65-F5344CB8AC3E}">
        <p14:creationId xmlns:p14="http://schemas.microsoft.com/office/powerpoint/2010/main" val="3208302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628650" y="275448"/>
            <a:ext cx="7886700" cy="728004"/>
          </a:xfrm>
        </p:spPr>
        <p:txBody>
          <a:bodyPr>
            <a:normAutofit/>
          </a:bodyPr>
          <a:lstStyle/>
          <a:p>
            <a:pPr algn="ctr"/>
            <a:r>
              <a:rPr lang="en-US" sz="2700" b="1" u="sng" dirty="0"/>
              <a:t>Measures taken </a:t>
            </a:r>
            <a:r>
              <a:rPr lang="en-IN" sz="2700" b="1" u="sng" dirty="0"/>
              <a:t>At Individual level:</a:t>
            </a:r>
            <a:endParaRPr lang="en-IN" sz="2700" b="1" u="sng" dirty="0">
              <a:solidFill>
                <a:srgbClr val="FF0000"/>
              </a:solidFill>
            </a:endParaRPr>
          </a:p>
        </p:txBody>
      </p:sp>
      <p:sp>
        <p:nvSpPr>
          <p:cNvPr id="3" name="Content Placeholder 2">
            <a:extLst>
              <a:ext uri="{FF2B5EF4-FFF2-40B4-BE49-F238E27FC236}">
                <a16:creationId xmlns:a16="http://schemas.microsoft.com/office/drawing/2014/main" id="{544CD12E-438F-45A1-AE6F-98E97C1FBCAE}"/>
              </a:ext>
            </a:extLst>
          </p:cNvPr>
          <p:cNvSpPr>
            <a:spLocks noGrp="1"/>
          </p:cNvSpPr>
          <p:nvPr>
            <p:ph idx="1"/>
          </p:nvPr>
        </p:nvSpPr>
        <p:spPr>
          <a:xfrm>
            <a:off x="479518" y="1278900"/>
            <a:ext cx="5040275" cy="3105016"/>
          </a:xfrm>
        </p:spPr>
        <p:txBody>
          <a:bodyPr>
            <a:noAutofit/>
          </a:bodyPr>
          <a:lstStyle/>
          <a:p>
            <a:pPr marL="514350" indent="-514350">
              <a:buAutoNum type="arabicPeriod"/>
            </a:pPr>
            <a:r>
              <a:rPr lang="en-US" sz="1800" dirty="0">
                <a:cs typeface="Calibri"/>
              </a:rPr>
              <a:t>Use of public transport</a:t>
            </a:r>
          </a:p>
          <a:p>
            <a:pPr marL="514350" indent="-514350">
              <a:buAutoNum type="arabicPeriod"/>
            </a:pPr>
            <a:r>
              <a:rPr lang="en-US" sz="1800" dirty="0">
                <a:cs typeface="Calibri"/>
              </a:rPr>
              <a:t>Reduce reuse and recycle products bought by yourself.</a:t>
            </a:r>
          </a:p>
          <a:p>
            <a:pPr marL="514350" indent="-514350">
              <a:buAutoNum type="arabicPeriod"/>
            </a:pPr>
            <a:r>
              <a:rPr lang="en-US" sz="1800" dirty="0">
                <a:cs typeface="Calibri"/>
              </a:rPr>
              <a:t>Reduction in the use of plastic bags</a:t>
            </a:r>
          </a:p>
          <a:p>
            <a:pPr marL="514350" indent="-514350">
              <a:buAutoNum type="arabicPeriod"/>
            </a:pPr>
            <a:r>
              <a:rPr lang="en-US" sz="1800" dirty="0">
                <a:cs typeface="Calibri"/>
              </a:rPr>
              <a:t>No smoking areas </a:t>
            </a:r>
          </a:p>
          <a:p>
            <a:pPr marL="514350" indent="-514350">
              <a:buAutoNum type="arabicPeriod"/>
            </a:pPr>
            <a:r>
              <a:rPr lang="en-US" sz="1800" dirty="0">
                <a:cs typeface="Calibri"/>
              </a:rPr>
              <a:t>Use of filers for chimneys and use of proper equipment in industries to control air pollution</a:t>
            </a:r>
          </a:p>
          <a:p>
            <a:pPr marL="514350" indent="-514350">
              <a:buAutoNum type="arabicPeriod"/>
            </a:pPr>
            <a:r>
              <a:rPr lang="en-US" sz="1800" dirty="0">
                <a:cs typeface="Calibri"/>
              </a:rPr>
              <a:t>Avoid usage of crackers even during festivals</a:t>
            </a:r>
          </a:p>
          <a:p>
            <a:pPr marL="514350" indent="-514350">
              <a:buAutoNum type="arabicPeriod"/>
            </a:pPr>
            <a:r>
              <a:rPr lang="en-US" sz="1800" dirty="0">
                <a:cs typeface="Calibri"/>
              </a:rPr>
              <a:t>Afforestation</a:t>
            </a:r>
          </a:p>
          <a:p>
            <a:pPr marL="514350" indent="-514350">
              <a:buAutoNum type="arabicPeriod"/>
            </a:pPr>
            <a:r>
              <a:rPr lang="en-US" sz="1800" dirty="0">
                <a:cs typeface="Calibri"/>
              </a:rPr>
              <a:t>Use mask for self protection.</a:t>
            </a:r>
          </a:p>
          <a:p>
            <a:pPr>
              <a:buFont typeface="Wingdings" panose="05000000000000000000" pitchFamily="2" charset="2"/>
              <a:buChar char="Ø"/>
            </a:pPr>
            <a:endParaRPr lang="en-IN" sz="1800" dirty="0"/>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12</a:t>
            </a:fld>
            <a:endParaRPr lang="en-IN" sz="1200" b="1" dirty="0">
              <a:solidFill>
                <a:schemeClr val="tx1"/>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76" y="0"/>
            <a:ext cx="724623" cy="81934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6388" y="1647627"/>
            <a:ext cx="2286000" cy="2110740"/>
          </a:xfrm>
          <a:prstGeom prst="rect">
            <a:avLst/>
          </a:prstGeom>
        </p:spPr>
      </p:pic>
    </p:spTree>
    <p:extLst>
      <p:ext uri="{BB962C8B-B14F-4D97-AF65-F5344CB8AC3E}">
        <p14:creationId xmlns:p14="http://schemas.microsoft.com/office/powerpoint/2010/main" val="1086160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564356" y="300366"/>
            <a:ext cx="7886700" cy="728004"/>
          </a:xfrm>
        </p:spPr>
        <p:txBody>
          <a:bodyPr>
            <a:normAutofit/>
          </a:bodyPr>
          <a:lstStyle/>
          <a:p>
            <a:pPr algn="ctr"/>
            <a:r>
              <a:rPr lang="en-US" sz="3600" dirty="0">
                <a:cs typeface="Calibri Light"/>
              </a:rPr>
              <a:t>Wrap up and related Outcomes</a:t>
            </a:r>
            <a:endParaRPr lang="en-IN" sz="2700" b="1" dirty="0">
              <a:solidFill>
                <a:schemeClr val="tx1"/>
              </a:solidFill>
            </a:endParaRPr>
          </a:p>
        </p:txBody>
      </p:sp>
      <p:sp>
        <p:nvSpPr>
          <p:cNvPr id="3" name="Content Placeholder 2">
            <a:extLst>
              <a:ext uri="{FF2B5EF4-FFF2-40B4-BE49-F238E27FC236}">
                <a16:creationId xmlns:a16="http://schemas.microsoft.com/office/drawing/2014/main" id="{544CD12E-438F-45A1-AE6F-98E97C1FBCAE}"/>
              </a:ext>
            </a:extLst>
          </p:cNvPr>
          <p:cNvSpPr>
            <a:spLocks noGrp="1"/>
          </p:cNvSpPr>
          <p:nvPr>
            <p:ph idx="1"/>
          </p:nvPr>
        </p:nvSpPr>
        <p:spPr>
          <a:xfrm>
            <a:off x="253052" y="1517903"/>
            <a:ext cx="7055004" cy="3430858"/>
          </a:xfrm>
        </p:spPr>
        <p:txBody>
          <a:bodyPr vert="horz" lIns="68580" tIns="34290" rIns="68580" bIns="34290" rtlCol="0" anchor="t">
            <a:noAutofit/>
          </a:bodyPr>
          <a:lstStyle/>
          <a:p>
            <a:pPr>
              <a:lnSpc>
                <a:spcPct val="110000"/>
              </a:lnSpc>
              <a:spcBef>
                <a:spcPts val="0"/>
              </a:spcBef>
            </a:pPr>
            <a:r>
              <a:rPr lang="en-US" sz="2400" dirty="0">
                <a:cs typeface="Calibri"/>
              </a:rPr>
              <a:t>We must start using metro, bus, or any public transport .</a:t>
            </a:r>
          </a:p>
          <a:p>
            <a:pPr>
              <a:lnSpc>
                <a:spcPct val="110000"/>
              </a:lnSpc>
              <a:spcBef>
                <a:spcPts val="0"/>
              </a:spcBef>
            </a:pPr>
            <a:r>
              <a:rPr lang="en-US" sz="2400" dirty="0">
                <a:cs typeface="Calibri"/>
              </a:rPr>
              <a:t>Plantation of tree is required in pune.  As there less amount of tree.</a:t>
            </a:r>
          </a:p>
          <a:p>
            <a:pPr>
              <a:lnSpc>
                <a:spcPct val="110000"/>
              </a:lnSpc>
              <a:spcBef>
                <a:spcPts val="0"/>
              </a:spcBef>
            </a:pPr>
            <a:r>
              <a:rPr lang="en-US" sz="2400">
                <a:cs typeface="Calibri"/>
              </a:rPr>
              <a:t>We have to </a:t>
            </a:r>
            <a:r>
              <a:rPr lang="en-US" sz="2400" dirty="0">
                <a:cs typeface="Calibri"/>
              </a:rPr>
              <a:t>focus on air quality index. As it is important to  maintain quality of air.</a:t>
            </a:r>
          </a:p>
          <a:p>
            <a:pPr>
              <a:lnSpc>
                <a:spcPct val="110000"/>
              </a:lnSpc>
              <a:spcBef>
                <a:spcPts val="0"/>
              </a:spcBef>
            </a:pPr>
            <a:endParaRPr lang="en-IN" sz="1600" dirty="0"/>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13</a:t>
            </a:fld>
            <a:endParaRPr lang="en-IN" sz="1200" b="1" dirty="0">
              <a:solidFill>
                <a:schemeClr val="tx1"/>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444" y="38420"/>
            <a:ext cx="724623" cy="81934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5600" y="3314700"/>
            <a:ext cx="2438400" cy="1828800"/>
          </a:xfrm>
          <a:prstGeom prst="rect">
            <a:avLst/>
          </a:prstGeom>
        </p:spPr>
      </p:pic>
    </p:spTree>
    <p:extLst>
      <p:ext uri="{BB962C8B-B14F-4D97-AF65-F5344CB8AC3E}">
        <p14:creationId xmlns:p14="http://schemas.microsoft.com/office/powerpoint/2010/main" val="926825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
          <p:cNvSpPr txBox="1">
            <a:spLocks noGrp="1"/>
          </p:cNvSpPr>
          <p:nvPr>
            <p:ph type="title"/>
          </p:nvPr>
        </p:nvSpPr>
        <p:spPr>
          <a:xfrm>
            <a:off x="716526" y="409672"/>
            <a:ext cx="7886700" cy="7281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FF0000"/>
              </a:buClr>
              <a:buSzPts val="2700"/>
              <a:buFont typeface="Calibri"/>
              <a:buNone/>
            </a:pPr>
            <a:r>
              <a:rPr lang="en-IN" dirty="0"/>
              <a:t>References</a:t>
            </a:r>
            <a:endParaRPr dirty="0"/>
          </a:p>
        </p:txBody>
      </p:sp>
      <p:sp>
        <p:nvSpPr>
          <p:cNvPr id="312" name="Google Shape;312;p7"/>
          <p:cNvSpPr txBox="1">
            <a:spLocks noGrp="1"/>
          </p:cNvSpPr>
          <p:nvPr>
            <p:ph type="sldNum" sz="quarter" idx="12"/>
          </p:nvPr>
        </p:nvSpPr>
        <p:spPr>
          <a:xfrm>
            <a:off x="8603226" y="4882455"/>
            <a:ext cx="5409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IN" sz="1200" b="1">
                <a:solidFill>
                  <a:schemeClr val="dk1"/>
                </a:solidFill>
              </a:rPr>
              <a:t>14</a:t>
            </a:fld>
            <a:endParaRPr sz="1200" b="1">
              <a:solidFill>
                <a:schemeClr val="dk1"/>
              </a:solidFill>
            </a:endParaRPr>
          </a:p>
        </p:txBody>
      </p:sp>
      <p:pic>
        <p:nvPicPr>
          <p:cNvPr id="310" name="Google Shape;310;p7"/>
          <p:cNvPicPr preferRelativeResize="0"/>
          <p:nvPr/>
        </p:nvPicPr>
        <p:blipFill rotWithShape="1">
          <a:blip r:embed="rId3">
            <a:alphaModFix/>
          </a:blip>
          <a:srcRect/>
          <a:stretch/>
        </p:blipFill>
        <p:spPr>
          <a:xfrm>
            <a:off x="107156" y="50006"/>
            <a:ext cx="724623" cy="819345"/>
          </a:xfrm>
          <a:prstGeom prst="rect">
            <a:avLst/>
          </a:prstGeom>
          <a:noFill/>
          <a:ln>
            <a:noFill/>
          </a:ln>
        </p:spPr>
      </p:pic>
      <p:sp>
        <p:nvSpPr>
          <p:cNvPr id="313" name="Google Shape;313;p7"/>
          <p:cNvSpPr txBox="1"/>
          <p:nvPr/>
        </p:nvSpPr>
        <p:spPr>
          <a:xfrm>
            <a:off x="831779" y="1768900"/>
            <a:ext cx="7030500" cy="2267319"/>
          </a:xfrm>
          <a:prstGeom prst="rect">
            <a:avLst/>
          </a:prstGeom>
          <a:noFill/>
          <a:ln>
            <a:noFill/>
          </a:ln>
        </p:spPr>
        <p:txBody>
          <a:bodyPr spcFirstLastPara="1" wrap="square" lIns="91425" tIns="91425" rIns="91425" bIns="91425" anchor="t" anchorCtr="0">
            <a:normAutofit fontScale="92500" lnSpcReduction="10000"/>
          </a:bodyPr>
          <a:lstStyle/>
          <a:p>
            <a:pPr marL="457200" lvl="0" indent="-311150" algn="l" rtl="0">
              <a:lnSpc>
                <a:spcPct val="115000"/>
              </a:lnSpc>
              <a:spcBef>
                <a:spcPts val="0"/>
              </a:spcBef>
              <a:spcAft>
                <a:spcPts val="0"/>
              </a:spcAft>
              <a:buClr>
                <a:srgbClr val="424242"/>
              </a:buClr>
              <a:buSzPts val="1300"/>
              <a:buFont typeface="Nunito"/>
              <a:buChar char="●"/>
            </a:pPr>
            <a:r>
              <a:rPr lang="en-US" dirty="0">
                <a:sym typeface="Nunito"/>
                <a:hlinkClick r:id="rId4"/>
              </a:rPr>
              <a:t>https://www.iqair.com/in-en/india/maharashtra/pune</a:t>
            </a:r>
            <a:endParaRPr lang="en-US" dirty="0">
              <a:sym typeface="Nunito"/>
            </a:endParaRPr>
          </a:p>
          <a:p>
            <a:pPr marL="457200" lvl="0" indent="-311150" algn="l" rtl="0">
              <a:lnSpc>
                <a:spcPct val="115000"/>
              </a:lnSpc>
              <a:spcBef>
                <a:spcPts val="0"/>
              </a:spcBef>
              <a:spcAft>
                <a:spcPts val="0"/>
              </a:spcAft>
              <a:buClr>
                <a:srgbClr val="424242"/>
              </a:buClr>
              <a:buSzPts val="1300"/>
              <a:buFont typeface="Nunito"/>
              <a:buChar char="●"/>
            </a:pPr>
            <a:r>
              <a:rPr lang="en-US" dirty="0">
                <a:sym typeface="Nunito"/>
                <a:hlinkClick r:id="rId5"/>
              </a:rPr>
              <a:t>https://www.conserve-energy-future.com/causes-effects-solutions-of-air-pollution.php</a:t>
            </a:r>
            <a:endParaRPr lang="en-US" dirty="0">
              <a:sym typeface="Nunito"/>
            </a:endParaRPr>
          </a:p>
          <a:p>
            <a:pPr marL="457200" lvl="0" indent="-311150" algn="l" rtl="0">
              <a:lnSpc>
                <a:spcPct val="115000"/>
              </a:lnSpc>
              <a:spcBef>
                <a:spcPts val="0"/>
              </a:spcBef>
              <a:spcAft>
                <a:spcPts val="0"/>
              </a:spcAft>
              <a:buClr>
                <a:srgbClr val="424242"/>
              </a:buClr>
              <a:buSzPts val="1300"/>
              <a:buFont typeface="Nunito"/>
              <a:buChar char="●"/>
            </a:pPr>
            <a:r>
              <a:rPr lang="en-US" dirty="0">
                <a:sym typeface="Nunito"/>
                <a:hlinkClick r:id="rId6"/>
              </a:rPr>
              <a:t>https://app.cpcbccr.com/AQI_India/</a:t>
            </a:r>
            <a:endParaRPr lang="en-US" dirty="0">
              <a:sym typeface="Nunito"/>
            </a:endParaRPr>
          </a:p>
          <a:p>
            <a:pPr marL="457200" lvl="0" indent="-311150" algn="l" rtl="0">
              <a:lnSpc>
                <a:spcPct val="115000"/>
              </a:lnSpc>
              <a:spcBef>
                <a:spcPts val="0"/>
              </a:spcBef>
              <a:spcAft>
                <a:spcPts val="0"/>
              </a:spcAft>
              <a:buClr>
                <a:srgbClr val="424242"/>
              </a:buClr>
              <a:buSzPts val="1300"/>
              <a:buFont typeface="Nunito"/>
              <a:buChar char="●"/>
            </a:pPr>
            <a:r>
              <a:rPr lang="en-US" dirty="0">
                <a:sym typeface="Nunito"/>
                <a:hlinkClick r:id="rId7"/>
              </a:rPr>
              <a:t>https://timesofindia.indiatimes.com/city/pune/pollution-news</a:t>
            </a:r>
            <a:endParaRPr lang="en-US" dirty="0">
              <a:sym typeface="Nunito"/>
            </a:endParaRPr>
          </a:p>
          <a:p>
            <a:pPr marL="457200" lvl="0" indent="-311150" algn="l" rtl="0">
              <a:lnSpc>
                <a:spcPct val="115000"/>
              </a:lnSpc>
              <a:spcBef>
                <a:spcPts val="0"/>
              </a:spcBef>
              <a:spcAft>
                <a:spcPts val="0"/>
              </a:spcAft>
              <a:buClr>
                <a:srgbClr val="424242"/>
              </a:buClr>
              <a:buSzPts val="1300"/>
              <a:buFont typeface="Nunito"/>
              <a:buChar char="●"/>
            </a:pPr>
            <a:r>
              <a:rPr lang="en-US" dirty="0">
                <a:sym typeface="Nunito"/>
                <a:hlinkClick r:id="rId8"/>
              </a:rPr>
              <a:t>https://www.nrdc.org/sites/default/files/media-uploads/pune_airpollution_ib.pd</a:t>
            </a:r>
            <a:endParaRPr lang="en-US" dirty="0">
              <a:sym typeface="Nunito"/>
            </a:endParaRPr>
          </a:p>
          <a:p>
            <a:pPr marL="457200" lvl="0" indent="-311150" algn="l" rtl="0">
              <a:lnSpc>
                <a:spcPct val="115000"/>
              </a:lnSpc>
              <a:spcBef>
                <a:spcPts val="0"/>
              </a:spcBef>
              <a:spcAft>
                <a:spcPts val="0"/>
              </a:spcAft>
              <a:buClr>
                <a:srgbClr val="424242"/>
              </a:buClr>
              <a:buSzPts val="1300"/>
              <a:buFont typeface="Nunito"/>
              <a:buChar char="●"/>
            </a:pPr>
            <a:endParaRPr lang="en-US" dirty="0">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11"/>
          <p:cNvSpPr txBox="1"/>
          <p:nvPr/>
        </p:nvSpPr>
        <p:spPr>
          <a:xfrm>
            <a:off x="582051" y="21103"/>
            <a:ext cx="7886700" cy="7281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None/>
            </a:pPr>
            <a:r>
              <a:rPr lang="en-IN" sz="2700" b="1">
                <a:solidFill>
                  <a:srgbClr val="000000"/>
                </a:solidFill>
                <a:latin typeface="Calibri"/>
                <a:ea typeface="Calibri"/>
                <a:cs typeface="Calibri"/>
                <a:sym typeface="Calibri"/>
              </a:rPr>
              <a:t>   </a:t>
            </a:r>
            <a:endParaRPr sz="3300">
              <a:solidFill>
                <a:srgbClr val="000000"/>
              </a:solidFill>
              <a:latin typeface="Calibri"/>
              <a:ea typeface="Calibri"/>
              <a:cs typeface="Calibri"/>
              <a:sym typeface="Calibri"/>
            </a:endParaRPr>
          </a:p>
        </p:txBody>
      </p:sp>
      <p:pic>
        <p:nvPicPr>
          <p:cNvPr id="323" name="Google Shape;323;p11"/>
          <p:cNvPicPr preferRelativeResize="0"/>
          <p:nvPr/>
        </p:nvPicPr>
        <p:blipFill rotWithShape="1">
          <a:blip r:embed="rId3">
            <a:alphaModFix/>
          </a:blip>
          <a:srcRect/>
          <a:stretch/>
        </p:blipFill>
        <p:spPr>
          <a:xfrm>
            <a:off x="173139" y="92869"/>
            <a:ext cx="724623" cy="819345"/>
          </a:xfrm>
          <a:prstGeom prst="rect">
            <a:avLst/>
          </a:prstGeom>
          <a:noFill/>
          <a:ln>
            <a:noFill/>
          </a:ln>
        </p:spPr>
      </p:pic>
      <p:sp>
        <p:nvSpPr>
          <p:cNvPr id="325" name="Google Shape;325;p11"/>
          <p:cNvSpPr txBox="1"/>
          <p:nvPr/>
        </p:nvSpPr>
        <p:spPr>
          <a:xfrm>
            <a:off x="8603226" y="4882455"/>
            <a:ext cx="5409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IN" sz="1200" b="1">
                <a:solidFill>
                  <a:srgbClr val="000000"/>
                </a:solidFill>
                <a:latin typeface="Calibri"/>
                <a:ea typeface="Calibri"/>
                <a:cs typeface="Calibri"/>
                <a:sym typeface="Calibri"/>
              </a:rPr>
              <a:t>15</a:t>
            </a:fld>
            <a:endParaRPr sz="1200" b="1">
              <a:solidFill>
                <a:srgbClr val="000000"/>
              </a:solidFill>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3828" y="1656256"/>
            <a:ext cx="6243145" cy="183098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2</a:t>
            </a:fld>
            <a:endParaRPr lang="en-IN"/>
          </a:p>
        </p:txBody>
      </p:sp>
      <p:graphicFrame>
        <p:nvGraphicFramePr>
          <p:cNvPr id="4" name="Table 3"/>
          <p:cNvGraphicFramePr>
            <a:graphicFrameLocks noGrp="1"/>
          </p:cNvGraphicFramePr>
          <p:nvPr>
            <p:extLst>
              <p:ext uri="{D42A27DB-BD31-4B8C-83A1-F6EECF244321}">
                <p14:modId xmlns:p14="http://schemas.microsoft.com/office/powerpoint/2010/main" val="270109710"/>
              </p:ext>
            </p:extLst>
          </p:nvPr>
        </p:nvGraphicFramePr>
        <p:xfrm>
          <a:off x="800100" y="289020"/>
          <a:ext cx="7557662" cy="4295240"/>
        </p:xfrm>
        <a:graphic>
          <a:graphicData uri="http://schemas.openxmlformats.org/drawingml/2006/table">
            <a:tbl>
              <a:tblPr firstRow="1" bandRow="1">
                <a:tableStyleId>{21E4AEA4-8DFA-4A89-87EB-49C32662AFE0}</a:tableStyleId>
              </a:tblPr>
              <a:tblGrid>
                <a:gridCol w="464770">
                  <a:extLst>
                    <a:ext uri="{9D8B030D-6E8A-4147-A177-3AD203B41FA5}">
                      <a16:colId xmlns:a16="http://schemas.microsoft.com/office/drawing/2014/main" val="20000"/>
                    </a:ext>
                  </a:extLst>
                </a:gridCol>
                <a:gridCol w="7092892">
                  <a:extLst>
                    <a:ext uri="{9D8B030D-6E8A-4147-A177-3AD203B41FA5}">
                      <a16:colId xmlns:a16="http://schemas.microsoft.com/office/drawing/2014/main" val="20001"/>
                    </a:ext>
                  </a:extLst>
                </a:gridCol>
              </a:tblGrid>
              <a:tr h="417589">
                <a:tc gridSpan="2">
                  <a:txBody>
                    <a:bodyPr/>
                    <a:lstStyle/>
                    <a:p>
                      <a:pPr algn="ctr"/>
                      <a:r>
                        <a:rPr lang="en-US" sz="1800" dirty="0"/>
                        <a:t>Index</a:t>
                      </a:r>
                    </a:p>
                  </a:txBody>
                  <a:tcPr/>
                </a:tc>
                <a:tc hMerge="1">
                  <a:txBody>
                    <a:bodyPr/>
                    <a:lstStyle/>
                    <a:p>
                      <a:pPr algn="ctr"/>
                      <a:endParaRPr lang="en-US" dirty="0"/>
                    </a:p>
                  </a:txBody>
                  <a:tcPr/>
                </a:tc>
                <a:extLst>
                  <a:ext uri="{0D108BD9-81ED-4DB2-BD59-A6C34878D82A}">
                    <a16:rowId xmlns:a16="http://schemas.microsoft.com/office/drawing/2014/main" val="10000"/>
                  </a:ext>
                </a:extLst>
              </a:tr>
              <a:tr h="336379">
                <a:tc>
                  <a:txBody>
                    <a:bodyPr/>
                    <a:lstStyle/>
                    <a:p>
                      <a:r>
                        <a:rPr lang="en-US" dirty="0"/>
                        <a:t>1.</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What is air pollution ?</a:t>
                      </a:r>
                    </a:p>
                    <a:p>
                      <a:endParaRPr lang="en-US" dirty="0"/>
                    </a:p>
                  </a:txBody>
                  <a:tcPr/>
                </a:tc>
                <a:extLst>
                  <a:ext uri="{0D108BD9-81ED-4DB2-BD59-A6C34878D82A}">
                    <a16:rowId xmlns:a16="http://schemas.microsoft.com/office/drawing/2014/main" val="10001"/>
                  </a:ext>
                </a:extLst>
              </a:tr>
              <a:tr h="132089">
                <a:tc>
                  <a:txBody>
                    <a:bodyPr/>
                    <a:lstStyle/>
                    <a:p>
                      <a:r>
                        <a:rPr lang="en-US" dirty="0"/>
                        <a:t>2.</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Causes of air pollution. </a:t>
                      </a:r>
                    </a:p>
                    <a:p>
                      <a:endParaRPr lang="en-US" dirty="0"/>
                    </a:p>
                  </a:txBody>
                  <a:tcPr/>
                </a:tc>
                <a:extLst>
                  <a:ext uri="{0D108BD9-81ED-4DB2-BD59-A6C34878D82A}">
                    <a16:rowId xmlns:a16="http://schemas.microsoft.com/office/drawing/2014/main" val="10002"/>
                  </a:ext>
                </a:extLst>
              </a:tr>
              <a:tr h="333128">
                <a:tc>
                  <a:txBody>
                    <a:bodyPr/>
                    <a:lstStyle/>
                    <a:p>
                      <a:r>
                        <a:rPr lang="en-US" dirty="0"/>
                        <a:t>3.</a:t>
                      </a:r>
                    </a:p>
                  </a:txBody>
                  <a:tcPr/>
                </a:tc>
                <a:tc>
                  <a:txBody>
                    <a:bodyPr/>
                    <a:lstStyle/>
                    <a:p>
                      <a:r>
                        <a:rPr lang="en-US" sz="1400" dirty="0"/>
                        <a:t>Effect of air pollution.</a:t>
                      </a:r>
                      <a:endParaRPr lang="en-US" dirty="0"/>
                    </a:p>
                  </a:txBody>
                  <a:tcPr/>
                </a:tc>
                <a:extLst>
                  <a:ext uri="{0D108BD9-81ED-4DB2-BD59-A6C34878D82A}">
                    <a16:rowId xmlns:a16="http://schemas.microsoft.com/office/drawing/2014/main" val="10003"/>
                  </a:ext>
                </a:extLst>
              </a:tr>
              <a:tr h="333128">
                <a:tc>
                  <a:txBody>
                    <a:bodyPr/>
                    <a:lstStyle/>
                    <a:p>
                      <a:r>
                        <a:rPr lang="en-US" dirty="0"/>
                        <a:t>4.</a:t>
                      </a:r>
                    </a:p>
                  </a:txBody>
                  <a:tcPr/>
                </a:tc>
                <a:tc>
                  <a:txBody>
                    <a:bodyPr/>
                    <a:lstStyle/>
                    <a:p>
                      <a:r>
                        <a:rPr lang="en-US" sz="1400" dirty="0"/>
                        <a:t>Remedial measures to control air pollution.</a:t>
                      </a:r>
                      <a:endParaRPr lang="en-US" dirty="0"/>
                    </a:p>
                  </a:txBody>
                  <a:tcPr/>
                </a:tc>
                <a:extLst>
                  <a:ext uri="{0D108BD9-81ED-4DB2-BD59-A6C34878D82A}">
                    <a16:rowId xmlns:a16="http://schemas.microsoft.com/office/drawing/2014/main" val="10004"/>
                  </a:ext>
                </a:extLst>
              </a:tr>
              <a:tr h="557989">
                <a:tc>
                  <a:txBody>
                    <a:bodyPr/>
                    <a:lstStyle/>
                    <a:p>
                      <a:r>
                        <a:rPr lang="en-US" dirty="0"/>
                        <a:t>5.</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Pune air pollution case study. </a:t>
                      </a:r>
                    </a:p>
                    <a:p>
                      <a:endParaRPr lang="en-US" dirty="0"/>
                    </a:p>
                  </a:txBody>
                  <a:tcPr/>
                </a:tc>
                <a:extLst>
                  <a:ext uri="{0D108BD9-81ED-4DB2-BD59-A6C34878D82A}">
                    <a16:rowId xmlns:a16="http://schemas.microsoft.com/office/drawing/2014/main" val="10005"/>
                  </a:ext>
                </a:extLst>
              </a:tr>
              <a:tr h="54966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7.</a:t>
                      </a:r>
                    </a:p>
                    <a:p>
                      <a:endParaRPr 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dirty="0"/>
                        <a:t>Measure taken at the individual level.</a:t>
                      </a:r>
                    </a:p>
                    <a:p>
                      <a:endParaRPr lang="en-US" dirty="0"/>
                    </a:p>
                  </a:txBody>
                  <a:tcPr/>
                </a:tc>
                <a:extLst>
                  <a:ext uri="{0D108BD9-81ED-4DB2-BD59-A6C34878D82A}">
                    <a16:rowId xmlns:a16="http://schemas.microsoft.com/office/drawing/2014/main" val="10006"/>
                  </a:ext>
                </a:extLst>
              </a:tr>
              <a:tr h="524676">
                <a:tc>
                  <a:txBody>
                    <a:bodyPr/>
                    <a:lstStyle/>
                    <a:p>
                      <a:r>
                        <a:rPr lang="en-US" dirty="0"/>
                        <a:t>8.</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a:cs typeface="Calibri Light"/>
                        </a:rPr>
                        <a:t>Wrap up and related Outcomes</a:t>
                      </a:r>
                      <a:endParaRPr lang="en-US" dirty="0"/>
                    </a:p>
                  </a:txBody>
                  <a:tcPr/>
                </a:tc>
                <a:extLst>
                  <a:ext uri="{0D108BD9-81ED-4DB2-BD59-A6C34878D82A}">
                    <a16:rowId xmlns:a16="http://schemas.microsoft.com/office/drawing/2014/main" val="10007"/>
                  </a:ext>
                </a:extLst>
              </a:tr>
              <a:tr h="557989">
                <a:tc>
                  <a:txBody>
                    <a:bodyPr/>
                    <a:lstStyle/>
                    <a:p>
                      <a:r>
                        <a:rPr lang="en-US" dirty="0"/>
                        <a:t>9.</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References.</a:t>
                      </a:r>
                    </a:p>
                    <a:p>
                      <a:endParaRPr lang="en-US"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910402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567763" y="138030"/>
            <a:ext cx="7886700" cy="7281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2700"/>
              <a:buFont typeface="Calibri"/>
              <a:buNone/>
            </a:pPr>
            <a:r>
              <a:rPr lang="en-IN" sz="2700" b="1" dirty="0"/>
              <a:t>What is </a:t>
            </a:r>
            <a:r>
              <a:rPr lang="en-IN" sz="2700" b="1" dirty="0">
                <a:solidFill>
                  <a:schemeClr val="tx1"/>
                </a:solidFill>
              </a:rPr>
              <a:t>Air Pollution </a:t>
            </a:r>
            <a:r>
              <a:rPr lang="en-IN" sz="2700" b="1" dirty="0"/>
              <a:t>?</a:t>
            </a:r>
            <a:endParaRPr sz="2700" b="1" dirty="0"/>
          </a:p>
        </p:txBody>
      </p:sp>
      <p:sp>
        <p:nvSpPr>
          <p:cNvPr id="99" name="Google Shape;99;p2"/>
          <p:cNvSpPr txBox="1">
            <a:spLocks noGrp="1"/>
          </p:cNvSpPr>
          <p:nvPr>
            <p:ph idx="1"/>
          </p:nvPr>
        </p:nvSpPr>
        <p:spPr>
          <a:xfrm>
            <a:off x="724623" y="1189382"/>
            <a:ext cx="4430100" cy="3252894"/>
          </a:xfrm>
          <a:prstGeom prst="rect">
            <a:avLst/>
          </a:prstGeom>
          <a:noFill/>
          <a:ln>
            <a:noFill/>
          </a:ln>
        </p:spPr>
        <p:txBody>
          <a:bodyPr spcFirstLastPara="1" wrap="square" lIns="68575" tIns="34275" rIns="68575" bIns="34275" anchor="t" anchorCtr="0">
            <a:normAutofit fontScale="92500"/>
          </a:bodyPr>
          <a:lstStyle/>
          <a:p>
            <a:pPr marL="0" lvl="0" indent="0" algn="l" rtl="0">
              <a:lnSpc>
                <a:spcPct val="90000"/>
              </a:lnSpc>
              <a:spcBef>
                <a:spcPts val="0"/>
              </a:spcBef>
              <a:spcAft>
                <a:spcPts val="0"/>
              </a:spcAft>
              <a:buClr>
                <a:schemeClr val="dk1"/>
              </a:buClr>
              <a:buSzPts val="1800"/>
              <a:buNone/>
            </a:pPr>
            <a:r>
              <a:rPr lang="en-US" sz="1600" b="0" i="0" dirty="0">
                <a:solidFill>
                  <a:srgbClr val="222222"/>
                </a:solidFill>
                <a:effectLst/>
                <a:latin typeface="Arial" panose="020B0604020202020204" pitchFamily="34" charset="0"/>
              </a:rPr>
              <a:t> </a:t>
            </a:r>
          </a:p>
          <a:p>
            <a:pPr marL="171450" lvl="0" indent="-171450" algn="l" rtl="0">
              <a:lnSpc>
                <a:spcPct val="90000"/>
              </a:lnSpc>
              <a:spcBef>
                <a:spcPts val="0"/>
              </a:spcBef>
              <a:spcAft>
                <a:spcPts val="0"/>
              </a:spcAft>
              <a:buClr>
                <a:schemeClr val="dk1"/>
              </a:buClr>
              <a:buSzPts val="1800"/>
              <a:buFont typeface="Nunito"/>
              <a:buChar char="•"/>
            </a:pPr>
            <a:r>
              <a:rPr lang="en-US" dirty="0"/>
              <a:t>Air pollution is caused by solid and liquid particles and certain gases that are suspended in the air. These particles and gases can come from car and truck exhaust, factories, dust, pollen, mold spores, volcanoes and wildfires. The solid and liquid particles suspended in our air are called aerosols.</a:t>
            </a:r>
          </a:p>
          <a:p>
            <a:pPr marL="0" lvl="0" indent="0" algn="l" rtl="0">
              <a:lnSpc>
                <a:spcPct val="90000"/>
              </a:lnSpc>
              <a:spcBef>
                <a:spcPts val="0"/>
              </a:spcBef>
              <a:spcAft>
                <a:spcPts val="0"/>
              </a:spcAft>
              <a:buClr>
                <a:schemeClr val="dk1"/>
              </a:buClr>
              <a:buSzPts val="1800"/>
              <a:buNone/>
            </a:pPr>
            <a:endParaRPr sz="1600" dirty="0">
              <a:latin typeface="Nunito"/>
              <a:ea typeface="Nunito"/>
              <a:cs typeface="Nunito"/>
              <a:sym typeface="Nunito"/>
            </a:endParaRPr>
          </a:p>
          <a:p>
            <a:pPr marL="171450" lvl="0" indent="-171450" algn="l" rtl="0">
              <a:lnSpc>
                <a:spcPct val="90000"/>
              </a:lnSpc>
              <a:spcBef>
                <a:spcPts val="750"/>
              </a:spcBef>
              <a:spcAft>
                <a:spcPts val="0"/>
              </a:spcAft>
              <a:buClr>
                <a:schemeClr val="dk1"/>
              </a:buClr>
              <a:buSzPts val="1800"/>
              <a:buFont typeface="Nunito"/>
              <a:buChar char="•"/>
            </a:pPr>
            <a:r>
              <a:rPr lang="en-IN" sz="1600" dirty="0">
                <a:latin typeface="Nunito"/>
                <a:ea typeface="Nunito"/>
                <a:cs typeface="Nunito"/>
                <a:sym typeface="Nunito"/>
              </a:rPr>
              <a:t>Air pollutants are classified into two types: Primary pollutants and secondary pollutants.</a:t>
            </a:r>
            <a:endParaRPr sz="1600" dirty="0">
              <a:latin typeface="Nunito"/>
              <a:ea typeface="Nunito"/>
              <a:cs typeface="Nunito"/>
              <a:sym typeface="Nunito"/>
            </a:endParaRPr>
          </a:p>
        </p:txBody>
      </p:sp>
      <p:sp>
        <p:nvSpPr>
          <p:cNvPr id="102" name="Google Shape;102;p2"/>
          <p:cNvSpPr txBox="1">
            <a:spLocks noGrp="1"/>
          </p:cNvSpPr>
          <p:nvPr>
            <p:ph type="sldNum" sz="quarter" idx="12"/>
          </p:nvPr>
        </p:nvSpPr>
        <p:spPr>
          <a:xfrm>
            <a:off x="8603226" y="4882455"/>
            <a:ext cx="5409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IN" sz="1200" b="1">
                <a:solidFill>
                  <a:schemeClr val="dk1"/>
                </a:solidFill>
              </a:rPr>
              <a:t>3</a:t>
            </a:fld>
            <a:endParaRPr sz="1200" b="1">
              <a:solidFill>
                <a:schemeClr val="dk1"/>
              </a:solidFill>
            </a:endParaRPr>
          </a:p>
        </p:txBody>
      </p:sp>
      <p:pic>
        <p:nvPicPr>
          <p:cNvPr id="100" name="Google Shape;100;p2"/>
          <p:cNvPicPr preferRelativeResize="0"/>
          <p:nvPr/>
        </p:nvPicPr>
        <p:blipFill rotWithShape="1">
          <a:blip r:embed="rId3">
            <a:alphaModFix/>
          </a:blip>
          <a:srcRect/>
          <a:stretch/>
        </p:blipFill>
        <p:spPr>
          <a:xfrm>
            <a:off x="88223" y="46785"/>
            <a:ext cx="724623" cy="819345"/>
          </a:xfrm>
          <a:prstGeom prst="rect">
            <a:avLst/>
          </a:prstGeom>
          <a:noFill/>
          <a:ln>
            <a:noFill/>
          </a:ln>
        </p:spPr>
      </p:pic>
      <p:pic>
        <p:nvPicPr>
          <p:cNvPr id="103" name="Google Shape;103;p2" descr="https://lh4.googleusercontent.com/rclDUH21ig4dxbCgMC7kJmCZv_8s08t3edNSPtb1srLsIYqmmZUUtZ2bfoI03lnO44RVwTxCVM7D-g5ExAMh5rNGGNQM3PiuWJzwXIErgIzJEvTH-xtoWo8_08GM9t6Rxe1iRi-15dAY"/>
          <p:cNvPicPr preferRelativeResize="0"/>
          <p:nvPr/>
        </p:nvPicPr>
        <p:blipFill rotWithShape="1">
          <a:blip r:embed="rId4">
            <a:alphaModFix/>
          </a:blip>
          <a:srcRect/>
          <a:stretch/>
        </p:blipFill>
        <p:spPr>
          <a:xfrm>
            <a:off x="5750889" y="1189382"/>
            <a:ext cx="2580265" cy="1323180"/>
          </a:xfrm>
          <a:prstGeom prst="rect">
            <a:avLst/>
          </a:prstGeom>
          <a:noFill/>
          <a:ln>
            <a:noFill/>
          </a:ln>
        </p:spPr>
      </p:pic>
      <p:pic>
        <p:nvPicPr>
          <p:cNvPr id="104" name="Google Shape;104;p2" descr="https://lh4.googleusercontent.com/K-RY-3kKHNRRqcbzoLwFGgDst3-qkAxbIcT4VdDijuuKzijgx6HxCDklwewr4mYAhQ1aWA536e2OIV8uuqjSkctHtnfNWTFRNYGKjgSV66GL9v4BvfXss7BY1-FK5XjZm1RROmWjcSl5"/>
          <p:cNvPicPr preferRelativeResize="0"/>
          <p:nvPr/>
        </p:nvPicPr>
        <p:blipFill rotWithShape="1">
          <a:blip r:embed="rId5">
            <a:alphaModFix/>
          </a:blip>
          <a:srcRect/>
          <a:stretch/>
        </p:blipFill>
        <p:spPr>
          <a:xfrm>
            <a:off x="5750890" y="2954191"/>
            <a:ext cx="2580264" cy="171910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xfrm>
            <a:off x="548050" y="107982"/>
            <a:ext cx="7886700" cy="7281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2700"/>
              <a:buFont typeface="Calibri"/>
              <a:buNone/>
            </a:pPr>
            <a:r>
              <a:rPr lang="en-IN" sz="2700" b="1" dirty="0">
                <a:latin typeface="Arial" panose="020B0604020202020204" pitchFamily="34" charset="0"/>
                <a:cs typeface="Arial" panose="020B0604020202020204" pitchFamily="34" charset="0"/>
              </a:rPr>
              <a:t>Causes of </a:t>
            </a:r>
            <a:r>
              <a:rPr lang="en-IN" sz="2700" b="1" dirty="0">
                <a:solidFill>
                  <a:schemeClr val="tx1"/>
                </a:solidFill>
                <a:latin typeface="Arial" panose="020B0604020202020204" pitchFamily="34" charset="0"/>
                <a:cs typeface="Arial" panose="020B0604020202020204" pitchFamily="34" charset="0"/>
              </a:rPr>
              <a:t>Air</a:t>
            </a:r>
            <a:r>
              <a:rPr lang="en-IN" sz="2700" b="1" dirty="0">
                <a:solidFill>
                  <a:srgbClr val="FF0000"/>
                </a:solidFill>
                <a:latin typeface="Arial" panose="020B0604020202020204" pitchFamily="34" charset="0"/>
                <a:cs typeface="Arial" panose="020B0604020202020204" pitchFamily="34" charset="0"/>
              </a:rPr>
              <a:t> </a:t>
            </a:r>
            <a:r>
              <a:rPr lang="en-IN" sz="2700" b="1" dirty="0">
                <a:latin typeface="Arial" panose="020B0604020202020204" pitchFamily="34" charset="0"/>
                <a:cs typeface="Arial" panose="020B0604020202020204" pitchFamily="34" charset="0"/>
              </a:rPr>
              <a:t>Pollution </a:t>
            </a:r>
            <a:endParaRPr dirty="0">
              <a:latin typeface="Arial" panose="020B0604020202020204" pitchFamily="34" charset="0"/>
              <a:cs typeface="Arial" panose="020B0604020202020204" pitchFamily="34" charset="0"/>
            </a:endParaRPr>
          </a:p>
        </p:txBody>
      </p:sp>
      <p:sp>
        <p:nvSpPr>
          <p:cNvPr id="111" name="Google Shape;111;p3"/>
          <p:cNvSpPr txBox="1">
            <a:spLocks noGrp="1"/>
          </p:cNvSpPr>
          <p:nvPr>
            <p:ph idx="1"/>
          </p:nvPr>
        </p:nvSpPr>
        <p:spPr>
          <a:xfrm>
            <a:off x="428722" y="1200148"/>
            <a:ext cx="4786216" cy="3682307"/>
          </a:xfrm>
          <a:prstGeom prst="rect">
            <a:avLst/>
          </a:prstGeom>
          <a:noFill/>
          <a:ln>
            <a:noFill/>
          </a:ln>
        </p:spPr>
        <p:txBody>
          <a:bodyPr spcFirstLastPara="1" wrap="square" lIns="68575" tIns="34275" rIns="68575" bIns="34275" anchor="t" anchorCtr="0">
            <a:noAutofit/>
          </a:bodyPr>
          <a:lstStyle/>
          <a:p>
            <a:pPr>
              <a:lnSpc>
                <a:spcPct val="110000"/>
              </a:lnSpc>
              <a:spcBef>
                <a:spcPts val="0"/>
              </a:spcBef>
            </a:pPr>
            <a:r>
              <a:rPr lang="en-US" sz="1600" b="0" i="0" dirty="0">
                <a:effectLst/>
                <a:latin typeface="Arial" panose="020B0604020202020204" pitchFamily="34" charset="0"/>
                <a:cs typeface="Arial" panose="020B0604020202020204" pitchFamily="34" charset="0"/>
              </a:rPr>
              <a:t>When particles in the air combine with ozone, they create smog. </a:t>
            </a:r>
            <a:r>
              <a:rPr lang="en-US" sz="1600" i="0" dirty="0">
                <a:effectLst/>
                <a:latin typeface="Arial" panose="020B0604020202020204" pitchFamily="34" charset="0"/>
                <a:cs typeface="Arial" panose="020B0604020202020204" pitchFamily="34" charset="0"/>
              </a:rPr>
              <a:t>Smog</a:t>
            </a:r>
            <a:r>
              <a:rPr lang="en-US" sz="1600" b="0" i="0" dirty="0">
                <a:effectLst/>
                <a:latin typeface="Arial" panose="020B0604020202020204" pitchFamily="34" charset="0"/>
                <a:cs typeface="Arial" panose="020B0604020202020204" pitchFamily="34" charset="0"/>
              </a:rPr>
              <a:t> is a type of air pollution that looks like smoky fog and makes it difficult to see.</a:t>
            </a:r>
          </a:p>
          <a:p>
            <a:pPr>
              <a:lnSpc>
                <a:spcPct val="110000"/>
              </a:lnSpc>
              <a:spcBef>
                <a:spcPts val="0"/>
              </a:spcBef>
            </a:pPr>
            <a:r>
              <a:rPr lang="en-US" sz="1600" dirty="0">
                <a:latin typeface="Arial" panose="020B0604020202020204" pitchFamily="34" charset="0"/>
                <a:cs typeface="Arial" panose="020B0604020202020204" pitchFamily="34" charset="0"/>
              </a:rPr>
              <a:t>Combustion of fossil fuels, like coal and oil for electricity and road transport, producing air pollutants like nitrogen and sulfur dioxide</a:t>
            </a:r>
          </a:p>
          <a:p>
            <a:r>
              <a:rPr lang="en-US" sz="1600" dirty="0">
                <a:latin typeface="Arial" panose="020B0604020202020204" pitchFamily="34" charset="0"/>
                <a:cs typeface="Arial" panose="020B0604020202020204" pitchFamily="34" charset="0"/>
              </a:rPr>
              <a:t>Emissions from industries and factories, releasing large amount of carbon monoxide, hydrocarbon, chemicals and organic compounds into the air</a:t>
            </a:r>
          </a:p>
          <a:p>
            <a:r>
              <a:rPr lang="en-US" sz="1600" dirty="0">
                <a:latin typeface="Arial" panose="020B0604020202020204" pitchFamily="34" charset="0"/>
                <a:cs typeface="Arial" panose="020B0604020202020204" pitchFamily="34" charset="0"/>
              </a:rPr>
              <a:t>Agricultural activities, due to the use of pesticides, insecticides, and fertilizers that emit harmful chemicals</a:t>
            </a:r>
          </a:p>
        </p:txBody>
      </p:sp>
      <p:sp>
        <p:nvSpPr>
          <p:cNvPr id="114" name="Google Shape;114;p3"/>
          <p:cNvSpPr txBox="1">
            <a:spLocks noGrp="1"/>
          </p:cNvSpPr>
          <p:nvPr>
            <p:ph type="sldNum" sz="quarter" idx="12"/>
          </p:nvPr>
        </p:nvSpPr>
        <p:spPr>
          <a:xfrm>
            <a:off x="8603226" y="4882455"/>
            <a:ext cx="5409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IN" sz="1200" b="1">
                <a:solidFill>
                  <a:schemeClr val="dk1"/>
                </a:solidFill>
              </a:rPr>
              <a:t>4</a:t>
            </a:fld>
            <a:endParaRPr sz="1200" b="1">
              <a:solidFill>
                <a:schemeClr val="dk1"/>
              </a:solidFill>
            </a:endParaRPr>
          </a:p>
        </p:txBody>
      </p:sp>
      <p:pic>
        <p:nvPicPr>
          <p:cNvPr id="112" name="Google Shape;112;p3"/>
          <p:cNvPicPr preferRelativeResize="0"/>
          <p:nvPr/>
        </p:nvPicPr>
        <p:blipFill rotWithShape="1">
          <a:blip r:embed="rId3">
            <a:alphaModFix/>
          </a:blip>
          <a:srcRect/>
          <a:stretch/>
        </p:blipFill>
        <p:spPr>
          <a:xfrm>
            <a:off x="185739" y="73622"/>
            <a:ext cx="724623" cy="819345"/>
          </a:xfrm>
          <a:prstGeom prst="rect">
            <a:avLst/>
          </a:prstGeom>
          <a:noFill/>
          <a:ln>
            <a:noFill/>
          </a:ln>
        </p:spPr>
      </p:pic>
      <p:pic>
        <p:nvPicPr>
          <p:cNvPr id="1026" name="Picture 2">
            <a:extLst>
              <a:ext uri="{FF2B5EF4-FFF2-40B4-BE49-F238E27FC236}">
                <a16:creationId xmlns:a16="http://schemas.microsoft.com/office/drawing/2014/main" id="{1A0801D4-6582-42B8-9488-479B646BA3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9170" y="1526547"/>
            <a:ext cx="3444506" cy="2771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txBox="1">
            <a:spLocks noGrp="1"/>
          </p:cNvSpPr>
          <p:nvPr>
            <p:ph type="title"/>
          </p:nvPr>
        </p:nvSpPr>
        <p:spPr>
          <a:xfrm>
            <a:off x="628650" y="72521"/>
            <a:ext cx="7886700" cy="7281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2700"/>
              <a:buFont typeface="Calibri"/>
              <a:buNone/>
            </a:pPr>
            <a:r>
              <a:rPr lang="en-IN" sz="2700" b="1" dirty="0">
                <a:latin typeface="Arial" panose="020B0604020202020204" pitchFamily="34" charset="0"/>
                <a:cs typeface="Arial" panose="020B0604020202020204" pitchFamily="34" charset="0"/>
              </a:rPr>
              <a:t>Effects of </a:t>
            </a:r>
            <a:r>
              <a:rPr lang="en-IN" sz="2700" b="1" dirty="0">
                <a:solidFill>
                  <a:schemeClr val="tx1"/>
                </a:solidFill>
                <a:latin typeface="Arial" panose="020B0604020202020204" pitchFamily="34" charset="0"/>
                <a:cs typeface="Arial" panose="020B0604020202020204" pitchFamily="34" charset="0"/>
              </a:rPr>
              <a:t>Air</a:t>
            </a:r>
            <a:r>
              <a:rPr lang="en-IN" sz="2700" b="1" dirty="0">
                <a:solidFill>
                  <a:srgbClr val="FF0000"/>
                </a:solidFill>
                <a:latin typeface="Arial" panose="020B0604020202020204" pitchFamily="34" charset="0"/>
                <a:cs typeface="Arial" panose="020B0604020202020204" pitchFamily="34" charset="0"/>
              </a:rPr>
              <a:t> </a:t>
            </a:r>
            <a:r>
              <a:rPr lang="en-IN" sz="2700" b="1" dirty="0">
                <a:latin typeface="Arial" panose="020B0604020202020204" pitchFamily="34" charset="0"/>
                <a:cs typeface="Arial" panose="020B0604020202020204" pitchFamily="34" charset="0"/>
              </a:rPr>
              <a:t>Pollution</a:t>
            </a:r>
            <a:endParaRPr sz="2700" b="1" dirty="0">
              <a:solidFill>
                <a:srgbClr val="FF0000"/>
              </a:solidFill>
              <a:latin typeface="Arial" panose="020B0604020202020204" pitchFamily="34" charset="0"/>
              <a:cs typeface="Arial" panose="020B0604020202020204" pitchFamily="34" charset="0"/>
            </a:endParaRPr>
          </a:p>
        </p:txBody>
      </p:sp>
      <p:sp>
        <p:nvSpPr>
          <p:cNvPr id="123" name="Google Shape;123;p4"/>
          <p:cNvSpPr txBox="1">
            <a:spLocks noGrp="1"/>
          </p:cNvSpPr>
          <p:nvPr>
            <p:ph idx="1"/>
          </p:nvPr>
        </p:nvSpPr>
        <p:spPr>
          <a:xfrm>
            <a:off x="313300" y="787120"/>
            <a:ext cx="6293642" cy="4298407"/>
          </a:xfrm>
          <a:prstGeom prst="rect">
            <a:avLst/>
          </a:prstGeom>
          <a:noFill/>
          <a:ln>
            <a:noFill/>
          </a:ln>
        </p:spPr>
        <p:txBody>
          <a:bodyPr spcFirstLastPara="1" wrap="square" lIns="68575" tIns="34275" rIns="68575" bIns="34275" anchor="t" anchorCtr="0">
            <a:noAutofit/>
          </a:bodyPr>
          <a:lstStyle/>
          <a:p>
            <a:pPr marL="457200" lvl="0" indent="-307975" algn="l" rtl="0">
              <a:lnSpc>
                <a:spcPct val="90000"/>
              </a:lnSpc>
              <a:spcBef>
                <a:spcPts val="0"/>
              </a:spcBef>
              <a:spcAft>
                <a:spcPts val="0"/>
              </a:spcAft>
              <a:buSzPts val="1250"/>
              <a:buFont typeface="Nunito"/>
              <a:buChar char="•"/>
            </a:pPr>
            <a:r>
              <a:rPr lang="en-US" sz="1400" dirty="0"/>
              <a:t>Acid rain is caused by a chemical reaction that begins when compounds like sulfur dioxide and nitrogen oxides are released into the air. These substances can rise very high into the atmosphere, where they mix and react with water, oxygen, and other chemicals to form more acidic pollutants, known as acid rain.</a:t>
            </a:r>
          </a:p>
          <a:p>
            <a:pPr marL="457200" lvl="0" indent="-307975" algn="l" rtl="0">
              <a:lnSpc>
                <a:spcPct val="90000"/>
              </a:lnSpc>
              <a:spcBef>
                <a:spcPts val="0"/>
              </a:spcBef>
              <a:spcAft>
                <a:spcPts val="0"/>
              </a:spcAft>
              <a:buSzPts val="1250"/>
              <a:buFont typeface="Nunito"/>
              <a:buChar char="•"/>
            </a:pPr>
            <a:endParaRPr lang="en-US" sz="1400" b="0" i="0" dirty="0">
              <a:solidFill>
                <a:srgbClr val="202124"/>
              </a:solidFill>
              <a:effectLst/>
              <a:latin typeface="arial" panose="020B0604020202020204" pitchFamily="34" charset="0"/>
            </a:endParaRPr>
          </a:p>
          <a:p>
            <a:pPr marL="457200" lvl="0" indent="-307975" algn="l" rtl="0">
              <a:lnSpc>
                <a:spcPct val="90000"/>
              </a:lnSpc>
              <a:spcBef>
                <a:spcPts val="0"/>
              </a:spcBef>
              <a:spcAft>
                <a:spcPts val="0"/>
              </a:spcAft>
              <a:buSzPts val="1250"/>
              <a:buFont typeface="Nunito"/>
              <a:buChar char="•"/>
            </a:pPr>
            <a:r>
              <a:rPr lang="en-IN" sz="1400" dirty="0">
                <a:latin typeface="Nunito"/>
                <a:ea typeface="Nunito"/>
                <a:cs typeface="Nunito"/>
                <a:sym typeface="Nunito"/>
              </a:rPr>
              <a:t>Haze</a:t>
            </a:r>
            <a:r>
              <a:rPr lang="en-IN" sz="1400" b="1" dirty="0">
                <a:latin typeface="Nunito"/>
                <a:ea typeface="Nunito"/>
                <a:cs typeface="Nunito"/>
                <a:sym typeface="Nunito"/>
              </a:rPr>
              <a:t> </a:t>
            </a:r>
            <a:r>
              <a:rPr lang="en-IN" sz="1400" dirty="0">
                <a:latin typeface="Nunito"/>
                <a:ea typeface="Nunito"/>
                <a:cs typeface="Nunito"/>
                <a:sym typeface="Nunito"/>
              </a:rPr>
              <a:t>is caused when sunlight encounters tiny pollution particles in the air. Haze obscures the clarity, colour, texture etc</a:t>
            </a:r>
          </a:p>
          <a:p>
            <a:pPr marL="149225" lvl="0" indent="0" algn="l" rtl="0">
              <a:lnSpc>
                <a:spcPct val="90000"/>
              </a:lnSpc>
              <a:spcBef>
                <a:spcPts val="0"/>
              </a:spcBef>
              <a:spcAft>
                <a:spcPts val="0"/>
              </a:spcAft>
              <a:buSzPts val="1250"/>
              <a:buNone/>
            </a:pPr>
            <a:r>
              <a:rPr lang="en-IN" sz="1400" dirty="0">
                <a:latin typeface="Nunito"/>
                <a:ea typeface="Nunito"/>
                <a:cs typeface="Nunito"/>
                <a:sym typeface="Nunito"/>
              </a:rPr>
              <a:t> </a:t>
            </a:r>
            <a:endParaRPr sz="1400" dirty="0">
              <a:latin typeface="Nunito"/>
              <a:ea typeface="Nunito"/>
              <a:cs typeface="Nunito"/>
              <a:sym typeface="Nunito"/>
            </a:endParaRPr>
          </a:p>
          <a:p>
            <a:pPr marL="457200" lvl="0" indent="-307975" algn="l" rtl="0">
              <a:lnSpc>
                <a:spcPct val="90000"/>
              </a:lnSpc>
              <a:spcBef>
                <a:spcPts val="0"/>
              </a:spcBef>
              <a:spcAft>
                <a:spcPts val="0"/>
              </a:spcAft>
              <a:buSzPts val="1250"/>
              <a:buFont typeface="Nunito"/>
              <a:buChar char="•"/>
            </a:pPr>
            <a:r>
              <a:rPr lang="en-US" sz="1400" dirty="0"/>
              <a:t>Air pollution effects on animals can be severe. Pollution affects the lungs of many different types of the animal by causing cancer, respiratory problems, and acute effects like asthma. Animals may also develop heart diseases or even brain damage that could lead to neurological disorders.</a:t>
            </a:r>
          </a:p>
          <a:p>
            <a:pPr marL="149225" lvl="0" indent="0" algn="l" rtl="0">
              <a:lnSpc>
                <a:spcPct val="90000"/>
              </a:lnSpc>
              <a:spcBef>
                <a:spcPts val="0"/>
              </a:spcBef>
              <a:spcAft>
                <a:spcPts val="0"/>
              </a:spcAft>
              <a:buSzPts val="1250"/>
              <a:buNone/>
            </a:pPr>
            <a:endParaRPr lang="en-US" sz="1400" b="0" i="0" dirty="0">
              <a:solidFill>
                <a:srgbClr val="202124"/>
              </a:solidFill>
              <a:effectLst/>
              <a:latin typeface="arial" panose="020B0604020202020204" pitchFamily="34" charset="0"/>
            </a:endParaRPr>
          </a:p>
          <a:p>
            <a:pPr marL="457200" lvl="0" indent="-307975" algn="l" rtl="0">
              <a:lnSpc>
                <a:spcPct val="90000"/>
              </a:lnSpc>
              <a:spcBef>
                <a:spcPts val="0"/>
              </a:spcBef>
              <a:spcAft>
                <a:spcPts val="0"/>
              </a:spcAft>
              <a:buSzPts val="1250"/>
              <a:buFont typeface="Nunito"/>
              <a:buChar char="•"/>
            </a:pPr>
            <a:r>
              <a:rPr lang="en-US" sz="1400" dirty="0"/>
              <a:t>The hole in the ozone layer is caused by air pollutants. Chemicals used as refrigerants, such as chlorofluorocarbons (CFCs), contain chlorine atoms. Releasing chlorine atoms into the atmosphere destroys ozone. A single chlorine atom can destroy thousands of ozone molecules.</a:t>
            </a:r>
            <a:endParaRPr sz="1400" dirty="0"/>
          </a:p>
        </p:txBody>
      </p:sp>
      <p:sp>
        <p:nvSpPr>
          <p:cNvPr id="126" name="Google Shape;126;p4"/>
          <p:cNvSpPr txBox="1">
            <a:spLocks noGrp="1"/>
          </p:cNvSpPr>
          <p:nvPr>
            <p:ph type="sldNum" sz="quarter" idx="12"/>
          </p:nvPr>
        </p:nvSpPr>
        <p:spPr>
          <a:xfrm>
            <a:off x="8603226" y="4882455"/>
            <a:ext cx="5409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IN" sz="1200" b="1">
                <a:solidFill>
                  <a:schemeClr val="dk1"/>
                </a:solidFill>
              </a:rPr>
              <a:t>5</a:t>
            </a:fld>
            <a:endParaRPr sz="1200" b="1">
              <a:solidFill>
                <a:schemeClr val="dk1"/>
              </a:solidFill>
            </a:endParaRPr>
          </a:p>
        </p:txBody>
      </p:sp>
      <p:pic>
        <p:nvPicPr>
          <p:cNvPr id="124" name="Google Shape;124;p4"/>
          <p:cNvPicPr preferRelativeResize="0"/>
          <p:nvPr/>
        </p:nvPicPr>
        <p:blipFill rotWithShape="1">
          <a:blip r:embed="rId3">
            <a:alphaModFix/>
          </a:blip>
          <a:srcRect/>
          <a:stretch/>
        </p:blipFill>
        <p:spPr>
          <a:xfrm>
            <a:off x="178594" y="57973"/>
            <a:ext cx="724623" cy="728100"/>
          </a:xfrm>
          <a:prstGeom prst="rect">
            <a:avLst/>
          </a:prstGeom>
          <a:noFill/>
          <a:ln>
            <a:noFill/>
          </a:ln>
        </p:spPr>
      </p:pic>
      <p:pic>
        <p:nvPicPr>
          <p:cNvPr id="129" name="Google Shape;129;p4"/>
          <p:cNvPicPr preferRelativeResize="0"/>
          <p:nvPr/>
        </p:nvPicPr>
        <p:blipFill>
          <a:blip r:embed="rId4">
            <a:alphaModFix/>
          </a:blip>
          <a:stretch>
            <a:fillRect/>
          </a:stretch>
        </p:blipFill>
        <p:spPr>
          <a:xfrm>
            <a:off x="6750800" y="1045103"/>
            <a:ext cx="2079900" cy="1526647"/>
          </a:xfrm>
          <a:prstGeom prst="rect">
            <a:avLst/>
          </a:prstGeom>
          <a:noFill/>
          <a:ln>
            <a:noFill/>
          </a:ln>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50800" y="3000202"/>
            <a:ext cx="2079900" cy="12787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408801" y="284480"/>
            <a:ext cx="7886700" cy="728004"/>
          </a:xfrm>
        </p:spPr>
        <p:txBody>
          <a:bodyPr>
            <a:normAutofit/>
          </a:bodyPr>
          <a:lstStyle/>
          <a:p>
            <a:pPr algn="ctr"/>
            <a:r>
              <a:rPr lang="en-IN" sz="2400" b="1" dirty="0">
                <a:latin typeface="Arial" panose="020B0604020202020204" pitchFamily="34" charset="0"/>
                <a:cs typeface="Arial" panose="020B0604020202020204" pitchFamily="34" charset="0"/>
              </a:rPr>
              <a:t>Remedial Measures to control Air Pollution</a:t>
            </a:r>
            <a:endParaRPr lang="en-IN" sz="2400" b="1" dirty="0">
              <a:solidFill>
                <a:srgbClr val="FF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44CD12E-438F-45A1-AE6F-98E97C1FBCAE}"/>
              </a:ext>
            </a:extLst>
          </p:cNvPr>
          <p:cNvSpPr>
            <a:spLocks noGrp="1"/>
          </p:cNvSpPr>
          <p:nvPr>
            <p:ph idx="1"/>
          </p:nvPr>
        </p:nvSpPr>
        <p:spPr>
          <a:xfrm>
            <a:off x="408801" y="1472285"/>
            <a:ext cx="6017718" cy="2950368"/>
          </a:xfrm>
        </p:spPr>
        <p:txBody>
          <a:bodyPr>
            <a:normAutofit/>
          </a:bodyPr>
          <a:lstStyle/>
          <a:p>
            <a:pPr marL="0" indent="0">
              <a:buNone/>
            </a:pPr>
            <a:endParaRPr lang="en-IN" dirty="0"/>
          </a:p>
          <a:p>
            <a:pPr>
              <a:lnSpc>
                <a:spcPct val="110000"/>
              </a:lnSpc>
              <a:spcBef>
                <a:spcPts val="0"/>
              </a:spcBef>
            </a:pPr>
            <a:r>
              <a:rPr lang="en-US" dirty="0"/>
              <a:t>Designated Bodies for Environmental Concern and Policy Implementation:</a:t>
            </a:r>
          </a:p>
          <a:p>
            <a:pPr>
              <a:lnSpc>
                <a:spcPct val="110000"/>
              </a:lnSpc>
              <a:spcBef>
                <a:spcPts val="0"/>
              </a:spcBef>
              <a:buFont typeface="Wingdings" panose="05000000000000000000" pitchFamily="2" charset="2"/>
              <a:buChar char="§"/>
            </a:pPr>
            <a:endParaRPr lang="en-IN" dirty="0"/>
          </a:p>
          <a:p>
            <a:pPr marL="457200" indent="-457200">
              <a:lnSpc>
                <a:spcPct val="110000"/>
              </a:lnSpc>
              <a:spcBef>
                <a:spcPts val="0"/>
              </a:spcBef>
              <a:buFont typeface="Wingdings" panose="05000000000000000000" pitchFamily="2" charset="2"/>
              <a:buChar char="Ø"/>
            </a:pPr>
            <a:r>
              <a:rPr lang="en-IN" sz="1800" dirty="0"/>
              <a:t>The Ministry of Environment and Forests</a:t>
            </a:r>
          </a:p>
          <a:p>
            <a:pPr marL="457200" indent="-457200">
              <a:lnSpc>
                <a:spcPct val="110000"/>
              </a:lnSpc>
              <a:spcBef>
                <a:spcPts val="0"/>
              </a:spcBef>
              <a:buFont typeface="Wingdings" panose="05000000000000000000" pitchFamily="2" charset="2"/>
              <a:buChar char="Ø"/>
            </a:pPr>
            <a:r>
              <a:rPr lang="en-IN" sz="1800" dirty="0"/>
              <a:t>Department of Environment of the Government of National Capital Territory</a:t>
            </a:r>
          </a:p>
          <a:p>
            <a:pPr marL="457200" indent="-457200">
              <a:lnSpc>
                <a:spcPct val="110000"/>
              </a:lnSpc>
              <a:spcBef>
                <a:spcPts val="0"/>
              </a:spcBef>
              <a:buFont typeface="Wingdings" panose="05000000000000000000" pitchFamily="2" charset="2"/>
              <a:buChar char="Ø"/>
            </a:pPr>
            <a:r>
              <a:rPr lang="en-IN" sz="1800" dirty="0"/>
              <a:t>Central Pollution Control Board ( CPCB )</a:t>
            </a:r>
          </a:p>
          <a:p>
            <a:pPr marL="0" indent="0">
              <a:lnSpc>
                <a:spcPct val="110000"/>
              </a:lnSpc>
              <a:spcBef>
                <a:spcPts val="0"/>
              </a:spcBef>
              <a:buNone/>
            </a:pPr>
            <a:endParaRPr lang="en-IN" sz="1900" dirty="0"/>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6</a:t>
            </a:fld>
            <a:endParaRPr lang="en-IN" sz="1200" b="1" dirty="0">
              <a:solidFill>
                <a:schemeClr val="tx1"/>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76" y="85724"/>
            <a:ext cx="724623" cy="81934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8269" y="2199413"/>
            <a:ext cx="2248186" cy="1496113"/>
          </a:xfrm>
          <a:prstGeom prst="rect">
            <a:avLst/>
          </a:prstGeom>
        </p:spPr>
      </p:pic>
    </p:spTree>
    <p:extLst>
      <p:ext uri="{BB962C8B-B14F-4D97-AF65-F5344CB8AC3E}">
        <p14:creationId xmlns:p14="http://schemas.microsoft.com/office/powerpoint/2010/main" val="1670269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52AA7-7AA7-42B4-9D42-E2B5A995BBA8}"/>
              </a:ext>
            </a:extLst>
          </p:cNvPr>
          <p:cNvSpPr>
            <a:spLocks noGrp="1"/>
          </p:cNvSpPr>
          <p:nvPr>
            <p:ph type="ctrTitle"/>
          </p:nvPr>
        </p:nvSpPr>
        <p:spPr>
          <a:xfrm>
            <a:off x="1308489" y="267612"/>
            <a:ext cx="6858000" cy="540461"/>
          </a:xfrm>
        </p:spPr>
        <p:txBody>
          <a:bodyPr>
            <a:noAutofit/>
          </a:bodyPr>
          <a:lstStyle/>
          <a:p>
            <a:r>
              <a:rPr lang="en-US" sz="3200" b="1" dirty="0">
                <a:latin typeface="Arial" panose="020B0604020202020204" pitchFamily="34" charset="0"/>
                <a:cs typeface="Arial" panose="020B0604020202020204" pitchFamily="34" charset="0"/>
              </a:rPr>
              <a:t>Pune Air Pollution Case Study</a:t>
            </a:r>
          </a:p>
        </p:txBody>
      </p:sp>
      <p:pic>
        <p:nvPicPr>
          <p:cNvPr id="4" name="Picture 3">
            <a:extLst>
              <a:ext uri="{FF2B5EF4-FFF2-40B4-BE49-F238E27FC236}">
                <a16:creationId xmlns:a16="http://schemas.microsoft.com/office/drawing/2014/main" id="{F5F7AFE0-612A-4FBF-AF4F-D245D2A296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305" y="66895"/>
            <a:ext cx="724623" cy="819345"/>
          </a:xfrm>
          <a:prstGeom prst="rect">
            <a:avLst/>
          </a:prstGeom>
        </p:spPr>
      </p:pic>
      <p:pic>
        <p:nvPicPr>
          <p:cNvPr id="7" name="Picture 6">
            <a:extLst>
              <a:ext uri="{FF2B5EF4-FFF2-40B4-BE49-F238E27FC236}">
                <a16:creationId xmlns:a16="http://schemas.microsoft.com/office/drawing/2014/main" id="{6339656A-C6BA-478D-B505-7983B7F8A746}"/>
              </a:ext>
            </a:extLst>
          </p:cNvPr>
          <p:cNvPicPr>
            <a:picLocks noChangeAspect="1"/>
          </p:cNvPicPr>
          <p:nvPr/>
        </p:nvPicPr>
        <p:blipFill>
          <a:blip r:embed="rId3"/>
          <a:stretch>
            <a:fillRect/>
          </a:stretch>
        </p:blipFill>
        <p:spPr>
          <a:xfrm>
            <a:off x="5314950" y="1217490"/>
            <a:ext cx="3413859" cy="3165719"/>
          </a:xfrm>
          <a:prstGeom prst="rect">
            <a:avLst/>
          </a:prstGeom>
        </p:spPr>
      </p:pic>
      <p:pic>
        <p:nvPicPr>
          <p:cNvPr id="10" name="Picture 9">
            <a:extLst>
              <a:ext uri="{FF2B5EF4-FFF2-40B4-BE49-F238E27FC236}">
                <a16:creationId xmlns:a16="http://schemas.microsoft.com/office/drawing/2014/main" id="{131CC690-3FF2-498D-8143-65D88FE0C6AD}"/>
              </a:ext>
            </a:extLst>
          </p:cNvPr>
          <p:cNvPicPr>
            <a:picLocks noChangeAspect="1"/>
          </p:cNvPicPr>
          <p:nvPr/>
        </p:nvPicPr>
        <p:blipFill>
          <a:blip r:embed="rId4"/>
          <a:stretch>
            <a:fillRect/>
          </a:stretch>
        </p:blipFill>
        <p:spPr>
          <a:xfrm>
            <a:off x="415191" y="1217490"/>
            <a:ext cx="4722019" cy="3232548"/>
          </a:xfrm>
          <a:prstGeom prst="rect">
            <a:avLst/>
          </a:prstGeom>
        </p:spPr>
      </p:pic>
    </p:spTree>
    <p:extLst>
      <p:ext uri="{BB962C8B-B14F-4D97-AF65-F5344CB8AC3E}">
        <p14:creationId xmlns:p14="http://schemas.microsoft.com/office/powerpoint/2010/main" val="358738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D9644DC-64A2-445A-88B9-62238399FCA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8</a:t>
            </a:fld>
            <a:endParaRPr lang="en-IN"/>
          </a:p>
        </p:txBody>
      </p:sp>
      <p:pic>
        <p:nvPicPr>
          <p:cNvPr id="6" name="Picture 5">
            <a:extLst>
              <a:ext uri="{FF2B5EF4-FFF2-40B4-BE49-F238E27FC236}">
                <a16:creationId xmlns:a16="http://schemas.microsoft.com/office/drawing/2014/main" id="{C9422278-B09D-4F97-87D9-7DA09F012A9E}"/>
              </a:ext>
            </a:extLst>
          </p:cNvPr>
          <p:cNvPicPr>
            <a:picLocks noChangeAspect="1"/>
          </p:cNvPicPr>
          <p:nvPr/>
        </p:nvPicPr>
        <p:blipFill>
          <a:blip r:embed="rId2"/>
          <a:stretch>
            <a:fillRect/>
          </a:stretch>
        </p:blipFill>
        <p:spPr>
          <a:xfrm>
            <a:off x="814387" y="956191"/>
            <a:ext cx="7700963" cy="3714750"/>
          </a:xfrm>
          <a:prstGeom prst="rect">
            <a:avLst/>
          </a:prstGeom>
        </p:spPr>
      </p:pic>
      <p:sp>
        <p:nvSpPr>
          <p:cNvPr id="8" name="TextBox 7">
            <a:extLst>
              <a:ext uri="{FF2B5EF4-FFF2-40B4-BE49-F238E27FC236}">
                <a16:creationId xmlns:a16="http://schemas.microsoft.com/office/drawing/2014/main" id="{6D6702D8-D747-4F48-AC80-16AAF2FB9A23}"/>
              </a:ext>
            </a:extLst>
          </p:cNvPr>
          <p:cNvSpPr txBox="1"/>
          <p:nvPr/>
        </p:nvSpPr>
        <p:spPr>
          <a:xfrm>
            <a:off x="1650206" y="472559"/>
            <a:ext cx="5514974" cy="369332"/>
          </a:xfrm>
          <a:prstGeom prst="rect">
            <a:avLst/>
          </a:prstGeom>
          <a:noFill/>
        </p:spPr>
        <p:txBody>
          <a:bodyPr wrap="square">
            <a:spAutoFit/>
          </a:bodyPr>
          <a:lstStyle/>
          <a:p>
            <a:pPr algn="l"/>
            <a:r>
              <a:rPr lang="en-US" b="0" i="0" dirty="0">
                <a:solidFill>
                  <a:srgbClr val="414141"/>
                </a:solidFill>
                <a:effectLst/>
                <a:latin typeface="Arial" panose="020B0604020202020204" pitchFamily="34" charset="0"/>
              </a:rPr>
              <a:t>Historic air quality graph for Pune showing CO level</a:t>
            </a:r>
          </a:p>
        </p:txBody>
      </p:sp>
    </p:spTree>
    <p:extLst>
      <p:ext uri="{BB962C8B-B14F-4D97-AF65-F5344CB8AC3E}">
        <p14:creationId xmlns:p14="http://schemas.microsoft.com/office/powerpoint/2010/main" val="1873045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590035" y="285750"/>
            <a:ext cx="8072051" cy="534930"/>
          </a:xfrm>
        </p:spPr>
        <p:txBody>
          <a:bodyPr>
            <a:noAutofit/>
          </a:bodyPr>
          <a:lstStyle/>
          <a:p>
            <a:pPr algn="ctr"/>
            <a:r>
              <a:rPr lang="en-IN" sz="3600" b="1" dirty="0">
                <a:solidFill>
                  <a:schemeClr val="tx2">
                    <a:lumMod val="10000"/>
                  </a:schemeClr>
                </a:solidFill>
              </a:rPr>
              <a:t>Effects</a:t>
            </a:r>
          </a:p>
        </p:txBody>
      </p:sp>
      <p:sp>
        <p:nvSpPr>
          <p:cNvPr id="3" name="Content Placeholder 2">
            <a:extLst>
              <a:ext uri="{FF2B5EF4-FFF2-40B4-BE49-F238E27FC236}">
                <a16:creationId xmlns:a16="http://schemas.microsoft.com/office/drawing/2014/main" id="{544CD12E-438F-45A1-AE6F-98E97C1FBCAE}"/>
              </a:ext>
            </a:extLst>
          </p:cNvPr>
          <p:cNvSpPr>
            <a:spLocks noGrp="1"/>
          </p:cNvSpPr>
          <p:nvPr>
            <p:ph idx="1"/>
          </p:nvPr>
        </p:nvSpPr>
        <p:spPr>
          <a:xfrm>
            <a:off x="651819" y="820892"/>
            <a:ext cx="7886700" cy="4135902"/>
          </a:xfrm>
        </p:spPr>
        <p:txBody>
          <a:bodyPr>
            <a:normAutofit/>
          </a:bodyPr>
          <a:lstStyle/>
          <a:p>
            <a:pPr marL="0" indent="0">
              <a:buNone/>
            </a:pPr>
            <a:endParaRPr lang="en-IN" dirty="0"/>
          </a:p>
          <a:p>
            <a:pPr marL="0" indent="0">
              <a:lnSpc>
                <a:spcPct val="110000"/>
              </a:lnSpc>
              <a:spcBef>
                <a:spcPts val="0"/>
              </a:spcBef>
              <a:buNone/>
            </a:pPr>
            <a:endParaRPr lang="en-IN" dirty="0"/>
          </a:p>
          <a:p>
            <a:pPr marL="0" indent="0">
              <a:lnSpc>
                <a:spcPct val="110000"/>
              </a:lnSpc>
              <a:spcBef>
                <a:spcPts val="0"/>
              </a:spcBef>
              <a:buNone/>
            </a:pPr>
            <a:endParaRPr lang="en-IN" dirty="0"/>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9</a:t>
            </a:fld>
            <a:endParaRPr lang="en-IN" sz="1200" b="1" dirty="0">
              <a:solidFill>
                <a:schemeClr val="tx1"/>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pic>
        <p:nvPicPr>
          <p:cNvPr id="7" name="Picture 6">
            <a:extLst>
              <a:ext uri="{FF2B5EF4-FFF2-40B4-BE49-F238E27FC236}">
                <a16:creationId xmlns:a16="http://schemas.microsoft.com/office/drawing/2014/main" id="{1D55EE37-1156-448A-96A9-32FA84A89068}"/>
              </a:ext>
            </a:extLst>
          </p:cNvPr>
          <p:cNvPicPr>
            <a:picLocks noChangeAspect="1"/>
          </p:cNvPicPr>
          <p:nvPr/>
        </p:nvPicPr>
        <p:blipFill>
          <a:blip r:embed="rId4"/>
          <a:stretch>
            <a:fillRect/>
          </a:stretch>
        </p:blipFill>
        <p:spPr>
          <a:xfrm>
            <a:off x="5471652" y="1415846"/>
            <a:ext cx="3347883" cy="2765323"/>
          </a:xfrm>
          <a:prstGeom prst="rect">
            <a:avLst/>
          </a:prstGeom>
        </p:spPr>
      </p:pic>
      <p:sp>
        <p:nvSpPr>
          <p:cNvPr id="14" name="TextBox 13">
            <a:extLst>
              <a:ext uri="{FF2B5EF4-FFF2-40B4-BE49-F238E27FC236}">
                <a16:creationId xmlns:a16="http://schemas.microsoft.com/office/drawing/2014/main" id="{B3AE42EB-B5C1-4D83-93F9-12A472756B79}"/>
              </a:ext>
            </a:extLst>
          </p:cNvPr>
          <p:cNvSpPr txBox="1"/>
          <p:nvPr/>
        </p:nvSpPr>
        <p:spPr>
          <a:xfrm>
            <a:off x="651819" y="1489383"/>
            <a:ext cx="4575572" cy="3139321"/>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4AC5DB"/>
                </a:solidFill>
                <a:effectLst/>
                <a:latin typeface="-apple-system"/>
              </a:rPr>
              <a:t> Respiratory and Heart Problems</a:t>
            </a:r>
          </a:p>
          <a:p>
            <a:pPr algn="l"/>
            <a:r>
              <a:rPr lang="en-US" b="0" i="0" dirty="0">
                <a:solidFill>
                  <a:srgbClr val="4B4F58"/>
                </a:solidFill>
                <a:effectLst/>
                <a:latin typeface="-apple-system"/>
              </a:rPr>
              <a:t>The effects of air pollution are alarming. They are known to create several respiratory and heart conditions like asthma, chronic bronchitis, emphysema, heart attacks and strokes along with cancer, among other threats to the body. Several million are known to have died due to the direct or indirect effects of Air pollution.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Due to low air quality airport get effect. </a:t>
            </a:r>
          </a:p>
        </p:txBody>
      </p:sp>
    </p:spTree>
    <p:extLst>
      <p:ext uri="{BB962C8B-B14F-4D97-AF65-F5344CB8AC3E}">
        <p14:creationId xmlns:p14="http://schemas.microsoft.com/office/powerpoint/2010/main" val="1878875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489</TotalTime>
  <Words>839</Words>
  <Application>Microsoft Office PowerPoint</Application>
  <PresentationFormat>On-screen Show (16:9)</PresentationFormat>
  <Paragraphs>118</Paragraphs>
  <Slides>15</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 Light</vt:lpstr>
      <vt:lpstr>Wingdings</vt:lpstr>
      <vt:lpstr>arial</vt:lpstr>
      <vt:lpstr>-apple-system</vt:lpstr>
      <vt:lpstr>Calibri</vt:lpstr>
      <vt:lpstr>Nunito</vt:lpstr>
      <vt:lpstr>Office Theme</vt:lpstr>
      <vt:lpstr>Air pollution  Pune city  Energy , Water , Environment Sustainability  </vt:lpstr>
      <vt:lpstr>PowerPoint Presentation</vt:lpstr>
      <vt:lpstr>What is Air Pollution ?</vt:lpstr>
      <vt:lpstr>Causes of Air Pollution </vt:lpstr>
      <vt:lpstr>Effects of Air Pollution</vt:lpstr>
      <vt:lpstr>Remedial Measures to control Air Pollution</vt:lpstr>
      <vt:lpstr>Pune Air Pollution Case Study</vt:lpstr>
      <vt:lpstr>PowerPoint Presentation</vt:lpstr>
      <vt:lpstr>Effects</vt:lpstr>
      <vt:lpstr>                Pictures of air pollution</vt:lpstr>
      <vt:lpstr>PowerPoint Presentation</vt:lpstr>
      <vt:lpstr>Measures taken At Individual level:</vt:lpstr>
      <vt:lpstr>Wrap up and related Outcomes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Viit Viit</dc:creator>
  <cp:lastModifiedBy>Siddhesh Khairnar</cp:lastModifiedBy>
  <cp:revision>25</cp:revision>
  <dcterms:created xsi:type="dcterms:W3CDTF">2020-04-02T16:05:06Z</dcterms:created>
  <dcterms:modified xsi:type="dcterms:W3CDTF">2022-05-05T03:21:22Z</dcterms:modified>
</cp:coreProperties>
</file>