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9" r:id="rId12"/>
    <p:sldId id="265" r:id="rId13"/>
    <p:sldId id="267" r:id="rId14"/>
  </p:sldIdLst>
  <p:sldSz cx="9144000" cy="5143500" type="screen16x9"/>
  <p:notesSz cx="6858000" cy="9144000"/>
  <p:embeddedFontLst>
    <p:embeddedFont>
      <p:font typeface="Nunito" panose="020B060402020202020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
      <p:font typeface="Lucida Sans" panose="020B0602030504020204" pitchFamily="34" charset="0"/>
      <p:regular r:id="rId24"/>
      <p:bold r:id="rId25"/>
      <p:italic r:id="rId26"/>
      <p:boldItalic r:id="rId27"/>
    </p:embeddedFont>
    <p:embeddedFont>
      <p:font typeface="Georgia" panose="02040502050405020303" pitchFamily="18"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512352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12bdc0ac1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12bdc0ac1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12bdc0ac19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12bdc0ac19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2bdc0ac1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2bdc0ac1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12bdc0ac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12bdc0ac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12bdc0ac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12bdc0ac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12bdc0ac1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12bdc0ac1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2bdc0ac1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2bdc0ac1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bdc0ac1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bdc0ac1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12bdc0ac1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12bdc0ac1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2bdc0ac1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2bdc0ac1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12bdc0ac1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12bdc0ac1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2900190"/>
            <a:ext cx="9144000" cy="224331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290019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3789409"/>
            <a:ext cx="5637010" cy="66158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ctrTitle"/>
          </p:nvPr>
        </p:nvSpPr>
        <p:spPr>
          <a:xfrm>
            <a:off x="817582" y="2349218"/>
            <a:ext cx="7175351" cy="1344875"/>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548639"/>
            <a:ext cx="6400800" cy="260604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E80666-FB37-4B36-9149-507F3B0178E3}"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282388"/>
            <a:ext cx="2057400" cy="3928754"/>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4" y="548640"/>
            <a:ext cx="4829287" cy="36710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E80666-FB37-4B36-9149-507F3B0178E3}"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E80666-FB37-4B36-9149-507F3B0178E3}"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548640"/>
            <a:ext cx="6400800"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1629486"/>
            <a:ext cx="5966666" cy="1817510"/>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3455633"/>
            <a:ext cx="5970494" cy="626595"/>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E80666-FB37-4B36-9149-507F3B0178E3}" type="datetimeFigureOut">
              <a:rPr lang="en-US" smtClean="0"/>
              <a:pPr/>
              <a:t>5/20/2022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80666-FB37-4B36-9149-507F3B0178E3}"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548639"/>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548640"/>
            <a:ext cx="3346704" cy="26060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050245"/>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548640"/>
            <a:ext cx="3346704" cy="47982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049274"/>
            <a:ext cx="3346704" cy="20574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8E80666-FB37-4B36-9149-507F3B0178E3}" type="datetimeFigureOut">
              <a:rPr lang="en-US" smtClean="0"/>
              <a:pPr/>
              <a:t>5/20/2022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8E80666-FB37-4B36-9149-507F3B0178E3}" type="datetimeFigureOut">
              <a:rPr lang="en-US" smtClean="0"/>
              <a:pPr/>
              <a:t>5/20/2022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80666-FB37-4B36-9149-507F3B0178E3}" type="datetimeFigureOut">
              <a:rPr lang="en-US" smtClean="0"/>
              <a:pPr/>
              <a:t>5/20/2022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6" y="1657350"/>
            <a:ext cx="3636085" cy="943870"/>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6" y="548640"/>
            <a:ext cx="4017085" cy="3671048"/>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2623351"/>
            <a:ext cx="3388660" cy="16046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timing>
    <p:tnLst>
      <p:par>
        <p:cTn id="1" dur="indefinite" restart="never" nodeType="tmRoot"/>
      </p:par>
    </p:tnLst>
  </p:timing>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2900190"/>
            <a:ext cx="9144000" cy="224331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290019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1989233"/>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200150"/>
            <a:ext cx="9144000" cy="382905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857250"/>
            <a:ext cx="4114800" cy="2345855"/>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757865"/>
            <a:ext cx="3694114" cy="1622265"/>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80666-FB37-4B36-9149-507F3B0178E3}" type="datetimeFigureOut">
              <a:rPr lang="en-US" smtClean="0"/>
              <a:pPr/>
              <a:t>5/20/2022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 name="Title 1"/>
          <p:cNvSpPr>
            <a:spLocks noGrp="1"/>
          </p:cNvSpPr>
          <p:nvPr>
            <p:ph type="title"/>
          </p:nvPr>
        </p:nvSpPr>
        <p:spPr>
          <a:xfrm>
            <a:off x="727268" y="3348316"/>
            <a:ext cx="6383538" cy="85725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3829050"/>
            <a:ext cx="9144000" cy="131445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2905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826228"/>
            <a:ext cx="9144000" cy="17145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200150"/>
            <a:ext cx="9144000" cy="382905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90" y="3279126"/>
            <a:ext cx="6512511" cy="85725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549195"/>
            <a:ext cx="6400800" cy="26060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4629150"/>
            <a:ext cx="2514600" cy="273844"/>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28E80666-FB37-4B36-9149-507F3B0178E3}" type="datetimeFigureOut">
              <a:rPr lang="en-US" smtClean="0"/>
              <a:pPr/>
              <a:t>5/20/2022</a:t>
            </a:fld>
            <a:endParaRPr lang="en-US" dirty="0"/>
          </a:p>
        </p:txBody>
      </p:sp>
      <p:sp>
        <p:nvSpPr>
          <p:cNvPr id="5" name="Footer Placeholder 4"/>
          <p:cNvSpPr>
            <a:spLocks noGrp="1"/>
          </p:cNvSpPr>
          <p:nvPr>
            <p:ph type="ftr" sz="quarter" idx="3"/>
          </p:nvPr>
        </p:nvSpPr>
        <p:spPr>
          <a:xfrm>
            <a:off x="457200" y="4629150"/>
            <a:ext cx="3352801" cy="273844"/>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4629150"/>
            <a:ext cx="1828800" cy="273844"/>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hf sldNum="0"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amazon.in/s/ref=dp_byline_sr_book_1?ie=UTF8&amp;field-author=P.+R.+.+Trivedi&amp;search-alias=stripbooks" TargetMode="External"/><Relationship Id="rId3" Type="http://schemas.openxmlformats.org/officeDocument/2006/relationships/image" Target="../media/image1.png"/><Relationship Id="rId7" Type="http://schemas.openxmlformats.org/officeDocument/2006/relationships/hyperlink" Target="https://www.environmentalpollution.in/noise-2/reduction-devices/list-of-noise-reduction-devices-used-in-industries/6294"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sciencedirect.com/science/article/pii/S1877705812019376" TargetMode="External"/><Relationship Id="rId5" Type="http://schemas.openxmlformats.org/officeDocument/2006/relationships/hyperlink" Target="https://www.sciencedirect.com/science/article/pii/S1877705812019376#!"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2000"/>
          </a:blip>
          <a:stretch>
            <a:fillRect/>
          </a:stretch>
        </p:blipFill>
        <p:spPr>
          <a:xfrm>
            <a:off x="3882313" y="1882062"/>
            <a:ext cx="1379374" cy="1379374"/>
          </a:xfrm>
          <a:prstGeom prst="rect">
            <a:avLst/>
          </a:prstGeom>
          <a:noFill/>
          <a:ln>
            <a:noFill/>
          </a:ln>
        </p:spPr>
      </p:pic>
      <p:sp>
        <p:nvSpPr>
          <p:cNvPr id="55" name="Google Shape;55;p13"/>
          <p:cNvSpPr txBox="1"/>
          <p:nvPr/>
        </p:nvSpPr>
        <p:spPr>
          <a:xfrm>
            <a:off x="258554" y="317047"/>
            <a:ext cx="8081552" cy="755007"/>
          </a:xfrm>
          <a:prstGeom prst="rect">
            <a:avLst/>
          </a:prstGeom>
          <a:noFill/>
          <a:ln>
            <a:noFill/>
          </a:ln>
        </p:spPr>
        <p:txBody>
          <a:bodyPr spcFirstLastPara="1" wrap="square" lIns="68575" tIns="34275" rIns="68575" bIns="34275" anchor="b" anchorCtr="0">
            <a:normAutofit fontScale="92500" lnSpcReduction="20000"/>
          </a:bodyPr>
          <a:lstStyle/>
          <a:p>
            <a:pPr marL="0" lvl="0" indent="0" algn="ctr" rtl="0">
              <a:spcBef>
                <a:spcPts val="0"/>
              </a:spcBef>
              <a:spcAft>
                <a:spcPts val="0"/>
              </a:spcAft>
              <a:buNone/>
            </a:pPr>
            <a:r>
              <a:rPr lang="en" sz="2700" dirty="0">
                <a:solidFill>
                  <a:srgbClr val="FF0000"/>
                </a:solidFill>
                <a:latin typeface="Lucida Sans"/>
                <a:ea typeface="Lucida Sans"/>
                <a:cs typeface="Lucida Sans"/>
                <a:sym typeface="Lucida Sans"/>
              </a:rPr>
              <a:t>NOISE POLLUTION</a:t>
            </a:r>
            <a:r>
              <a:rPr lang="en" sz="2700" dirty="0">
                <a:latin typeface="Lucida Sans"/>
                <a:ea typeface="Lucida Sans"/>
                <a:cs typeface="Lucida Sans"/>
                <a:sym typeface="Lucida Sans"/>
              </a:rPr>
              <a:t/>
            </a:r>
            <a:br>
              <a:rPr lang="en" sz="2700" dirty="0">
                <a:latin typeface="Lucida Sans"/>
                <a:ea typeface="Lucida Sans"/>
                <a:cs typeface="Lucida Sans"/>
                <a:sym typeface="Lucida Sans"/>
              </a:rPr>
            </a:br>
            <a:r>
              <a:rPr lang="en" dirty="0">
                <a:latin typeface="Lucida Sans"/>
                <a:ea typeface="Lucida Sans"/>
                <a:cs typeface="Lucida Sans"/>
                <a:sym typeface="Lucida Sans"/>
              </a:rPr>
              <a:t/>
            </a:r>
            <a:br>
              <a:rPr lang="en" dirty="0">
                <a:latin typeface="Lucida Sans"/>
                <a:ea typeface="Lucida Sans"/>
                <a:cs typeface="Lucida Sans"/>
                <a:sym typeface="Lucida Sans"/>
              </a:rPr>
            </a:br>
            <a:r>
              <a:rPr lang="en" sz="1800" b="1" dirty="0">
                <a:latin typeface="Lucida Sans"/>
                <a:ea typeface="Lucida Sans"/>
                <a:cs typeface="Lucida Sans"/>
                <a:sym typeface="Lucida Sans"/>
              </a:rPr>
              <a:t>Energy, Water, Environment Sustainability</a:t>
            </a:r>
            <a:endParaRPr sz="2700" b="1" dirty="0">
              <a:solidFill>
                <a:srgbClr val="000000"/>
              </a:solidFill>
              <a:latin typeface="Lucida Sans"/>
              <a:ea typeface="Lucida Sans"/>
              <a:cs typeface="Lucida Sans"/>
              <a:sym typeface="Lucida Sans"/>
            </a:endParaRPr>
          </a:p>
        </p:txBody>
      </p:sp>
      <p:graphicFrame>
        <p:nvGraphicFramePr>
          <p:cNvPr id="8" name="Table 1">
            <a:extLst>
              <a:ext uri="{FF2B5EF4-FFF2-40B4-BE49-F238E27FC236}">
                <a16:creationId xmlns:a16="http://schemas.microsoft.com/office/drawing/2014/main" xmlns="" id="{DCABCA89-0C9D-ADF3-5729-5F9C3CFCD727}"/>
              </a:ext>
            </a:extLst>
          </p:cNvPr>
          <p:cNvGraphicFramePr>
            <a:graphicFrameLocks noGrp="1"/>
          </p:cNvGraphicFramePr>
          <p:nvPr>
            <p:extLst>
              <p:ext uri="{D42A27DB-BD31-4B8C-83A1-F6EECF244321}">
                <p14:modId xmlns:p14="http://schemas.microsoft.com/office/powerpoint/2010/main" val="2717441071"/>
              </p:ext>
            </p:extLst>
          </p:nvPr>
        </p:nvGraphicFramePr>
        <p:xfrm>
          <a:off x="643234" y="1072054"/>
          <a:ext cx="7453937" cy="2597994"/>
        </p:xfrm>
        <a:graphic>
          <a:graphicData uri="http://schemas.openxmlformats.org/drawingml/2006/table">
            <a:tbl>
              <a:tblPr firstRow="1" bandRow="1">
                <a:tableStyleId>{5C22544A-7EE6-4342-B048-85BDC9FD1C3A}</a:tableStyleId>
              </a:tblPr>
              <a:tblGrid>
                <a:gridCol w="672943">
                  <a:extLst>
                    <a:ext uri="{9D8B030D-6E8A-4147-A177-3AD203B41FA5}">
                      <a16:colId xmlns:a16="http://schemas.microsoft.com/office/drawing/2014/main" xmlns="" val="20000"/>
                    </a:ext>
                  </a:extLst>
                </a:gridCol>
                <a:gridCol w="924950">
                  <a:extLst>
                    <a:ext uri="{9D8B030D-6E8A-4147-A177-3AD203B41FA5}">
                      <a16:colId xmlns:a16="http://schemas.microsoft.com/office/drawing/2014/main" xmlns="" val="20001"/>
                    </a:ext>
                  </a:extLst>
                </a:gridCol>
                <a:gridCol w="1635973">
                  <a:extLst>
                    <a:ext uri="{9D8B030D-6E8A-4147-A177-3AD203B41FA5}">
                      <a16:colId xmlns:a16="http://schemas.microsoft.com/office/drawing/2014/main" xmlns="" val="20002"/>
                    </a:ext>
                  </a:extLst>
                </a:gridCol>
                <a:gridCol w="606562">
                  <a:extLst>
                    <a:ext uri="{9D8B030D-6E8A-4147-A177-3AD203B41FA5}">
                      <a16:colId xmlns:a16="http://schemas.microsoft.com/office/drawing/2014/main" xmlns="" val="20003"/>
                    </a:ext>
                  </a:extLst>
                </a:gridCol>
                <a:gridCol w="3613509">
                  <a:extLst>
                    <a:ext uri="{9D8B030D-6E8A-4147-A177-3AD203B41FA5}">
                      <a16:colId xmlns:a16="http://schemas.microsoft.com/office/drawing/2014/main" xmlns="" val="769710714"/>
                    </a:ext>
                  </a:extLst>
                </a:gridCol>
              </a:tblGrid>
              <a:tr h="457507">
                <a:tc>
                  <a:txBody>
                    <a:bodyPr/>
                    <a:lstStyle/>
                    <a:p>
                      <a:r>
                        <a:rPr lang="en-US" sz="1400" dirty="0"/>
                        <a:t>Roll No.</a:t>
                      </a:r>
                    </a:p>
                  </a:txBody>
                  <a:tcPr marL="68580" marR="68580" marT="34290" marB="34290"/>
                </a:tc>
                <a:tc>
                  <a:txBody>
                    <a:bodyPr/>
                    <a:lstStyle/>
                    <a:p>
                      <a:r>
                        <a:rPr lang="en-US" sz="1400" dirty="0"/>
                        <a:t>PRN</a:t>
                      </a:r>
                    </a:p>
                  </a:txBody>
                  <a:tcPr marL="68580" marR="68580" marT="34290" marB="34290"/>
                </a:tc>
                <a:tc>
                  <a:txBody>
                    <a:bodyPr/>
                    <a:lstStyle/>
                    <a:p>
                      <a:r>
                        <a:rPr lang="en-US" sz="1400" dirty="0"/>
                        <a:t>Name of  student</a:t>
                      </a:r>
                    </a:p>
                  </a:txBody>
                  <a:tcPr marL="68580" marR="68580" marT="34290" marB="34290"/>
                </a:tc>
                <a:tc>
                  <a:txBody>
                    <a:bodyPr/>
                    <a:lstStyle/>
                    <a:p>
                      <a:pPr algn="ctr"/>
                      <a:r>
                        <a:rPr lang="en-US" sz="1400" dirty="0"/>
                        <a:t>Div.</a:t>
                      </a:r>
                    </a:p>
                  </a:txBody>
                  <a:tcPr marL="68580" marR="68580" marT="34290" marB="34290"/>
                </a:tc>
                <a:tc>
                  <a:txBody>
                    <a:bodyPr/>
                    <a:lstStyle/>
                    <a:p>
                      <a:r>
                        <a:rPr lang="en-US" sz="1400" dirty="0"/>
                        <a:t>VIIT</a:t>
                      </a:r>
                      <a:r>
                        <a:rPr lang="en-US" sz="1400" baseline="0" dirty="0"/>
                        <a:t> email ID</a:t>
                      </a:r>
                      <a:endParaRPr lang="en-US" sz="1400" dirty="0"/>
                    </a:p>
                  </a:txBody>
                  <a:tcPr marL="68580" marR="68580" marT="34290" marB="34290"/>
                </a:tc>
                <a:extLst>
                  <a:ext uri="{0D108BD9-81ED-4DB2-BD59-A6C34878D82A}">
                    <a16:rowId xmlns:a16="http://schemas.microsoft.com/office/drawing/2014/main" xmlns="" val="10000"/>
                  </a:ext>
                </a:extLst>
              </a:tr>
              <a:tr h="457507">
                <a:tc>
                  <a:txBody>
                    <a:bodyPr/>
                    <a:lstStyle/>
                    <a:p>
                      <a:r>
                        <a:rPr lang="en-US" sz="1400" dirty="0"/>
                        <a:t>1405</a:t>
                      </a:r>
                    </a:p>
                  </a:txBody>
                  <a:tcPr marL="68580" marR="68580" marT="34290" marB="34290"/>
                </a:tc>
                <a:tc>
                  <a:txBody>
                    <a:bodyPr/>
                    <a:lstStyle/>
                    <a:p>
                      <a:r>
                        <a:rPr lang="en-US" sz="1400" dirty="0"/>
                        <a:t>22110075</a:t>
                      </a:r>
                    </a:p>
                  </a:txBody>
                  <a:tcPr marL="68580" marR="68580" marT="34290" marB="34290"/>
                </a:tc>
                <a:tc>
                  <a:txBody>
                    <a:bodyPr/>
                    <a:lstStyle/>
                    <a:p>
                      <a:r>
                        <a:rPr lang="en-US" sz="1400" dirty="0"/>
                        <a:t>Yash Gavit</a:t>
                      </a:r>
                    </a:p>
                  </a:txBody>
                  <a:tcPr marL="68580" marR="68580" marT="34290" marB="34290"/>
                </a:tc>
                <a:tc>
                  <a:txBody>
                    <a:bodyPr/>
                    <a:lstStyle/>
                    <a:p>
                      <a:pPr algn="ctr"/>
                      <a:r>
                        <a:rPr lang="en-US" sz="14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yash.22110075@viit.ac.in</a:t>
                      </a:r>
                    </a:p>
                    <a:p>
                      <a:endParaRPr lang="en-US" sz="1400" dirty="0"/>
                    </a:p>
                  </a:txBody>
                  <a:tcPr marL="68580" marR="68580" marT="34290" marB="34290"/>
                </a:tc>
                <a:extLst>
                  <a:ext uri="{0D108BD9-81ED-4DB2-BD59-A6C34878D82A}">
                    <a16:rowId xmlns:a16="http://schemas.microsoft.com/office/drawing/2014/main" xmlns="" val="2937882098"/>
                  </a:ext>
                </a:extLst>
              </a:tr>
              <a:tr h="457507">
                <a:tc>
                  <a:txBody>
                    <a:bodyPr/>
                    <a:lstStyle/>
                    <a:p>
                      <a:r>
                        <a:rPr lang="en-US" sz="1400" dirty="0"/>
                        <a:t>1412</a:t>
                      </a:r>
                    </a:p>
                  </a:txBody>
                  <a:tcPr marL="68580" marR="68580" marT="34290" marB="34290"/>
                </a:tc>
                <a:tc>
                  <a:txBody>
                    <a:bodyPr/>
                    <a:lstStyle/>
                    <a:p>
                      <a:r>
                        <a:rPr lang="en-US" sz="1400" dirty="0"/>
                        <a:t>22110206</a:t>
                      </a:r>
                    </a:p>
                  </a:txBody>
                  <a:tcPr marL="68580" marR="68580" marT="34290" marB="34290"/>
                </a:tc>
                <a:tc>
                  <a:txBody>
                    <a:bodyPr/>
                    <a:lstStyle/>
                    <a:p>
                      <a:r>
                        <a:rPr lang="en-US" sz="1400" dirty="0"/>
                        <a:t>Prasad Nathe</a:t>
                      </a:r>
                    </a:p>
                  </a:txBody>
                  <a:tcPr marL="68580" marR="68580" marT="34290" marB="34290"/>
                </a:tc>
                <a:tc>
                  <a:txBody>
                    <a:bodyPr/>
                    <a:lstStyle/>
                    <a:p>
                      <a:pPr algn="ctr"/>
                      <a:r>
                        <a:rPr lang="en-US" sz="14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prasad.22110206@viit.ac.in</a:t>
                      </a:r>
                    </a:p>
                    <a:p>
                      <a:endParaRPr lang="en-US" sz="1400" dirty="0"/>
                    </a:p>
                  </a:txBody>
                  <a:tcPr marL="68580" marR="68580" marT="34290" marB="34290"/>
                </a:tc>
                <a:extLst>
                  <a:ext uri="{0D108BD9-81ED-4DB2-BD59-A6C34878D82A}">
                    <a16:rowId xmlns:a16="http://schemas.microsoft.com/office/drawing/2014/main" xmlns="" val="10001"/>
                  </a:ext>
                </a:extLst>
              </a:tr>
              <a:tr h="654587">
                <a:tc>
                  <a:txBody>
                    <a:bodyPr/>
                    <a:lstStyle/>
                    <a:p>
                      <a:r>
                        <a:rPr lang="en-US" sz="1400" dirty="0"/>
                        <a:t>1418</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22110305</a:t>
                      </a:r>
                    </a:p>
                    <a:p>
                      <a:endParaRPr lang="en-US" sz="1400" dirty="0"/>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Sahil Savardekar</a:t>
                      </a:r>
                    </a:p>
                    <a:p>
                      <a:endParaRPr lang="en-US" sz="1400" dirty="0"/>
                    </a:p>
                  </a:txBody>
                  <a:tcPr marL="68580" marR="68580" marT="34290" marB="34290"/>
                </a:tc>
                <a:tc>
                  <a:txBody>
                    <a:bodyPr/>
                    <a:lstStyle/>
                    <a:p>
                      <a:pPr algn="ctr"/>
                      <a:r>
                        <a:rPr lang="en-US" sz="1400" dirty="0"/>
                        <a:t>N</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sahil.22110350@viit.ac.in</a:t>
                      </a:r>
                    </a:p>
                    <a:p>
                      <a:endParaRPr lang="en-US" sz="1400" dirty="0"/>
                    </a:p>
                  </a:txBody>
                  <a:tcPr marL="68580" marR="68580" marT="34290" marB="34290"/>
                </a:tc>
                <a:extLst>
                  <a:ext uri="{0D108BD9-81ED-4DB2-BD59-A6C34878D82A}">
                    <a16:rowId xmlns:a16="http://schemas.microsoft.com/office/drawing/2014/main" xmlns="" val="10002"/>
                  </a:ext>
                </a:extLst>
              </a:tr>
              <a:tr h="457507">
                <a:tc>
                  <a:txBody>
                    <a:bodyPr/>
                    <a:lstStyle/>
                    <a:p>
                      <a:r>
                        <a:rPr lang="en-US" sz="1400" dirty="0"/>
                        <a:t>1421</a:t>
                      </a:r>
                    </a:p>
                  </a:txBody>
                  <a:tcPr marL="68580" marR="68580" marT="34290" marB="34290"/>
                </a:tc>
                <a:tc>
                  <a:txBody>
                    <a:bodyPr/>
                    <a:lstStyle/>
                    <a:p>
                      <a:r>
                        <a:rPr lang="en-US" sz="1400" dirty="0"/>
                        <a:t>22110398</a:t>
                      </a:r>
                    </a:p>
                  </a:txBody>
                  <a:tcPr marL="68580" marR="68580" marT="34290" marB="34290"/>
                </a:tc>
                <a:tc>
                  <a:txBody>
                    <a:bodyPr/>
                    <a:lstStyle/>
                    <a:p>
                      <a:r>
                        <a:rPr lang="en-US" sz="1400" dirty="0"/>
                        <a:t>Siddhesh Khairnar</a:t>
                      </a:r>
                    </a:p>
                  </a:txBody>
                  <a:tcPr marL="68580" marR="68580" marT="34290" marB="34290"/>
                </a:tc>
                <a:tc>
                  <a:txBody>
                    <a:bodyPr/>
                    <a:lstStyle/>
                    <a:p>
                      <a:pPr algn="ctr"/>
                      <a:r>
                        <a:rPr lang="en-US" sz="1400" dirty="0"/>
                        <a:t>N</a:t>
                      </a:r>
                    </a:p>
                  </a:txBody>
                  <a:tcPr marL="68580" marR="68580" marT="34290" marB="34290"/>
                </a:tc>
                <a:tc>
                  <a:txBody>
                    <a:bodyPr/>
                    <a:lstStyle/>
                    <a:p>
                      <a:r>
                        <a:rPr lang="en-US" sz="1400" dirty="0"/>
                        <a:t>siddhesh.22110398@viit.ac.in</a:t>
                      </a:r>
                    </a:p>
                  </a:txBody>
                  <a:tcPr marL="68580" marR="68580" marT="34290" marB="34290"/>
                </a:tc>
                <a:extLst>
                  <a:ext uri="{0D108BD9-81ED-4DB2-BD59-A6C34878D82A}">
                    <a16:rowId xmlns:a16="http://schemas.microsoft.com/office/drawing/2014/main" xmlns="" val="10004"/>
                  </a:ext>
                </a:extLst>
              </a:tr>
            </a:tbl>
          </a:graphicData>
        </a:graphic>
      </p:graphicFrame>
      <p:pic>
        <p:nvPicPr>
          <p:cNvPr id="9" name="Picture 6" descr="A picture containing text&#10;&#10;Description automatically generated">
            <a:extLst>
              <a:ext uri="{FF2B5EF4-FFF2-40B4-BE49-F238E27FC236}">
                <a16:creationId xmlns:a16="http://schemas.microsoft.com/office/drawing/2014/main" xmlns="" id="{6825D79C-6EF6-3F63-119C-E9FCE0512C19}"/>
              </a:ext>
            </a:extLst>
          </p:cNvPr>
          <p:cNvPicPr>
            <a:picLocks noChangeAspect="1"/>
          </p:cNvPicPr>
          <p:nvPr/>
        </p:nvPicPr>
        <p:blipFill>
          <a:blip r:embed="rId4"/>
          <a:stretch>
            <a:fillRect/>
          </a:stretch>
        </p:blipFill>
        <p:spPr>
          <a:xfrm>
            <a:off x="1221517" y="3719669"/>
            <a:ext cx="6347814" cy="12701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37"/>
        <p:cNvGrpSpPr/>
        <p:nvPr/>
      </p:nvGrpSpPr>
      <p:grpSpPr>
        <a:xfrm>
          <a:off x="0" y="0"/>
          <a:ext cx="0" cy="0"/>
          <a:chOff x="0" y="0"/>
          <a:chExt cx="0" cy="0"/>
        </a:xfrm>
      </p:grpSpPr>
      <p:pic>
        <p:nvPicPr>
          <p:cNvPr id="138" name="Google Shape;138;p21"/>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139" name="Google Shape;139;p21"/>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140" name="Google Shape;140;p21"/>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41" name="Google Shape;141;p21"/>
          <p:cNvSpPr txBox="1"/>
          <p:nvPr/>
        </p:nvSpPr>
        <p:spPr>
          <a:xfrm>
            <a:off x="724625" y="45625"/>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a:solidFill>
                  <a:srgbClr val="FF0000"/>
                </a:solidFill>
                <a:latin typeface="Calibri"/>
                <a:ea typeface="Calibri"/>
                <a:cs typeface="Calibri"/>
                <a:sym typeface="Calibri"/>
              </a:rPr>
              <a:t>Environmental Engineering</a:t>
            </a:r>
            <a:r>
              <a:rPr lang="en" sz="2700" b="1">
                <a:latin typeface="Calibri"/>
                <a:ea typeface="Calibri"/>
                <a:cs typeface="Calibri"/>
                <a:sym typeface="Calibri"/>
              </a:rPr>
              <a:t> for curbing </a:t>
            </a:r>
            <a:r>
              <a:rPr lang="en" sz="2700" b="1">
                <a:solidFill>
                  <a:srgbClr val="FF0000"/>
                </a:solidFill>
                <a:latin typeface="Calibri"/>
                <a:ea typeface="Calibri"/>
                <a:cs typeface="Calibri"/>
                <a:sym typeface="Calibri"/>
              </a:rPr>
              <a:t>Noise</a:t>
            </a:r>
            <a:r>
              <a:rPr lang="en" sz="2700" b="1">
                <a:latin typeface="Calibri"/>
                <a:ea typeface="Calibri"/>
                <a:cs typeface="Calibri"/>
                <a:sym typeface="Calibri"/>
              </a:rPr>
              <a:t> Pollution</a:t>
            </a:r>
            <a:endParaRPr sz="3300">
              <a:solidFill>
                <a:srgbClr val="000000"/>
              </a:solidFill>
              <a:latin typeface="Calibri"/>
              <a:ea typeface="Calibri"/>
              <a:cs typeface="Calibri"/>
              <a:sym typeface="Calibri"/>
            </a:endParaRPr>
          </a:p>
        </p:txBody>
      </p:sp>
      <p:sp>
        <p:nvSpPr>
          <p:cNvPr id="142" name="Google Shape;142;p21"/>
          <p:cNvSpPr txBox="1"/>
          <p:nvPr/>
        </p:nvSpPr>
        <p:spPr>
          <a:xfrm>
            <a:off x="769675" y="1087900"/>
            <a:ext cx="58836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b="1">
                <a:solidFill>
                  <a:srgbClr val="202124"/>
                </a:solidFill>
                <a:latin typeface="Nunito"/>
                <a:ea typeface="Nunito"/>
                <a:cs typeface="Nunito"/>
                <a:sym typeface="Nunito"/>
              </a:rPr>
              <a:t>3.Noise cancelling wall panels</a:t>
            </a:r>
            <a:endParaRPr sz="1550" b="1">
              <a:solidFill>
                <a:srgbClr val="202124"/>
              </a:solidFill>
              <a:latin typeface="Nunito"/>
              <a:ea typeface="Nunito"/>
              <a:cs typeface="Nunito"/>
              <a:sym typeface="Nunito"/>
            </a:endParaRPr>
          </a:p>
          <a:p>
            <a:pPr marL="0" lvl="0" indent="0" algn="l" rtl="0">
              <a:spcBef>
                <a:spcPts val="0"/>
              </a:spcBef>
              <a:spcAft>
                <a:spcPts val="0"/>
              </a:spcAft>
              <a:buNone/>
            </a:pPr>
            <a:endParaRPr sz="1550" b="1">
              <a:solidFill>
                <a:srgbClr val="202124"/>
              </a:solidFill>
              <a:latin typeface="Nunito"/>
              <a:ea typeface="Nunito"/>
              <a:cs typeface="Nunito"/>
              <a:sym typeface="Nunito"/>
            </a:endParaRPr>
          </a:p>
          <a:p>
            <a:pPr marL="0" lvl="0" indent="0" algn="l" rtl="0">
              <a:spcBef>
                <a:spcPts val="0"/>
              </a:spcBef>
              <a:spcAft>
                <a:spcPts val="0"/>
              </a:spcAft>
              <a:buNone/>
            </a:pPr>
            <a:r>
              <a:rPr lang="en" sz="1250">
                <a:solidFill>
                  <a:srgbClr val="202124"/>
                </a:solidFill>
                <a:latin typeface="Nunito"/>
                <a:ea typeface="Nunito"/>
                <a:cs typeface="Nunito"/>
                <a:sym typeface="Nunito"/>
              </a:rPr>
              <a:t>They can absorb acoustic energy through two mechanisms: </a:t>
            </a:r>
            <a:endParaRPr sz="1250">
              <a:solidFill>
                <a:srgbClr val="202124"/>
              </a:solidFill>
              <a:latin typeface="Nunito"/>
              <a:ea typeface="Nunito"/>
              <a:cs typeface="Nunito"/>
              <a:sym typeface="Nunito"/>
            </a:endParaRPr>
          </a:p>
          <a:p>
            <a:pPr marL="0" lvl="0" indent="0" algn="l" rtl="0">
              <a:spcBef>
                <a:spcPts val="0"/>
              </a:spcBef>
              <a:spcAft>
                <a:spcPts val="0"/>
              </a:spcAft>
              <a:buNone/>
            </a:pPr>
            <a:r>
              <a:rPr lang="en" sz="1250">
                <a:solidFill>
                  <a:srgbClr val="202124"/>
                </a:solidFill>
                <a:latin typeface="Nunito"/>
                <a:ea typeface="Nunito"/>
                <a:cs typeface="Nunito"/>
                <a:sym typeface="Nunito"/>
              </a:rPr>
              <a:t>When they are soft materials, they absorb due to the deformation that occurs when the sound wave hits them. When they are porous materials, they absorb by the vibration of the air contained in its pores, which loses energy by friction against their edges.</a:t>
            </a:r>
            <a:endParaRPr sz="1250">
              <a:solidFill>
                <a:srgbClr val="202124"/>
              </a:solidFill>
              <a:latin typeface="Nunito"/>
              <a:ea typeface="Nunito"/>
              <a:cs typeface="Nunito"/>
              <a:sym typeface="Nunito"/>
            </a:endParaRPr>
          </a:p>
          <a:p>
            <a:pPr marL="0" lvl="0" indent="0" algn="l" rtl="0">
              <a:spcBef>
                <a:spcPts val="0"/>
              </a:spcBef>
              <a:spcAft>
                <a:spcPts val="0"/>
              </a:spcAft>
              <a:buNone/>
            </a:pPr>
            <a:endParaRPr sz="1250">
              <a:solidFill>
                <a:srgbClr val="202124"/>
              </a:solidFill>
              <a:latin typeface="Nunito"/>
              <a:ea typeface="Nunito"/>
              <a:cs typeface="Nunito"/>
              <a:sym typeface="Nunito"/>
            </a:endParaRPr>
          </a:p>
          <a:p>
            <a:pPr marL="0" lvl="0" indent="0" algn="l" rtl="0">
              <a:spcBef>
                <a:spcPts val="0"/>
              </a:spcBef>
              <a:spcAft>
                <a:spcPts val="0"/>
              </a:spcAft>
              <a:buNone/>
            </a:pPr>
            <a:endParaRPr sz="1250">
              <a:solidFill>
                <a:srgbClr val="202124"/>
              </a:solidFill>
              <a:latin typeface="Nunito"/>
              <a:ea typeface="Nunito"/>
              <a:cs typeface="Nunito"/>
              <a:sym typeface="Nunito"/>
            </a:endParaRPr>
          </a:p>
          <a:p>
            <a:pPr marL="0" lvl="0" indent="0" algn="l" rtl="0">
              <a:spcBef>
                <a:spcPts val="0"/>
              </a:spcBef>
              <a:spcAft>
                <a:spcPts val="0"/>
              </a:spcAft>
              <a:buNone/>
            </a:pPr>
            <a:endParaRPr sz="1250">
              <a:solidFill>
                <a:srgbClr val="202124"/>
              </a:solidFill>
              <a:latin typeface="Nunito"/>
              <a:ea typeface="Nunito"/>
              <a:cs typeface="Nunito"/>
              <a:sym typeface="Nunito"/>
            </a:endParaRPr>
          </a:p>
          <a:p>
            <a:pPr marL="0" lvl="0" indent="0" algn="l" rtl="0">
              <a:spcBef>
                <a:spcPts val="0"/>
              </a:spcBef>
              <a:spcAft>
                <a:spcPts val="0"/>
              </a:spcAft>
              <a:buNone/>
            </a:pPr>
            <a:r>
              <a:rPr lang="en" sz="1550" b="1">
                <a:solidFill>
                  <a:srgbClr val="202124"/>
                </a:solidFill>
                <a:latin typeface="Nunito"/>
                <a:ea typeface="Nunito"/>
                <a:cs typeface="Nunito"/>
                <a:sym typeface="Nunito"/>
              </a:rPr>
              <a:t>4.Noise reduction baffles</a:t>
            </a:r>
            <a:endParaRPr sz="1550" b="1">
              <a:solidFill>
                <a:srgbClr val="202124"/>
              </a:solidFill>
              <a:latin typeface="Nunito"/>
              <a:ea typeface="Nunito"/>
              <a:cs typeface="Nunito"/>
              <a:sym typeface="Nunito"/>
            </a:endParaRPr>
          </a:p>
          <a:p>
            <a:pPr marL="0" lvl="0" indent="0" algn="l" rtl="0">
              <a:spcBef>
                <a:spcPts val="0"/>
              </a:spcBef>
              <a:spcAft>
                <a:spcPts val="0"/>
              </a:spcAft>
              <a:buNone/>
            </a:pPr>
            <a:endParaRPr sz="1250">
              <a:solidFill>
                <a:srgbClr val="202124"/>
              </a:solidFill>
              <a:latin typeface="Nunito"/>
              <a:ea typeface="Nunito"/>
              <a:cs typeface="Nunito"/>
              <a:sym typeface="Nunito"/>
            </a:endParaRPr>
          </a:p>
          <a:p>
            <a:pPr marL="0" lvl="0" indent="0" algn="l" rtl="0">
              <a:spcBef>
                <a:spcPts val="0"/>
              </a:spcBef>
              <a:spcAft>
                <a:spcPts val="0"/>
              </a:spcAft>
              <a:buNone/>
            </a:pPr>
            <a:r>
              <a:rPr lang="en" sz="1300">
                <a:solidFill>
                  <a:srgbClr val="202124"/>
                </a:solidFill>
                <a:latin typeface="Nunito"/>
                <a:ea typeface="Nunito"/>
                <a:cs typeface="Nunito"/>
                <a:sym typeface="Nunito"/>
              </a:rPr>
              <a:t>A sound baffle is a construction or device which reduces the strength (level) of airborne sound. Sound baffles are a fundamental tool of noise mitigation, the practice of minimizing noise pollution or reverberation.</a:t>
            </a:r>
            <a:endParaRPr sz="1350">
              <a:solidFill>
                <a:srgbClr val="202124"/>
              </a:solidFill>
              <a:latin typeface="Nunito"/>
              <a:ea typeface="Nunito"/>
              <a:cs typeface="Nunito"/>
              <a:sym typeface="Nunito"/>
            </a:endParaRPr>
          </a:p>
        </p:txBody>
      </p:sp>
      <p:pic>
        <p:nvPicPr>
          <p:cNvPr id="143" name="Google Shape;143;p21"/>
          <p:cNvPicPr preferRelativeResize="0"/>
          <p:nvPr/>
        </p:nvPicPr>
        <p:blipFill>
          <a:blip r:embed="rId5">
            <a:alphaModFix/>
          </a:blip>
          <a:stretch>
            <a:fillRect/>
          </a:stretch>
        </p:blipFill>
        <p:spPr>
          <a:xfrm>
            <a:off x="6842825" y="1087900"/>
            <a:ext cx="1857299" cy="1623900"/>
          </a:xfrm>
          <a:prstGeom prst="rect">
            <a:avLst/>
          </a:prstGeom>
          <a:noFill/>
          <a:ln>
            <a:noFill/>
          </a:ln>
        </p:spPr>
      </p:pic>
      <p:pic>
        <p:nvPicPr>
          <p:cNvPr id="144" name="Google Shape;144;p21"/>
          <p:cNvPicPr preferRelativeResize="0"/>
          <p:nvPr/>
        </p:nvPicPr>
        <p:blipFill>
          <a:blip r:embed="rId6">
            <a:alphaModFix/>
          </a:blip>
          <a:stretch>
            <a:fillRect/>
          </a:stretch>
        </p:blipFill>
        <p:spPr>
          <a:xfrm>
            <a:off x="6729627" y="3025975"/>
            <a:ext cx="2165807" cy="1623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13" y="441333"/>
            <a:ext cx="6512511" cy="857250"/>
          </a:xfrm>
        </p:spPr>
        <p:txBody>
          <a:bodyPr/>
          <a:lstStyle/>
          <a:p>
            <a:pPr marL="0" indent="0">
              <a:buNone/>
            </a:pPr>
            <a:r>
              <a:rPr lang="en-US" sz="4000" dirty="0">
                <a:ln w="1905"/>
                <a:solidFill>
                  <a:schemeClr val="tx1"/>
                </a:solidFill>
                <a:effectLst>
                  <a:innerShdw blurRad="69850" dist="43180" dir="5400000">
                    <a:srgbClr val="000000">
                      <a:alpha val="65000"/>
                    </a:srgbClr>
                  </a:innerShdw>
                </a:effectLst>
                <a:latin typeface="Calibri"/>
                <a:ea typeface="Calibri"/>
                <a:cs typeface="Calibri"/>
                <a:sym typeface="Arial"/>
              </a:rPr>
              <a:t>Wrap and Related Outcome</a:t>
            </a:r>
          </a:p>
        </p:txBody>
      </p:sp>
      <p:sp>
        <p:nvSpPr>
          <p:cNvPr id="3" name="Content Placeholder 2"/>
          <p:cNvSpPr>
            <a:spLocks noGrp="1"/>
          </p:cNvSpPr>
          <p:nvPr>
            <p:ph sz="quarter" idx="13"/>
          </p:nvPr>
        </p:nvSpPr>
        <p:spPr>
          <a:xfrm>
            <a:off x="1199755" y="2055822"/>
            <a:ext cx="6400800" cy="2606040"/>
          </a:xfrm>
        </p:spPr>
        <p:txBody>
          <a:bodyPr/>
          <a:lstStyle/>
          <a:p>
            <a:endParaRPr lang="en-US" dirty="0"/>
          </a:p>
        </p:txBody>
      </p:sp>
    </p:spTree>
    <p:extLst>
      <p:ext uri="{BB962C8B-B14F-4D97-AF65-F5344CB8AC3E}">
        <p14:creationId xmlns:p14="http://schemas.microsoft.com/office/powerpoint/2010/main" val="79930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48"/>
        <p:cNvGrpSpPr/>
        <p:nvPr/>
      </p:nvGrpSpPr>
      <p:grpSpPr>
        <a:xfrm>
          <a:off x="0" y="0"/>
          <a:ext cx="0" cy="0"/>
          <a:chOff x="0" y="0"/>
          <a:chExt cx="0" cy="0"/>
        </a:xfrm>
      </p:grpSpPr>
      <p:pic>
        <p:nvPicPr>
          <p:cNvPr id="149" name="Google Shape;149;p22"/>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150" name="Google Shape;150;p22"/>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151" name="Google Shape;151;p22"/>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52" name="Google Shape;152;p22"/>
          <p:cNvSpPr txBox="1"/>
          <p:nvPr/>
        </p:nvSpPr>
        <p:spPr>
          <a:xfrm>
            <a:off x="628650" y="45625"/>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a:solidFill>
                  <a:srgbClr val="FF0000"/>
                </a:solidFill>
                <a:latin typeface="Calibri"/>
                <a:ea typeface="Calibri"/>
                <a:cs typeface="Calibri"/>
                <a:sym typeface="Calibri"/>
              </a:rPr>
              <a:t>References and Resources for Further Details </a:t>
            </a:r>
            <a:endParaRPr sz="3300">
              <a:solidFill>
                <a:srgbClr val="000000"/>
              </a:solidFill>
              <a:latin typeface="Calibri"/>
              <a:ea typeface="Calibri"/>
              <a:cs typeface="Calibri"/>
              <a:sym typeface="Calibri"/>
            </a:endParaRPr>
          </a:p>
        </p:txBody>
      </p:sp>
      <p:sp>
        <p:nvSpPr>
          <p:cNvPr id="153" name="Google Shape;153;p22"/>
          <p:cNvSpPr txBox="1"/>
          <p:nvPr/>
        </p:nvSpPr>
        <p:spPr>
          <a:xfrm>
            <a:off x="724625" y="554489"/>
            <a:ext cx="7859700" cy="5056675"/>
          </a:xfrm>
          <a:prstGeom prst="rect">
            <a:avLst/>
          </a:prstGeom>
          <a:noFill/>
          <a:ln>
            <a:noFill/>
          </a:ln>
        </p:spPr>
        <p:txBody>
          <a:bodyPr spcFirstLastPara="1" wrap="square" lIns="91425" tIns="91425" rIns="91425" bIns="91425" anchor="t" anchorCtr="0">
            <a:spAutoFit/>
          </a:bodyPr>
          <a:lstStyle/>
          <a:p>
            <a:pPr marL="0" lvl="0" indent="0" algn="l" rtl="0">
              <a:lnSpc>
                <a:spcPct val="128571"/>
              </a:lnSpc>
              <a:spcBef>
                <a:spcPts val="0"/>
              </a:spcBef>
              <a:spcAft>
                <a:spcPts val="0"/>
              </a:spcAft>
              <a:buNone/>
            </a:pPr>
            <a:r>
              <a:rPr lang="en" sz="1600" b="1" dirty="0">
                <a:solidFill>
                  <a:srgbClr val="0F1111"/>
                </a:solidFill>
                <a:latin typeface="Nunito"/>
                <a:ea typeface="Nunito"/>
                <a:cs typeface="Nunito"/>
                <a:sym typeface="Nunito"/>
              </a:rPr>
              <a:t>1.Effect of Noise Pollution and its Solution Through Eco-Friendly Control Devices in the North East India</a:t>
            </a:r>
            <a:endParaRPr sz="1600" b="1" dirty="0">
              <a:solidFill>
                <a:srgbClr val="0F1111"/>
              </a:solidFill>
              <a:latin typeface="Nunito"/>
              <a:ea typeface="Nunito"/>
              <a:cs typeface="Nunito"/>
              <a:sym typeface="Nunito"/>
            </a:endParaRPr>
          </a:p>
          <a:p>
            <a:pPr marL="457200" lvl="0" indent="-311150" algn="l" rtl="0">
              <a:lnSpc>
                <a:spcPct val="128571"/>
              </a:lnSpc>
              <a:spcBef>
                <a:spcPts val="600"/>
              </a:spcBef>
              <a:spcAft>
                <a:spcPts val="0"/>
              </a:spcAft>
              <a:buClr>
                <a:schemeClr val="dk1"/>
              </a:buClr>
              <a:buSzPts val="1300"/>
              <a:buFont typeface="Nunito"/>
              <a:buChar char="●"/>
            </a:pPr>
            <a:r>
              <a:rPr lang="en" sz="1300" dirty="0">
                <a:solidFill>
                  <a:schemeClr val="dk1"/>
                </a:solidFill>
                <a:latin typeface="Nunito"/>
                <a:ea typeface="Nunito"/>
                <a:cs typeface="Nunito"/>
                <a:sym typeface="Nunito"/>
              </a:rPr>
              <a:t>Author : </a:t>
            </a:r>
            <a:r>
              <a:rPr lang="en" sz="1300" dirty="0">
                <a:solidFill>
                  <a:schemeClr val="dk1"/>
                </a:solidFill>
                <a:uFill>
                  <a:noFill/>
                </a:uFill>
                <a:latin typeface="Nunito"/>
                <a:ea typeface="Nunito"/>
                <a:cs typeface="Nunito"/>
                <a:sym typeface="Nunito"/>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Surabhi Srivastava</a:t>
            </a:r>
            <a:endParaRPr sz="1300" dirty="0">
              <a:solidFill>
                <a:schemeClr val="dk1"/>
              </a:solidFill>
              <a:latin typeface="Nunito"/>
              <a:ea typeface="Nunito"/>
              <a:cs typeface="Nunito"/>
              <a:sym typeface="Nunito"/>
            </a:endParaRPr>
          </a:p>
          <a:p>
            <a:pPr marL="457200" lvl="0" indent="-311150" algn="l" rtl="0">
              <a:lnSpc>
                <a:spcPct val="128571"/>
              </a:lnSpc>
              <a:spcBef>
                <a:spcPts val="0"/>
              </a:spcBef>
              <a:spcAft>
                <a:spcPts val="0"/>
              </a:spcAft>
              <a:buClr>
                <a:schemeClr val="dk1"/>
              </a:buClr>
              <a:buSzPts val="1300"/>
              <a:buFont typeface="Nunito"/>
              <a:buChar char="●"/>
            </a:pPr>
            <a:r>
              <a:rPr lang="en" sz="1300" u="sng" dirty="0">
                <a:solidFill>
                  <a:schemeClr val="hlink"/>
                </a:solidFill>
                <a:latin typeface="Nunito"/>
                <a:ea typeface="Nunito"/>
                <a:cs typeface="Nunito"/>
                <a:sym typeface="Nunito"/>
                <a:hlinkClick r:id="rId6"/>
              </a:rPr>
              <a:t>https://</a:t>
            </a:r>
            <a:r>
              <a:rPr lang="en" sz="1300" u="sng" dirty="0" smtClean="0">
                <a:solidFill>
                  <a:schemeClr val="hlink"/>
                </a:solidFill>
                <a:latin typeface="Nunito"/>
                <a:ea typeface="Nunito"/>
                <a:cs typeface="Nunito"/>
                <a:sym typeface="Nunito"/>
                <a:hlinkClick r:id="rId6"/>
              </a:rPr>
              <a:t>www.sciencedirect.com/science/article/pii/S1877705812019376</a:t>
            </a:r>
            <a:endParaRPr lang="en" sz="1300" u="sng" dirty="0" smtClean="0">
              <a:solidFill>
                <a:schemeClr val="hlink"/>
              </a:solidFill>
              <a:latin typeface="Nunito"/>
              <a:ea typeface="Nunito"/>
              <a:cs typeface="Nunito"/>
              <a:sym typeface="Nunito"/>
            </a:endParaRPr>
          </a:p>
          <a:p>
            <a:pPr marL="146050" lvl="0" algn="l" rtl="0">
              <a:lnSpc>
                <a:spcPct val="128571"/>
              </a:lnSpc>
              <a:spcBef>
                <a:spcPts val="0"/>
              </a:spcBef>
              <a:spcAft>
                <a:spcPts val="0"/>
              </a:spcAft>
              <a:buClr>
                <a:schemeClr val="dk1"/>
              </a:buClr>
              <a:buSzPts val="1300"/>
            </a:pPr>
            <a:endParaRPr sz="1300" dirty="0">
              <a:solidFill>
                <a:schemeClr val="dk1"/>
              </a:solidFill>
              <a:latin typeface="Nunito"/>
              <a:ea typeface="Nunito"/>
              <a:cs typeface="Nunito"/>
              <a:sym typeface="Nunito"/>
            </a:endParaRPr>
          </a:p>
          <a:p>
            <a:pPr lvl="0"/>
            <a:r>
              <a:rPr lang="en-US" sz="1800" b="1" dirty="0" smtClean="0">
                <a:solidFill>
                  <a:schemeClr val="dk1"/>
                </a:solidFill>
                <a:latin typeface="Nunito"/>
                <a:ea typeface="Nunito"/>
                <a:cs typeface="Nunito"/>
                <a:sym typeface="Nunito"/>
              </a:rPr>
              <a:t>2.Noise </a:t>
            </a:r>
            <a:r>
              <a:rPr lang="en-US" sz="1800" b="1" dirty="0">
                <a:solidFill>
                  <a:schemeClr val="dk1"/>
                </a:solidFill>
                <a:latin typeface="Nunito"/>
                <a:ea typeface="Nunito"/>
                <a:cs typeface="Nunito"/>
                <a:sym typeface="Nunito"/>
              </a:rPr>
              <a:t>Reduction Devices Used in Industries</a:t>
            </a:r>
          </a:p>
          <a:p>
            <a:pPr marL="457200" lvl="0" indent="-298450">
              <a:buClr>
                <a:schemeClr val="dk1"/>
              </a:buClr>
              <a:buSzPts val="1100"/>
              <a:buFont typeface="Nunito"/>
              <a:buChar char="●"/>
            </a:pPr>
            <a:r>
              <a:rPr lang="en-US" sz="1200" dirty="0">
                <a:solidFill>
                  <a:schemeClr val="dk1"/>
                </a:solidFill>
                <a:latin typeface="Nunito"/>
                <a:ea typeface="Nunito"/>
                <a:cs typeface="Nunito"/>
                <a:sym typeface="Nunito"/>
              </a:rPr>
              <a:t>Author : </a:t>
            </a:r>
            <a:r>
              <a:rPr lang="en-US" sz="1200" dirty="0" err="1">
                <a:solidFill>
                  <a:schemeClr val="dk1"/>
                </a:solidFill>
                <a:latin typeface="Nunito"/>
                <a:ea typeface="Nunito"/>
                <a:cs typeface="Nunito"/>
                <a:sym typeface="Nunito"/>
              </a:rPr>
              <a:t>Vibha</a:t>
            </a:r>
            <a:r>
              <a:rPr lang="en-US" sz="1200" dirty="0">
                <a:solidFill>
                  <a:schemeClr val="dk1"/>
                </a:solidFill>
                <a:latin typeface="Nunito"/>
                <a:ea typeface="Nunito"/>
                <a:cs typeface="Nunito"/>
                <a:sym typeface="Nunito"/>
              </a:rPr>
              <a:t> D</a:t>
            </a:r>
          </a:p>
          <a:p>
            <a:pPr marL="457200" lvl="0" indent="-298450">
              <a:buClr>
                <a:schemeClr val="dk1"/>
              </a:buClr>
              <a:buSzPts val="1100"/>
              <a:buFont typeface="Nunito"/>
              <a:buChar char="●"/>
            </a:pPr>
            <a:r>
              <a:rPr lang="en-US" sz="1200" u="sng" dirty="0">
                <a:solidFill>
                  <a:schemeClr val="accent5"/>
                </a:solidFill>
                <a:latin typeface="Nunito"/>
                <a:ea typeface="Nunito"/>
                <a:cs typeface="Nunito"/>
                <a:sym typeface="Nunito"/>
                <a:hlinkClick r:id="rId7">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https://www.environmentalpollution.in/noise-2/reduction-devices/list-of-noise-reduction-devices-used-in-industries/6294</a:t>
            </a:r>
            <a:endParaRPr lang="en-US" sz="1200" dirty="0">
              <a:solidFill>
                <a:schemeClr val="dk1"/>
              </a:solidFill>
              <a:latin typeface="Nunito"/>
              <a:ea typeface="Nunito"/>
              <a:cs typeface="Nunito"/>
              <a:sym typeface="Nunito"/>
            </a:endParaRPr>
          </a:p>
          <a:p>
            <a:pPr marL="457200" lvl="0" indent="0" algn="l" rtl="0">
              <a:spcBef>
                <a:spcPts val="0"/>
              </a:spcBef>
              <a:spcAft>
                <a:spcPts val="0"/>
              </a:spcAft>
              <a:buNone/>
            </a:pPr>
            <a:endParaRPr sz="1300" dirty="0">
              <a:solidFill>
                <a:schemeClr val="dk1"/>
              </a:solidFill>
              <a:latin typeface="Nunito"/>
              <a:ea typeface="Nunito"/>
              <a:cs typeface="Nunito"/>
              <a:sym typeface="Nunito"/>
            </a:endParaRPr>
          </a:p>
          <a:p>
            <a:pPr marL="457200" lvl="0" indent="0" algn="l" rtl="0">
              <a:spcBef>
                <a:spcPts val="0"/>
              </a:spcBef>
              <a:spcAft>
                <a:spcPts val="0"/>
              </a:spcAft>
              <a:buNone/>
            </a:pPr>
            <a:r>
              <a:rPr lang="en" sz="1100" dirty="0">
                <a:solidFill>
                  <a:schemeClr val="dk1"/>
                </a:solidFill>
                <a:latin typeface="Nunito"/>
                <a:ea typeface="Nunito"/>
                <a:cs typeface="Nunito"/>
                <a:sym typeface="Nunito"/>
              </a:rPr>
              <a:t> </a:t>
            </a:r>
            <a:endParaRPr sz="1100" dirty="0">
              <a:solidFill>
                <a:schemeClr val="dk1"/>
              </a:solidFill>
              <a:latin typeface="Nunito"/>
              <a:ea typeface="Nunito"/>
              <a:cs typeface="Nunito"/>
              <a:sym typeface="Nunito"/>
            </a:endParaRPr>
          </a:p>
          <a:p>
            <a:pPr marL="0" lvl="0" indent="0" algn="l" rtl="0">
              <a:spcBef>
                <a:spcPts val="0"/>
              </a:spcBef>
              <a:spcAft>
                <a:spcPts val="0"/>
              </a:spcAft>
              <a:buNone/>
            </a:pPr>
            <a:r>
              <a:rPr lang="en" sz="1600" b="1" dirty="0">
                <a:solidFill>
                  <a:schemeClr val="dk1"/>
                </a:solidFill>
                <a:latin typeface="Nunito"/>
                <a:ea typeface="Nunito"/>
                <a:cs typeface="Nunito"/>
                <a:sym typeface="Nunito"/>
              </a:rPr>
              <a:t>3.</a:t>
            </a:r>
            <a:r>
              <a:rPr lang="en" sz="1600" b="1" dirty="0">
                <a:solidFill>
                  <a:srgbClr val="0F1111"/>
                </a:solidFill>
                <a:latin typeface="Nunito"/>
                <a:ea typeface="Nunito"/>
                <a:cs typeface="Nunito"/>
                <a:sym typeface="Nunito"/>
              </a:rPr>
              <a:t>Noise Pollution Hardcover – 1 </a:t>
            </a:r>
            <a:r>
              <a:rPr lang="en" sz="1600" b="1" dirty="0" smtClean="0">
                <a:solidFill>
                  <a:srgbClr val="0F1111"/>
                </a:solidFill>
                <a:latin typeface="Nunito"/>
                <a:ea typeface="Nunito"/>
                <a:cs typeface="Nunito"/>
                <a:sym typeface="Nunito"/>
              </a:rPr>
              <a:t>July 2016</a:t>
            </a:r>
          </a:p>
          <a:p>
            <a:pPr marL="0" lvl="0" indent="0" algn="l" rtl="0">
              <a:spcBef>
                <a:spcPts val="0"/>
              </a:spcBef>
              <a:spcAft>
                <a:spcPts val="0"/>
              </a:spcAft>
              <a:buNone/>
            </a:pPr>
            <a:r>
              <a:rPr lang="en" sz="1300" dirty="0" smtClean="0">
                <a:solidFill>
                  <a:schemeClr val="dk1"/>
                </a:solidFill>
                <a:latin typeface="Nunito"/>
                <a:ea typeface="Nunito"/>
                <a:cs typeface="Nunito"/>
                <a:sym typeface="Nunito"/>
              </a:rPr>
              <a:t>Author </a:t>
            </a:r>
            <a:r>
              <a:rPr lang="en" sz="1300" dirty="0">
                <a:solidFill>
                  <a:schemeClr val="dk1"/>
                </a:solidFill>
                <a:latin typeface="Nunito"/>
                <a:ea typeface="Nunito"/>
                <a:cs typeface="Nunito"/>
                <a:sym typeface="Nunito"/>
              </a:rPr>
              <a:t>: </a:t>
            </a:r>
            <a:r>
              <a:rPr lang="en" sz="1300" dirty="0">
                <a:solidFill>
                  <a:schemeClr val="dk1"/>
                </a:solidFill>
                <a:uFill>
                  <a:noFill/>
                </a:uFill>
                <a:latin typeface="Nunito"/>
                <a:ea typeface="Nunito"/>
                <a:cs typeface="Nunito"/>
                <a:sym typeface="Nunito"/>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P. R. . </a:t>
            </a:r>
            <a:r>
              <a:rPr lang="en" sz="1300" dirty="0" smtClean="0">
                <a:solidFill>
                  <a:schemeClr val="dk1"/>
                </a:solidFill>
                <a:uFill>
                  <a:noFill/>
                </a:uFill>
                <a:latin typeface="Nunito"/>
                <a:ea typeface="Nunito"/>
                <a:cs typeface="Nunito"/>
                <a:sym typeface="Nunito"/>
                <a:hlinkClick r:id="rId8">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Trivedi</a:t>
            </a:r>
            <a:endParaRPr lang="en" sz="1300" dirty="0" smtClean="0">
              <a:solidFill>
                <a:schemeClr val="dk1"/>
              </a:solidFill>
              <a:uFill>
                <a:noFill/>
              </a:uFill>
              <a:latin typeface="Nunito"/>
              <a:ea typeface="Nunito"/>
              <a:cs typeface="Nunito"/>
              <a:sym typeface="Nunito"/>
            </a:endParaRPr>
          </a:p>
          <a:p>
            <a:pPr marL="0" lvl="0" indent="0" algn="l" rtl="0">
              <a:spcBef>
                <a:spcPts val="0"/>
              </a:spcBef>
              <a:spcAft>
                <a:spcPts val="0"/>
              </a:spcAft>
              <a:buNone/>
            </a:pPr>
            <a:endParaRPr sz="1300" dirty="0">
              <a:solidFill>
                <a:schemeClr val="dk1"/>
              </a:solidFill>
              <a:latin typeface="Nunito"/>
              <a:ea typeface="Nunito"/>
              <a:cs typeface="Nunito"/>
              <a:sym typeface="Nunito"/>
            </a:endParaRPr>
          </a:p>
          <a:p>
            <a:pPr marL="457200" lvl="0" indent="0" algn="l" rtl="0">
              <a:spcBef>
                <a:spcPts val="0"/>
              </a:spcBef>
              <a:spcAft>
                <a:spcPts val="0"/>
              </a:spcAft>
              <a:buNone/>
            </a:pPr>
            <a:endParaRPr sz="1300" dirty="0">
              <a:solidFill>
                <a:schemeClr val="dk1"/>
              </a:solidFill>
              <a:latin typeface="Nunito"/>
              <a:ea typeface="Nunito"/>
              <a:cs typeface="Nunito"/>
              <a:sym typeface="Nunito"/>
            </a:endParaRPr>
          </a:p>
          <a:p>
            <a:pPr marL="0" lvl="0" indent="0" algn="l" rtl="0">
              <a:spcBef>
                <a:spcPts val="0"/>
              </a:spcBef>
              <a:spcAft>
                <a:spcPts val="0"/>
              </a:spcAft>
              <a:buNone/>
            </a:pPr>
            <a:r>
              <a:rPr lang="en" sz="1500" b="1" dirty="0" smtClean="0">
                <a:solidFill>
                  <a:schemeClr val="dk1"/>
                </a:solidFill>
                <a:latin typeface="Nunito"/>
                <a:ea typeface="Nunito"/>
                <a:cs typeface="Nunito"/>
                <a:sym typeface="Nunito"/>
              </a:rPr>
              <a:t>4</a:t>
            </a:r>
            <a:r>
              <a:rPr lang="en" sz="1100" b="1" dirty="0" smtClean="0">
                <a:solidFill>
                  <a:schemeClr val="dk1"/>
                </a:solidFill>
                <a:latin typeface="Nunito"/>
                <a:ea typeface="Nunito"/>
                <a:cs typeface="Nunito"/>
                <a:sym typeface="Nunito"/>
              </a:rPr>
              <a:t>.</a:t>
            </a:r>
            <a:r>
              <a:rPr lang="en" sz="1600" b="1" dirty="0" smtClean="0">
                <a:solidFill>
                  <a:srgbClr val="0F1111"/>
                </a:solidFill>
                <a:latin typeface="Nunito"/>
                <a:ea typeface="Nunito"/>
                <a:cs typeface="Nunito"/>
                <a:sym typeface="Nunito"/>
              </a:rPr>
              <a:t>NOISE </a:t>
            </a:r>
            <a:r>
              <a:rPr lang="en" sz="1600" b="1" dirty="0">
                <a:solidFill>
                  <a:srgbClr val="0F1111"/>
                </a:solidFill>
                <a:latin typeface="Nunito"/>
                <a:ea typeface="Nunito"/>
                <a:cs typeface="Nunito"/>
                <a:sym typeface="Nunito"/>
              </a:rPr>
              <a:t>POLLUTION AND ITS CONTROL (PB 2019) – 1 January 2019</a:t>
            </a:r>
            <a:endParaRPr sz="1600" b="1" dirty="0">
              <a:solidFill>
                <a:srgbClr val="0F1111"/>
              </a:solidFill>
              <a:latin typeface="Nunito"/>
              <a:ea typeface="Nunito"/>
              <a:cs typeface="Nunito"/>
              <a:sym typeface="Nunito"/>
            </a:endParaRPr>
          </a:p>
          <a:p>
            <a:pPr marL="457200" lvl="0" indent="-304800" algn="l" rtl="0">
              <a:spcBef>
                <a:spcPts val="0"/>
              </a:spcBef>
              <a:spcAft>
                <a:spcPts val="0"/>
              </a:spcAft>
              <a:buClr>
                <a:srgbClr val="0F1111"/>
              </a:buClr>
              <a:buSzPts val="1200"/>
              <a:buFont typeface="Nunito"/>
              <a:buChar char="●"/>
            </a:pPr>
            <a:r>
              <a:rPr lang="en" sz="1300" dirty="0">
                <a:solidFill>
                  <a:schemeClr val="dk1"/>
                </a:solidFill>
                <a:latin typeface="Nunito"/>
                <a:ea typeface="Nunito"/>
                <a:cs typeface="Nunito"/>
                <a:sym typeface="Nunito"/>
              </a:rPr>
              <a:t>Author : K.J. Polak </a:t>
            </a:r>
            <a:endParaRPr lang="en" sz="1300" dirty="0" smtClean="0">
              <a:solidFill>
                <a:schemeClr val="dk1"/>
              </a:solidFill>
              <a:latin typeface="Nunito"/>
              <a:ea typeface="Nunito"/>
              <a:cs typeface="Nunito"/>
              <a:sym typeface="Nunito"/>
            </a:endParaRPr>
          </a:p>
          <a:p>
            <a:pPr marL="457200" indent="-304800">
              <a:buClr>
                <a:srgbClr val="0F1111"/>
              </a:buClr>
              <a:buSzPts val="1200"/>
              <a:buFont typeface="Nunito"/>
              <a:buChar char="●"/>
            </a:pPr>
            <a:r>
              <a:rPr lang="en-US" sz="1100" u="sng" dirty="0">
                <a:solidFill>
                  <a:schemeClr val="accent5"/>
                </a:solidFill>
                <a:latin typeface="Nunito"/>
                <a:ea typeface="Nunito"/>
                <a:cs typeface="Nunito"/>
                <a:sym typeface="Nunito"/>
                <a:hlinkClick r:id="rId7">
                  <a:extLst>
                    <a:ext uri="{A12FA001-AC4F-418D-AE19-62706E023703}">
                      <ahyp:hlinkClr xmlns:lc="http://schemas.openxmlformats.org/drawingml/2006/lockedCanvas"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https://www.environmentalpollution.in/noise-2/reduction-devices/list-of-noise-reduction-devices-used-in-industries/6294</a:t>
            </a:r>
            <a:endParaRPr lang="en-US" sz="1100" dirty="0">
              <a:solidFill>
                <a:schemeClr val="dk1"/>
              </a:solidFill>
              <a:latin typeface="Nunito"/>
              <a:ea typeface="Nunito"/>
              <a:cs typeface="Nunito"/>
              <a:sym typeface="Nunito"/>
            </a:endParaRPr>
          </a:p>
          <a:p>
            <a:pPr marL="457200" lvl="0" indent="-304800" algn="l" rtl="0">
              <a:spcBef>
                <a:spcPts val="0"/>
              </a:spcBef>
              <a:spcAft>
                <a:spcPts val="0"/>
              </a:spcAft>
              <a:buClr>
                <a:srgbClr val="0F1111"/>
              </a:buClr>
              <a:buSzPts val="1200"/>
              <a:buFont typeface="Nunito"/>
              <a:buChar char="●"/>
            </a:pPr>
            <a:endParaRPr sz="1100" dirty="0">
              <a:solidFill>
                <a:schemeClr val="dk1"/>
              </a:solidFill>
              <a:latin typeface="Nunito"/>
              <a:ea typeface="Nunito"/>
              <a:cs typeface="Nunito"/>
              <a:sym typeface="Nunito"/>
            </a:endParaRPr>
          </a:p>
          <a:p>
            <a:pPr marL="0" lvl="0" indent="0" algn="l" rtl="0">
              <a:spcBef>
                <a:spcPts val="0"/>
              </a:spcBef>
              <a:spcAft>
                <a:spcPts val="0"/>
              </a:spcAft>
              <a:buNone/>
            </a:pPr>
            <a:endParaRPr sz="1100" dirty="0">
              <a:solidFill>
                <a:schemeClr val="dk1"/>
              </a:solidFill>
              <a:latin typeface="Nunito"/>
              <a:ea typeface="Nunito"/>
              <a:cs typeface="Nunito"/>
              <a:sym typeface="Nunito"/>
            </a:endParaRPr>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66"/>
        <p:cNvGrpSpPr/>
        <p:nvPr/>
      </p:nvGrpSpPr>
      <p:grpSpPr>
        <a:xfrm>
          <a:off x="0" y="0"/>
          <a:ext cx="0" cy="0"/>
          <a:chOff x="0" y="0"/>
          <a:chExt cx="0" cy="0"/>
        </a:xfrm>
      </p:grpSpPr>
      <p:pic>
        <p:nvPicPr>
          <p:cNvPr id="167" name="Google Shape;167;p24"/>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168" name="Google Shape;168;p24"/>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169" name="Google Shape;169;p24"/>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70" name="Google Shape;170;p24"/>
          <p:cNvSpPr txBox="1"/>
          <p:nvPr/>
        </p:nvSpPr>
        <p:spPr>
          <a:xfrm>
            <a:off x="582051" y="21103"/>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a:solidFill>
                  <a:srgbClr val="000000"/>
                </a:solidFill>
                <a:latin typeface="Calibri"/>
                <a:ea typeface="Calibri"/>
                <a:cs typeface="Calibri"/>
                <a:sym typeface="Calibri"/>
              </a:rPr>
              <a:t>   </a:t>
            </a:r>
            <a:endParaRPr sz="3300">
              <a:solidFill>
                <a:srgbClr val="000000"/>
              </a:solidFill>
              <a:latin typeface="Calibri"/>
              <a:ea typeface="Calibri"/>
              <a:cs typeface="Calibri"/>
              <a:sym typeface="Calibri"/>
            </a:endParaRPr>
          </a:p>
        </p:txBody>
      </p:sp>
      <p:sp>
        <p:nvSpPr>
          <p:cNvPr id="171" name="Google Shape;171;p24"/>
          <p:cNvSpPr txBox="1"/>
          <p:nvPr/>
        </p:nvSpPr>
        <p:spPr>
          <a:xfrm>
            <a:off x="628650" y="337347"/>
            <a:ext cx="7886700" cy="23553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None/>
            </a:pPr>
            <a:endParaRPr sz="1800">
              <a:solidFill>
                <a:srgbClr val="AEABAB"/>
              </a:solidFill>
              <a:latin typeface="Calibri"/>
              <a:ea typeface="Calibri"/>
              <a:cs typeface="Calibri"/>
              <a:sym typeface="Calibri"/>
            </a:endParaRPr>
          </a:p>
          <a:p>
            <a:pPr marL="0" lvl="0" indent="0" algn="l" rtl="0">
              <a:lnSpc>
                <a:spcPct val="90000"/>
              </a:lnSpc>
              <a:spcBef>
                <a:spcPts val="750"/>
              </a:spcBef>
              <a:spcAft>
                <a:spcPts val="0"/>
              </a:spcAft>
              <a:buNone/>
            </a:pPr>
            <a:endParaRPr sz="1800">
              <a:solidFill>
                <a:srgbClr val="AEABAB"/>
              </a:solidFill>
              <a:latin typeface="Calibri"/>
              <a:ea typeface="Calibri"/>
              <a:cs typeface="Calibri"/>
              <a:sym typeface="Calibri"/>
            </a:endParaRPr>
          </a:p>
          <a:p>
            <a:pPr marL="0" lvl="0" indent="0" algn="l" rtl="0">
              <a:lnSpc>
                <a:spcPct val="90000"/>
              </a:lnSpc>
              <a:spcBef>
                <a:spcPts val="750"/>
              </a:spcBef>
              <a:spcAft>
                <a:spcPts val="0"/>
              </a:spcAft>
              <a:buNone/>
            </a:pPr>
            <a:endParaRPr sz="1800">
              <a:solidFill>
                <a:srgbClr val="AEABAB"/>
              </a:solidFill>
              <a:latin typeface="Calibri"/>
              <a:ea typeface="Calibri"/>
              <a:cs typeface="Calibri"/>
              <a:sym typeface="Calibri"/>
            </a:endParaRPr>
          </a:p>
          <a:p>
            <a:pPr marL="0" lvl="0" indent="0" algn="l" rtl="0">
              <a:lnSpc>
                <a:spcPct val="90000"/>
              </a:lnSpc>
              <a:spcBef>
                <a:spcPts val="750"/>
              </a:spcBef>
              <a:spcAft>
                <a:spcPts val="0"/>
              </a:spcAft>
              <a:buNone/>
            </a:pPr>
            <a:endParaRPr sz="1800">
              <a:solidFill>
                <a:srgbClr val="AEABAB"/>
              </a:solidFill>
              <a:latin typeface="Calibri"/>
              <a:ea typeface="Calibri"/>
              <a:cs typeface="Calibri"/>
              <a:sym typeface="Calibri"/>
            </a:endParaRPr>
          </a:p>
          <a:p>
            <a:pPr marL="0" lvl="0" indent="0" algn="l" rtl="0">
              <a:lnSpc>
                <a:spcPct val="90000"/>
              </a:lnSpc>
              <a:spcBef>
                <a:spcPts val="750"/>
              </a:spcBef>
              <a:spcAft>
                <a:spcPts val="0"/>
              </a:spcAft>
              <a:buNone/>
            </a:pPr>
            <a:endParaRPr sz="1800">
              <a:solidFill>
                <a:srgbClr val="AEABAB"/>
              </a:solidFill>
              <a:latin typeface="Calibri"/>
              <a:ea typeface="Calibri"/>
              <a:cs typeface="Calibri"/>
              <a:sym typeface="Calibri"/>
            </a:endParaRPr>
          </a:p>
          <a:p>
            <a:pPr marL="0" lvl="0" indent="0" algn="l" rtl="0">
              <a:lnSpc>
                <a:spcPct val="90000"/>
              </a:lnSpc>
              <a:spcBef>
                <a:spcPts val="750"/>
              </a:spcBef>
              <a:spcAft>
                <a:spcPts val="0"/>
              </a:spcAft>
              <a:buNone/>
            </a:pPr>
            <a:r>
              <a:rPr lang="en" sz="1800">
                <a:solidFill>
                  <a:srgbClr val="AEABAB"/>
                </a:solidFill>
                <a:latin typeface="Calibri"/>
                <a:ea typeface="Calibri"/>
                <a:cs typeface="Calibri"/>
                <a:sym typeface="Calibri"/>
              </a:rPr>
              <a:t>                                                      </a:t>
            </a:r>
            <a:r>
              <a:rPr lang="en" sz="3600">
                <a:solidFill>
                  <a:srgbClr val="000000"/>
                </a:solidFill>
                <a:latin typeface="Calibri"/>
                <a:ea typeface="Calibri"/>
                <a:cs typeface="Calibri"/>
                <a:sym typeface="Calibri"/>
              </a:rPr>
              <a:t>Thank You </a:t>
            </a:r>
            <a:endParaRPr sz="3600">
              <a:solidFill>
                <a:srgbClr val="000000"/>
              </a:solidFill>
              <a:latin typeface="Calibri"/>
              <a:ea typeface="Calibri"/>
              <a:cs typeface="Calibri"/>
              <a:sym typeface="Calibri"/>
            </a:endParaRPr>
          </a:p>
          <a:p>
            <a:pPr marL="457200" lvl="0" indent="0" algn="l" rtl="0">
              <a:lnSpc>
                <a:spcPct val="90000"/>
              </a:lnSpc>
              <a:spcBef>
                <a:spcPts val="750"/>
              </a:spcBef>
              <a:spcAft>
                <a:spcPts val="0"/>
              </a:spcAft>
              <a:buNone/>
            </a:pPr>
            <a:endParaRPr sz="1332">
              <a:solidFill>
                <a:srgbClr val="000000"/>
              </a:solidFill>
              <a:latin typeface="Calibri"/>
              <a:ea typeface="Calibri"/>
              <a:cs typeface="Calibri"/>
              <a:sym typeface="Calibri"/>
            </a:endParaRPr>
          </a:p>
        </p:txBody>
      </p:sp>
      <p:sp>
        <p:nvSpPr>
          <p:cNvPr id="172" name="Google Shape;172;p24"/>
          <p:cNvSpPr txBox="1"/>
          <p:nvPr/>
        </p:nvSpPr>
        <p:spPr>
          <a:xfrm>
            <a:off x="8603226" y="4882455"/>
            <a:ext cx="5409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1200" b="1">
                <a:solidFill>
                  <a:srgbClr val="000000"/>
                </a:solidFill>
                <a:latin typeface="Calibri"/>
                <a:ea typeface="Calibri"/>
                <a:cs typeface="Calibri"/>
                <a:sym typeface="Calibri"/>
              </a:rPr>
              <a:t>13</a:t>
            </a:fld>
            <a:endParaRPr sz="1200" b="1">
              <a:solidFill>
                <a:srgbClr val="000000"/>
              </a:solidFill>
              <a:latin typeface="Calibri"/>
              <a:ea typeface="Calibri"/>
              <a:cs typeface="Calibri"/>
              <a:sym typeface="Calibri"/>
            </a:endParaRPr>
          </a:p>
        </p:txBody>
      </p:sp>
      <p:sp>
        <p:nvSpPr>
          <p:cNvPr id="174" name="Google Shape;174;p24"/>
          <p:cNvSpPr txBox="1"/>
          <p:nvPr/>
        </p:nvSpPr>
        <p:spPr>
          <a:xfrm>
            <a:off x="2649450" y="214625"/>
            <a:ext cx="4758600" cy="3693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0"/>
              </a:spcBef>
              <a:spcAft>
                <a:spcPts val="3000"/>
              </a:spcAft>
              <a:buNone/>
            </a:pPr>
            <a:endParaRPr sz="1200"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65" name="Google Shape;65;p14"/>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66" name="Google Shape;66;p14"/>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67" name="Google Shape;67;p14"/>
          <p:cNvSpPr txBox="1"/>
          <p:nvPr/>
        </p:nvSpPr>
        <p:spPr>
          <a:xfrm>
            <a:off x="628650" y="0"/>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US" sz="3300" dirty="0" smtClean="0">
                <a:solidFill>
                  <a:srgbClr val="000000"/>
                </a:solidFill>
                <a:latin typeface="Calibri"/>
                <a:ea typeface="Calibri"/>
                <a:cs typeface="Calibri"/>
                <a:sym typeface="Calibri"/>
              </a:rPr>
              <a:t>What is Noise Pollution</a:t>
            </a:r>
            <a:endParaRPr sz="3300" dirty="0">
              <a:solidFill>
                <a:srgbClr val="000000"/>
              </a:solidFill>
              <a:latin typeface="Calibri"/>
              <a:ea typeface="Calibri"/>
              <a:cs typeface="Calibri"/>
              <a:sym typeface="Calibri"/>
            </a:endParaRPr>
          </a:p>
        </p:txBody>
      </p:sp>
      <p:sp>
        <p:nvSpPr>
          <p:cNvPr id="2" name="Rectangle 1"/>
          <p:cNvSpPr/>
          <p:nvPr/>
        </p:nvSpPr>
        <p:spPr>
          <a:xfrm>
            <a:off x="513956" y="1027915"/>
            <a:ext cx="4572000" cy="4078039"/>
          </a:xfrm>
          <a:prstGeom prst="rect">
            <a:avLst/>
          </a:prstGeom>
        </p:spPr>
        <p:txBody>
          <a:bodyPr>
            <a:spAutoFit/>
          </a:bodyPr>
          <a:lstStyle/>
          <a:p>
            <a:r>
              <a:rPr lang="en-US" sz="1100" dirty="0"/>
              <a:t>Noise pollution is an invisible danger. It cannot be seen, but it is present nonetheless, both on land and under the sea. Noise pollution is considered to be any unwanted or disturbing sound that affects the health and well-being of humans and other organisms.     </a:t>
            </a:r>
            <a:endParaRPr lang="en-US" sz="1100" dirty="0" smtClean="0"/>
          </a:p>
          <a:p>
            <a:endParaRPr lang="en-US" sz="1100" dirty="0"/>
          </a:p>
          <a:p>
            <a:r>
              <a:rPr lang="en-US" sz="1100" dirty="0"/>
              <a:t>Sound is measured in decibels. </a:t>
            </a:r>
            <a:r>
              <a:rPr lang="en-US" sz="1100" dirty="0" smtClean="0"/>
              <a:t>Sounds </a:t>
            </a:r>
            <a:r>
              <a:rPr lang="en-US" sz="1100" dirty="0"/>
              <a:t>that reach 85 decibels or higher can harm a person’s ears</a:t>
            </a:r>
            <a:r>
              <a:rPr lang="en-US" sz="1100" dirty="0" smtClean="0"/>
              <a:t>.</a:t>
            </a:r>
            <a:r>
              <a:rPr lang="en-US" sz="1100" dirty="0"/>
              <a:t> Noise pollution impacts millions of people on a daily basis. The most common health problem it causes is Noise Induced Hearing Loss (NIHL). Exposure to loud noise can also cause high blood pressure, heart disease, sleep disturbances, and stress. These health problems can affect all age groups, especially children. Many children who live near noisy airports or streets have been found to suffer from stress and other problems, such as impairments in memory, attention level, and reading </a:t>
            </a:r>
            <a:r>
              <a:rPr lang="en-US" sz="1100" dirty="0" smtClean="0"/>
              <a:t>skill. </a:t>
            </a:r>
            <a:r>
              <a:rPr lang="en-US" sz="1100" dirty="0"/>
              <a:t>   </a:t>
            </a:r>
            <a:endParaRPr lang="en-US" sz="1100" dirty="0" smtClean="0"/>
          </a:p>
          <a:p>
            <a:endParaRPr lang="en-US" sz="1100" dirty="0" smtClean="0"/>
          </a:p>
          <a:p>
            <a:r>
              <a:rPr lang="en-US" sz="1100" dirty="0"/>
              <a:t>Noise pollution also impacts the health and well-being of wildlife</a:t>
            </a:r>
            <a:r>
              <a:rPr lang="en-US" sz="1100" dirty="0" smtClean="0"/>
              <a:t>.</a:t>
            </a:r>
            <a:r>
              <a:rPr lang="en-US" sz="1100" dirty="0"/>
              <a:t> Increasing noise is not only affecting animals on land, it is also a growing problem for those that live in the ocean. Ships, oil drills, sonar devices, and seismic tests have made the once tranquil marine environment loud and chaotic.   </a:t>
            </a:r>
            <a:endParaRPr lang="en-US" sz="1100" dirty="0" smtClean="0"/>
          </a:p>
          <a:p>
            <a:endParaRPr lang="en-US" sz="1100" dirty="0"/>
          </a:p>
          <a:p>
            <a:endParaRPr lang="en-US" dirty="0" smtClean="0"/>
          </a:p>
          <a:p>
            <a:r>
              <a:rPr lang="en-US" dirty="0" smtClean="0"/>
              <a:t> </a:t>
            </a:r>
            <a:r>
              <a:rPr lang="en-US" dirty="0"/>
              <a:t>      </a:t>
            </a:r>
          </a:p>
        </p:txBody>
      </p:sp>
    </p:spTree>
    <p:extLst>
      <p:ext uri="{BB962C8B-B14F-4D97-AF65-F5344CB8AC3E}">
        <p14:creationId xmlns:p14="http://schemas.microsoft.com/office/powerpoint/2010/main" val="120906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63"/>
        <p:cNvGrpSpPr/>
        <p:nvPr/>
      </p:nvGrpSpPr>
      <p:grpSpPr>
        <a:xfrm>
          <a:off x="0" y="0"/>
          <a:ext cx="0" cy="0"/>
          <a:chOff x="0" y="0"/>
          <a:chExt cx="0" cy="0"/>
        </a:xfrm>
      </p:grpSpPr>
      <p:pic>
        <p:nvPicPr>
          <p:cNvPr id="64" name="Google Shape;64;p14"/>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65" name="Google Shape;65;p14"/>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66" name="Google Shape;66;p14"/>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67" name="Google Shape;67;p14"/>
          <p:cNvSpPr txBox="1"/>
          <p:nvPr/>
        </p:nvSpPr>
        <p:spPr>
          <a:xfrm>
            <a:off x="628650" y="0"/>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dirty="0">
                <a:solidFill>
                  <a:srgbClr val="000000"/>
                </a:solidFill>
                <a:latin typeface="Calibri"/>
                <a:ea typeface="Calibri"/>
                <a:cs typeface="Calibri"/>
                <a:sym typeface="Calibri"/>
              </a:rPr>
              <a:t>Sources of </a:t>
            </a:r>
            <a:r>
              <a:rPr lang="en" sz="2700" b="1" dirty="0">
                <a:solidFill>
                  <a:srgbClr val="FF0000"/>
                </a:solidFill>
                <a:latin typeface="Calibri"/>
                <a:ea typeface="Calibri"/>
                <a:cs typeface="Calibri"/>
                <a:sym typeface="Calibri"/>
              </a:rPr>
              <a:t>Noise</a:t>
            </a:r>
            <a:r>
              <a:rPr lang="en" sz="2700" b="1" dirty="0">
                <a:latin typeface="Calibri"/>
                <a:ea typeface="Calibri"/>
                <a:cs typeface="Calibri"/>
                <a:sym typeface="Calibri"/>
              </a:rPr>
              <a:t> </a:t>
            </a:r>
            <a:r>
              <a:rPr lang="en" sz="2700" b="1" dirty="0" smtClean="0">
                <a:solidFill>
                  <a:srgbClr val="000000"/>
                </a:solidFill>
                <a:latin typeface="Calibri"/>
                <a:ea typeface="Calibri"/>
                <a:cs typeface="Calibri"/>
                <a:sym typeface="Calibri"/>
              </a:rPr>
              <a:t>Pollution</a:t>
            </a:r>
            <a:endParaRPr sz="3300" dirty="0">
              <a:solidFill>
                <a:srgbClr val="000000"/>
              </a:solidFill>
              <a:latin typeface="Calibri"/>
              <a:ea typeface="Calibri"/>
              <a:cs typeface="Calibri"/>
              <a:sym typeface="Calibri"/>
            </a:endParaRPr>
          </a:p>
        </p:txBody>
      </p:sp>
      <p:sp>
        <p:nvSpPr>
          <p:cNvPr id="68" name="Google Shape;68;p14"/>
          <p:cNvSpPr txBox="1"/>
          <p:nvPr/>
        </p:nvSpPr>
        <p:spPr>
          <a:xfrm>
            <a:off x="628650" y="728100"/>
            <a:ext cx="5482200" cy="5104200"/>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b="1">
                <a:solidFill>
                  <a:srgbClr val="333333"/>
                </a:solidFill>
                <a:latin typeface="Nunito"/>
                <a:ea typeface="Nunito"/>
                <a:cs typeface="Nunito"/>
                <a:sym typeface="Nunito"/>
              </a:rPr>
              <a:t>Events: </a:t>
            </a:r>
            <a:r>
              <a:rPr lang="en">
                <a:solidFill>
                  <a:srgbClr val="333333"/>
                </a:solidFill>
                <a:latin typeface="Nunito"/>
                <a:ea typeface="Nunito"/>
                <a:cs typeface="Nunito"/>
                <a:sym typeface="Nunito"/>
              </a:rPr>
              <a:t>Weddings, public gatherings involve loudspeakers to play music resulting in the production of unwanted sound in the neighbourhood</a:t>
            </a:r>
            <a:endParaRPr>
              <a:solidFill>
                <a:schemeClr val="dk1"/>
              </a:solidFill>
              <a:latin typeface="Nunito"/>
              <a:ea typeface="Nunito"/>
              <a:cs typeface="Nunito"/>
              <a:sym typeface="Nunito"/>
            </a:endParaRPr>
          </a:p>
          <a:p>
            <a:pPr marL="0" lvl="0" indent="0" algn="l" rtl="0">
              <a:lnSpc>
                <a:spcPct val="160000"/>
              </a:lnSpc>
              <a:spcBef>
                <a:spcPts val="1200"/>
              </a:spcBef>
              <a:spcAft>
                <a:spcPts val="0"/>
              </a:spcAft>
              <a:buNone/>
            </a:pPr>
            <a:r>
              <a:rPr lang="en" b="1">
                <a:solidFill>
                  <a:schemeClr val="dk1"/>
                </a:solidFill>
                <a:latin typeface="Nunito"/>
                <a:ea typeface="Nunito"/>
                <a:cs typeface="Nunito"/>
                <a:sym typeface="Nunito"/>
              </a:rPr>
              <a:t>Poor Urban Planning: </a:t>
            </a:r>
            <a:r>
              <a:rPr lang="en">
                <a:solidFill>
                  <a:schemeClr val="dk1"/>
                </a:solidFill>
                <a:latin typeface="Nunito"/>
                <a:ea typeface="Nunito"/>
                <a:cs typeface="Nunito"/>
                <a:sym typeface="Nunito"/>
              </a:rPr>
              <a:t>In most of the developing countries, poor urban planning also play a vital role. Congested houses, large families sharing small space, parking lots, street noise, honking, commercial zone leads to noise pollution which disrupts the environment of society. </a:t>
            </a:r>
            <a:endParaRPr>
              <a:solidFill>
                <a:schemeClr val="dk1"/>
              </a:solidFill>
              <a:latin typeface="Nunito"/>
              <a:ea typeface="Nunito"/>
              <a:cs typeface="Nunito"/>
              <a:sym typeface="Nunito"/>
            </a:endParaRPr>
          </a:p>
          <a:p>
            <a:pPr marL="0" lvl="0" indent="0" algn="l" rtl="0">
              <a:lnSpc>
                <a:spcPct val="160000"/>
              </a:lnSpc>
              <a:spcBef>
                <a:spcPts val="1200"/>
              </a:spcBef>
              <a:spcAft>
                <a:spcPts val="0"/>
              </a:spcAft>
              <a:buNone/>
            </a:pPr>
            <a:r>
              <a:rPr lang="en" b="1">
                <a:solidFill>
                  <a:schemeClr val="dk1"/>
                </a:solidFill>
                <a:latin typeface="Nunito"/>
                <a:ea typeface="Nunito"/>
                <a:cs typeface="Nunito"/>
                <a:sym typeface="Nunito"/>
              </a:rPr>
              <a:t> Air traffic noise</a:t>
            </a:r>
            <a:r>
              <a:rPr lang="en">
                <a:solidFill>
                  <a:schemeClr val="dk1"/>
                </a:solidFill>
                <a:latin typeface="Nunito"/>
                <a:ea typeface="Nunito"/>
                <a:cs typeface="Nunito"/>
                <a:sym typeface="Nunito"/>
              </a:rPr>
              <a:t>There are fewer aircraft flying over cities than there are cars on the roads, but the impact is greater: a single aircraft produces 130 dB.</a:t>
            </a:r>
            <a:endParaRPr>
              <a:solidFill>
                <a:schemeClr val="dk1"/>
              </a:solidFill>
              <a:latin typeface="Nunito"/>
              <a:ea typeface="Nunito"/>
              <a:cs typeface="Nunito"/>
              <a:sym typeface="Nunito"/>
            </a:endParaRPr>
          </a:p>
          <a:p>
            <a:pPr marL="0" lvl="0" indent="0" algn="l" rtl="0">
              <a:lnSpc>
                <a:spcPct val="160000"/>
              </a:lnSpc>
              <a:spcBef>
                <a:spcPts val="1200"/>
              </a:spcBef>
              <a:spcAft>
                <a:spcPts val="0"/>
              </a:spcAft>
              <a:buNone/>
            </a:pPr>
            <a:endParaRPr sz="1200">
              <a:solidFill>
                <a:schemeClr val="dk1"/>
              </a:solidFill>
              <a:latin typeface="Nunito"/>
              <a:ea typeface="Nunito"/>
              <a:cs typeface="Nunito"/>
              <a:sym typeface="Nunito"/>
            </a:endParaRPr>
          </a:p>
          <a:p>
            <a:pPr marL="0" lvl="0" indent="0" algn="l" rtl="0">
              <a:spcBef>
                <a:spcPts val="1200"/>
              </a:spcBef>
              <a:spcAft>
                <a:spcPts val="0"/>
              </a:spcAft>
              <a:buNone/>
            </a:pPr>
            <a:endParaRPr/>
          </a:p>
        </p:txBody>
      </p:sp>
      <p:pic>
        <p:nvPicPr>
          <p:cNvPr id="69" name="Google Shape;69;p14"/>
          <p:cNvPicPr preferRelativeResize="0"/>
          <p:nvPr/>
        </p:nvPicPr>
        <p:blipFill>
          <a:blip r:embed="rId5">
            <a:alphaModFix/>
          </a:blip>
          <a:stretch>
            <a:fillRect/>
          </a:stretch>
        </p:blipFill>
        <p:spPr>
          <a:xfrm>
            <a:off x="6206825" y="998977"/>
            <a:ext cx="2799949" cy="1572775"/>
          </a:xfrm>
          <a:prstGeom prst="rect">
            <a:avLst/>
          </a:prstGeom>
          <a:noFill/>
          <a:ln>
            <a:noFill/>
          </a:ln>
        </p:spPr>
      </p:pic>
      <p:pic>
        <p:nvPicPr>
          <p:cNvPr id="70" name="Google Shape;70;p14"/>
          <p:cNvPicPr preferRelativeResize="0"/>
          <p:nvPr/>
        </p:nvPicPr>
        <p:blipFill>
          <a:blip r:embed="rId6">
            <a:alphaModFix/>
          </a:blip>
          <a:stretch>
            <a:fillRect/>
          </a:stretch>
        </p:blipFill>
        <p:spPr>
          <a:xfrm>
            <a:off x="6206825" y="3142200"/>
            <a:ext cx="2799949" cy="129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74"/>
        <p:cNvGrpSpPr/>
        <p:nvPr/>
      </p:nvGrpSpPr>
      <p:grpSpPr>
        <a:xfrm>
          <a:off x="0" y="0"/>
          <a:ext cx="0" cy="0"/>
          <a:chOff x="0" y="0"/>
          <a:chExt cx="0" cy="0"/>
        </a:xfrm>
      </p:grpSpPr>
      <p:pic>
        <p:nvPicPr>
          <p:cNvPr id="75" name="Google Shape;75;p15"/>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76" name="Google Shape;76;p15"/>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77" name="Google Shape;77;p15"/>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78" name="Google Shape;78;p15"/>
          <p:cNvSpPr txBox="1"/>
          <p:nvPr/>
        </p:nvSpPr>
        <p:spPr>
          <a:xfrm>
            <a:off x="628650" y="0"/>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dirty="0">
                <a:solidFill>
                  <a:srgbClr val="000000"/>
                </a:solidFill>
                <a:latin typeface="Calibri"/>
                <a:ea typeface="Calibri"/>
                <a:cs typeface="Calibri"/>
                <a:sym typeface="Calibri"/>
              </a:rPr>
              <a:t>Sources of </a:t>
            </a:r>
            <a:r>
              <a:rPr lang="en" sz="2700" b="1" dirty="0">
                <a:solidFill>
                  <a:srgbClr val="FF0000"/>
                </a:solidFill>
                <a:latin typeface="Calibri"/>
                <a:ea typeface="Calibri"/>
                <a:cs typeface="Calibri"/>
                <a:sym typeface="Calibri"/>
              </a:rPr>
              <a:t>Noise</a:t>
            </a:r>
            <a:r>
              <a:rPr lang="en" sz="2700" b="1" dirty="0">
                <a:latin typeface="Calibri"/>
                <a:ea typeface="Calibri"/>
                <a:cs typeface="Calibri"/>
                <a:sym typeface="Calibri"/>
              </a:rPr>
              <a:t> </a:t>
            </a:r>
            <a:r>
              <a:rPr lang="en" sz="2700" b="1" dirty="0" smtClean="0">
                <a:solidFill>
                  <a:srgbClr val="000000"/>
                </a:solidFill>
                <a:latin typeface="Calibri"/>
                <a:ea typeface="Calibri"/>
                <a:cs typeface="Calibri"/>
                <a:sym typeface="Calibri"/>
              </a:rPr>
              <a:t>Pollution</a:t>
            </a:r>
            <a:endParaRPr sz="3300" dirty="0">
              <a:solidFill>
                <a:srgbClr val="000000"/>
              </a:solidFill>
              <a:latin typeface="Calibri"/>
              <a:ea typeface="Calibri"/>
              <a:cs typeface="Calibri"/>
              <a:sym typeface="Calibri"/>
            </a:endParaRPr>
          </a:p>
        </p:txBody>
      </p:sp>
      <p:sp>
        <p:nvSpPr>
          <p:cNvPr id="79" name="Google Shape;79;p15"/>
          <p:cNvSpPr txBox="1"/>
          <p:nvPr/>
        </p:nvSpPr>
        <p:spPr>
          <a:xfrm>
            <a:off x="596575" y="737581"/>
            <a:ext cx="5482200" cy="423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800"/>
              </a:spcBef>
              <a:spcAft>
                <a:spcPts val="0"/>
              </a:spcAft>
              <a:buNone/>
            </a:pPr>
            <a:r>
              <a:rPr lang="en" sz="1500" b="1" dirty="0">
                <a:solidFill>
                  <a:schemeClr val="dk1"/>
                </a:solidFill>
                <a:latin typeface="Nunito"/>
                <a:ea typeface="Nunito"/>
                <a:cs typeface="Nunito"/>
                <a:sym typeface="Nunito"/>
              </a:rPr>
              <a:t>Traffic noise</a:t>
            </a:r>
            <a:endParaRPr sz="1500" b="1" dirty="0">
              <a:solidFill>
                <a:schemeClr val="dk1"/>
              </a:solidFill>
              <a:latin typeface="Nunito"/>
              <a:ea typeface="Nunito"/>
              <a:cs typeface="Nunito"/>
              <a:sym typeface="Nunito"/>
            </a:endParaRPr>
          </a:p>
          <a:p>
            <a:pPr marL="0" lvl="0" indent="0" algn="l" rtl="0">
              <a:lnSpc>
                <a:spcPct val="160000"/>
              </a:lnSpc>
              <a:spcBef>
                <a:spcPts val="1100"/>
              </a:spcBef>
              <a:spcAft>
                <a:spcPts val="0"/>
              </a:spcAft>
              <a:buNone/>
            </a:pPr>
            <a:r>
              <a:rPr lang="en" sz="1300" dirty="0">
                <a:solidFill>
                  <a:schemeClr val="dk1"/>
                </a:solidFill>
                <a:latin typeface="Nunito"/>
                <a:ea typeface="Nunito"/>
                <a:cs typeface="Nunito"/>
                <a:sym typeface="Nunito"/>
              </a:rPr>
              <a:t>Traffic noise accounts for most polluting noise in cities. For example, a car horn produces 90 dB and a bus produces 100 dB.</a:t>
            </a:r>
            <a:endParaRPr sz="1300" dirty="0">
              <a:solidFill>
                <a:schemeClr val="dk1"/>
              </a:solidFill>
              <a:latin typeface="Nunito"/>
              <a:ea typeface="Nunito"/>
              <a:cs typeface="Nunito"/>
              <a:sym typeface="Nunito"/>
            </a:endParaRPr>
          </a:p>
          <a:p>
            <a:pPr marL="0" lvl="0" indent="0" algn="l" rtl="0">
              <a:lnSpc>
                <a:spcPct val="160000"/>
              </a:lnSpc>
              <a:spcBef>
                <a:spcPts val="1200"/>
              </a:spcBef>
              <a:spcAft>
                <a:spcPts val="0"/>
              </a:spcAft>
              <a:buNone/>
            </a:pPr>
            <a:r>
              <a:rPr lang="en" sz="1500" b="1" dirty="0">
                <a:solidFill>
                  <a:schemeClr val="dk1"/>
                </a:solidFill>
                <a:latin typeface="Nunito"/>
                <a:ea typeface="Nunito"/>
                <a:cs typeface="Nunito"/>
                <a:sym typeface="Nunito"/>
              </a:rPr>
              <a:t>Construction sites</a:t>
            </a:r>
            <a:endParaRPr sz="1500" b="1" dirty="0">
              <a:solidFill>
                <a:schemeClr val="dk1"/>
              </a:solidFill>
              <a:latin typeface="Nunito"/>
              <a:ea typeface="Nunito"/>
              <a:cs typeface="Nunito"/>
              <a:sym typeface="Nunito"/>
            </a:endParaRPr>
          </a:p>
          <a:p>
            <a:pPr marL="0" lvl="0" indent="0" algn="l" rtl="0">
              <a:lnSpc>
                <a:spcPct val="160000"/>
              </a:lnSpc>
              <a:spcBef>
                <a:spcPts val="1200"/>
              </a:spcBef>
              <a:spcAft>
                <a:spcPts val="0"/>
              </a:spcAft>
              <a:buNone/>
            </a:pPr>
            <a:r>
              <a:rPr lang="en" sz="1300" dirty="0">
                <a:solidFill>
                  <a:schemeClr val="dk1"/>
                </a:solidFill>
                <a:latin typeface="Nunito"/>
                <a:ea typeface="Nunito"/>
                <a:cs typeface="Nunito"/>
                <a:sym typeface="Nunito"/>
              </a:rPr>
              <a:t>Building and car park construction and road and pavement resurfacing works are very noisy. For example, a pneumatic drill produces 110 dB.</a:t>
            </a:r>
            <a:endParaRPr sz="1300" dirty="0">
              <a:solidFill>
                <a:schemeClr val="dk1"/>
              </a:solidFill>
              <a:latin typeface="Nunito"/>
              <a:ea typeface="Nunito"/>
              <a:cs typeface="Nunito"/>
              <a:sym typeface="Nunito"/>
            </a:endParaRPr>
          </a:p>
          <a:p>
            <a:pPr marL="0" lvl="0" indent="0" algn="l" rtl="0">
              <a:lnSpc>
                <a:spcPct val="160000"/>
              </a:lnSpc>
              <a:spcBef>
                <a:spcPts val="1200"/>
              </a:spcBef>
              <a:spcAft>
                <a:spcPts val="0"/>
              </a:spcAft>
              <a:buClr>
                <a:schemeClr val="dk1"/>
              </a:buClr>
              <a:buSzPts val="1100"/>
              <a:buFont typeface="Arial"/>
              <a:buNone/>
            </a:pPr>
            <a:r>
              <a:rPr lang="en" sz="1500" b="1" dirty="0">
                <a:solidFill>
                  <a:schemeClr val="dk1"/>
                </a:solidFill>
                <a:latin typeface="Nunito"/>
                <a:ea typeface="Nunito"/>
                <a:cs typeface="Nunito"/>
                <a:sym typeface="Nunito"/>
              </a:rPr>
              <a:t>Miscellaneous Sources:</a:t>
            </a:r>
            <a:r>
              <a:rPr lang="en" sz="1500" dirty="0">
                <a:solidFill>
                  <a:schemeClr val="dk1"/>
                </a:solidFill>
                <a:latin typeface="Nunito"/>
                <a:ea typeface="Nunito"/>
                <a:cs typeface="Nunito"/>
                <a:sym typeface="Nunito"/>
              </a:rPr>
              <a:t> </a:t>
            </a:r>
            <a:endParaRPr sz="1500" dirty="0">
              <a:solidFill>
                <a:schemeClr val="dk1"/>
              </a:solidFill>
              <a:latin typeface="Nunito"/>
              <a:ea typeface="Nunito"/>
              <a:cs typeface="Nunito"/>
              <a:sym typeface="Nunito"/>
            </a:endParaRPr>
          </a:p>
          <a:p>
            <a:pPr marL="0" lvl="0" indent="0" algn="l" rtl="0">
              <a:lnSpc>
                <a:spcPct val="160000"/>
              </a:lnSpc>
              <a:spcBef>
                <a:spcPts val="1200"/>
              </a:spcBef>
              <a:spcAft>
                <a:spcPts val="0"/>
              </a:spcAft>
              <a:buClr>
                <a:schemeClr val="dk1"/>
              </a:buClr>
              <a:buSzPts val="1100"/>
              <a:buFont typeface="Arial"/>
              <a:buNone/>
            </a:pPr>
            <a:r>
              <a:rPr lang="en" sz="1300" dirty="0">
                <a:solidFill>
                  <a:schemeClr val="dk1"/>
                </a:solidFill>
                <a:latin typeface="Nunito"/>
                <a:ea typeface="Nunito"/>
                <a:cs typeface="Nunito"/>
                <a:sym typeface="Nunito"/>
              </a:rPr>
              <a:t>The automobile repair shops, market places, schools, colleges, bus stands, and railway stations etc. are other sources of noise pollution. </a:t>
            </a:r>
            <a:endParaRPr sz="1300" dirty="0">
              <a:solidFill>
                <a:schemeClr val="dk1"/>
              </a:solidFill>
              <a:latin typeface="Nunito"/>
              <a:ea typeface="Nunito"/>
              <a:cs typeface="Nunito"/>
              <a:sym typeface="Nunito"/>
            </a:endParaRPr>
          </a:p>
          <a:p>
            <a:pPr marL="0" lvl="0" indent="0" algn="l" rtl="0">
              <a:spcBef>
                <a:spcPts val="1200"/>
              </a:spcBef>
              <a:spcAft>
                <a:spcPts val="0"/>
              </a:spcAft>
              <a:buNone/>
            </a:pPr>
            <a:endParaRPr dirty="0"/>
          </a:p>
        </p:txBody>
      </p:sp>
      <p:pic>
        <p:nvPicPr>
          <p:cNvPr id="80" name="Google Shape;80;p15"/>
          <p:cNvPicPr preferRelativeResize="0"/>
          <p:nvPr/>
        </p:nvPicPr>
        <p:blipFill>
          <a:blip r:embed="rId5">
            <a:alphaModFix/>
          </a:blip>
          <a:stretch>
            <a:fillRect/>
          </a:stretch>
        </p:blipFill>
        <p:spPr>
          <a:xfrm>
            <a:off x="6245975" y="943988"/>
            <a:ext cx="2760428" cy="1535499"/>
          </a:xfrm>
          <a:prstGeom prst="rect">
            <a:avLst/>
          </a:prstGeom>
          <a:noFill/>
          <a:ln>
            <a:noFill/>
          </a:ln>
        </p:spPr>
      </p:pic>
      <p:pic>
        <p:nvPicPr>
          <p:cNvPr id="81" name="Google Shape;81;p15"/>
          <p:cNvPicPr preferRelativeResize="0"/>
          <p:nvPr/>
        </p:nvPicPr>
        <p:blipFill>
          <a:blip r:embed="rId6">
            <a:alphaModFix/>
          </a:blip>
          <a:stretch>
            <a:fillRect/>
          </a:stretch>
        </p:blipFill>
        <p:spPr>
          <a:xfrm>
            <a:off x="6245975" y="3023201"/>
            <a:ext cx="2760424" cy="15354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85"/>
        <p:cNvGrpSpPr/>
        <p:nvPr/>
      </p:nvGrpSpPr>
      <p:grpSpPr>
        <a:xfrm>
          <a:off x="0" y="0"/>
          <a:ext cx="0" cy="0"/>
          <a:chOff x="0" y="0"/>
          <a:chExt cx="0" cy="0"/>
        </a:xfrm>
      </p:grpSpPr>
      <p:pic>
        <p:nvPicPr>
          <p:cNvPr id="86" name="Google Shape;86;p16"/>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87" name="Google Shape;87;p16"/>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88" name="Google Shape;88;p16"/>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89" name="Google Shape;89;p16"/>
          <p:cNvSpPr txBox="1"/>
          <p:nvPr/>
        </p:nvSpPr>
        <p:spPr>
          <a:xfrm>
            <a:off x="628650" y="0"/>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dirty="0">
                <a:solidFill>
                  <a:srgbClr val="000000"/>
                </a:solidFill>
                <a:latin typeface="Calibri"/>
                <a:ea typeface="Calibri"/>
                <a:cs typeface="Calibri"/>
                <a:sym typeface="Calibri"/>
              </a:rPr>
              <a:t>Effects of </a:t>
            </a:r>
            <a:r>
              <a:rPr lang="en" sz="2700" b="1" dirty="0">
                <a:solidFill>
                  <a:srgbClr val="FF0000"/>
                </a:solidFill>
                <a:latin typeface="Calibri"/>
                <a:ea typeface="Calibri"/>
                <a:cs typeface="Calibri"/>
                <a:sym typeface="Calibri"/>
              </a:rPr>
              <a:t>Noise </a:t>
            </a:r>
            <a:r>
              <a:rPr lang="en" sz="2700" b="1" dirty="0" smtClean="0">
                <a:solidFill>
                  <a:srgbClr val="000000"/>
                </a:solidFill>
                <a:latin typeface="Calibri"/>
                <a:ea typeface="Calibri"/>
                <a:cs typeface="Calibri"/>
                <a:sym typeface="Calibri"/>
              </a:rPr>
              <a:t>Pollution</a:t>
            </a:r>
            <a:endParaRPr sz="2700" b="1" dirty="0">
              <a:solidFill>
                <a:srgbClr val="FF0000"/>
              </a:solidFill>
              <a:latin typeface="Calibri"/>
              <a:ea typeface="Calibri"/>
              <a:cs typeface="Calibri"/>
              <a:sym typeface="Calibri"/>
            </a:endParaRPr>
          </a:p>
        </p:txBody>
      </p:sp>
      <p:sp>
        <p:nvSpPr>
          <p:cNvPr id="90" name="Google Shape;90;p16"/>
          <p:cNvSpPr txBox="1"/>
          <p:nvPr/>
        </p:nvSpPr>
        <p:spPr>
          <a:xfrm>
            <a:off x="661075" y="1023875"/>
            <a:ext cx="56595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1)</a:t>
            </a:r>
            <a:r>
              <a:rPr lang="en" b="1" dirty="0">
                <a:latin typeface="Nunito"/>
                <a:ea typeface="Nunito"/>
                <a:cs typeface="Nunito"/>
                <a:sym typeface="Nunito"/>
              </a:rPr>
              <a:t> Auditory effects</a:t>
            </a:r>
            <a:r>
              <a:rPr lang="en" dirty="0">
                <a:latin typeface="Nunito"/>
                <a:ea typeface="Nunito"/>
                <a:cs typeface="Nunito"/>
                <a:sym typeface="Nunito"/>
              </a:rPr>
              <a:t>: </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It includes deafness or auditory fatigue. </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Deafness or impaired hearing</a:t>
            </a:r>
            <a:r>
              <a:rPr lang="en" dirty="0">
                <a:latin typeface="Nunito"/>
                <a:ea typeface="Nunito"/>
                <a:cs typeface="Nunito"/>
                <a:sym typeface="Nunito"/>
              </a:rPr>
              <a:t>: </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Prolonged exposures to noise lead to gradual deterioration of internal ear and subsequently hearing loss or deafness. It may occur due to continuous exposure to noise level of more than 90 dB. It may be temporary or permanent. Explosions or other high intensity sounds can also cause immediate deafness by rupturing the ear drums or damaging the cochlea. Many time hearing loss is attributed to occupation. </a:t>
            </a:r>
            <a:endParaRPr dirty="0">
              <a:latin typeface="Nunito"/>
              <a:ea typeface="Nunito"/>
              <a:cs typeface="Nunito"/>
              <a:sym typeface="Nunito"/>
            </a:endParaRPr>
          </a:p>
          <a:p>
            <a:pPr marL="0" lvl="0" indent="0" algn="l" rtl="0">
              <a:spcBef>
                <a:spcPts val="0"/>
              </a:spcBef>
              <a:spcAft>
                <a:spcPts val="0"/>
              </a:spcAft>
              <a:buNone/>
            </a:pPr>
            <a:endParaRPr b="1" dirty="0">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Auditory fatigue</a:t>
            </a:r>
            <a:r>
              <a:rPr lang="en" dirty="0">
                <a:latin typeface="Nunito"/>
                <a:ea typeface="Nunito"/>
                <a:cs typeface="Nunito"/>
                <a:sym typeface="Nunito"/>
              </a:rPr>
              <a:t>:</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It is defined as a temporary loss of hearing after exposure to sound. Continuous humming sound such as whistling and buzzing in the ears. </a:t>
            </a:r>
            <a:endParaRPr dirty="0">
              <a:latin typeface="Nunito"/>
              <a:ea typeface="Nunito"/>
              <a:cs typeface="Nunito"/>
              <a:sym typeface="Nunito"/>
            </a:endParaRPr>
          </a:p>
        </p:txBody>
      </p:sp>
      <p:pic>
        <p:nvPicPr>
          <p:cNvPr id="91" name="Google Shape;91;p16"/>
          <p:cNvPicPr preferRelativeResize="0"/>
          <p:nvPr/>
        </p:nvPicPr>
        <p:blipFill>
          <a:blip r:embed="rId5">
            <a:alphaModFix/>
          </a:blip>
          <a:stretch>
            <a:fillRect/>
          </a:stretch>
        </p:blipFill>
        <p:spPr>
          <a:xfrm>
            <a:off x="6430800" y="1023875"/>
            <a:ext cx="2346800" cy="1564525"/>
          </a:xfrm>
          <a:prstGeom prst="rect">
            <a:avLst/>
          </a:prstGeom>
          <a:noFill/>
          <a:ln>
            <a:noFill/>
          </a:ln>
        </p:spPr>
      </p:pic>
      <p:pic>
        <p:nvPicPr>
          <p:cNvPr id="92" name="Google Shape;92;p16"/>
          <p:cNvPicPr preferRelativeResize="0"/>
          <p:nvPr/>
        </p:nvPicPr>
        <p:blipFill>
          <a:blip r:embed="rId6">
            <a:alphaModFix/>
          </a:blip>
          <a:stretch>
            <a:fillRect/>
          </a:stretch>
        </p:blipFill>
        <p:spPr>
          <a:xfrm>
            <a:off x="6430800" y="2884175"/>
            <a:ext cx="2390850" cy="1334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96"/>
        <p:cNvGrpSpPr/>
        <p:nvPr/>
      </p:nvGrpSpPr>
      <p:grpSpPr>
        <a:xfrm>
          <a:off x="0" y="0"/>
          <a:ext cx="0" cy="0"/>
          <a:chOff x="0" y="0"/>
          <a:chExt cx="0" cy="0"/>
        </a:xfrm>
      </p:grpSpPr>
      <p:pic>
        <p:nvPicPr>
          <p:cNvPr id="97" name="Google Shape;97;p17"/>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98" name="Google Shape;98;p17"/>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99" name="Google Shape;99;p17"/>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00" name="Google Shape;100;p17"/>
          <p:cNvSpPr txBox="1"/>
          <p:nvPr/>
        </p:nvSpPr>
        <p:spPr>
          <a:xfrm>
            <a:off x="628650" y="0"/>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dirty="0">
                <a:solidFill>
                  <a:srgbClr val="000000"/>
                </a:solidFill>
                <a:latin typeface="Calibri"/>
                <a:ea typeface="Calibri"/>
                <a:cs typeface="Calibri"/>
                <a:sym typeface="Calibri"/>
              </a:rPr>
              <a:t>Effects of </a:t>
            </a:r>
            <a:r>
              <a:rPr lang="en" sz="2700" b="1" dirty="0">
                <a:solidFill>
                  <a:srgbClr val="FF0000"/>
                </a:solidFill>
                <a:latin typeface="Calibri"/>
                <a:ea typeface="Calibri"/>
                <a:cs typeface="Calibri"/>
                <a:sym typeface="Calibri"/>
              </a:rPr>
              <a:t>Noise </a:t>
            </a:r>
            <a:r>
              <a:rPr lang="en" sz="2700" b="1" dirty="0" smtClean="0">
                <a:solidFill>
                  <a:srgbClr val="000000"/>
                </a:solidFill>
                <a:latin typeface="Calibri"/>
                <a:ea typeface="Calibri"/>
                <a:cs typeface="Calibri"/>
                <a:sym typeface="Calibri"/>
              </a:rPr>
              <a:t>Pollution</a:t>
            </a:r>
            <a:endParaRPr sz="2700" b="1" dirty="0">
              <a:solidFill>
                <a:srgbClr val="FF0000"/>
              </a:solidFill>
              <a:latin typeface="Calibri"/>
              <a:ea typeface="Calibri"/>
              <a:cs typeface="Calibri"/>
              <a:sym typeface="Calibri"/>
            </a:endParaRPr>
          </a:p>
        </p:txBody>
      </p:sp>
      <p:sp>
        <p:nvSpPr>
          <p:cNvPr id="101" name="Google Shape;101;p17"/>
          <p:cNvSpPr txBox="1"/>
          <p:nvPr/>
        </p:nvSpPr>
        <p:spPr>
          <a:xfrm>
            <a:off x="724625" y="871225"/>
            <a:ext cx="56514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Nunito"/>
                <a:ea typeface="Nunito"/>
                <a:cs typeface="Nunito"/>
                <a:sym typeface="Nunito"/>
              </a:rPr>
              <a:t>2)</a:t>
            </a:r>
            <a:r>
              <a:rPr lang="en" b="1" dirty="0">
                <a:latin typeface="Nunito"/>
                <a:ea typeface="Nunito"/>
                <a:cs typeface="Nunito"/>
                <a:sym typeface="Nunito"/>
              </a:rPr>
              <a:t> Non auditory effects</a:t>
            </a:r>
            <a:r>
              <a:rPr lang="en" dirty="0">
                <a:latin typeface="Nunito"/>
                <a:ea typeface="Nunito"/>
                <a:cs typeface="Nunito"/>
                <a:sym typeface="Nunito"/>
              </a:rPr>
              <a:t>: </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These are:-</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 Irritation and annoyance</a:t>
            </a:r>
            <a:r>
              <a:rPr lang="en" dirty="0">
                <a:latin typeface="Nunito"/>
                <a:ea typeface="Nunito"/>
                <a:cs typeface="Nunito"/>
                <a:sym typeface="Nunito"/>
              </a:rPr>
              <a:t>: </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Noise, sometimes, leads to emotional disturbances and makes people loose their temper. It can interfere with proper rest and sleep. Annoyance seems to increase with the loudness of the sound.</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 Physiological effects</a:t>
            </a:r>
            <a:r>
              <a:rPr lang="en" dirty="0">
                <a:latin typeface="Nunito"/>
                <a:ea typeface="Nunito"/>
                <a:cs typeface="Nunito"/>
                <a:sym typeface="Nunito"/>
              </a:rPr>
              <a:t>: </a:t>
            </a: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It includes dilation of the pupils, paling of skin, tensing of voluntary muscles, diminishing of gastric secretions, increase in diastolic blood pressure and the sudden injection of adrenalins into blood stream which increases neuromuscular tension, nervousness, irritability and anxieties. It can adversely affect the development of unborn babies.</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 dirty="0">
                <a:latin typeface="Nunito"/>
                <a:ea typeface="Nunito"/>
                <a:cs typeface="Nunito"/>
                <a:sym typeface="Nunito"/>
              </a:rPr>
              <a:t> </a:t>
            </a:r>
            <a:r>
              <a:rPr lang="en" b="1" dirty="0">
                <a:latin typeface="Nunito"/>
                <a:ea typeface="Nunito"/>
                <a:cs typeface="Nunito"/>
                <a:sym typeface="Nunito"/>
              </a:rPr>
              <a:t>Other health effects</a:t>
            </a:r>
            <a:r>
              <a:rPr lang="en" dirty="0">
                <a:latin typeface="Nunito"/>
                <a:ea typeface="Nunito"/>
                <a:cs typeface="Nunito"/>
                <a:sym typeface="Nunito"/>
              </a:rPr>
              <a:t>: Noise is also associated with headache, giddiness, sweating, nausea, fatigue, difficulty in breathing, disturbed sleep pattern, psychological stress.</a:t>
            </a:r>
            <a:endParaRPr dirty="0">
              <a:latin typeface="Nunito"/>
              <a:ea typeface="Nunito"/>
              <a:cs typeface="Nunito"/>
              <a:sym typeface="Nunito"/>
            </a:endParaRPr>
          </a:p>
        </p:txBody>
      </p:sp>
      <p:pic>
        <p:nvPicPr>
          <p:cNvPr id="102" name="Google Shape;102;p17"/>
          <p:cNvPicPr preferRelativeResize="0"/>
          <p:nvPr/>
        </p:nvPicPr>
        <p:blipFill rotWithShape="1">
          <a:blip r:embed="rId5">
            <a:alphaModFix/>
          </a:blip>
          <a:srcRect b="7080"/>
          <a:stretch/>
        </p:blipFill>
        <p:spPr>
          <a:xfrm>
            <a:off x="6376025" y="1102500"/>
            <a:ext cx="2463175" cy="1643150"/>
          </a:xfrm>
          <a:prstGeom prst="rect">
            <a:avLst/>
          </a:prstGeom>
          <a:noFill/>
          <a:ln>
            <a:noFill/>
          </a:ln>
        </p:spPr>
      </p:pic>
      <p:pic>
        <p:nvPicPr>
          <p:cNvPr id="103" name="Google Shape;103;p17"/>
          <p:cNvPicPr preferRelativeResize="0"/>
          <p:nvPr/>
        </p:nvPicPr>
        <p:blipFill>
          <a:blip r:embed="rId6">
            <a:alphaModFix/>
          </a:blip>
          <a:stretch>
            <a:fillRect/>
          </a:stretch>
        </p:blipFill>
        <p:spPr>
          <a:xfrm>
            <a:off x="6386275" y="2898050"/>
            <a:ext cx="2442673" cy="18320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07"/>
        <p:cNvGrpSpPr/>
        <p:nvPr/>
      </p:nvGrpSpPr>
      <p:grpSpPr>
        <a:xfrm>
          <a:off x="0" y="0"/>
          <a:ext cx="0" cy="0"/>
          <a:chOff x="0" y="0"/>
          <a:chExt cx="0" cy="0"/>
        </a:xfrm>
      </p:grpSpPr>
      <p:pic>
        <p:nvPicPr>
          <p:cNvPr id="108" name="Google Shape;108;p18"/>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109" name="Google Shape;109;p18"/>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110" name="Google Shape;110;p18"/>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11" name="Google Shape;111;p18"/>
          <p:cNvSpPr txBox="1"/>
          <p:nvPr/>
        </p:nvSpPr>
        <p:spPr>
          <a:xfrm>
            <a:off x="724625" y="45625"/>
            <a:ext cx="7886700" cy="728100"/>
          </a:xfrm>
          <a:prstGeom prst="rect">
            <a:avLst/>
          </a:prstGeom>
          <a:noFill/>
          <a:ln>
            <a:noFill/>
          </a:ln>
        </p:spPr>
        <p:txBody>
          <a:bodyPr spcFirstLastPara="1" wrap="square" lIns="68575" tIns="34275" rIns="68575" bIns="34275" anchor="ctr" anchorCtr="0">
            <a:normAutofit lnSpcReduction="10000"/>
          </a:bodyPr>
          <a:lstStyle/>
          <a:p>
            <a:pPr marL="0" lvl="0" indent="0" algn="ctr" rtl="0">
              <a:lnSpc>
                <a:spcPct val="90000"/>
              </a:lnSpc>
              <a:spcBef>
                <a:spcPts val="0"/>
              </a:spcBef>
              <a:spcAft>
                <a:spcPts val="0"/>
              </a:spcAft>
              <a:buNone/>
            </a:pPr>
            <a:r>
              <a:rPr lang="en" sz="2700" b="1">
                <a:solidFill>
                  <a:srgbClr val="000000"/>
                </a:solidFill>
                <a:latin typeface="Calibri"/>
                <a:ea typeface="Calibri"/>
                <a:cs typeface="Calibri"/>
                <a:sym typeface="Calibri"/>
              </a:rPr>
              <a:t>Remedial Measures to control </a:t>
            </a:r>
            <a:r>
              <a:rPr lang="en" sz="2700" b="1">
                <a:solidFill>
                  <a:srgbClr val="FF0000"/>
                </a:solidFill>
                <a:latin typeface="Calibri"/>
                <a:ea typeface="Calibri"/>
                <a:cs typeface="Calibri"/>
                <a:sym typeface="Calibri"/>
              </a:rPr>
              <a:t>Noise </a:t>
            </a:r>
            <a:r>
              <a:rPr lang="en" sz="2700" b="1">
                <a:solidFill>
                  <a:srgbClr val="000000"/>
                </a:solidFill>
                <a:latin typeface="Calibri"/>
                <a:ea typeface="Calibri"/>
                <a:cs typeface="Calibri"/>
                <a:sym typeface="Calibri"/>
              </a:rPr>
              <a:t>Pollution </a:t>
            </a:r>
            <a:r>
              <a:rPr lang="en" sz="2700" b="1">
                <a:solidFill>
                  <a:srgbClr val="FF0000"/>
                </a:solidFill>
                <a:latin typeface="Calibri"/>
                <a:ea typeface="Calibri"/>
                <a:cs typeface="Calibri"/>
                <a:sym typeface="Calibri"/>
              </a:rPr>
              <a:t>wrt any one case study</a:t>
            </a:r>
            <a:endParaRPr sz="3300">
              <a:solidFill>
                <a:srgbClr val="000000"/>
              </a:solidFill>
              <a:latin typeface="Calibri"/>
              <a:ea typeface="Calibri"/>
              <a:cs typeface="Calibri"/>
              <a:sym typeface="Calibri"/>
            </a:endParaRPr>
          </a:p>
        </p:txBody>
      </p:sp>
      <p:sp>
        <p:nvSpPr>
          <p:cNvPr id="112" name="Google Shape;112;p18"/>
          <p:cNvSpPr txBox="1"/>
          <p:nvPr/>
        </p:nvSpPr>
        <p:spPr>
          <a:xfrm>
            <a:off x="674550" y="1078651"/>
            <a:ext cx="767340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smtClean="0">
                <a:latin typeface="Nunito"/>
                <a:ea typeface="Nunito"/>
                <a:cs typeface="Nunito"/>
                <a:sym typeface="Nunito"/>
              </a:rPr>
              <a:t>.</a:t>
            </a:r>
            <a:endParaRPr dirty="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16"/>
        <p:cNvGrpSpPr/>
        <p:nvPr/>
      </p:nvGrpSpPr>
      <p:grpSpPr>
        <a:xfrm>
          <a:off x="0" y="0"/>
          <a:ext cx="0" cy="0"/>
          <a:chOff x="0" y="0"/>
          <a:chExt cx="0" cy="0"/>
        </a:xfrm>
      </p:grpSpPr>
      <p:pic>
        <p:nvPicPr>
          <p:cNvPr id="117" name="Google Shape;117;p19"/>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118" name="Google Shape;118;p19"/>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119" name="Google Shape;119;p19"/>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20" name="Google Shape;120;p19"/>
          <p:cNvSpPr txBox="1"/>
          <p:nvPr/>
        </p:nvSpPr>
        <p:spPr>
          <a:xfrm>
            <a:off x="724625" y="45625"/>
            <a:ext cx="7886700" cy="728100"/>
          </a:xfrm>
          <a:prstGeom prst="rect">
            <a:avLst/>
          </a:prstGeom>
          <a:noFill/>
          <a:ln>
            <a:noFill/>
          </a:ln>
        </p:spPr>
        <p:txBody>
          <a:bodyPr spcFirstLastPara="1" wrap="square" lIns="68575" tIns="34275" rIns="68575" bIns="34275" anchor="ctr" anchorCtr="0">
            <a:normAutofit lnSpcReduction="10000"/>
          </a:bodyPr>
          <a:lstStyle/>
          <a:p>
            <a:pPr marL="0" lvl="0" indent="0" algn="ctr" rtl="0">
              <a:lnSpc>
                <a:spcPct val="90000"/>
              </a:lnSpc>
              <a:spcBef>
                <a:spcPts val="0"/>
              </a:spcBef>
              <a:spcAft>
                <a:spcPts val="0"/>
              </a:spcAft>
              <a:buNone/>
            </a:pPr>
            <a:r>
              <a:rPr lang="en" sz="2700" b="1">
                <a:solidFill>
                  <a:srgbClr val="000000"/>
                </a:solidFill>
                <a:latin typeface="Calibri"/>
                <a:ea typeface="Calibri"/>
                <a:cs typeface="Calibri"/>
                <a:sym typeface="Calibri"/>
              </a:rPr>
              <a:t>Remedial Measures to control </a:t>
            </a:r>
            <a:r>
              <a:rPr lang="en" sz="2700" b="1">
                <a:solidFill>
                  <a:srgbClr val="FF0000"/>
                </a:solidFill>
                <a:latin typeface="Calibri"/>
                <a:ea typeface="Calibri"/>
                <a:cs typeface="Calibri"/>
                <a:sym typeface="Calibri"/>
              </a:rPr>
              <a:t>Noise </a:t>
            </a:r>
            <a:r>
              <a:rPr lang="en" sz="2700" b="1">
                <a:solidFill>
                  <a:srgbClr val="000000"/>
                </a:solidFill>
                <a:latin typeface="Calibri"/>
                <a:ea typeface="Calibri"/>
                <a:cs typeface="Calibri"/>
                <a:sym typeface="Calibri"/>
              </a:rPr>
              <a:t>Pollution </a:t>
            </a:r>
            <a:r>
              <a:rPr lang="en" sz="2700" b="1">
                <a:solidFill>
                  <a:srgbClr val="FF0000"/>
                </a:solidFill>
                <a:latin typeface="Calibri"/>
                <a:ea typeface="Calibri"/>
                <a:cs typeface="Calibri"/>
                <a:sym typeface="Calibri"/>
              </a:rPr>
              <a:t>wrt any one case study</a:t>
            </a:r>
            <a:endParaRPr sz="33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9DAF8"/>
        </a:solidFill>
        <a:effectLst/>
      </p:bgPr>
    </p:bg>
    <p:spTree>
      <p:nvGrpSpPr>
        <p:cNvPr id="1" name="Shape 126"/>
        <p:cNvGrpSpPr/>
        <p:nvPr/>
      </p:nvGrpSpPr>
      <p:grpSpPr>
        <a:xfrm>
          <a:off x="0" y="0"/>
          <a:ext cx="0" cy="0"/>
          <a:chOff x="0" y="0"/>
          <a:chExt cx="0" cy="0"/>
        </a:xfrm>
      </p:grpSpPr>
      <p:pic>
        <p:nvPicPr>
          <p:cNvPr id="127" name="Google Shape;127;p20"/>
          <p:cNvPicPr preferRelativeResize="0"/>
          <p:nvPr/>
        </p:nvPicPr>
        <p:blipFill>
          <a:blip r:embed="rId3">
            <a:alphaModFix amt="12000"/>
          </a:blip>
          <a:stretch>
            <a:fillRect/>
          </a:stretch>
        </p:blipFill>
        <p:spPr>
          <a:xfrm>
            <a:off x="3882313" y="1882062"/>
            <a:ext cx="1379374" cy="1379374"/>
          </a:xfrm>
          <a:prstGeom prst="rect">
            <a:avLst/>
          </a:prstGeom>
          <a:noFill/>
          <a:ln>
            <a:noFill/>
          </a:ln>
        </p:spPr>
      </p:pic>
      <p:pic>
        <p:nvPicPr>
          <p:cNvPr id="128" name="Google Shape;128;p20"/>
          <p:cNvPicPr preferRelativeResize="0"/>
          <p:nvPr/>
        </p:nvPicPr>
        <p:blipFill rotWithShape="1">
          <a:blip r:embed="rId4">
            <a:alphaModFix/>
          </a:blip>
          <a:srcRect/>
          <a:stretch/>
        </p:blipFill>
        <p:spPr>
          <a:xfrm>
            <a:off x="0" y="0"/>
            <a:ext cx="724623" cy="819345"/>
          </a:xfrm>
          <a:prstGeom prst="rect">
            <a:avLst/>
          </a:prstGeom>
          <a:noFill/>
          <a:ln>
            <a:noFill/>
          </a:ln>
        </p:spPr>
      </p:pic>
      <p:sp>
        <p:nvSpPr>
          <p:cNvPr id="129" name="Google Shape;129;p20"/>
          <p:cNvSpPr/>
          <p:nvPr/>
        </p:nvSpPr>
        <p:spPr>
          <a:xfrm>
            <a:off x="0" y="4882455"/>
            <a:ext cx="9144000" cy="252600"/>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b="1">
                <a:latin typeface="Calibri"/>
                <a:ea typeface="Calibri"/>
                <a:cs typeface="Calibri"/>
                <a:sym typeface="Calibri"/>
              </a:rPr>
              <a:t>Group 2 </a:t>
            </a:r>
            <a:r>
              <a:rPr lang="en" sz="1400" b="1" i="0" u="none" strike="noStrike" cap="none">
                <a:solidFill>
                  <a:srgbClr val="000000"/>
                </a:solidFill>
                <a:latin typeface="Calibri"/>
                <a:ea typeface="Calibri"/>
                <a:cs typeface="Calibri"/>
                <a:sym typeface="Calibri"/>
              </a:rPr>
              <a:t>, Department of Engineering and Applied Sciences, VIIT, Pune-48</a:t>
            </a:r>
            <a:endParaRPr/>
          </a:p>
        </p:txBody>
      </p:sp>
      <p:sp>
        <p:nvSpPr>
          <p:cNvPr id="130" name="Google Shape;130;p20"/>
          <p:cNvSpPr txBox="1"/>
          <p:nvPr/>
        </p:nvSpPr>
        <p:spPr>
          <a:xfrm>
            <a:off x="724625" y="45625"/>
            <a:ext cx="7886700" cy="72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None/>
            </a:pPr>
            <a:r>
              <a:rPr lang="en" sz="2700" b="1" dirty="0">
                <a:solidFill>
                  <a:srgbClr val="FF0000"/>
                </a:solidFill>
                <a:latin typeface="Calibri"/>
                <a:ea typeface="Calibri"/>
                <a:cs typeface="Calibri"/>
                <a:sym typeface="Calibri"/>
              </a:rPr>
              <a:t>Environmental Engineering</a:t>
            </a:r>
            <a:r>
              <a:rPr lang="en" sz="2700" b="1" dirty="0">
                <a:latin typeface="Calibri"/>
                <a:ea typeface="Calibri"/>
                <a:cs typeface="Calibri"/>
                <a:sym typeface="Calibri"/>
              </a:rPr>
              <a:t> for curbing </a:t>
            </a:r>
            <a:r>
              <a:rPr lang="en" sz="2700" b="1" dirty="0">
                <a:solidFill>
                  <a:srgbClr val="FF0000"/>
                </a:solidFill>
                <a:latin typeface="Calibri"/>
                <a:ea typeface="Calibri"/>
                <a:cs typeface="Calibri"/>
                <a:sym typeface="Calibri"/>
              </a:rPr>
              <a:t>Noise</a:t>
            </a:r>
            <a:r>
              <a:rPr lang="en" sz="2700" b="1" dirty="0">
                <a:latin typeface="Calibri"/>
                <a:ea typeface="Calibri"/>
                <a:cs typeface="Calibri"/>
                <a:sym typeface="Calibri"/>
              </a:rPr>
              <a:t> Pollution</a:t>
            </a:r>
            <a:endParaRPr sz="3300" dirty="0">
              <a:solidFill>
                <a:srgbClr val="000000"/>
              </a:solidFill>
              <a:latin typeface="Calibri"/>
              <a:ea typeface="Calibri"/>
              <a:cs typeface="Calibri"/>
              <a:sym typeface="Calibri"/>
            </a:endParaRPr>
          </a:p>
        </p:txBody>
      </p:sp>
      <p:sp>
        <p:nvSpPr>
          <p:cNvPr id="131" name="Google Shape;131;p20"/>
          <p:cNvSpPr txBox="1"/>
          <p:nvPr/>
        </p:nvSpPr>
        <p:spPr>
          <a:xfrm>
            <a:off x="812150" y="1065725"/>
            <a:ext cx="5676300" cy="3060600"/>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Clr>
                <a:schemeClr val="dk1"/>
              </a:buClr>
              <a:buSzPts val="1100"/>
              <a:buFont typeface="Arial"/>
              <a:buNone/>
            </a:pPr>
            <a:r>
              <a:rPr lang="en" sz="1500" b="1">
                <a:solidFill>
                  <a:srgbClr val="202124"/>
                </a:solidFill>
                <a:latin typeface="Nunito"/>
                <a:ea typeface="Nunito"/>
                <a:cs typeface="Nunito"/>
                <a:sym typeface="Nunito"/>
              </a:rPr>
              <a:t>1.Sound barrier walls</a:t>
            </a:r>
            <a:endParaRPr sz="1500" b="1">
              <a:solidFill>
                <a:srgbClr val="202124"/>
              </a:solidFill>
              <a:latin typeface="Nunito"/>
              <a:ea typeface="Nunito"/>
              <a:cs typeface="Nunito"/>
              <a:sym typeface="Nunito"/>
            </a:endParaRPr>
          </a:p>
          <a:p>
            <a:pPr marL="0" lvl="0" indent="0" algn="l" rtl="0">
              <a:lnSpc>
                <a:spcPct val="115000"/>
              </a:lnSpc>
              <a:spcBef>
                <a:spcPts val="0"/>
              </a:spcBef>
              <a:spcAft>
                <a:spcPts val="0"/>
              </a:spcAft>
              <a:buNone/>
            </a:pPr>
            <a:r>
              <a:rPr lang="en" sz="1300">
                <a:solidFill>
                  <a:srgbClr val="202124"/>
                </a:solidFill>
                <a:latin typeface="Nunito"/>
                <a:ea typeface="Nunito"/>
                <a:cs typeface="Nunito"/>
                <a:sym typeface="Nunito"/>
              </a:rPr>
              <a:t>A noise barrier (also called a soundwall, noise wall, sound berm, sound barrier, or acoustical barrier) is an exterior structure designed to protect inhabitants of sensitive land use areas from noise pollution.</a:t>
            </a:r>
            <a:endParaRPr sz="1300">
              <a:solidFill>
                <a:srgbClr val="202124"/>
              </a:solidFill>
              <a:latin typeface="Nunito"/>
              <a:ea typeface="Nunito"/>
              <a:cs typeface="Nunito"/>
              <a:sym typeface="Nunito"/>
            </a:endParaRPr>
          </a:p>
          <a:p>
            <a:pPr marL="0" lvl="0" indent="0" algn="l" rtl="0">
              <a:lnSpc>
                <a:spcPct val="115000"/>
              </a:lnSpc>
              <a:spcBef>
                <a:spcPts val="0"/>
              </a:spcBef>
              <a:spcAft>
                <a:spcPts val="0"/>
              </a:spcAft>
              <a:buNone/>
            </a:pPr>
            <a:endParaRPr sz="1300">
              <a:solidFill>
                <a:srgbClr val="202124"/>
              </a:solidFill>
              <a:latin typeface="Nunito"/>
              <a:ea typeface="Nunito"/>
              <a:cs typeface="Nunito"/>
              <a:sym typeface="Nunito"/>
            </a:endParaRPr>
          </a:p>
          <a:p>
            <a:pPr marL="0" lvl="0" indent="0" algn="l" rtl="0">
              <a:lnSpc>
                <a:spcPct val="115000"/>
              </a:lnSpc>
              <a:spcBef>
                <a:spcPts val="0"/>
              </a:spcBef>
              <a:spcAft>
                <a:spcPts val="0"/>
              </a:spcAft>
              <a:buNone/>
            </a:pPr>
            <a:endParaRPr sz="1300">
              <a:solidFill>
                <a:srgbClr val="202124"/>
              </a:solidFill>
              <a:latin typeface="Nunito"/>
              <a:ea typeface="Nunito"/>
              <a:cs typeface="Nunito"/>
              <a:sym typeface="Nunito"/>
            </a:endParaRPr>
          </a:p>
          <a:p>
            <a:pPr marL="0" lvl="0" indent="0" algn="l" rtl="0">
              <a:lnSpc>
                <a:spcPct val="115000"/>
              </a:lnSpc>
              <a:spcBef>
                <a:spcPts val="0"/>
              </a:spcBef>
              <a:spcAft>
                <a:spcPts val="0"/>
              </a:spcAft>
              <a:buNone/>
            </a:pPr>
            <a:endParaRPr sz="1300">
              <a:solidFill>
                <a:srgbClr val="202124"/>
              </a:solidFill>
              <a:latin typeface="Nunito"/>
              <a:ea typeface="Nunito"/>
              <a:cs typeface="Nunito"/>
              <a:sym typeface="Nunito"/>
            </a:endParaRPr>
          </a:p>
          <a:p>
            <a:pPr marL="0" marR="292100" lvl="0" indent="0" algn="l" rtl="0">
              <a:lnSpc>
                <a:spcPct val="115000"/>
              </a:lnSpc>
              <a:spcBef>
                <a:spcPts val="0"/>
              </a:spcBef>
              <a:spcAft>
                <a:spcPts val="0"/>
              </a:spcAft>
              <a:buNone/>
            </a:pPr>
            <a:r>
              <a:rPr lang="en" sz="1500" b="1">
                <a:solidFill>
                  <a:srgbClr val="333333"/>
                </a:solidFill>
                <a:latin typeface="Nunito"/>
                <a:ea typeface="Nunito"/>
                <a:cs typeface="Nunito"/>
                <a:sym typeface="Nunito"/>
              </a:rPr>
              <a:t>2.Highway noise barrier</a:t>
            </a:r>
            <a:endParaRPr sz="1500" b="1">
              <a:solidFill>
                <a:srgbClr val="333333"/>
              </a:solidFill>
              <a:latin typeface="Nunito"/>
              <a:ea typeface="Nunito"/>
              <a:cs typeface="Nunito"/>
              <a:sym typeface="Nunito"/>
            </a:endParaRPr>
          </a:p>
          <a:p>
            <a:pPr marL="0" lvl="0" indent="0" algn="l" rtl="0">
              <a:lnSpc>
                <a:spcPct val="115000"/>
              </a:lnSpc>
              <a:spcBef>
                <a:spcPts val="600"/>
              </a:spcBef>
              <a:spcAft>
                <a:spcPts val="0"/>
              </a:spcAft>
              <a:buClr>
                <a:schemeClr val="dk1"/>
              </a:buClr>
              <a:buSzPts val="1100"/>
              <a:buFont typeface="Arial"/>
              <a:buNone/>
            </a:pPr>
            <a:r>
              <a:rPr lang="en" sz="1200">
                <a:solidFill>
                  <a:srgbClr val="202124"/>
                </a:solidFill>
                <a:latin typeface="Nunito"/>
                <a:ea typeface="Nunito"/>
                <a:cs typeface="Nunito"/>
                <a:sym typeface="Nunito"/>
              </a:rPr>
              <a:t>Highway noise barriers are designed to mitigate the effects of traffic noise along the highway. Noise barriers primarily block the direct path of the sound between the source on the highway and the receiver exposed to the sound.</a:t>
            </a:r>
            <a:endParaRPr sz="1300">
              <a:solidFill>
                <a:srgbClr val="202124"/>
              </a:solidFill>
              <a:latin typeface="Nunito"/>
              <a:ea typeface="Nunito"/>
              <a:cs typeface="Nunito"/>
              <a:sym typeface="Nunito"/>
            </a:endParaRPr>
          </a:p>
          <a:p>
            <a:pPr marL="0" lvl="0" indent="0" algn="l" rtl="0">
              <a:spcBef>
                <a:spcPts val="0"/>
              </a:spcBef>
              <a:spcAft>
                <a:spcPts val="0"/>
              </a:spcAft>
              <a:buNone/>
            </a:pPr>
            <a:endParaRPr/>
          </a:p>
        </p:txBody>
      </p:sp>
      <p:pic>
        <p:nvPicPr>
          <p:cNvPr id="132" name="Google Shape;132;p20"/>
          <p:cNvPicPr preferRelativeResize="0"/>
          <p:nvPr/>
        </p:nvPicPr>
        <p:blipFill>
          <a:blip r:embed="rId5">
            <a:alphaModFix/>
          </a:blip>
          <a:stretch>
            <a:fillRect/>
          </a:stretch>
        </p:blipFill>
        <p:spPr>
          <a:xfrm>
            <a:off x="6488450" y="925100"/>
            <a:ext cx="2350751" cy="1592149"/>
          </a:xfrm>
          <a:prstGeom prst="rect">
            <a:avLst/>
          </a:prstGeom>
          <a:noFill/>
          <a:ln>
            <a:noFill/>
          </a:ln>
        </p:spPr>
      </p:pic>
      <p:pic>
        <p:nvPicPr>
          <p:cNvPr id="133" name="Google Shape;133;p20"/>
          <p:cNvPicPr preferRelativeResize="0"/>
          <p:nvPr/>
        </p:nvPicPr>
        <p:blipFill>
          <a:blip r:embed="rId6">
            <a:alphaModFix/>
          </a:blip>
          <a:stretch>
            <a:fillRect/>
          </a:stretch>
        </p:blipFill>
        <p:spPr>
          <a:xfrm>
            <a:off x="6488450" y="2668626"/>
            <a:ext cx="2350749" cy="1763062"/>
          </a:xfrm>
          <a:prstGeom prst="rect">
            <a:avLst/>
          </a:prstGeom>
          <a:noFill/>
          <a:ln>
            <a:noFill/>
          </a:ln>
        </p:spPr>
      </p:pic>
    </p:spTree>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87</TotalTime>
  <Words>959</Words>
  <Application>Microsoft Office PowerPoint</Application>
  <PresentationFormat>On-screen Show (16:9)</PresentationFormat>
  <Paragraphs>126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Nunito</vt:lpstr>
      <vt:lpstr>Trebuchet MS</vt:lpstr>
      <vt:lpstr>Lucida Sans</vt:lpstr>
      <vt:lpstr>Georgia</vt:lpstr>
      <vt:lpstr>Calibri</vt: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Wrap and Related Outcome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NATHE</dc:creator>
  <cp:lastModifiedBy>NATHE PRASAD</cp:lastModifiedBy>
  <cp:revision>5</cp:revision>
  <dcterms:modified xsi:type="dcterms:W3CDTF">2022-05-20T12:01:45Z</dcterms:modified>
</cp:coreProperties>
</file>